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7U9ptY/kcrsnsHDicgXbT8UUt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96568c3a1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96568c3a1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196568c3a1f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96568c3a1f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96568c3a1f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196568c3a1f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8cda0e194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8cda0e194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18cda0e194e_0_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8cda0e194e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8cda0e194e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g18cda0e194e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cda0e194e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8cda0e194e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18cda0e194e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8cda0e194e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8cda0e194e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g18cda0e194e_0_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8cda0e194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8cda0e194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18cda0e194e_0_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8cda0e194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8cda0e194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8cda0e194e_0_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8cda0e194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8cda0e194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18cda0e194e_0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96568c3a1f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96568c3a1f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96568c3a1f_0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96568c3a1f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96568c3a1f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g196568c3a1f_0_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96568c3a1f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196568c3a1f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196568c3a1f_0_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96568c3a1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96568c3a1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g196568c3a1f_0_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96568c3a1f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96568c3a1f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g196568c3a1f_0_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96568c3a1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96568c3a1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g196568c3a1f_0_1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96568c3a1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196568c3a1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g196568c3a1f_0_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96568c3a1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96568c3a1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196568c3a1f_0_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96568c3a1f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96568c3a1f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g196568c3a1f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96568c3a1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96568c3a1f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g196568c3a1f_0_1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96568c3a1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96568c3a1f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g196568c3a1f_0_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96568c3a1f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96568c3a1f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196568c3a1f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96568c3a1f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96568c3a1f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196568c3a1f_0_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196568c3a1f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196568c3a1f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196568c3a1f_0_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96568c3a1f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96568c3a1f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196568c3a1f_0_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96568c3a1f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196568c3a1f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196568c3a1f_0_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96568c3a1f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96568c3a1f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g196568c3a1f_0_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4" name="Google Shape;344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96568c3a1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96568c3a1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196568c3a1f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96568c3a1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96568c3a1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196568c3a1f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96568c3a1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96568c3a1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196568c3a1f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96568c3a1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96568c3a1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196568c3a1f_0_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96568c3a1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96568c3a1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196568c3a1f_0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96568c3a1f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96568c3a1f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196568c3a1f_0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057400"/>
            <a:ext cx="9144000" cy="256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2"/>
          <p:cNvSpPr txBox="1">
            <a:spLocks noGrp="1"/>
          </p:cNvSpPr>
          <p:nvPr>
            <p:ph type="subTitle" idx="1"/>
          </p:nvPr>
        </p:nvSpPr>
        <p:spPr>
          <a:xfrm>
            <a:off x="295431" y="4800600"/>
            <a:ext cx="8696169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2"/>
          <p:cNvSpPr txBox="1">
            <a:spLocks noGrp="1"/>
          </p:cNvSpPr>
          <p:nvPr>
            <p:ph type="ctrTitle"/>
          </p:nvPr>
        </p:nvSpPr>
        <p:spPr>
          <a:xfrm>
            <a:off x="4953000" y="2362201"/>
            <a:ext cx="3886200" cy="198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1"/>
          <p:cNvSpPr txBox="1">
            <a:spLocks noGrp="1"/>
          </p:cNvSpPr>
          <p:nvPr>
            <p:ph type="body" idx="1"/>
          </p:nvPr>
        </p:nvSpPr>
        <p:spPr>
          <a:xfrm rot="5400000">
            <a:off x="2461419" y="-99218"/>
            <a:ext cx="42211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4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4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4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5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5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5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5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4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4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4953000" y="2362201"/>
            <a:ext cx="3886200" cy="1981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HNDIT1032</a:t>
            </a:r>
            <a:br>
              <a:rPr lang="en-US"/>
            </a:br>
            <a:r>
              <a:rPr lang="en-US"/>
              <a:t>Computer and Network Systems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125700" y="4825775"/>
            <a:ext cx="7272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r>
            <a:r>
              <a:rPr lang="en-US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Communication  &amp; Computer Network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96568c3a1f_0_5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Computer Network</a:t>
            </a:r>
            <a:endParaRPr/>
          </a:p>
        </p:txBody>
      </p:sp>
      <p:sp>
        <p:nvSpPr>
          <p:cNvPr id="158" name="Google Shape;158;g196568c3a1f_0_5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highlight>
                  <a:srgbClr val="FFFF00"/>
                </a:highlight>
              </a:rPr>
              <a:t>A computer network can be defined as a collection of nodes</a:t>
            </a:r>
            <a:r>
              <a:rPr lang="en-US" dirty="0"/>
              <a:t>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A node can be any device capable of transmitting or receiving data.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The communicating nodes have to be connected by communication links.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>
                <a:highlight>
                  <a:srgbClr val="FFFF00"/>
                </a:highlight>
              </a:rPr>
              <a:t>Computer Networks are used for data communications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96568c3a1f_0_6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Categories of Network</a:t>
            </a:r>
            <a:endParaRPr/>
          </a:p>
        </p:txBody>
      </p:sp>
      <p:sp>
        <p:nvSpPr>
          <p:cNvPr id="165" name="Google Shape;165;g196568c3a1f_0_6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Networks are categorized on the basis of their size. The three basic categories of computer networks are:</a:t>
            </a:r>
            <a:endParaRPr/>
          </a:p>
          <a:p>
            <a:pPr marL="914400" lvl="1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Local Area Network (LAN)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Metropolitan Area Network (MAN)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Wide Area Network (WAN).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8cda0e194e_0_33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Local Area Network</a:t>
            </a:r>
            <a:endParaRPr/>
          </a:p>
        </p:txBody>
      </p:sp>
      <p:sp>
        <p:nvSpPr>
          <p:cNvPr id="172" name="Google Shape;172;g18cda0e194e_0_33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LAN connects computers in a small area like a room, building, office or a campus spread up to a few kilometers.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They are privately owned networks, with a purpose to share resources and to exchange information.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computers in a LAN are generally connected using cables.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8cda0e194e_0_4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Example-LAN</a:t>
            </a:r>
            <a:endParaRPr/>
          </a:p>
        </p:txBody>
      </p:sp>
      <p:sp>
        <p:nvSpPr>
          <p:cNvPr id="179" name="Google Shape;179;g18cda0e194e_0_4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80" name="Google Shape;180;g18cda0e194e_0_41"/>
          <p:cNvPicPr preferRelativeResize="0"/>
          <p:nvPr/>
        </p:nvPicPr>
        <p:blipFill rotWithShape="1">
          <a:blip r:embed="rId3">
            <a:alphaModFix/>
          </a:blip>
          <a:srcRect l="3116" t="3743" r="2739" b="14336"/>
          <a:stretch/>
        </p:blipFill>
        <p:spPr>
          <a:xfrm>
            <a:off x="1433611" y="2576976"/>
            <a:ext cx="6000749" cy="35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8cda0e194e_0_4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Wide Area Network</a:t>
            </a:r>
            <a:endParaRPr/>
          </a:p>
        </p:txBody>
      </p:sp>
      <p:sp>
        <p:nvSpPr>
          <p:cNvPr id="187" name="Google Shape;187;g18cda0e194e_0_4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WAN is a network that connects computers over long distances like cities, countries, continents, or worldwide 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WAN uses public, leased, or private communication links to spread over long distances.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WAN uses telephone lines, satellite link, and radio link to connect.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cda0e194e_0_5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Example-WAN</a:t>
            </a:r>
            <a:endParaRPr/>
          </a:p>
        </p:txBody>
      </p:sp>
      <p:sp>
        <p:nvSpPr>
          <p:cNvPr id="194" name="Google Shape;194;g18cda0e194e_0_5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95" name="Google Shape;195;g18cda0e194e_0_54"/>
          <p:cNvPicPr preferRelativeResize="0"/>
          <p:nvPr/>
        </p:nvPicPr>
        <p:blipFill rotWithShape="1">
          <a:blip r:embed="rId3">
            <a:alphaModFix/>
          </a:blip>
          <a:srcRect l="1650" t="8080" r="-1649" b="-8080"/>
          <a:stretch/>
        </p:blipFill>
        <p:spPr>
          <a:xfrm>
            <a:off x="1710201" y="2498939"/>
            <a:ext cx="5287883" cy="3627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8cda0e194e_0_6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Metropolitan Area Network</a:t>
            </a:r>
            <a:endParaRPr/>
          </a:p>
        </p:txBody>
      </p:sp>
      <p:sp>
        <p:nvSpPr>
          <p:cNvPr id="202" name="Google Shape;202;g18cda0e194e_0_6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 is a computer network spread over a city. Cable television network is an example of MAN.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computers in a MAN are connected using coaxial cables or fiber optic cables.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MAN also connects several LAN spread over a city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8cda0e194e_0_6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Example-MAN</a:t>
            </a:r>
            <a:endParaRPr/>
          </a:p>
        </p:txBody>
      </p:sp>
      <p:sp>
        <p:nvSpPr>
          <p:cNvPr id="209" name="Google Shape;209;g18cda0e194e_0_6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10" name="Google Shape;210;g18cda0e194e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0568" y="2649381"/>
            <a:ext cx="5844900" cy="3476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8cda0e194e_0_1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Computer Networks</a:t>
            </a:r>
            <a:endParaRPr/>
          </a:p>
        </p:txBody>
      </p:sp>
      <p:sp>
        <p:nvSpPr>
          <p:cNvPr id="217" name="Google Shape;217;g18cda0e194e_0_1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Central usage of data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Anyone can connect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Sharing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Flexible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Reliable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96568c3a1f_0_7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Disadvantages</a:t>
            </a:r>
            <a:endParaRPr/>
          </a:p>
        </p:txBody>
      </p:sp>
      <p:sp>
        <p:nvSpPr>
          <p:cNvPr id="224" name="Google Shape;224;g196568c3a1f_0_7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Cost of network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Virus and malware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Robustness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Lack of indepence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chapter provides an introduction to Computer networks and covers fundamental topics like data, information to the definition of communication and computer networks. 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main objective of data communication and networking is to enable seamless exchange of data between any two points in the world. </a:t>
            </a:r>
            <a:endParaRPr/>
          </a:p>
          <a:p>
            <a:pPr marL="45720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96568c3a1f_0_8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&amp; Signal</a:t>
            </a:r>
            <a:endParaRPr/>
          </a:p>
        </p:txBody>
      </p:sp>
      <p:sp>
        <p:nvSpPr>
          <p:cNvPr id="231" name="Google Shape;231;g196568c3a1f_0_8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To be transmitted, data must be transformed to electromagnetic signals.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Signal can be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Analog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Digital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96568c3a1f_0_8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</a:rPr>
              <a:t>Analog Signal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238" name="Google Shape;238;g196568c3a1f_0_8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An analog signal has infinitely many levels of intensity over a period of time.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A simple analog signal is a sine wave that cannot be further decomposed into simpler signals.</a:t>
            </a:r>
            <a:endParaRPr/>
          </a:p>
        </p:txBody>
      </p:sp>
      <p:pic>
        <p:nvPicPr>
          <p:cNvPr id="239" name="Google Shape;239;g196568c3a1f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300" y="3934950"/>
            <a:ext cx="3696500" cy="269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96568c3a1f_0_9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 of Analog Signal</a:t>
            </a:r>
            <a:endParaRPr/>
          </a:p>
        </p:txBody>
      </p:sp>
      <p:sp>
        <p:nvSpPr>
          <p:cNvPr id="246" name="Google Shape;246;g196568c3a1f_0_98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sine wave is characterized by three parameters: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Peak Amplitude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Frequency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Phase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96568c3a1f_0_10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Peak Amplitude</a:t>
            </a:r>
            <a:endParaRPr/>
          </a:p>
        </p:txBody>
      </p:sp>
      <p:sp>
        <p:nvSpPr>
          <p:cNvPr id="253" name="Google Shape;253;g196568c3a1f_0_10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4" name="Google Shape;254;g196568c3a1f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8499" y="2711245"/>
            <a:ext cx="5419725" cy="34150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96568c3a1f_0_11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Frequency</a:t>
            </a:r>
            <a:endParaRPr/>
          </a:p>
        </p:txBody>
      </p:sp>
      <p:sp>
        <p:nvSpPr>
          <p:cNvPr id="261" name="Google Shape;261;g196568c3a1f_0_11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Frequency refers to the number of cycles completed by the wave in one second.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Period refers to the time taken by the wave to complete one second.</a:t>
            </a:r>
            <a:endParaRPr/>
          </a:p>
        </p:txBody>
      </p:sp>
      <p:pic>
        <p:nvPicPr>
          <p:cNvPr id="262" name="Google Shape;262;g196568c3a1f_0_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4027500"/>
            <a:ext cx="6000750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96568c3a1f_0_12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Phase</a:t>
            </a:r>
            <a:endParaRPr/>
          </a:p>
        </p:txBody>
      </p:sp>
      <p:sp>
        <p:nvSpPr>
          <p:cNvPr id="269" name="Google Shape;269;g196568c3a1f_0_12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0" name="Google Shape;270;g196568c3a1f_0_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9936" y="1942176"/>
            <a:ext cx="3848525" cy="422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96568c3a1f_0_127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 between Frequency &amp; Period</a:t>
            </a:r>
            <a:endParaRPr/>
          </a:p>
        </p:txBody>
      </p:sp>
      <p:sp>
        <p:nvSpPr>
          <p:cNvPr id="277" name="Google Shape;277;g196568c3a1f_0_127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g196568c3a1f_0_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7775" y="2608638"/>
            <a:ext cx="66484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96568c3a1f_0_13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Wavelength</a:t>
            </a:r>
            <a:endParaRPr/>
          </a:p>
        </p:txBody>
      </p:sp>
      <p:sp>
        <p:nvSpPr>
          <p:cNvPr id="285" name="Google Shape;285;g196568c3a1f_0_13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wavelength of a signal refers to the relationship between frequency (or period) and propagation speed of the wave through a medium.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wavelength is the distance a signal travels in one period. </a:t>
            </a:r>
            <a:endParaRPr/>
          </a:p>
        </p:txBody>
      </p:sp>
      <p:pic>
        <p:nvPicPr>
          <p:cNvPr id="286" name="Google Shape;286;g196568c3a1f_0_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2863" y="4923538"/>
            <a:ext cx="4619625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96568c3a1f_0_14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Signal</a:t>
            </a:r>
            <a:endParaRPr/>
          </a:p>
        </p:txBody>
      </p:sp>
      <p:sp>
        <p:nvSpPr>
          <p:cNvPr id="293" name="Google Shape;293;g196568c3a1f_0_14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digital is a signal that has discrete values.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signal will have value that is not continuous.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Information in a digital signal can be represented in the form of voltage levels.</a:t>
            </a:r>
            <a:endParaRPr/>
          </a:p>
        </p:txBody>
      </p:sp>
      <p:pic>
        <p:nvPicPr>
          <p:cNvPr id="294" name="Google Shape;294;g196568c3a1f_0_1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125" y="4425875"/>
            <a:ext cx="3649300" cy="18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96568c3a1f_0_151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Interval</a:t>
            </a:r>
            <a:endParaRPr/>
          </a:p>
        </p:txBody>
      </p:sp>
      <p:sp>
        <p:nvSpPr>
          <p:cNvPr id="301" name="Google Shape;301;g196568c3a1f_0_151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the time required to send one bit.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measured in seconds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6568c3a1f_0_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Communications</a:t>
            </a:r>
            <a:endParaRPr/>
          </a:p>
        </p:txBody>
      </p:sp>
      <p:sp>
        <p:nvSpPr>
          <p:cNvPr id="105" name="Google Shape;105;g196568c3a1f_0_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Data Communication is a process of exchanging data or information In case of computer networks this exchange is done between two devices over a transmission medium.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This process involves a communication system which is made up of hardware and software.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96568c3a1f_0_15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 Rate</a:t>
            </a:r>
            <a:endParaRPr/>
          </a:p>
        </p:txBody>
      </p:sp>
      <p:sp>
        <p:nvSpPr>
          <p:cNvPr id="308" name="Google Shape;308;g196568c3a1f_0_158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the number of bits transmitted in one second.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expressed as bits per second (bps).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Relation between bit rate and bit interval can be as follows.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g196568c3a1f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1025" y="4912900"/>
            <a:ext cx="3029550" cy="40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96568c3a1f_0_16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Baud Rate</a:t>
            </a:r>
            <a:endParaRPr/>
          </a:p>
        </p:txBody>
      </p:sp>
      <p:sp>
        <p:nvSpPr>
          <p:cNvPr id="316" name="Google Shape;316;g196568c3a1f_0_16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It is the rate of Signal Speed, i.e the rate at which the signal changes.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 digital signal with two levels ‗0‘ &amp; ‗1‘ will have the same baud rate and bit rate &amp; bit rate. </a:t>
            </a:r>
            <a:endParaRPr/>
          </a:p>
        </p:txBody>
      </p:sp>
      <p:pic>
        <p:nvPicPr>
          <p:cNvPr id="317" name="Google Shape;317;g196568c3a1f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1625" y="4475888"/>
            <a:ext cx="5286375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96568c3a1f_0_174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Transmission of Digital Signal</a:t>
            </a:r>
            <a:endParaRPr/>
          </a:p>
        </p:txBody>
      </p:sp>
      <p:sp>
        <p:nvSpPr>
          <p:cNvPr id="324" name="Google Shape;324;g196568c3a1f_0_174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Baseband Transmission-The signal is transmitted without making any change to it (ie. Without modulation)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Broadband Transmission-In broadband transmission we use modulation, i.e we change the signal to analog signal before transmitting it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96568c3a1f_0_18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Bandwidth of a Signal</a:t>
            </a:r>
            <a:endParaRPr/>
          </a:p>
        </p:txBody>
      </p:sp>
      <p:sp>
        <p:nvSpPr>
          <p:cNvPr id="331" name="Google Shape;331;g196568c3a1f_0_18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Bandwidth can be defined as the portion of the electromagnetic spectrum occupied by the signal.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 It may also be defined as the frequency range over which a signal is transmitted.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96568c3a1f_0_18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Example-Bandwidth</a:t>
            </a:r>
            <a:endParaRPr/>
          </a:p>
        </p:txBody>
      </p:sp>
      <p:sp>
        <p:nvSpPr>
          <p:cNvPr id="338" name="Google Shape;338;g196568c3a1f_0_189"/>
          <p:cNvSpPr txBox="1">
            <a:spLocks noGrp="1"/>
          </p:cNvSpPr>
          <p:nvPr>
            <p:ph type="body" idx="1"/>
          </p:nvPr>
        </p:nvSpPr>
        <p:spPr>
          <a:xfrm>
            <a:off x="457200" y="1487900"/>
            <a:ext cx="8229600" cy="436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39" name="Google Shape;339;g196568c3a1f_0_1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4723" y="2065773"/>
            <a:ext cx="4351900" cy="292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g196568c3a1f_0_1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0825" y="4986025"/>
            <a:ext cx="521970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4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47" name="Google Shape;347;p4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Clements, A., The Principles of Computer Hardware, Oxford University Press (4th Ed), 2006.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96568c3a1f_0_9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Characteristic of Data Communication</a:t>
            </a:r>
            <a:endParaRPr/>
          </a:p>
        </p:txBody>
      </p:sp>
      <p:sp>
        <p:nvSpPr>
          <p:cNvPr id="112" name="Google Shape;112;g196568c3a1f_0_9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effectiveness of any data communications system depends upon the following three fundamental characteristics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Delivery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Accuracy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Timeliness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Jitter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96568c3a1f_0_1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ighlight>
                  <a:srgbClr val="FFFF00"/>
                </a:highlight>
              </a:rPr>
              <a:t>Components of Data Communication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119" name="Google Shape;119;g196568c3a1f_0_18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Message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Sender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Receiver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Medium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Protocol</a:t>
            </a:r>
            <a:endParaRPr/>
          </a:p>
        </p:txBody>
      </p:sp>
      <p:pic>
        <p:nvPicPr>
          <p:cNvPr id="120" name="Google Shape;120;g196568c3a1f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13" y="3840300"/>
            <a:ext cx="6124575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96568c3a1f_0_2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Flow</a:t>
            </a:r>
            <a:endParaRPr/>
          </a:p>
        </p:txBody>
      </p:sp>
      <p:sp>
        <p:nvSpPr>
          <p:cNvPr id="127" name="Google Shape;127;g196568c3a1f_0_25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Two devices communicate with each other by sending and receiving data. The data can flow between the two devices in the following ways.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Simplex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Half Duplex 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Full Duplex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96568c3a1f_0_32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Simplex</a:t>
            </a:r>
            <a:endParaRPr/>
          </a:p>
        </p:txBody>
      </p:sp>
      <p:sp>
        <p:nvSpPr>
          <p:cNvPr id="134" name="Google Shape;134;g196568c3a1f_0_32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In Simplex, communication is unidirectional </a:t>
            </a:r>
            <a:r>
              <a:rPr lang="en-US" dirty="0">
                <a:highlight>
                  <a:srgbClr val="FFFF00"/>
                </a:highlight>
              </a:rPr>
              <a:t>Only one of the devices sends the data and the other one only receives the data. </a:t>
            </a:r>
            <a:endParaRPr dirty="0">
              <a:highlight>
                <a:srgbClr val="FFFF00"/>
              </a:highlight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Example: in the above diagram: a </a:t>
            </a:r>
            <a:r>
              <a:rPr lang="en-US" dirty="0" err="1"/>
              <a:t>cpu</a:t>
            </a:r>
            <a:r>
              <a:rPr lang="en-US" dirty="0"/>
              <a:t> send data while a monitor only receives data.</a:t>
            </a:r>
            <a:endParaRPr dirty="0"/>
          </a:p>
        </p:txBody>
      </p:sp>
      <p:pic>
        <p:nvPicPr>
          <p:cNvPr id="135" name="Google Shape;135;g196568c3a1f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5975" y="4496950"/>
            <a:ext cx="2786475" cy="208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6568c3a1f_0_40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Half Duplex</a:t>
            </a:r>
            <a:endParaRPr/>
          </a:p>
        </p:txBody>
      </p:sp>
      <p:sp>
        <p:nvSpPr>
          <p:cNvPr id="142" name="Google Shape;142;g196568c3a1f_0_40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In half duplex both the stations can transmit as well as receive but not at the same time.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When one device is sending other can only receive and vice versa (as shown in figure above.) Example: A walkie-talkie.</a:t>
            </a:r>
            <a:endParaRPr/>
          </a:p>
        </p:txBody>
      </p:sp>
      <p:pic>
        <p:nvPicPr>
          <p:cNvPr id="143" name="Google Shape;143;g196568c3a1f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1000" y="4509200"/>
            <a:ext cx="5262000" cy="19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96568c3a1f_0_46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Full Duplex</a:t>
            </a:r>
            <a:endParaRPr/>
          </a:p>
        </p:txBody>
      </p:sp>
      <p:sp>
        <p:nvSpPr>
          <p:cNvPr id="150" name="Google Shape;150;g196568c3a1f_0_46"/>
          <p:cNvSpPr txBox="1">
            <a:spLocks noGrp="1"/>
          </p:cNvSpPr>
          <p:nvPr>
            <p:ph type="body" idx="1"/>
          </p:nvPr>
        </p:nvSpPr>
        <p:spPr>
          <a:xfrm>
            <a:off x="457200" y="1905000"/>
            <a:ext cx="8229600" cy="4221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In Full duplex mode, both stations can transmit and receive at the same time.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Example: mobile phones</a:t>
            </a:r>
            <a:endParaRPr/>
          </a:p>
        </p:txBody>
      </p:sp>
      <p:pic>
        <p:nvPicPr>
          <p:cNvPr id="151" name="Google Shape;151;g196568c3a1f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025" y="3821300"/>
            <a:ext cx="520065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ATE LMS Template Powerpoin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965</Words>
  <Application>Microsoft Office PowerPoint</Application>
  <PresentationFormat>On-screen Show (4:3)</PresentationFormat>
  <Paragraphs>150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SLIATE LMS Template Powerpoint</vt:lpstr>
      <vt:lpstr>HNDIT1032 Computer and Network Systems</vt:lpstr>
      <vt:lpstr>Introduction</vt:lpstr>
      <vt:lpstr>Data Communications</vt:lpstr>
      <vt:lpstr>Characteristic of Data Communication</vt:lpstr>
      <vt:lpstr>Components of Data Communication</vt:lpstr>
      <vt:lpstr>Data Flow</vt:lpstr>
      <vt:lpstr>Simplex</vt:lpstr>
      <vt:lpstr>Half Duplex</vt:lpstr>
      <vt:lpstr>Full Duplex</vt:lpstr>
      <vt:lpstr>Computer Network</vt:lpstr>
      <vt:lpstr>Categories of Network</vt:lpstr>
      <vt:lpstr>Local Area Network</vt:lpstr>
      <vt:lpstr>Example-LAN</vt:lpstr>
      <vt:lpstr>Wide Area Network</vt:lpstr>
      <vt:lpstr>Example-WAN</vt:lpstr>
      <vt:lpstr>Metropolitan Area Network</vt:lpstr>
      <vt:lpstr>Example-MAN</vt:lpstr>
      <vt:lpstr>Advantages of Computer Networks</vt:lpstr>
      <vt:lpstr>Disadvantages</vt:lpstr>
      <vt:lpstr>Data &amp; Signal</vt:lpstr>
      <vt:lpstr>Analog Signal</vt:lpstr>
      <vt:lpstr>Characteristic of Analog Signal</vt:lpstr>
      <vt:lpstr>Peak Amplitude</vt:lpstr>
      <vt:lpstr>Frequency</vt:lpstr>
      <vt:lpstr>Phase</vt:lpstr>
      <vt:lpstr>Relation between Frequency &amp; Period</vt:lpstr>
      <vt:lpstr>Wavelength</vt:lpstr>
      <vt:lpstr>Digital Signal</vt:lpstr>
      <vt:lpstr>Bit Interval</vt:lpstr>
      <vt:lpstr>Bit Rate</vt:lpstr>
      <vt:lpstr>Baud Rate</vt:lpstr>
      <vt:lpstr>Transmission of Digital Signal</vt:lpstr>
      <vt:lpstr>Bandwidth of a Signal</vt:lpstr>
      <vt:lpstr>Example-Bandwidth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HNDIT1032 Computer and Network Systems</dc:title>
  <cp:lastModifiedBy>Futuremind</cp:lastModifiedBy>
  <cp:revision>2</cp:revision>
  <dcterms:modified xsi:type="dcterms:W3CDTF">2023-02-14T11:02:20Z</dcterms:modified>
</cp:coreProperties>
</file>