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84" r:id="rId4"/>
    <p:sldId id="285" r:id="rId5"/>
    <p:sldId id="286" r:id="rId6"/>
    <p:sldId id="287" r:id="rId7"/>
    <p:sldId id="288" r:id="rId8"/>
    <p:sldId id="289" r:id="rId9"/>
    <p:sldId id="290" r:id="rId10"/>
    <p:sldId id="291" r:id="rId11"/>
    <p:sldId id="292" r:id="rId12"/>
    <p:sldId id="293" r:id="rId13"/>
    <p:sldId id="294" r:id="rId14"/>
    <p:sldId id="296" r:id="rId15"/>
    <p:sldId id="295" r:id="rId16"/>
    <p:sldId id="297" r:id="rId17"/>
    <p:sldId id="298" r:id="rId18"/>
    <p:sldId id="299" r:id="rId19"/>
    <p:sldId id="300" r:id="rId20"/>
    <p:sldId id="301" r:id="rId21"/>
    <p:sldId id="302" r:id="rId22"/>
    <p:sldId id="304" r:id="rId23"/>
    <p:sldId id="305" r:id="rId24"/>
    <p:sldId id="303"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474" y="6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723204-145E-4E9A-8825-0DF9FD80C698}" type="datetimeFigureOut">
              <a:rPr lang="en-US" smtClean="0"/>
              <a:pPr/>
              <a:t>2/5/2023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77AEE-D46A-4C91-9543-7FBC6ED44F7E}" type="slidenum">
              <a:rPr lang="en-US" smtClean="0"/>
              <a:pPr/>
              <a:t>‹#›</a:t>
            </a:fld>
            <a:endParaRPr lang="en-US" dirty="0"/>
          </a:p>
        </p:txBody>
      </p:sp>
    </p:spTree>
    <p:extLst>
      <p:ext uri="{BB962C8B-B14F-4D97-AF65-F5344CB8AC3E}">
        <p14:creationId xmlns:p14="http://schemas.microsoft.com/office/powerpoint/2010/main" val="118513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B9C55-B1F5-4DCD-B44C-56F4D10DFF02}" type="datetime1">
              <a:rPr lang="en-US" smtClean="0"/>
              <a:t>2/5/2023</a:t>
            </a:fld>
            <a:endParaRPr lang="en-US" dirty="0"/>
          </a:p>
        </p:txBody>
      </p:sp>
      <p:sp>
        <p:nvSpPr>
          <p:cNvPr id="5" name="Footer Placeholder 4"/>
          <p:cNvSpPr>
            <a:spLocks noGrp="1"/>
          </p:cNvSpPr>
          <p:nvPr>
            <p:ph type="ftr" sz="quarter" idx="11"/>
          </p:nvPr>
        </p:nvSpPr>
        <p:spPr/>
        <p:txBody>
          <a:bodyPr/>
          <a:lstStyle>
            <a:lvl1pPr>
              <a:defRPr/>
            </a:lvl1p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Chapter Title style</a:t>
            </a:r>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a:t>Click to edit Course Title style</a:t>
            </a:r>
          </a:p>
        </p:txBody>
      </p:sp>
    </p:spTree>
    <p:extLst>
      <p:ext uri="{BB962C8B-B14F-4D97-AF65-F5344CB8AC3E}">
        <p14:creationId xmlns:p14="http://schemas.microsoft.com/office/powerpoint/2010/main" val="130212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21B3BF-CA00-44EF-B758-B15ECF3DFDAF}" type="datetime1">
              <a:rPr lang="en-US" smtClean="0"/>
              <a:t>2/5/2023</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27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6D5A7-B666-4055-9430-CD0CBCBD1CF8}" type="datetime1">
              <a:rPr lang="en-US" smtClean="0"/>
              <a:t>2/5/2023</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DC9F0-F6FA-4EF5-9B02-32D7E772F3DA}" type="datetime1">
              <a:rPr lang="en-US" smtClean="0"/>
              <a:t>2/5/2023</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t>2/5/2023</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9441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C1C87-DFFE-40DD-88ED-115007FBF96B}" type="datetime1">
              <a:rPr lang="en-US" smtClean="0"/>
              <a:t>2/5/2023</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348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10CCB-6840-48E9-8232-4140365FD666}" type="datetime1">
              <a:rPr lang="en-US" smtClean="0"/>
              <a:t>2/5/2023</a:t>
            </a:fld>
            <a:endParaRPr lang="en-US" dirty="0"/>
          </a:p>
        </p:txBody>
      </p:sp>
      <p:sp>
        <p:nvSpPr>
          <p:cNvPr id="8" name="Footer Placeholder 7"/>
          <p:cNvSpPr>
            <a:spLocks noGrp="1"/>
          </p:cNvSpPr>
          <p:nvPr>
            <p:ph type="ftr" sz="quarter" idx="11"/>
          </p:nvPr>
        </p:nvSpPr>
        <p:spPr/>
        <p:txBody>
          <a:bodyPr/>
          <a:lstStyle/>
          <a:p>
            <a:r>
              <a:rPr lang="en-US"/>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1186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DC12BC-620C-4804-A68B-E5D136F30A82}" type="datetime1">
              <a:rPr lang="en-US" smtClean="0"/>
              <a:t>2/5/2023</a:t>
            </a:fld>
            <a:endParaRPr lang="en-US" dirty="0"/>
          </a:p>
        </p:txBody>
      </p:sp>
      <p:sp>
        <p:nvSpPr>
          <p:cNvPr id="4" name="Footer Placeholder 3"/>
          <p:cNvSpPr>
            <a:spLocks noGrp="1"/>
          </p:cNvSpPr>
          <p:nvPr>
            <p:ph type="ftr" sz="quarter" idx="11"/>
          </p:nvPr>
        </p:nvSpPr>
        <p:spPr/>
        <p:txBody>
          <a:bodyPr/>
          <a:lstStyle/>
          <a:p>
            <a:r>
              <a:rPr lang="en-US"/>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0641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t>2/5/2023</a:t>
            </a:fld>
            <a:endParaRPr lang="en-US" dirty="0"/>
          </a:p>
        </p:txBody>
      </p:sp>
      <p:sp>
        <p:nvSpPr>
          <p:cNvPr id="3" name="Footer Placeholder 2"/>
          <p:cNvSpPr>
            <a:spLocks noGrp="1"/>
          </p:cNvSpPr>
          <p:nvPr>
            <p:ph type="ftr" sz="quarter" idx="11"/>
          </p:nvPr>
        </p:nvSpPr>
        <p:spPr/>
        <p:txBody>
          <a:bodyPr/>
          <a:lstStyle/>
          <a:p>
            <a:r>
              <a:rPr lang="en-US"/>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66664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t>2/5/2023</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4493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A478FA-CAA3-494E-AE22-6AE9783FAB5B}" type="datetime1">
              <a:rPr lang="en-US" smtClean="0"/>
              <a:t>2/5/2023</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5147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DDB-310E-4072-8B61-ACE857F405FC}" type="datetime1">
              <a:rPr lang="en-US" smtClean="0"/>
              <a:t>2/5/2023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 Dept. of Industrial </a:t>
            </a:r>
            <a:r>
              <a:rPr lang="en-US" dirty="0" err="1"/>
              <a:t>Mgt</a:t>
            </a:r>
            <a:r>
              <a:rPr lang="en-US" dirty="0"/>
              <a:t>, 2013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cs.microsoft.com/en-us/dotnet/api/system.char" TargetMode="External"/><Relationship Id="rId13" Type="http://schemas.openxmlformats.org/officeDocument/2006/relationships/hyperlink" Target="https://docs.microsoft.com/en-us/dotnet/api/system.int32" TargetMode="External"/><Relationship Id="rId18" Type="http://schemas.openxmlformats.org/officeDocument/2006/relationships/hyperlink" Target="https://docs.microsoft.com/en-us/dotnet/api/system.uint64" TargetMode="External"/><Relationship Id="rId3" Type="http://schemas.openxmlformats.org/officeDocument/2006/relationships/hyperlink" Target="https://docs.microsoft.com/en-us/dotnet/api/system.boolean" TargetMode="External"/><Relationship Id="rId21" Type="http://schemas.openxmlformats.org/officeDocument/2006/relationships/hyperlink" Target="https://docs.microsoft.com/en-us/dotnet/api/system.string" TargetMode="External"/><Relationship Id="rId7" Type="http://schemas.openxmlformats.org/officeDocument/2006/relationships/hyperlink" Target="https://docs.microsoft.com/en-us/dotnet/csharp/language-reference/builtin-types/char" TargetMode="External"/><Relationship Id="rId12" Type="http://schemas.openxmlformats.org/officeDocument/2006/relationships/hyperlink" Target="https://docs.microsoft.com/en-us/dotnet/api/system.single" TargetMode="External"/><Relationship Id="rId17" Type="http://schemas.openxmlformats.org/officeDocument/2006/relationships/hyperlink" Target="https://docs.microsoft.com/en-us/dotnet/api/system.int64" TargetMode="External"/><Relationship Id="rId2" Type="http://schemas.openxmlformats.org/officeDocument/2006/relationships/hyperlink" Target="https://docs.microsoft.com/en-us/dotnet/csharp/language-reference/builtin-types/bool" TargetMode="External"/><Relationship Id="rId16" Type="http://schemas.openxmlformats.org/officeDocument/2006/relationships/hyperlink" Target="https://docs.microsoft.com/en-us/dotnet/api/system.uintptr" TargetMode="External"/><Relationship Id="rId20" Type="http://schemas.openxmlformats.org/officeDocument/2006/relationships/hyperlink" Target="https://docs.microsoft.com/en-us/dotnet/csharp/language-reference/builtin-types/reference-types#the-string-type" TargetMode="External"/><Relationship Id="rId1" Type="http://schemas.openxmlformats.org/officeDocument/2006/relationships/slideLayout" Target="../slideLayouts/slideLayout2.xml"/><Relationship Id="rId6" Type="http://schemas.openxmlformats.org/officeDocument/2006/relationships/hyperlink" Target="https://docs.microsoft.com/en-us/dotnet/api/system.sbyte" TargetMode="External"/><Relationship Id="rId11" Type="http://schemas.openxmlformats.org/officeDocument/2006/relationships/hyperlink" Target="https://docs.microsoft.com/en-us/dotnet/api/system.double" TargetMode="External"/><Relationship Id="rId5" Type="http://schemas.openxmlformats.org/officeDocument/2006/relationships/hyperlink" Target="https://docs.microsoft.com/en-us/dotnet/api/system.byte" TargetMode="External"/><Relationship Id="rId15" Type="http://schemas.openxmlformats.org/officeDocument/2006/relationships/hyperlink" Target="https://docs.microsoft.com/en-us/dotnet/api/system.intptr" TargetMode="External"/><Relationship Id="rId10" Type="http://schemas.openxmlformats.org/officeDocument/2006/relationships/hyperlink" Target="https://docs.microsoft.com/en-us/dotnet/api/system.decimal" TargetMode="External"/><Relationship Id="rId19" Type="http://schemas.openxmlformats.org/officeDocument/2006/relationships/hyperlink" Target="https://docs.microsoft.com/en-us/dotnet/api/system.int16" TargetMode="External"/><Relationship Id="rId4" Type="http://schemas.openxmlformats.org/officeDocument/2006/relationships/hyperlink" Target="https://docs.microsoft.com/en-us/dotnet/csharp/language-reference/builtin-types/integral-numeric-types" TargetMode="External"/><Relationship Id="rId9" Type="http://schemas.openxmlformats.org/officeDocument/2006/relationships/hyperlink" Target="https://docs.microsoft.com/en-us/dotnet/csharp/language-reference/builtin-types/floating-point-numeric-types" TargetMode="External"/><Relationship Id="rId14" Type="http://schemas.openxmlformats.org/officeDocument/2006/relationships/hyperlink" Target="https://docs.microsoft.com/en-us/dotnet/api/system.uint32"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solidFill>
                  <a:srgbClr val="000000"/>
                </a:solidFill>
                <a:latin typeface="TimesNewRomanPSMT"/>
              </a:rPr>
              <a:t>HNDIT1012 Visual Application Programming</a:t>
            </a:r>
            <a:endParaRPr lang="en-US" sz="2400" dirty="0"/>
          </a:p>
        </p:txBody>
      </p:sp>
      <p:sp>
        <p:nvSpPr>
          <p:cNvPr id="3" name="Subtitle 2"/>
          <p:cNvSpPr>
            <a:spLocks noGrp="1"/>
          </p:cNvSpPr>
          <p:nvPr>
            <p:ph type="subTitle" idx="1"/>
          </p:nvPr>
        </p:nvSpPr>
        <p:spPr/>
        <p:txBody>
          <a:bodyPr/>
          <a:lstStyle/>
          <a:p>
            <a:r>
              <a:rPr lang="en-US" dirty="0"/>
              <a:t>Week 2</a:t>
            </a:r>
          </a:p>
        </p:txBody>
      </p:sp>
      <p:graphicFrame>
        <p:nvGraphicFramePr>
          <p:cNvPr id="4" name="Table 3"/>
          <p:cNvGraphicFramePr>
            <a:graphicFrameLocks noGrp="1"/>
          </p:cNvGraphicFramePr>
          <p:nvPr>
            <p:extLst>
              <p:ext uri="{D42A27DB-BD31-4B8C-83A1-F6EECF244321}">
                <p14:modId xmlns:p14="http://schemas.microsoft.com/office/powerpoint/2010/main" val="2865798601"/>
              </p:ext>
            </p:extLst>
          </p:nvPr>
        </p:nvGraphicFramePr>
        <p:xfrm>
          <a:off x="761682" y="3657441"/>
          <a:ext cx="2804160" cy="365760"/>
        </p:xfrm>
        <a:graphic>
          <a:graphicData uri="http://schemas.openxmlformats.org/drawingml/2006/table">
            <a:tbl>
              <a:tblPr/>
              <a:tblGrid>
                <a:gridCol w="2804160">
                  <a:extLst>
                    <a:ext uri="{9D8B030D-6E8A-4147-A177-3AD203B41FA5}">
                      <a16:colId xmlns:a16="http://schemas.microsoft.com/office/drawing/2014/main" val="20000"/>
                    </a:ext>
                  </a:extLst>
                </a:gridCol>
              </a:tblGrid>
              <a:tr h="0">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762000" y="3657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26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Click events – Step 5</a:t>
            </a:r>
          </a:p>
        </p:txBody>
      </p:sp>
      <p:sp>
        <p:nvSpPr>
          <p:cNvPr id="3" name="Content Placeholder 2"/>
          <p:cNvSpPr>
            <a:spLocks noGrp="1"/>
          </p:cNvSpPr>
          <p:nvPr>
            <p:ph idx="1"/>
          </p:nvPr>
        </p:nvSpPr>
        <p:spPr/>
        <p:txBody>
          <a:bodyPr/>
          <a:lstStyle/>
          <a:p>
            <a:r>
              <a:rPr lang="en-US" dirty="0"/>
              <a:t>Double click on plus button to open code editor for click event and type the following code.</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152401" y="3992563"/>
            <a:ext cx="8744266" cy="1798637"/>
          </a:xfrm>
          <a:prstGeom prst="rect">
            <a:avLst/>
          </a:prstGeom>
        </p:spPr>
      </p:pic>
    </p:spTree>
    <p:extLst>
      <p:ext uri="{BB962C8B-B14F-4D97-AF65-F5344CB8AC3E}">
        <p14:creationId xmlns:p14="http://schemas.microsoft.com/office/powerpoint/2010/main" val="148463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application</a:t>
            </a:r>
          </a:p>
        </p:txBody>
      </p:sp>
      <p:sp>
        <p:nvSpPr>
          <p:cNvPr id="3" name="Content Placeholder 2"/>
          <p:cNvSpPr>
            <a:spLocks noGrp="1"/>
          </p:cNvSpPr>
          <p:nvPr>
            <p:ph idx="1"/>
          </p:nvPr>
        </p:nvSpPr>
        <p:spPr/>
        <p:txBody>
          <a:bodyPr/>
          <a:lstStyle/>
          <a:p>
            <a:r>
              <a:rPr lang="en-US" dirty="0"/>
              <a:t>Input values for Number1 and Number 2 and check the Result by clicking the plus button.</a:t>
            </a:r>
          </a:p>
          <a:p>
            <a:r>
              <a:rPr lang="en-US" dirty="0"/>
              <a:t>For </a:t>
            </a:r>
            <a:r>
              <a:rPr lang="en-US" dirty="0" err="1"/>
              <a:t>eg</a:t>
            </a:r>
            <a:r>
              <a:rPr lang="en-US" dirty="0"/>
              <a:t>:</a:t>
            </a:r>
          </a:p>
          <a:p>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11</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33966311"/>
              </p:ext>
            </p:extLst>
          </p:nvPr>
        </p:nvGraphicFramePr>
        <p:xfrm>
          <a:off x="990600" y="3962400"/>
          <a:ext cx="7239000" cy="1905000"/>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476250">
                <a:tc>
                  <a:txBody>
                    <a:bodyPr/>
                    <a:lstStyle/>
                    <a:p>
                      <a:r>
                        <a:rPr lang="en-US" dirty="0"/>
                        <a:t>Number 1</a:t>
                      </a:r>
                    </a:p>
                  </a:txBody>
                  <a:tcPr/>
                </a:tc>
                <a:tc>
                  <a:txBody>
                    <a:bodyPr/>
                    <a:lstStyle/>
                    <a:p>
                      <a:r>
                        <a:rPr lang="en-US" dirty="0"/>
                        <a:t>Number 2</a:t>
                      </a:r>
                    </a:p>
                  </a:txBody>
                  <a:tcPr/>
                </a:tc>
                <a:tc>
                  <a:txBody>
                    <a:bodyPr/>
                    <a:lstStyle/>
                    <a:p>
                      <a:r>
                        <a:rPr lang="en-US" dirty="0"/>
                        <a:t>Result</a:t>
                      </a:r>
                    </a:p>
                  </a:txBody>
                  <a:tcPr/>
                </a:tc>
                <a:extLst>
                  <a:ext uri="{0D108BD9-81ED-4DB2-BD59-A6C34878D82A}">
                    <a16:rowId xmlns:a16="http://schemas.microsoft.com/office/drawing/2014/main" val="10000"/>
                  </a:ext>
                </a:extLst>
              </a:tr>
              <a:tr h="476250">
                <a:tc>
                  <a:txBody>
                    <a:bodyPr/>
                    <a:lstStyle/>
                    <a:p>
                      <a:r>
                        <a:rPr lang="en-US" dirty="0"/>
                        <a:t>Com</a:t>
                      </a:r>
                    </a:p>
                  </a:txBody>
                  <a:tcPr/>
                </a:tc>
                <a:tc>
                  <a:txBody>
                    <a:bodyPr/>
                    <a:lstStyle/>
                    <a:p>
                      <a:r>
                        <a:rPr lang="en-US" dirty="0" err="1"/>
                        <a:t>puter</a:t>
                      </a:r>
                      <a:endParaRPr lang="en-US" dirty="0"/>
                    </a:p>
                  </a:txBody>
                  <a:tcPr/>
                </a:tc>
                <a:tc>
                  <a:txBody>
                    <a:bodyPr/>
                    <a:lstStyle/>
                    <a:p>
                      <a:r>
                        <a:rPr lang="en-US" dirty="0"/>
                        <a:t>Computer</a:t>
                      </a:r>
                    </a:p>
                  </a:txBody>
                  <a:tcPr/>
                </a:tc>
                <a:extLst>
                  <a:ext uri="{0D108BD9-81ED-4DB2-BD59-A6C34878D82A}">
                    <a16:rowId xmlns:a16="http://schemas.microsoft.com/office/drawing/2014/main" val="10001"/>
                  </a:ext>
                </a:extLst>
              </a:tr>
              <a:tr h="476250">
                <a:tc>
                  <a:txBody>
                    <a:bodyPr/>
                    <a:lstStyle/>
                    <a:p>
                      <a:r>
                        <a:rPr lang="en-US" dirty="0"/>
                        <a:t>12</a:t>
                      </a:r>
                    </a:p>
                  </a:txBody>
                  <a:tcPr/>
                </a:tc>
                <a:tc>
                  <a:txBody>
                    <a:bodyPr/>
                    <a:lstStyle/>
                    <a:p>
                      <a:r>
                        <a:rPr lang="en-US" dirty="0"/>
                        <a:t>6</a:t>
                      </a:r>
                    </a:p>
                  </a:txBody>
                  <a:tcPr/>
                </a:tc>
                <a:tc>
                  <a:txBody>
                    <a:bodyPr/>
                    <a:lstStyle/>
                    <a:p>
                      <a:r>
                        <a:rPr lang="en-US" dirty="0"/>
                        <a:t>126</a:t>
                      </a:r>
                    </a:p>
                  </a:txBody>
                  <a:tcPr/>
                </a:tc>
                <a:extLst>
                  <a:ext uri="{0D108BD9-81ED-4DB2-BD59-A6C34878D82A}">
                    <a16:rowId xmlns:a16="http://schemas.microsoft.com/office/drawing/2014/main" val="10002"/>
                  </a:ext>
                </a:extLst>
              </a:tr>
              <a:tr h="476250">
                <a:tc>
                  <a:txBody>
                    <a:bodyPr/>
                    <a:lstStyle/>
                    <a:p>
                      <a:r>
                        <a:rPr lang="en-US" dirty="0"/>
                        <a:t>I am</a:t>
                      </a:r>
                    </a:p>
                  </a:txBody>
                  <a:tcPr/>
                </a:tc>
                <a:tc>
                  <a:txBody>
                    <a:bodyPr/>
                    <a:lstStyle/>
                    <a:p>
                      <a:r>
                        <a:rPr lang="en-US" dirty="0"/>
                        <a:t>Kumar</a:t>
                      </a:r>
                    </a:p>
                  </a:txBody>
                  <a:tcPr/>
                </a:tc>
                <a:tc>
                  <a:txBody>
                    <a:bodyPr/>
                    <a:lstStyle/>
                    <a:p>
                      <a:r>
                        <a:rPr lang="en-US" dirty="0"/>
                        <a:t>I </a:t>
                      </a:r>
                      <a:r>
                        <a:rPr lang="en-US" dirty="0" err="1"/>
                        <a:t>amKumar</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561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a:t>
            </a:r>
            <a:r>
              <a:rPr lang="en-US" dirty="0" err="1"/>
              <a:t>Vs</a:t>
            </a:r>
            <a:r>
              <a:rPr lang="en-US" dirty="0"/>
              <a:t> Concatenation</a:t>
            </a:r>
          </a:p>
        </p:txBody>
      </p:sp>
      <p:sp>
        <p:nvSpPr>
          <p:cNvPr id="3" name="Content Placeholder 2"/>
          <p:cNvSpPr>
            <a:spLocks noGrp="1"/>
          </p:cNvSpPr>
          <p:nvPr>
            <p:ph idx="1"/>
          </p:nvPr>
        </p:nvSpPr>
        <p:spPr/>
        <p:txBody>
          <a:bodyPr/>
          <a:lstStyle/>
          <a:p>
            <a:r>
              <a:rPr lang="en-US" dirty="0"/>
              <a:t>In the above example ‘+’ operator works as a string Concatenation operator, not an addition operator. Because both operands are string.</a:t>
            </a:r>
          </a:p>
          <a:p>
            <a:r>
              <a:rPr lang="en-US" dirty="0"/>
              <a:t>If you need addition operation, you have to convert both operands to numeric values such as integer, double etc..</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12</a:t>
            </a:fld>
            <a:endParaRPr lang="en-US" dirty="0"/>
          </a:p>
        </p:txBody>
      </p:sp>
    </p:spTree>
    <p:extLst>
      <p:ext uri="{BB962C8B-B14F-4D97-AF65-F5344CB8AC3E}">
        <p14:creationId xmlns:p14="http://schemas.microsoft.com/office/powerpoint/2010/main" val="304605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1447800"/>
          </a:xfrm>
        </p:spPr>
        <p:txBody>
          <a:bodyPr>
            <a:normAutofit fontScale="92500" lnSpcReduction="10000"/>
          </a:bodyPr>
          <a:lstStyle/>
          <a:p>
            <a:r>
              <a:rPr lang="en-US" dirty="0"/>
              <a:t>Change the code of the click event as shown below to do arithmetic operations like </a:t>
            </a:r>
          </a:p>
          <a:p>
            <a:r>
              <a:rPr lang="en-US" dirty="0"/>
              <a:t>+, -, * and /</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13</a:t>
            </a:fld>
            <a:endParaRPr lang="en-US" dirty="0"/>
          </a:p>
        </p:txBody>
      </p:sp>
      <p:pic>
        <p:nvPicPr>
          <p:cNvPr id="5" name="Picture 4"/>
          <p:cNvPicPr>
            <a:picLocks noChangeAspect="1"/>
          </p:cNvPicPr>
          <p:nvPr/>
        </p:nvPicPr>
        <p:blipFill>
          <a:blip r:embed="rId2"/>
          <a:stretch>
            <a:fillRect/>
          </a:stretch>
        </p:blipFill>
        <p:spPr>
          <a:xfrm>
            <a:off x="161925" y="2612679"/>
            <a:ext cx="8820150" cy="1421062"/>
          </a:xfrm>
          <a:prstGeom prst="rect">
            <a:avLst/>
          </a:prstGeom>
        </p:spPr>
      </p:pic>
      <p:sp>
        <p:nvSpPr>
          <p:cNvPr id="6" name="Content Placeholder 2"/>
          <p:cNvSpPr txBox="1">
            <a:spLocks/>
          </p:cNvSpPr>
          <p:nvPr/>
        </p:nvSpPr>
        <p:spPr>
          <a:xfrm>
            <a:off x="295275" y="4447506"/>
            <a:ext cx="8229600" cy="144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the application and input integer values to Number 1 and Number 2</a:t>
            </a:r>
          </a:p>
        </p:txBody>
      </p:sp>
    </p:spTree>
    <p:extLst>
      <p:ext uri="{BB962C8B-B14F-4D97-AF65-F5344CB8AC3E}">
        <p14:creationId xmlns:p14="http://schemas.microsoft.com/office/powerpoint/2010/main" val="1403162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Int32.Parse Method</a:t>
            </a:r>
          </a:p>
        </p:txBody>
      </p:sp>
      <p:sp>
        <p:nvSpPr>
          <p:cNvPr id="3" name="Content Placeholder 2"/>
          <p:cNvSpPr>
            <a:spLocks noGrp="1"/>
          </p:cNvSpPr>
          <p:nvPr>
            <p:ph idx="1"/>
          </p:nvPr>
        </p:nvSpPr>
        <p:spPr>
          <a:xfrm>
            <a:off x="457200" y="1905001"/>
            <a:ext cx="8229600" cy="1371600"/>
          </a:xfrm>
        </p:spPr>
        <p:txBody>
          <a:bodyPr/>
          <a:lstStyle/>
          <a:p>
            <a:r>
              <a:rPr lang="en-US" dirty="0"/>
              <a:t>Converts the string representation of a number to its 32-bit signed integer equivalent.</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14</a:t>
            </a:fld>
            <a:endParaRPr lang="en-US" dirty="0"/>
          </a:p>
        </p:txBody>
      </p:sp>
      <p:sp>
        <p:nvSpPr>
          <p:cNvPr id="5" name="Title 1"/>
          <p:cNvSpPr txBox="1">
            <a:spLocks/>
          </p:cNvSpPr>
          <p:nvPr/>
        </p:nvSpPr>
        <p:spPr>
          <a:xfrm>
            <a:off x="457200" y="35369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err="1"/>
              <a:t>toString</a:t>
            </a:r>
            <a:r>
              <a:rPr lang="en-US" dirty="0"/>
              <a:t> Method</a:t>
            </a:r>
          </a:p>
        </p:txBody>
      </p:sp>
      <p:sp>
        <p:nvSpPr>
          <p:cNvPr id="6" name="Content Placeholder 2"/>
          <p:cNvSpPr txBox="1">
            <a:spLocks/>
          </p:cNvSpPr>
          <p:nvPr/>
        </p:nvSpPr>
        <p:spPr>
          <a:xfrm>
            <a:off x="457200" y="4832349"/>
            <a:ext cx="822960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It converts an object to its string representation so that it is suitable for display.</a:t>
            </a:r>
          </a:p>
        </p:txBody>
      </p:sp>
    </p:spTree>
    <p:extLst>
      <p:ext uri="{BB962C8B-B14F-4D97-AF65-F5344CB8AC3E}">
        <p14:creationId xmlns:p14="http://schemas.microsoft.com/office/powerpoint/2010/main" val="1118177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Data types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54991846"/>
              </p:ext>
            </p:extLst>
          </p:nvPr>
        </p:nvGraphicFramePr>
        <p:xfrm>
          <a:off x="3103148" y="1752600"/>
          <a:ext cx="3602452" cy="4800604"/>
        </p:xfrm>
        <a:graphic>
          <a:graphicData uri="http://schemas.openxmlformats.org/drawingml/2006/table">
            <a:tbl>
              <a:tblPr/>
              <a:tblGrid>
                <a:gridCol w="1801226">
                  <a:extLst>
                    <a:ext uri="{9D8B030D-6E8A-4147-A177-3AD203B41FA5}">
                      <a16:colId xmlns:a16="http://schemas.microsoft.com/office/drawing/2014/main" val="20000"/>
                    </a:ext>
                  </a:extLst>
                </a:gridCol>
                <a:gridCol w="1801226">
                  <a:extLst>
                    <a:ext uri="{9D8B030D-6E8A-4147-A177-3AD203B41FA5}">
                      <a16:colId xmlns:a16="http://schemas.microsoft.com/office/drawing/2014/main" val="20001"/>
                    </a:ext>
                  </a:extLst>
                </a:gridCol>
              </a:tblGrid>
              <a:tr h="298239">
                <a:tc>
                  <a:txBody>
                    <a:bodyPr/>
                    <a:lstStyle/>
                    <a:p>
                      <a:pPr algn="l" fontAlgn="t"/>
                      <a:r>
                        <a:rPr lang="en-US" sz="1300" dirty="0">
                          <a:effectLst/>
                        </a:rPr>
                        <a:t>C# type keyword</a:t>
                      </a:r>
                    </a:p>
                  </a:txBody>
                  <a:tcPr marL="65956" marR="65956" marT="32978" marB="32978">
                    <a:lnL>
                      <a:noFill/>
                    </a:lnL>
                    <a:lnR>
                      <a:noFill/>
                    </a:lnR>
                    <a:lnT>
                      <a:noFill/>
                    </a:lnT>
                    <a:lnB>
                      <a:noFill/>
                    </a:lnB>
                    <a:solidFill>
                      <a:srgbClr val="FFFFFF"/>
                    </a:solidFill>
                  </a:tcPr>
                </a:tc>
                <a:tc>
                  <a:txBody>
                    <a:bodyPr/>
                    <a:lstStyle/>
                    <a:p>
                      <a:pPr algn="l" fontAlgn="t"/>
                      <a:r>
                        <a:rPr lang="en-US" sz="1300">
                          <a:effectLst/>
                        </a:rPr>
                        <a:t>.NET type</a:t>
                      </a: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0"/>
                  </a:ext>
                </a:extLst>
              </a:tr>
              <a:tr h="298239">
                <a:tc>
                  <a:txBody>
                    <a:bodyPr/>
                    <a:lstStyle/>
                    <a:p>
                      <a:pPr algn="l" fontAlgn="t"/>
                      <a:r>
                        <a:rPr lang="en-US" sz="1300" u="none" strike="noStrike">
                          <a:effectLst/>
                          <a:hlinkClick r:id="rId2"/>
                        </a:rPr>
                        <a:t>bool</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3"/>
                        </a:rPr>
                        <a:t>System.Boolean</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1"/>
                  </a:ext>
                </a:extLst>
              </a:tr>
              <a:tr h="298239">
                <a:tc>
                  <a:txBody>
                    <a:bodyPr/>
                    <a:lstStyle/>
                    <a:p>
                      <a:pPr algn="l" fontAlgn="t"/>
                      <a:r>
                        <a:rPr lang="en-US" sz="1300" u="none" strike="noStrike">
                          <a:effectLst/>
                          <a:hlinkClick r:id="rId4"/>
                        </a:rPr>
                        <a:t>byte</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5"/>
                        </a:rPr>
                        <a:t>System.Byte</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2"/>
                  </a:ext>
                </a:extLst>
              </a:tr>
              <a:tr h="298239">
                <a:tc>
                  <a:txBody>
                    <a:bodyPr/>
                    <a:lstStyle/>
                    <a:p>
                      <a:pPr algn="l" fontAlgn="t"/>
                      <a:r>
                        <a:rPr lang="en-US" sz="1300" u="none" strike="noStrike" dirty="0" err="1">
                          <a:effectLst/>
                          <a:hlinkClick r:id="rId4"/>
                        </a:rPr>
                        <a:t>sbyte</a:t>
                      </a:r>
                      <a:endParaRPr lang="en-US" sz="1300" dirty="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6"/>
                        </a:rPr>
                        <a:t>System.SByte</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3"/>
                  </a:ext>
                </a:extLst>
              </a:tr>
              <a:tr h="298239">
                <a:tc>
                  <a:txBody>
                    <a:bodyPr/>
                    <a:lstStyle/>
                    <a:p>
                      <a:pPr algn="l" fontAlgn="t"/>
                      <a:r>
                        <a:rPr lang="en-US" sz="1300" u="none" strike="noStrike">
                          <a:effectLst/>
                          <a:hlinkClick r:id="rId7"/>
                        </a:rPr>
                        <a:t>char</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8"/>
                        </a:rPr>
                        <a:t>System.Char</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4"/>
                  </a:ext>
                </a:extLst>
              </a:tr>
              <a:tr h="298239">
                <a:tc>
                  <a:txBody>
                    <a:bodyPr/>
                    <a:lstStyle/>
                    <a:p>
                      <a:pPr algn="l" fontAlgn="t"/>
                      <a:r>
                        <a:rPr lang="en-US" sz="1300" u="none" strike="noStrike">
                          <a:effectLst/>
                          <a:hlinkClick r:id="rId9"/>
                        </a:rPr>
                        <a:t>decimal</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0"/>
                        </a:rPr>
                        <a:t>System.Decimal</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5"/>
                  </a:ext>
                </a:extLst>
              </a:tr>
              <a:tr h="298239">
                <a:tc>
                  <a:txBody>
                    <a:bodyPr/>
                    <a:lstStyle/>
                    <a:p>
                      <a:pPr algn="l" fontAlgn="t"/>
                      <a:r>
                        <a:rPr lang="en-US" sz="1300" u="none" strike="noStrike">
                          <a:effectLst/>
                          <a:hlinkClick r:id="rId9"/>
                        </a:rPr>
                        <a:t>double</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1"/>
                        </a:rPr>
                        <a:t>System.Double</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6"/>
                  </a:ext>
                </a:extLst>
              </a:tr>
              <a:tr h="298239">
                <a:tc>
                  <a:txBody>
                    <a:bodyPr/>
                    <a:lstStyle/>
                    <a:p>
                      <a:pPr algn="l" fontAlgn="t"/>
                      <a:r>
                        <a:rPr lang="en-US" sz="1300" u="none" strike="noStrike">
                          <a:effectLst/>
                          <a:hlinkClick r:id="rId9"/>
                        </a:rPr>
                        <a:t>float</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2"/>
                        </a:rPr>
                        <a:t>System.Single</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7"/>
                  </a:ext>
                </a:extLst>
              </a:tr>
              <a:tr h="298239">
                <a:tc>
                  <a:txBody>
                    <a:bodyPr/>
                    <a:lstStyle/>
                    <a:p>
                      <a:pPr algn="l" fontAlgn="t"/>
                      <a:r>
                        <a:rPr lang="en-US" sz="1300" u="none" strike="noStrike">
                          <a:effectLst/>
                          <a:hlinkClick r:id="rId4"/>
                        </a:rPr>
                        <a:t>int</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3"/>
                        </a:rPr>
                        <a:t>System.Int32</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8"/>
                  </a:ext>
                </a:extLst>
              </a:tr>
              <a:tr h="298239">
                <a:tc>
                  <a:txBody>
                    <a:bodyPr/>
                    <a:lstStyle/>
                    <a:p>
                      <a:pPr algn="l" fontAlgn="t"/>
                      <a:r>
                        <a:rPr lang="en-US" sz="1300" u="none" strike="noStrike">
                          <a:effectLst/>
                          <a:hlinkClick r:id="rId4"/>
                        </a:rPr>
                        <a:t>uint</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4"/>
                        </a:rPr>
                        <a:t>System.UInt32</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09"/>
                  </a:ext>
                </a:extLst>
              </a:tr>
              <a:tr h="298239">
                <a:tc>
                  <a:txBody>
                    <a:bodyPr/>
                    <a:lstStyle/>
                    <a:p>
                      <a:pPr algn="l" fontAlgn="t"/>
                      <a:r>
                        <a:rPr lang="en-US" sz="1300" u="none" strike="noStrike">
                          <a:effectLst/>
                          <a:hlinkClick r:id="rId4"/>
                        </a:rPr>
                        <a:t>nint</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5"/>
                        </a:rPr>
                        <a:t>System.IntPtr</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10"/>
                  </a:ext>
                </a:extLst>
              </a:tr>
              <a:tr h="298239">
                <a:tc>
                  <a:txBody>
                    <a:bodyPr/>
                    <a:lstStyle/>
                    <a:p>
                      <a:pPr algn="l" fontAlgn="t"/>
                      <a:r>
                        <a:rPr lang="en-US" sz="1300" u="none" strike="noStrike">
                          <a:effectLst/>
                          <a:hlinkClick r:id="rId4"/>
                        </a:rPr>
                        <a:t>nuint</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6"/>
                        </a:rPr>
                        <a:t>System.UIntPtr</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11"/>
                  </a:ext>
                </a:extLst>
              </a:tr>
              <a:tr h="298239">
                <a:tc>
                  <a:txBody>
                    <a:bodyPr/>
                    <a:lstStyle/>
                    <a:p>
                      <a:pPr algn="l" fontAlgn="t"/>
                      <a:r>
                        <a:rPr lang="en-US" sz="1300" u="none" strike="noStrike" dirty="0">
                          <a:effectLst/>
                          <a:hlinkClick r:id="rId4"/>
                        </a:rPr>
                        <a:t>long</a:t>
                      </a:r>
                      <a:endParaRPr lang="en-US" sz="1300" dirty="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dirty="0">
                          <a:effectLst/>
                          <a:hlinkClick r:id="rId17"/>
                        </a:rPr>
                        <a:t>System.Int64</a:t>
                      </a:r>
                      <a:endParaRPr lang="en-US" sz="1300" dirty="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12"/>
                  </a:ext>
                </a:extLst>
              </a:tr>
              <a:tr h="298239">
                <a:tc>
                  <a:txBody>
                    <a:bodyPr/>
                    <a:lstStyle/>
                    <a:p>
                      <a:pPr algn="l" fontAlgn="t"/>
                      <a:r>
                        <a:rPr lang="en-US" sz="1300" u="none" strike="noStrike">
                          <a:effectLst/>
                          <a:hlinkClick r:id="rId4"/>
                        </a:rPr>
                        <a:t>ulong</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8"/>
                        </a:rPr>
                        <a:t>System.UInt64</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13"/>
                  </a:ext>
                </a:extLst>
              </a:tr>
              <a:tr h="298239">
                <a:tc>
                  <a:txBody>
                    <a:bodyPr/>
                    <a:lstStyle/>
                    <a:p>
                      <a:pPr algn="l" fontAlgn="t"/>
                      <a:r>
                        <a:rPr lang="en-US" sz="1300" u="none" strike="noStrike">
                          <a:effectLst/>
                          <a:hlinkClick r:id="rId4"/>
                        </a:rPr>
                        <a:t>short</a:t>
                      </a:r>
                      <a:endParaRPr lang="en-US" sz="1300">
                        <a:effectLst/>
                      </a:endParaRPr>
                    </a:p>
                  </a:txBody>
                  <a:tcPr marL="65956" marR="65956" marT="32978" marB="32978">
                    <a:lnL>
                      <a:noFill/>
                    </a:lnL>
                    <a:lnR>
                      <a:noFill/>
                    </a:lnR>
                    <a:lnT>
                      <a:noFill/>
                    </a:lnT>
                    <a:lnB>
                      <a:noFill/>
                    </a:lnB>
                    <a:solidFill>
                      <a:srgbClr val="FFFFFF"/>
                    </a:solidFill>
                  </a:tcPr>
                </a:tc>
                <a:tc>
                  <a:txBody>
                    <a:bodyPr/>
                    <a:lstStyle/>
                    <a:p>
                      <a:pPr algn="l" fontAlgn="t"/>
                      <a:r>
                        <a:rPr lang="en-US" sz="1300" u="none" strike="noStrike">
                          <a:effectLst/>
                          <a:hlinkClick r:id="rId19"/>
                        </a:rPr>
                        <a:t>System.Int16</a:t>
                      </a:r>
                      <a:endParaRPr lang="en-US" sz="1300">
                        <a:effectLst/>
                      </a:endParaRPr>
                    </a:p>
                  </a:txBody>
                  <a:tcPr marL="65956" marR="65956" marT="32978" marB="32978">
                    <a:lnL>
                      <a:noFill/>
                    </a:lnL>
                    <a:lnR>
                      <a:noFill/>
                    </a:lnR>
                    <a:lnT>
                      <a:noFill/>
                    </a:lnT>
                    <a:lnB>
                      <a:noFill/>
                    </a:lnB>
                    <a:solidFill>
                      <a:srgbClr val="FFFFFF"/>
                    </a:solidFill>
                  </a:tcPr>
                </a:tc>
                <a:extLst>
                  <a:ext uri="{0D108BD9-81ED-4DB2-BD59-A6C34878D82A}">
                    <a16:rowId xmlns:a16="http://schemas.microsoft.com/office/drawing/2014/main" val="10014"/>
                  </a:ext>
                </a:extLst>
              </a:tr>
              <a:tr h="327019">
                <a:tc>
                  <a:txBody>
                    <a:bodyPr/>
                    <a:lstStyle/>
                    <a:p>
                      <a:pPr marL="0" algn="l" defTabSz="914400" rtl="0" eaLnBrk="1" fontAlgn="t" latinLnBrk="0" hangingPunct="1"/>
                      <a:r>
                        <a:rPr lang="en-US" sz="1300" u="none" strike="noStrike" kern="1200" dirty="0">
                          <a:solidFill>
                            <a:schemeClr val="tx1"/>
                          </a:solidFill>
                          <a:effectLst/>
                          <a:latin typeface="+mn-lt"/>
                          <a:ea typeface="+mn-ea"/>
                          <a:cs typeface="+mn-cs"/>
                          <a:hlinkClick r:id="rId20"/>
                        </a:rPr>
                        <a:t>string</a:t>
                      </a:r>
                      <a:endParaRPr lang="en-US" sz="1300" u="none" strike="noStrike" kern="1200" dirty="0">
                        <a:solidFill>
                          <a:schemeClr val="tx1"/>
                        </a:solidFill>
                        <a:effectLst/>
                        <a:latin typeface="+mn-lt"/>
                        <a:ea typeface="+mn-ea"/>
                        <a:cs typeface="+mn-cs"/>
                      </a:endParaRPr>
                    </a:p>
                  </a:txBody>
                  <a:tcPr>
                    <a:lnL>
                      <a:noFill/>
                    </a:lnL>
                    <a:lnR>
                      <a:noFill/>
                    </a:lnR>
                    <a:lnT>
                      <a:noFill/>
                    </a:lnT>
                    <a:lnB>
                      <a:noFill/>
                    </a:lnB>
                    <a:solidFill>
                      <a:srgbClr val="FFFFFF"/>
                    </a:solidFill>
                  </a:tcPr>
                </a:tc>
                <a:tc>
                  <a:txBody>
                    <a:bodyPr/>
                    <a:lstStyle/>
                    <a:p>
                      <a:pPr marL="0" algn="l" defTabSz="914400" rtl="0" eaLnBrk="1" fontAlgn="t" latinLnBrk="0" hangingPunct="1"/>
                      <a:r>
                        <a:rPr lang="en-US" sz="1300" u="none" strike="noStrike" kern="1200" dirty="0" err="1">
                          <a:solidFill>
                            <a:schemeClr val="tx1"/>
                          </a:solidFill>
                          <a:effectLst/>
                          <a:latin typeface="+mn-lt"/>
                          <a:ea typeface="+mn-ea"/>
                          <a:cs typeface="+mn-cs"/>
                          <a:hlinkClick r:id="rId21"/>
                        </a:rPr>
                        <a:t>System.String</a:t>
                      </a:r>
                      <a:endParaRPr lang="en-US" sz="1300" u="none" strike="noStrike" kern="1200" dirty="0">
                        <a:solidFill>
                          <a:schemeClr val="tx1"/>
                        </a:solidFill>
                        <a:effectLst/>
                        <a:latin typeface="+mn-lt"/>
                        <a:ea typeface="+mn-ea"/>
                        <a:cs typeface="+mn-cs"/>
                      </a:endParaRPr>
                    </a:p>
                  </a:txBody>
                  <a:tcPr>
                    <a:lnL>
                      <a:noFill/>
                    </a:lnL>
                    <a:lnR>
                      <a:noFill/>
                    </a:lnR>
                    <a:lnT>
                      <a:noFill/>
                    </a:lnT>
                    <a:lnB>
                      <a:noFill/>
                    </a:lnB>
                    <a:solidFill>
                      <a:srgbClr val="FFFFFF"/>
                    </a:solidFill>
                  </a:tcPr>
                </a:tc>
                <a:extLst>
                  <a:ext uri="{0D108BD9-81ED-4DB2-BD59-A6C34878D82A}">
                    <a16:rowId xmlns:a16="http://schemas.microsoft.com/office/drawing/2014/main" val="10015"/>
                  </a:ext>
                </a:extLst>
              </a:tr>
            </a:tbl>
          </a:graphicData>
        </a:graphic>
      </p:graphicFrame>
      <p:sp>
        <p:nvSpPr>
          <p:cNvPr id="4" name="Slide Number Placeholder 3"/>
          <p:cNvSpPr>
            <a:spLocks noGrp="1"/>
          </p:cNvSpPr>
          <p:nvPr>
            <p:ph type="sldNum" sz="quarter" idx="12"/>
          </p:nvPr>
        </p:nvSpPr>
        <p:spPr/>
        <p:txBody>
          <a:bodyPr/>
          <a:lstStyle/>
          <a:p>
            <a:fld id="{EA205F43-80E2-4640-A934-E79BFFCB5CAF}" type="slidenum">
              <a:rPr lang="en-US" smtClean="0"/>
              <a:pPr/>
              <a:t>15</a:t>
            </a:fld>
            <a:endParaRPr lang="en-US" dirty="0"/>
          </a:p>
        </p:txBody>
      </p:sp>
    </p:spTree>
    <p:extLst>
      <p:ext uri="{BB962C8B-B14F-4D97-AF65-F5344CB8AC3E}">
        <p14:creationId xmlns:p14="http://schemas.microsoft.com/office/powerpoint/2010/main" val="3458724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1"/>
            <a:ext cx="8229600" cy="1295400"/>
          </a:xfrm>
        </p:spPr>
        <p:txBody>
          <a:bodyPr/>
          <a:lstStyle/>
          <a:p>
            <a:r>
              <a:rPr lang="en-US" dirty="0"/>
              <a:t>Add click events to other buttons and type the code as given below:</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0" y="2057401"/>
            <a:ext cx="9139627" cy="3886199"/>
          </a:xfrm>
          <a:prstGeom prst="rect">
            <a:avLst/>
          </a:prstGeom>
        </p:spPr>
      </p:pic>
    </p:spTree>
    <p:extLst>
      <p:ext uri="{BB962C8B-B14F-4D97-AF65-F5344CB8AC3E}">
        <p14:creationId xmlns:p14="http://schemas.microsoft.com/office/powerpoint/2010/main" val="92100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012"/>
            <a:ext cx="8229600" cy="5410200"/>
          </a:xfrm>
        </p:spPr>
        <p:txBody>
          <a:bodyPr/>
          <a:lstStyle/>
          <a:p>
            <a:r>
              <a:rPr lang="en-US" dirty="0"/>
              <a:t>/ operator performs an integer division if both operands are integers.</a:t>
            </a:r>
          </a:p>
          <a:p>
            <a:r>
              <a:rPr lang="en-US" dirty="0" err="1"/>
              <a:t>Eg</a:t>
            </a:r>
            <a:r>
              <a:rPr lang="en-US" dirty="0"/>
              <a:t>:</a:t>
            </a:r>
          </a:p>
          <a:p>
            <a:pPr lvl="1">
              <a:buFont typeface="Wingdings" panose="05000000000000000000" pitchFamily="2" charset="2"/>
              <a:buChar char="v"/>
            </a:pPr>
            <a:r>
              <a:rPr lang="en-US" dirty="0"/>
              <a:t>3/4 = 0</a:t>
            </a:r>
          </a:p>
          <a:p>
            <a:pPr lvl="1">
              <a:buFont typeface="Wingdings" panose="05000000000000000000" pitchFamily="2" charset="2"/>
              <a:buChar char="v"/>
            </a:pPr>
            <a:r>
              <a:rPr lang="en-US" dirty="0"/>
              <a:t>4/4 =1</a:t>
            </a:r>
          </a:p>
          <a:p>
            <a:pPr lvl="1">
              <a:buFont typeface="Wingdings" panose="05000000000000000000" pitchFamily="2" charset="2"/>
              <a:buChar char="v"/>
            </a:pPr>
            <a:r>
              <a:rPr lang="en-US" dirty="0"/>
              <a:t>5/4=1</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17</a:t>
            </a:fld>
            <a:endParaRPr lang="en-US" dirty="0"/>
          </a:p>
        </p:txBody>
      </p:sp>
    </p:spTree>
    <p:extLst>
      <p:ext uri="{BB962C8B-B14F-4D97-AF65-F5344CB8AC3E}">
        <p14:creationId xmlns:p14="http://schemas.microsoft.com/office/powerpoint/2010/main" val="1909720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Arithmetic </a:t>
            </a:r>
            <a:br>
              <a:rPr lang="en-US" dirty="0"/>
            </a:br>
            <a:r>
              <a:rPr lang="en-US" dirty="0"/>
              <a:t>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6694416"/>
              </p:ext>
            </p:extLst>
          </p:nvPr>
        </p:nvGraphicFramePr>
        <p:xfrm>
          <a:off x="1447800" y="1849878"/>
          <a:ext cx="6248401" cy="4248722"/>
        </p:xfrm>
        <a:graphic>
          <a:graphicData uri="http://schemas.openxmlformats.org/drawingml/2006/table">
            <a:tbl>
              <a:tblPr/>
              <a:tblGrid>
                <a:gridCol w="1089716">
                  <a:extLst>
                    <a:ext uri="{9D8B030D-6E8A-4147-A177-3AD203B41FA5}">
                      <a16:colId xmlns:a16="http://schemas.microsoft.com/office/drawing/2014/main" val="20000"/>
                    </a:ext>
                  </a:extLst>
                </a:gridCol>
                <a:gridCol w="1283668">
                  <a:extLst>
                    <a:ext uri="{9D8B030D-6E8A-4147-A177-3AD203B41FA5}">
                      <a16:colId xmlns:a16="http://schemas.microsoft.com/office/drawing/2014/main" val="20001"/>
                    </a:ext>
                  </a:extLst>
                </a:gridCol>
                <a:gridCol w="2686959">
                  <a:extLst>
                    <a:ext uri="{9D8B030D-6E8A-4147-A177-3AD203B41FA5}">
                      <a16:colId xmlns:a16="http://schemas.microsoft.com/office/drawing/2014/main" val="20002"/>
                    </a:ext>
                  </a:extLst>
                </a:gridCol>
                <a:gridCol w="1188058">
                  <a:extLst>
                    <a:ext uri="{9D8B030D-6E8A-4147-A177-3AD203B41FA5}">
                      <a16:colId xmlns:a16="http://schemas.microsoft.com/office/drawing/2014/main" val="20003"/>
                    </a:ext>
                  </a:extLst>
                </a:gridCol>
              </a:tblGrid>
              <a:tr h="527645">
                <a:tc>
                  <a:txBody>
                    <a:bodyPr/>
                    <a:lstStyle/>
                    <a:p>
                      <a:pPr algn="l" fontAlgn="t"/>
                      <a:r>
                        <a:rPr lang="en-US" sz="1400" dirty="0">
                          <a:effectLst/>
                        </a:rPr>
                        <a:t>Operator</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Name</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Description</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Example</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7645">
                <a:tc>
                  <a:txBody>
                    <a:bodyPr/>
                    <a:lstStyle/>
                    <a:p>
                      <a:pPr algn="l" fontAlgn="t"/>
                      <a:r>
                        <a:rPr lang="en-US" sz="1400">
                          <a:effectLst/>
                        </a:rPr>
                        <a:t>+</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Addition</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Adds together two values</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x + y</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527645">
                <a:tc>
                  <a:txBody>
                    <a:bodyPr/>
                    <a:lstStyle/>
                    <a:p>
                      <a:pPr algn="l" fontAlgn="t"/>
                      <a:r>
                        <a:rPr lang="en-US" sz="1400">
                          <a:effectLst/>
                        </a:rPr>
                        <a:t>-</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Subtraction</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Subtracts one value from another</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x - y</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27645">
                <a:tc>
                  <a:txBody>
                    <a:bodyPr/>
                    <a:lstStyle/>
                    <a:p>
                      <a:pPr algn="l" fontAlgn="t"/>
                      <a:r>
                        <a:rPr lang="en-US" sz="1400">
                          <a:effectLst/>
                        </a:rPr>
                        <a:t>*</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Multiplication</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Multiplies two values</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x * y</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527645">
                <a:tc>
                  <a:txBody>
                    <a:bodyPr/>
                    <a:lstStyle/>
                    <a:p>
                      <a:pPr algn="l" fontAlgn="t"/>
                      <a:r>
                        <a:rPr lang="en-US" sz="1400">
                          <a:effectLst/>
                        </a:rPr>
                        <a:t>/</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Division</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Divides one value by another</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x / y</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27645">
                <a:tc>
                  <a:txBody>
                    <a:bodyPr/>
                    <a:lstStyle/>
                    <a:p>
                      <a:pPr algn="l" fontAlgn="t"/>
                      <a:r>
                        <a:rPr lang="en-US" sz="1400">
                          <a:effectLst/>
                        </a:rPr>
                        <a:t>%</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Modulus</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Returns the division remainder</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x % y</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527645">
                <a:tc>
                  <a:txBody>
                    <a:bodyPr/>
                    <a:lstStyle/>
                    <a:p>
                      <a:pPr algn="l" fontAlgn="t"/>
                      <a:r>
                        <a:rPr lang="en-US" sz="1400">
                          <a:effectLst/>
                        </a:rPr>
                        <a:t>++</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Increment</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Increases the value of a variable by 1</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x++</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27645">
                <a:tc>
                  <a:txBody>
                    <a:bodyPr/>
                    <a:lstStyle/>
                    <a:p>
                      <a:pPr algn="l" fontAlgn="t"/>
                      <a:r>
                        <a:rPr lang="en-US" sz="1400">
                          <a:effectLst/>
                        </a:rPr>
                        <a:t>--</a:t>
                      </a:r>
                    </a:p>
                  </a:txBody>
                  <a:tcPr marL="114706"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a:effectLst/>
                        </a:rPr>
                        <a:t>Decrement</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a:effectLst/>
                        </a:rPr>
                        <a:t>Decreases the value of a variable by 1</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rPr>
                        <a:t>x--</a:t>
                      </a:r>
                    </a:p>
                  </a:txBody>
                  <a:tcPr marL="57353" marR="57353" marT="57353" marB="5735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EA205F43-80E2-4640-A934-E79BFFCB5CAF}" type="slidenum">
              <a:rPr lang="en-US" smtClean="0"/>
              <a:pPr/>
              <a:t>18</a:t>
            </a:fld>
            <a:endParaRPr lang="en-US" dirty="0"/>
          </a:p>
        </p:txBody>
      </p:sp>
    </p:spTree>
    <p:extLst>
      <p:ext uri="{BB962C8B-B14F-4D97-AF65-F5344CB8AC3E}">
        <p14:creationId xmlns:p14="http://schemas.microsoft.com/office/powerpoint/2010/main" val="200063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assignment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36363882"/>
              </p:ext>
            </p:extLst>
          </p:nvPr>
        </p:nvGraphicFramePr>
        <p:xfrm>
          <a:off x="990600" y="1848346"/>
          <a:ext cx="6195004" cy="4231462"/>
        </p:xfrm>
        <a:graphic>
          <a:graphicData uri="http://schemas.openxmlformats.org/drawingml/2006/table">
            <a:tbl>
              <a:tblPr/>
              <a:tblGrid>
                <a:gridCol w="2073843">
                  <a:extLst>
                    <a:ext uri="{9D8B030D-6E8A-4147-A177-3AD203B41FA5}">
                      <a16:colId xmlns:a16="http://schemas.microsoft.com/office/drawing/2014/main" val="20000"/>
                    </a:ext>
                  </a:extLst>
                </a:gridCol>
                <a:gridCol w="2067377">
                  <a:extLst>
                    <a:ext uri="{9D8B030D-6E8A-4147-A177-3AD203B41FA5}">
                      <a16:colId xmlns:a16="http://schemas.microsoft.com/office/drawing/2014/main" val="20001"/>
                    </a:ext>
                  </a:extLst>
                </a:gridCol>
                <a:gridCol w="2053784">
                  <a:extLst>
                    <a:ext uri="{9D8B030D-6E8A-4147-A177-3AD203B41FA5}">
                      <a16:colId xmlns:a16="http://schemas.microsoft.com/office/drawing/2014/main" val="20002"/>
                    </a:ext>
                  </a:extLst>
                </a:gridCol>
              </a:tblGrid>
              <a:tr h="229055">
                <a:tc>
                  <a:txBody>
                    <a:bodyPr/>
                    <a:lstStyle/>
                    <a:p>
                      <a:pPr algn="l" fontAlgn="t"/>
                      <a:r>
                        <a:rPr lang="en-US" sz="1000">
                          <a:effectLst/>
                        </a:rPr>
                        <a:t>Operator</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Example</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Same As</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5</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5</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6305">
                <a:tc>
                  <a:txBody>
                    <a:bodyPr/>
                    <a:lstStyle/>
                    <a:p>
                      <a:pPr algn="l" fontAlgn="t"/>
                      <a:r>
                        <a:rPr lang="en-US" sz="1000">
                          <a:effectLst/>
                        </a:rPr>
                        <a:t>&amp;=</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&amp;=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x &amp;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7"/>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76305">
                <a:tc>
                  <a:txBody>
                    <a:bodyPr/>
                    <a:lstStyle/>
                    <a:p>
                      <a:pPr algn="l" fontAlgn="t"/>
                      <a:r>
                        <a:rPr lang="en-US" sz="1000">
                          <a:effectLst/>
                        </a:rPr>
                        <a: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000">
                          <a:effectLst/>
                        </a:rPr>
                        <a:t>x = x ^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9"/>
                  </a:ext>
                </a:extLst>
              </a:tr>
              <a:tr h="376305">
                <a:tc>
                  <a:txBody>
                    <a:bodyPr/>
                    <a:lstStyle/>
                    <a:p>
                      <a:pPr algn="l" fontAlgn="t"/>
                      <a:r>
                        <a:rPr lang="en-US" sz="1000">
                          <a:effectLst/>
                        </a:rPr>
                        <a:t>&gt;&gt;=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&gt;&gt;=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000">
                          <a:effectLst/>
                        </a:rPr>
                        <a:t>x = x &gt;&gt;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29055">
                <a:tc>
                  <a:txBody>
                    <a:bodyPr/>
                    <a:lstStyle/>
                    <a:p>
                      <a:pPr algn="l" fontAlgn="t"/>
                      <a:r>
                        <a:rPr lang="en-US" sz="1000">
                          <a:effectLst/>
                        </a:rPr>
                        <a:t>&lt;&lt;=</a:t>
                      </a:r>
                    </a:p>
                  </a:txBody>
                  <a:tcPr marL="81805"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000">
                          <a:effectLst/>
                        </a:rPr>
                        <a:t>x &lt;&lt;=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000" dirty="0">
                          <a:effectLst/>
                        </a:rPr>
                        <a:t>x = x &lt;&lt; 3</a:t>
                      </a:r>
                    </a:p>
                  </a:txBody>
                  <a:tcPr marL="40903" marR="40903" marT="40903" marB="4090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fld id="{EA205F43-80E2-4640-A934-E79BFFCB5CAF}" type="slidenum">
              <a:rPr lang="en-US" smtClean="0"/>
              <a:pPr/>
              <a:t>19</a:t>
            </a:fld>
            <a:endParaRPr lang="en-US" dirty="0"/>
          </a:p>
        </p:txBody>
      </p:sp>
    </p:spTree>
    <p:extLst>
      <p:ext uri="{BB962C8B-B14F-4D97-AF65-F5344CB8AC3E}">
        <p14:creationId xmlns:p14="http://schemas.microsoft.com/office/powerpoint/2010/main" val="121709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Windows Application - Step 1</a:t>
            </a:r>
          </a:p>
        </p:txBody>
      </p:sp>
      <p:pic>
        <p:nvPicPr>
          <p:cNvPr id="5" name="Picture 4"/>
          <p:cNvPicPr>
            <a:picLocks noChangeAspect="1"/>
          </p:cNvPicPr>
          <p:nvPr/>
        </p:nvPicPr>
        <p:blipFill>
          <a:blip r:embed="rId2"/>
          <a:stretch>
            <a:fillRect/>
          </a:stretch>
        </p:blipFill>
        <p:spPr>
          <a:xfrm>
            <a:off x="1281112" y="1752600"/>
            <a:ext cx="6581775" cy="4329432"/>
          </a:xfrm>
          <a:prstGeom prst="rect">
            <a:avLst/>
          </a:prstGeom>
        </p:spPr>
      </p:pic>
    </p:spTree>
    <p:extLst>
      <p:ext uri="{BB962C8B-B14F-4D97-AF65-F5344CB8AC3E}">
        <p14:creationId xmlns:p14="http://schemas.microsoft.com/office/powerpoint/2010/main" val="2987924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Comparison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96041105"/>
              </p:ext>
            </p:extLst>
          </p:nvPr>
        </p:nvGraphicFramePr>
        <p:xfrm>
          <a:off x="1549662" y="1905000"/>
          <a:ext cx="6070338" cy="4221162"/>
        </p:xfrm>
        <a:graphic>
          <a:graphicData uri="http://schemas.openxmlformats.org/drawingml/2006/table">
            <a:tbl>
              <a:tblPr/>
              <a:tblGrid>
                <a:gridCol w="1701107">
                  <a:extLst>
                    <a:ext uri="{9D8B030D-6E8A-4147-A177-3AD203B41FA5}">
                      <a16:colId xmlns:a16="http://schemas.microsoft.com/office/drawing/2014/main" val="20000"/>
                    </a:ext>
                  </a:extLst>
                </a:gridCol>
                <a:gridCol w="2345346">
                  <a:extLst>
                    <a:ext uri="{9D8B030D-6E8A-4147-A177-3AD203B41FA5}">
                      <a16:colId xmlns:a16="http://schemas.microsoft.com/office/drawing/2014/main" val="20001"/>
                    </a:ext>
                  </a:extLst>
                </a:gridCol>
                <a:gridCol w="2023885">
                  <a:extLst>
                    <a:ext uri="{9D8B030D-6E8A-4147-A177-3AD203B41FA5}">
                      <a16:colId xmlns:a16="http://schemas.microsoft.com/office/drawing/2014/main" val="20002"/>
                    </a:ext>
                  </a:extLst>
                </a:gridCol>
              </a:tblGrid>
              <a:tr h="413261">
                <a:tc>
                  <a:txBody>
                    <a:bodyPr/>
                    <a:lstStyle/>
                    <a:p>
                      <a:pPr algn="l" fontAlgn="t"/>
                      <a:r>
                        <a:rPr lang="en-US" sz="1700" dirty="0">
                          <a:effectLst/>
                        </a:rPr>
                        <a:t>Operator</a:t>
                      </a:r>
                    </a:p>
                  </a:txBody>
                  <a:tcPr marL="147593"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Name</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Example</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78928">
                <a:tc>
                  <a:txBody>
                    <a:bodyPr/>
                    <a:lstStyle/>
                    <a:p>
                      <a:pPr algn="l" fontAlgn="t"/>
                      <a:r>
                        <a:rPr lang="en-US" sz="1700">
                          <a:effectLst/>
                        </a:rPr>
                        <a:t>==</a:t>
                      </a:r>
                    </a:p>
                  </a:txBody>
                  <a:tcPr marL="147593"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Equal to</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x == y</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678928">
                <a:tc>
                  <a:txBody>
                    <a:bodyPr/>
                    <a:lstStyle/>
                    <a:p>
                      <a:pPr algn="l" fontAlgn="t"/>
                      <a:r>
                        <a:rPr lang="en-US" sz="1700">
                          <a:effectLst/>
                        </a:rPr>
                        <a:t>!=</a:t>
                      </a:r>
                    </a:p>
                  </a:txBody>
                  <a:tcPr marL="147593"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78928">
                <a:tc>
                  <a:txBody>
                    <a:bodyPr/>
                    <a:lstStyle/>
                    <a:p>
                      <a:pPr algn="l" fontAlgn="t"/>
                      <a:r>
                        <a:rPr lang="en-US" sz="1700">
                          <a:effectLst/>
                        </a:rPr>
                        <a:t>&gt;</a:t>
                      </a:r>
                    </a:p>
                  </a:txBody>
                  <a:tcPr marL="147593"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Greater than</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dirty="0">
                          <a:effectLst/>
                        </a:rPr>
                        <a:t>x &gt; y</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678928">
                <a:tc>
                  <a:txBody>
                    <a:bodyPr/>
                    <a:lstStyle/>
                    <a:p>
                      <a:pPr algn="l" fontAlgn="t"/>
                      <a:r>
                        <a:rPr lang="en-US" sz="1700">
                          <a:effectLst/>
                        </a:rPr>
                        <a:t>&lt;</a:t>
                      </a:r>
                    </a:p>
                  </a:txBody>
                  <a:tcPr marL="147593"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Less than</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x &lt; y</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78928">
                <a:tc>
                  <a:txBody>
                    <a:bodyPr/>
                    <a:lstStyle/>
                    <a:p>
                      <a:pPr algn="l" fontAlgn="t"/>
                      <a:r>
                        <a:rPr lang="en-US" sz="1700">
                          <a:effectLst/>
                        </a:rPr>
                        <a:t>&gt;=</a:t>
                      </a:r>
                    </a:p>
                  </a:txBody>
                  <a:tcPr marL="147593"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Greater than or equal to</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x &gt;= y</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413261">
                <a:tc>
                  <a:txBody>
                    <a:bodyPr/>
                    <a:lstStyle/>
                    <a:p>
                      <a:pPr algn="l" fontAlgn="t"/>
                      <a:r>
                        <a:rPr lang="en-US" sz="1700">
                          <a:effectLst/>
                        </a:rPr>
                        <a:t>&lt;=</a:t>
                      </a:r>
                    </a:p>
                  </a:txBody>
                  <a:tcPr marL="147593"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Less than or equal to</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dirty="0">
                          <a:effectLst/>
                        </a:rPr>
                        <a:t>x &lt;= y</a:t>
                      </a:r>
                    </a:p>
                  </a:txBody>
                  <a:tcPr marL="73797" marR="73797" marT="73797" marB="737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A205F43-80E2-4640-A934-E79BFFCB5CAF}" type="slidenum">
              <a:rPr lang="en-US" smtClean="0"/>
              <a:pPr/>
              <a:t>20</a:t>
            </a:fld>
            <a:endParaRPr lang="en-US" dirty="0"/>
          </a:p>
        </p:txBody>
      </p:sp>
    </p:spTree>
    <p:extLst>
      <p:ext uri="{BB962C8B-B14F-4D97-AF65-F5344CB8AC3E}">
        <p14:creationId xmlns:p14="http://schemas.microsoft.com/office/powerpoint/2010/main" val="873085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Logical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83505325"/>
              </p:ext>
            </p:extLst>
          </p:nvPr>
        </p:nvGraphicFramePr>
        <p:xfrm>
          <a:off x="685801" y="2339181"/>
          <a:ext cx="8229599" cy="2529840"/>
        </p:xfrm>
        <a:graphic>
          <a:graphicData uri="http://schemas.openxmlformats.org/drawingml/2006/table">
            <a:tbl>
              <a:tblPr/>
              <a:tblGrid>
                <a:gridCol w="1142999">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3722990">
                  <a:extLst>
                    <a:ext uri="{9D8B030D-6E8A-4147-A177-3AD203B41FA5}">
                      <a16:colId xmlns:a16="http://schemas.microsoft.com/office/drawing/2014/main" val="20002"/>
                    </a:ext>
                  </a:extLst>
                </a:gridCol>
                <a:gridCol w="2068210">
                  <a:extLst>
                    <a:ext uri="{9D8B030D-6E8A-4147-A177-3AD203B41FA5}">
                      <a16:colId xmlns:a16="http://schemas.microsoft.com/office/drawing/2014/main" val="20003"/>
                    </a:ext>
                  </a:extLst>
                </a:gridCol>
              </a:tblGrid>
              <a:tr h="0">
                <a:tc>
                  <a:txBody>
                    <a:bodyPr/>
                    <a:lstStyle/>
                    <a:p>
                      <a:pPr algn="l" fontAlgn="t"/>
                      <a:r>
                        <a:rPr lang="en-US" dirty="0">
                          <a:effectLst/>
                        </a:rPr>
                        <a:t>Operator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Example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r>
                        <a:rPr lang="en-US">
                          <a:effectLst/>
                        </a:rPr>
                        <a:t>&amp;&amp;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Logical and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Returns true if both statements are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x &lt; 5 &amp;&amp;  x &lt; 10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0">
                <a:tc>
                  <a:txBody>
                    <a:bodyPr/>
                    <a:lstStyle/>
                    <a:p>
                      <a:pPr algn="l" fontAlgn="t"/>
                      <a:r>
                        <a:rPr lang="en-US">
                          <a:effectLst/>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Logical 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Returns true if one of the statements is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x &lt; 5 || x &lt; 4</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Logical not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a:effectLst/>
                        </a:rPr>
                        <a:t>Reverse the result, returns false if the result is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dirty="0">
                          <a:effectLst/>
                        </a:rPr>
                        <a:t>!(x &lt; 5 &amp;&amp; x &lt; 10)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EA205F43-80E2-4640-A934-E79BFFCB5CAF}" type="slidenum">
              <a:rPr lang="en-US" smtClean="0"/>
              <a:pPr/>
              <a:t>21</a:t>
            </a:fld>
            <a:endParaRPr lang="en-US" dirty="0"/>
          </a:p>
        </p:txBody>
      </p:sp>
    </p:spTree>
    <p:extLst>
      <p:ext uri="{BB962C8B-B14F-4D97-AF65-F5344CB8AC3E}">
        <p14:creationId xmlns:p14="http://schemas.microsoft.com/office/powerpoint/2010/main" val="3567006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solidFill>
                  <a:srgbClr val="000000"/>
                </a:solidFill>
                <a:latin typeface="Heebo"/>
              </a:rPr>
              <a:t>Bitwise Operators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60709561"/>
              </p:ext>
            </p:extLst>
          </p:nvPr>
        </p:nvGraphicFramePr>
        <p:xfrm>
          <a:off x="1676400" y="2971800"/>
          <a:ext cx="5311364" cy="2156620"/>
        </p:xfrm>
        <a:graphic>
          <a:graphicData uri="http://schemas.openxmlformats.org/drawingml/2006/table">
            <a:tbl>
              <a:tblPr/>
              <a:tblGrid>
                <a:gridCol w="1062255">
                  <a:extLst>
                    <a:ext uri="{9D8B030D-6E8A-4147-A177-3AD203B41FA5}">
                      <a16:colId xmlns:a16="http://schemas.microsoft.com/office/drawing/2014/main" val="20000"/>
                    </a:ext>
                  </a:extLst>
                </a:gridCol>
                <a:gridCol w="1062255">
                  <a:extLst>
                    <a:ext uri="{9D8B030D-6E8A-4147-A177-3AD203B41FA5}">
                      <a16:colId xmlns:a16="http://schemas.microsoft.com/office/drawing/2014/main" val="20001"/>
                    </a:ext>
                  </a:extLst>
                </a:gridCol>
                <a:gridCol w="1062255">
                  <a:extLst>
                    <a:ext uri="{9D8B030D-6E8A-4147-A177-3AD203B41FA5}">
                      <a16:colId xmlns:a16="http://schemas.microsoft.com/office/drawing/2014/main" val="20002"/>
                    </a:ext>
                  </a:extLst>
                </a:gridCol>
                <a:gridCol w="1062255">
                  <a:extLst>
                    <a:ext uri="{9D8B030D-6E8A-4147-A177-3AD203B41FA5}">
                      <a16:colId xmlns:a16="http://schemas.microsoft.com/office/drawing/2014/main" val="20003"/>
                    </a:ext>
                  </a:extLst>
                </a:gridCol>
                <a:gridCol w="1062344">
                  <a:extLst>
                    <a:ext uri="{9D8B030D-6E8A-4147-A177-3AD203B41FA5}">
                      <a16:colId xmlns:a16="http://schemas.microsoft.com/office/drawing/2014/main" val="20004"/>
                    </a:ext>
                  </a:extLst>
                </a:gridCol>
              </a:tblGrid>
              <a:tr h="431324">
                <a:tc>
                  <a:txBody>
                    <a:bodyPr/>
                    <a:lstStyle/>
                    <a:p>
                      <a:pPr algn="ctr" fontAlgn="t"/>
                      <a:r>
                        <a:rPr lang="en-US" dirty="0">
                          <a:effectLst/>
                        </a:rPr>
                        <a:t>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 &amp; 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 | 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p ^ q</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31324">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31324">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31324">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31324">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EA205F43-80E2-4640-A934-E79BFFCB5CAF}" type="slidenum">
              <a:rPr lang="en-US" smtClean="0"/>
              <a:pPr/>
              <a:t>22</a:t>
            </a:fld>
            <a:endParaRPr lang="en-US" dirty="0"/>
          </a:p>
        </p:txBody>
      </p:sp>
      <p:sp>
        <p:nvSpPr>
          <p:cNvPr id="6" name="Rectangle 1"/>
          <p:cNvSpPr>
            <a:spLocks noChangeArrowheads="1"/>
          </p:cNvSpPr>
          <p:nvPr/>
        </p:nvSpPr>
        <p:spPr bwMode="auto">
          <a:xfrm>
            <a:off x="1219200" y="1579602"/>
            <a:ext cx="61751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Nunito"/>
              </a:rPr>
              <a:t>Bitwise operator works on bits and perform bit by bit operation. The truth tables for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Nunito"/>
              </a:rPr>
              <a:t>&amp; - AND,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Nunito"/>
              </a:rPr>
              <a:t>| - OR, and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Nunito"/>
              </a:rPr>
              <a:t>^ - XOR are as follows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722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Heebo"/>
              </a:rPr>
              <a:t>Bitwise Operators</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23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347817632"/>
              </p:ext>
            </p:extLst>
          </p:nvPr>
        </p:nvGraphicFramePr>
        <p:xfrm>
          <a:off x="563881" y="2209800"/>
          <a:ext cx="8153399" cy="4245882"/>
        </p:xfrm>
        <a:graphic>
          <a:graphicData uri="http://schemas.openxmlformats.org/drawingml/2006/table">
            <a:tbl>
              <a:tblPr/>
              <a:tblGrid>
                <a:gridCol w="840204">
                  <a:extLst>
                    <a:ext uri="{9D8B030D-6E8A-4147-A177-3AD203B41FA5}">
                      <a16:colId xmlns:a16="http://schemas.microsoft.com/office/drawing/2014/main" val="20000"/>
                    </a:ext>
                  </a:extLst>
                </a:gridCol>
                <a:gridCol w="4478573">
                  <a:extLst>
                    <a:ext uri="{9D8B030D-6E8A-4147-A177-3AD203B41FA5}">
                      <a16:colId xmlns:a16="http://schemas.microsoft.com/office/drawing/2014/main" val="20001"/>
                    </a:ext>
                  </a:extLst>
                </a:gridCol>
                <a:gridCol w="2834622">
                  <a:extLst>
                    <a:ext uri="{9D8B030D-6E8A-4147-A177-3AD203B41FA5}">
                      <a16:colId xmlns:a16="http://schemas.microsoft.com/office/drawing/2014/main" val="20002"/>
                    </a:ext>
                  </a:extLst>
                </a:gridCol>
              </a:tblGrid>
              <a:tr h="451566">
                <a:tc>
                  <a:txBody>
                    <a:bodyPr/>
                    <a:lstStyle/>
                    <a:p>
                      <a:pPr algn="ctr" fontAlgn="t"/>
                      <a:r>
                        <a:rPr lang="en-US" sz="1200" dirty="0">
                          <a:effectLst/>
                        </a:rPr>
                        <a:t>Operator</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dirty="0">
                          <a:effectLst/>
                        </a:rPr>
                        <a:t>Description</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200">
                          <a:effectLst/>
                        </a:rPr>
                        <a:t>Example</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51566">
                <a:tc>
                  <a:txBody>
                    <a:bodyPr/>
                    <a:lstStyle/>
                    <a:p>
                      <a:pPr fontAlgn="t"/>
                      <a:r>
                        <a:rPr lang="en-US" sz="1200" dirty="0">
                          <a:effectLst/>
                        </a:rPr>
                        <a:t>&amp;</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Binary AND Operator copies a bit to the result if it exists in both operands.</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(A &amp; B) = 12, which is 0000 1100</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51566">
                <a:tc>
                  <a:txBody>
                    <a:bodyPr/>
                    <a:lstStyle/>
                    <a:p>
                      <a:pPr fontAlgn="t"/>
                      <a:r>
                        <a:rPr lang="en-US" sz="1200">
                          <a:effectLst/>
                        </a:rPr>
                        <a:t>|</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Binary OR Operator copies a bit if it exists in either operand.</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(A | B) = 61, which is 0011 1101</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51566">
                <a:tc>
                  <a:txBody>
                    <a:bodyPr/>
                    <a:lstStyle/>
                    <a:p>
                      <a:pPr fontAlgn="t"/>
                      <a:r>
                        <a:rPr lang="en-US" sz="1200">
                          <a:effectLst/>
                        </a:rPr>
                        <a:t>^</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dirty="0">
                          <a:effectLst/>
                        </a:rPr>
                        <a:t>Binary XOR Operator copies the bit if it is set in one operand but not both.</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(A ^ B) = 49, which is 0011 0001</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804966">
                <a:tc>
                  <a:txBody>
                    <a:bodyPr/>
                    <a:lstStyle/>
                    <a:p>
                      <a:pPr fontAlgn="t"/>
                      <a:r>
                        <a:rPr lang="en-US" sz="1200">
                          <a:effectLst/>
                        </a:rPr>
                        <a:t>~</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200">
                          <a:effectLst/>
                        </a:rPr>
                        <a:t>Binary Ones Complement Operator is unary and has the effect of 'flipping' bits.</a:t>
                      </a:r>
                    </a:p>
                  </a:txBody>
                  <a:tcPr marL="49083" marR="49083" marT="49083" marB="490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(~A ) = -61, which is 1100 0011 in 2's complement due to a signed binary number.</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804966">
                <a:tc>
                  <a:txBody>
                    <a:bodyPr/>
                    <a:lstStyle/>
                    <a:p>
                      <a:pPr fontAlgn="t"/>
                      <a:r>
                        <a:rPr lang="en-US" sz="1200">
                          <a:effectLst/>
                        </a:rPr>
                        <a:t>&lt;&lt;</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Binary Left Shift Operator. The left operands value is moved left by the number of bits specified by the right operand.</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200">
                          <a:effectLst/>
                        </a:rPr>
                        <a:t>A &lt;&lt; 2 = 240, which is 1111 0000</a:t>
                      </a:r>
                    </a:p>
                  </a:txBody>
                  <a:tcPr marL="49083" marR="49083" marT="49083" marB="490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804966">
                <a:tc>
                  <a:txBody>
                    <a:bodyPr/>
                    <a:lstStyle/>
                    <a:p>
                      <a:pPr fontAlgn="t"/>
                      <a:r>
                        <a:rPr lang="en-US" sz="1200">
                          <a:effectLst/>
                        </a:rPr>
                        <a:t>&gt;&gt;</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200">
                          <a:effectLst/>
                        </a:rPr>
                        <a:t>Binary Right Shift Operator. The left operands value is moved right by the number of bits specified by the right operand.</a:t>
                      </a:r>
                    </a:p>
                  </a:txBody>
                  <a:tcPr marL="49083" marR="49083" marT="49083" marB="4908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200" dirty="0">
                          <a:effectLst/>
                        </a:rPr>
                        <a:t>A &gt;&gt; 2 = 15, which is 0000 1111</a:t>
                      </a:r>
                    </a:p>
                  </a:txBody>
                  <a:tcPr marL="49083" marR="49083" marT="49083" marB="4908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6" name="Rectangle 5"/>
          <p:cNvSpPr/>
          <p:nvPr/>
        </p:nvSpPr>
        <p:spPr>
          <a:xfrm>
            <a:off x="609600" y="1524000"/>
            <a:ext cx="7848600" cy="646331"/>
          </a:xfrm>
          <a:prstGeom prst="rect">
            <a:avLst/>
          </a:prstGeom>
        </p:spPr>
        <p:txBody>
          <a:bodyPr wrap="square">
            <a:spAutoFit/>
          </a:bodyPr>
          <a:lstStyle/>
          <a:p>
            <a:pPr algn="just"/>
            <a:r>
              <a:rPr lang="en-US" dirty="0">
                <a:solidFill>
                  <a:srgbClr val="000000"/>
                </a:solidFill>
                <a:latin typeface="Nunito"/>
              </a:rPr>
              <a:t>Assume if A = 60; and B = 13; then in the binary format they are as follows </a:t>
            </a:r>
          </a:p>
          <a:p>
            <a:pPr algn="just"/>
            <a:r>
              <a:rPr lang="en-US" dirty="0">
                <a:solidFill>
                  <a:srgbClr val="000000"/>
                </a:solidFill>
                <a:latin typeface="Nunito"/>
              </a:rPr>
              <a:t>A = 0011 1100		B = 0000 1101</a:t>
            </a:r>
            <a:endParaRPr lang="en-US" b="0" i="0" dirty="0">
              <a:solidFill>
                <a:srgbClr val="000000"/>
              </a:solidFill>
              <a:effectLst/>
              <a:latin typeface="Nunito"/>
            </a:endParaRPr>
          </a:p>
        </p:txBody>
      </p:sp>
    </p:spTree>
    <p:extLst>
      <p:ext uri="{BB962C8B-B14F-4D97-AF65-F5344CB8AC3E}">
        <p14:creationId xmlns:p14="http://schemas.microsoft.com/office/powerpoint/2010/main" val="1374395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 Precedence in C#</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26623276"/>
              </p:ext>
            </p:extLst>
          </p:nvPr>
        </p:nvGraphicFramePr>
        <p:xfrm>
          <a:off x="2209799" y="1600193"/>
          <a:ext cx="5105400" cy="5029206"/>
        </p:xfrm>
        <a:graphic>
          <a:graphicData uri="http://schemas.openxmlformats.org/drawingml/2006/table">
            <a:tbl>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290946">
                <a:tc>
                  <a:txBody>
                    <a:bodyPr/>
                    <a:lstStyle/>
                    <a:p>
                      <a:pPr algn="ctr" fontAlgn="t"/>
                      <a:r>
                        <a:rPr lang="en-US" sz="1000" dirty="0">
                          <a:effectLst/>
                        </a:rPr>
                        <a:t>Category</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a:effectLst/>
                        </a:rPr>
                        <a:t>Operator</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000">
                          <a:effectLst/>
                        </a:rPr>
                        <a:t>Associativity</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290946">
                <a:tc>
                  <a:txBody>
                    <a:bodyPr/>
                    <a:lstStyle/>
                    <a:p>
                      <a:pPr fontAlgn="t"/>
                      <a:r>
                        <a:rPr lang="en-US" sz="1000">
                          <a:effectLst/>
                        </a:rPr>
                        <a:t>Postfix</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 [] -&gt; . ++ - -</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77981">
                <a:tc>
                  <a:txBody>
                    <a:bodyPr/>
                    <a:lstStyle/>
                    <a:p>
                      <a:pPr fontAlgn="t"/>
                      <a:r>
                        <a:rPr lang="en-US" sz="1000">
                          <a:effectLst/>
                        </a:rPr>
                        <a:t>Unary</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 - ! ~ ++ - - (type)* &amp; sizeof</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Right to left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290946">
                <a:tc>
                  <a:txBody>
                    <a:bodyPr/>
                    <a:lstStyle/>
                    <a:p>
                      <a:pPr fontAlgn="t"/>
                      <a:r>
                        <a:rPr lang="en-US" sz="1000">
                          <a:effectLst/>
                        </a:rPr>
                        <a:t>Multiplicative</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 / %</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290946">
                <a:tc>
                  <a:txBody>
                    <a:bodyPr/>
                    <a:lstStyle/>
                    <a:p>
                      <a:pPr fontAlgn="t"/>
                      <a:r>
                        <a:rPr lang="en-US" sz="1000">
                          <a:effectLst/>
                        </a:rPr>
                        <a:t>Additive</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 -</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290946">
                <a:tc>
                  <a:txBody>
                    <a:bodyPr/>
                    <a:lstStyle/>
                    <a:p>
                      <a:pPr fontAlgn="t"/>
                      <a:r>
                        <a:rPr lang="en-US" sz="1000">
                          <a:effectLst/>
                        </a:rPr>
                        <a:t>Shift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dirty="0">
                          <a:effectLst/>
                        </a:rPr>
                        <a:t>&lt;&lt; &gt;&gt;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290946">
                <a:tc>
                  <a:txBody>
                    <a:bodyPr/>
                    <a:lstStyle/>
                    <a:p>
                      <a:pPr fontAlgn="t"/>
                      <a:r>
                        <a:rPr lang="en-US" sz="1000">
                          <a:effectLst/>
                        </a:rPr>
                        <a:t>Relational</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&lt; &lt;= &gt; &gt;=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290946">
                <a:tc>
                  <a:txBody>
                    <a:bodyPr/>
                    <a:lstStyle/>
                    <a:p>
                      <a:pPr fontAlgn="t"/>
                      <a:r>
                        <a:rPr lang="en-US" sz="1000">
                          <a:effectLst/>
                        </a:rPr>
                        <a:t>Equality</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 !=</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290946">
                <a:tc>
                  <a:txBody>
                    <a:bodyPr/>
                    <a:lstStyle/>
                    <a:p>
                      <a:pPr fontAlgn="t"/>
                      <a:r>
                        <a:rPr lang="en-US" sz="1000">
                          <a:effectLst/>
                        </a:rPr>
                        <a:t>Bitwise AND</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&amp;</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290946">
                <a:tc>
                  <a:txBody>
                    <a:bodyPr/>
                    <a:lstStyle/>
                    <a:p>
                      <a:pPr fontAlgn="t"/>
                      <a:r>
                        <a:rPr lang="en-US" sz="1000">
                          <a:effectLst/>
                        </a:rPr>
                        <a:t>Bitwise XOR</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290946">
                <a:tc>
                  <a:txBody>
                    <a:bodyPr/>
                    <a:lstStyle/>
                    <a:p>
                      <a:pPr fontAlgn="t"/>
                      <a:r>
                        <a:rPr lang="en-US" sz="1000">
                          <a:effectLst/>
                        </a:rPr>
                        <a:t>Bitwise OR</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290946">
                <a:tc>
                  <a:txBody>
                    <a:bodyPr/>
                    <a:lstStyle/>
                    <a:p>
                      <a:pPr fontAlgn="t"/>
                      <a:r>
                        <a:rPr lang="en-US" sz="1000">
                          <a:effectLst/>
                        </a:rPr>
                        <a:t>Logical AND</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&amp;&amp;</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r h="290946">
                <a:tc>
                  <a:txBody>
                    <a:bodyPr/>
                    <a:lstStyle/>
                    <a:p>
                      <a:pPr fontAlgn="t"/>
                      <a:r>
                        <a:rPr lang="en-US" sz="1000">
                          <a:effectLst/>
                        </a:rPr>
                        <a:t>Logical OR</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2"/>
                  </a:ext>
                </a:extLst>
              </a:tr>
              <a:tr h="290946">
                <a:tc>
                  <a:txBody>
                    <a:bodyPr/>
                    <a:lstStyle/>
                    <a:p>
                      <a:pPr fontAlgn="t"/>
                      <a:r>
                        <a:rPr lang="en-US" sz="1000">
                          <a:effectLst/>
                        </a:rPr>
                        <a:t>Conditional</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Right to left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3"/>
                  </a:ext>
                </a:extLst>
              </a:tr>
              <a:tr h="477981">
                <a:tc>
                  <a:txBody>
                    <a:bodyPr/>
                    <a:lstStyle/>
                    <a:p>
                      <a:pPr fontAlgn="t"/>
                      <a:r>
                        <a:rPr lang="en-US" sz="1000">
                          <a:effectLst/>
                        </a:rPr>
                        <a:t>Assignment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 += -= *= /= %=&gt;&gt;= &lt;&lt;= &amp;= ^= |=</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Right to left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4"/>
                  </a:ext>
                </a:extLst>
              </a:tr>
              <a:tr h="290946">
                <a:tc>
                  <a:txBody>
                    <a:bodyPr/>
                    <a:lstStyle/>
                    <a:p>
                      <a:pPr fontAlgn="t"/>
                      <a:r>
                        <a:rPr lang="en-US" sz="1000">
                          <a:effectLst/>
                        </a:rPr>
                        <a:t>Comma</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dirty="0">
                          <a:effectLst/>
                        </a:rPr>
                        <a:t>Left to right</a:t>
                      </a:r>
                    </a:p>
                  </a:txBody>
                  <a:tcPr marL="43607" marR="43607" marT="43607" marB="4360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4" name="Slide Number Placeholder 3"/>
          <p:cNvSpPr>
            <a:spLocks noGrp="1"/>
          </p:cNvSpPr>
          <p:nvPr>
            <p:ph type="sldNum" sz="quarter" idx="12"/>
          </p:nvPr>
        </p:nvSpPr>
        <p:spPr/>
        <p:txBody>
          <a:bodyPr/>
          <a:lstStyle/>
          <a:p>
            <a:fld id="{EA205F43-80E2-4640-A934-E79BFFCB5CAF}" type="slidenum">
              <a:rPr lang="en-US" smtClean="0"/>
              <a:pPr/>
              <a:t>24</a:t>
            </a:fld>
            <a:endParaRPr lang="en-US" dirty="0"/>
          </a:p>
        </p:txBody>
      </p:sp>
    </p:spTree>
    <p:extLst>
      <p:ext uri="{BB962C8B-B14F-4D97-AF65-F5344CB8AC3E}">
        <p14:creationId xmlns:p14="http://schemas.microsoft.com/office/powerpoint/2010/main" val="889986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EA205F43-80E2-4640-A934-E79BFFCB5CAF}" type="slidenum">
              <a:rPr lang="en-US" smtClean="0"/>
              <a:pPr/>
              <a:t>25</a:t>
            </a:fld>
            <a:endParaRPr lang="en-US" dirty="0"/>
          </a:p>
        </p:txBody>
      </p:sp>
    </p:spTree>
    <p:extLst>
      <p:ext uri="{BB962C8B-B14F-4D97-AF65-F5344CB8AC3E}">
        <p14:creationId xmlns:p14="http://schemas.microsoft.com/office/powerpoint/2010/main" val="205156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a:t>
            </a:r>
          </a:p>
        </p:txBody>
      </p:sp>
      <p:sp>
        <p:nvSpPr>
          <p:cNvPr id="4" name="Slide Number Placeholder 3"/>
          <p:cNvSpPr>
            <a:spLocks noGrp="1"/>
          </p:cNvSpPr>
          <p:nvPr>
            <p:ph type="sldNum" sz="quarter" idx="12"/>
          </p:nvPr>
        </p:nvSpPr>
        <p:spPr/>
        <p:txBody>
          <a:bodyPr/>
          <a:lstStyle/>
          <a:p>
            <a:fld id="{EA205F43-80E2-4640-A934-E79BFFCB5CAF}"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994226" y="1639888"/>
            <a:ext cx="7725231" cy="5081587"/>
          </a:xfrm>
          <a:prstGeom prst="rect">
            <a:avLst/>
          </a:prstGeom>
        </p:spPr>
      </p:pic>
    </p:spTree>
    <p:extLst>
      <p:ext uri="{BB962C8B-B14F-4D97-AF65-F5344CB8AC3E}">
        <p14:creationId xmlns:p14="http://schemas.microsoft.com/office/powerpoint/2010/main" val="17872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Form – Step 3</a:t>
            </a:r>
          </a:p>
        </p:txBody>
      </p:sp>
      <p:sp>
        <p:nvSpPr>
          <p:cNvPr id="4" name="Slide Number Placeholder 3"/>
          <p:cNvSpPr>
            <a:spLocks noGrp="1"/>
          </p:cNvSpPr>
          <p:nvPr>
            <p:ph type="sldNum" sz="quarter" idx="12"/>
          </p:nvPr>
        </p:nvSpPr>
        <p:spPr/>
        <p:txBody>
          <a:bodyPr/>
          <a:lstStyle/>
          <a:p>
            <a:fld id="{EA205F43-80E2-4640-A934-E79BFFCB5CAF}"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419100" y="1752600"/>
            <a:ext cx="8534400" cy="4800600"/>
          </a:xfrm>
          <a:prstGeom prst="rect">
            <a:avLst/>
          </a:prstGeom>
        </p:spPr>
      </p:pic>
    </p:spTree>
    <p:extLst>
      <p:ext uri="{BB962C8B-B14F-4D97-AF65-F5344CB8AC3E}">
        <p14:creationId xmlns:p14="http://schemas.microsoft.com/office/powerpoint/2010/main" val="29796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Controls</a:t>
            </a:r>
          </a:p>
        </p:txBody>
      </p:sp>
      <p:sp>
        <p:nvSpPr>
          <p:cNvPr id="3" name="Content Placeholder 2"/>
          <p:cNvSpPr>
            <a:spLocks noGrp="1"/>
          </p:cNvSpPr>
          <p:nvPr>
            <p:ph idx="1"/>
          </p:nvPr>
        </p:nvSpPr>
        <p:spPr/>
        <p:txBody>
          <a:bodyPr>
            <a:normAutofit fontScale="77500" lnSpcReduction="20000"/>
          </a:bodyPr>
          <a:lstStyle/>
          <a:p>
            <a:r>
              <a:rPr lang="en-US" dirty="0"/>
              <a:t>Design the form as shown above.</a:t>
            </a:r>
          </a:p>
          <a:p>
            <a:r>
              <a:rPr lang="en-US" dirty="0"/>
              <a:t>The controls used in the form are:</a:t>
            </a:r>
          </a:p>
          <a:p>
            <a:pPr lvl="1"/>
            <a:r>
              <a:rPr lang="en-US" dirty="0" err="1">
                <a:solidFill>
                  <a:srgbClr val="FF0000"/>
                </a:solidFill>
              </a:rPr>
              <a:t>TextBox</a:t>
            </a:r>
            <a:r>
              <a:rPr lang="en-US" dirty="0">
                <a:solidFill>
                  <a:srgbClr val="0070C0"/>
                </a:solidFill>
              </a:rPr>
              <a:t> </a:t>
            </a:r>
            <a:r>
              <a:rPr lang="en-US" dirty="0"/>
              <a:t>:Text box controls allow entering text on a form at runtime. By default, it takes a single line of text, however, you can make it accept multiple texts and even add scroll bars to it. Let's create a text box by dragging a Text Box control from the Toolbox and dropping it on the form.</a:t>
            </a:r>
          </a:p>
          <a:p>
            <a:pPr lvl="1"/>
            <a:r>
              <a:rPr lang="en-US" dirty="0">
                <a:solidFill>
                  <a:srgbClr val="FF0000"/>
                </a:solidFill>
              </a:rPr>
              <a:t>Button</a:t>
            </a:r>
            <a:r>
              <a:rPr lang="en-US" dirty="0"/>
              <a:t> : Button control is used to perform a click event in Windows Forms, and it can be clicked by a mouse or by pressing Enter keys.</a:t>
            </a:r>
          </a:p>
          <a:p>
            <a:pPr lvl="1"/>
            <a:r>
              <a:rPr lang="en-US" dirty="0">
                <a:solidFill>
                  <a:srgbClr val="FF0000"/>
                </a:solidFill>
              </a:rPr>
              <a:t>Label</a:t>
            </a:r>
            <a:r>
              <a:rPr lang="en-US" dirty="0"/>
              <a:t> : The Label control represents a standard Windows label. It is generally used to display some informative text on the GUI which is not changed during runtime.</a:t>
            </a:r>
          </a:p>
        </p:txBody>
      </p:sp>
      <p:sp>
        <p:nvSpPr>
          <p:cNvPr id="4" name="Slide Number Placeholder 3"/>
          <p:cNvSpPr>
            <a:spLocks noGrp="1"/>
          </p:cNvSpPr>
          <p:nvPr>
            <p:ph type="sldNum" sz="quarter" idx="12"/>
          </p:nvPr>
        </p:nvSpPr>
        <p:spPr/>
        <p:txBody>
          <a:bodyPr/>
          <a:lstStyle/>
          <a:p>
            <a:fld id="{EA205F43-80E2-4640-A934-E79BFFCB5CAF}" type="slidenum">
              <a:rPr lang="en-US" smtClean="0"/>
              <a:pPr/>
              <a:t>5</a:t>
            </a:fld>
            <a:endParaRPr lang="en-US" dirty="0"/>
          </a:p>
        </p:txBody>
      </p:sp>
    </p:spTree>
    <p:extLst>
      <p:ext uri="{BB962C8B-B14F-4D97-AF65-F5344CB8AC3E}">
        <p14:creationId xmlns:p14="http://schemas.microsoft.com/office/powerpoint/2010/main" val="388482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6400800" cy="1143000"/>
          </a:xfrm>
        </p:spPr>
        <p:txBody>
          <a:bodyPr/>
          <a:lstStyle/>
          <a:p>
            <a:r>
              <a:rPr lang="en-US" dirty="0"/>
              <a:t>Property Window</a:t>
            </a:r>
          </a:p>
        </p:txBody>
      </p:sp>
      <p:sp>
        <p:nvSpPr>
          <p:cNvPr id="3" name="Content Placeholder 2"/>
          <p:cNvSpPr>
            <a:spLocks noGrp="1"/>
          </p:cNvSpPr>
          <p:nvPr>
            <p:ph idx="1"/>
          </p:nvPr>
        </p:nvSpPr>
        <p:spPr>
          <a:xfrm>
            <a:off x="457200" y="1905000"/>
            <a:ext cx="5334000" cy="4221163"/>
          </a:xfrm>
        </p:spPr>
        <p:txBody>
          <a:bodyPr>
            <a:normAutofit fontScale="92500" lnSpcReduction="10000"/>
          </a:bodyPr>
          <a:lstStyle/>
          <a:p>
            <a:r>
              <a:rPr lang="en-US" dirty="0"/>
              <a:t>You can find Properties Window on the View menu. You can also open it by pressing F4 or by typing Properties in the search box. The Properties window displays different types of editing fields, depending on the needs of a particular property.</a:t>
            </a:r>
          </a:p>
        </p:txBody>
      </p:sp>
      <p:sp>
        <p:nvSpPr>
          <p:cNvPr id="4" name="Slide Number Placeholder 3"/>
          <p:cNvSpPr>
            <a:spLocks noGrp="1"/>
          </p:cNvSpPr>
          <p:nvPr>
            <p:ph type="sldNum" sz="quarter" idx="12"/>
          </p:nvPr>
        </p:nvSpPr>
        <p:spPr/>
        <p:txBody>
          <a:bodyPr/>
          <a:lstStyle/>
          <a:p>
            <a:fld id="{EA205F43-80E2-4640-A934-E79BFFCB5CAF}" type="slidenum">
              <a:rPr lang="en-US" smtClean="0"/>
              <a:pPr/>
              <a:t>6</a:t>
            </a:fld>
            <a:endParaRPr lang="en-US" dirty="0"/>
          </a:p>
        </p:txBody>
      </p:sp>
      <p:pic>
        <p:nvPicPr>
          <p:cNvPr id="5" name="Picture 4"/>
          <p:cNvPicPr>
            <a:picLocks noChangeAspect="1"/>
          </p:cNvPicPr>
          <p:nvPr/>
        </p:nvPicPr>
        <p:blipFill rotWithShape="1">
          <a:blip r:embed="rId2"/>
          <a:srcRect l="75833" t="5647" b="5186"/>
          <a:stretch/>
        </p:blipFill>
        <p:spPr>
          <a:xfrm>
            <a:off x="6019800" y="823912"/>
            <a:ext cx="2881719" cy="5715000"/>
          </a:xfrm>
          <a:prstGeom prst="rect">
            <a:avLst/>
          </a:prstGeom>
        </p:spPr>
      </p:pic>
    </p:spTree>
    <p:extLst>
      <p:ext uri="{BB962C8B-B14F-4D97-AF65-F5344CB8AC3E}">
        <p14:creationId xmlns:p14="http://schemas.microsoft.com/office/powerpoint/2010/main" val="424091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properties – Step 4</a:t>
            </a:r>
          </a:p>
        </p:txBody>
      </p:sp>
      <p:sp>
        <p:nvSpPr>
          <p:cNvPr id="3" name="Content Placeholder 2"/>
          <p:cNvSpPr>
            <a:spLocks noGrp="1"/>
          </p:cNvSpPr>
          <p:nvPr>
            <p:ph idx="1"/>
          </p:nvPr>
        </p:nvSpPr>
        <p:spPr>
          <a:xfrm>
            <a:off x="457200" y="1905001"/>
            <a:ext cx="8229600" cy="2667000"/>
          </a:xfrm>
        </p:spPr>
        <p:txBody>
          <a:bodyPr>
            <a:normAutofit fontScale="77500" lnSpcReduction="20000"/>
          </a:bodyPr>
          <a:lstStyle/>
          <a:p>
            <a:r>
              <a:rPr lang="en-US" dirty="0"/>
              <a:t>Select the first textbox and set the name as txtNum1 on the property window.</a:t>
            </a:r>
          </a:p>
          <a:p>
            <a:r>
              <a:rPr lang="en-US" dirty="0"/>
              <a:t>Similarly set the names of other two textboxes as txtNum2 and </a:t>
            </a:r>
            <a:r>
              <a:rPr lang="en-US" dirty="0" err="1"/>
              <a:t>txtResult</a:t>
            </a:r>
            <a:r>
              <a:rPr lang="en-US" dirty="0"/>
              <a:t> respectively.</a:t>
            </a:r>
          </a:p>
          <a:p>
            <a:r>
              <a:rPr lang="en-US" dirty="0"/>
              <a:t>For Labels, Set the text property to Number 1, Number 2 and Result respectively</a:t>
            </a:r>
          </a:p>
          <a:p>
            <a:r>
              <a:rPr lang="en-US" dirty="0"/>
              <a:t>For Buttons</a:t>
            </a:r>
            <a:r>
              <a:rPr lang="en-US"/>
              <a:t>,  set </a:t>
            </a:r>
            <a:r>
              <a:rPr lang="en-US" dirty="0"/>
              <a:t>the properties as shown in the given table.</a:t>
            </a:r>
          </a:p>
          <a:p>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91914922"/>
              </p:ext>
            </p:extLst>
          </p:nvPr>
        </p:nvGraphicFramePr>
        <p:xfrm>
          <a:off x="4876800" y="4648200"/>
          <a:ext cx="2590800" cy="18542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a:t>Text</a:t>
                      </a:r>
                    </a:p>
                  </a:txBody>
                  <a:tcPr/>
                </a:tc>
                <a:extLst>
                  <a:ext uri="{0D108BD9-81ED-4DB2-BD59-A6C34878D82A}">
                    <a16:rowId xmlns:a16="http://schemas.microsoft.com/office/drawing/2014/main" val="10000"/>
                  </a:ext>
                </a:extLst>
              </a:tr>
              <a:tr h="370840">
                <a:tc>
                  <a:txBody>
                    <a:bodyPr/>
                    <a:lstStyle/>
                    <a:p>
                      <a:r>
                        <a:rPr lang="en-US" dirty="0" err="1"/>
                        <a:t>btnPlus</a:t>
                      </a:r>
                      <a:endParaRPr lang="en-US" dirty="0"/>
                    </a:p>
                  </a:txBody>
                  <a:tcPr/>
                </a:tc>
                <a:tc>
                  <a:txBody>
                    <a:bodyPr/>
                    <a:lstStyle/>
                    <a:p>
                      <a:r>
                        <a:rPr lang="en-US" dirty="0"/>
                        <a:t>+</a:t>
                      </a:r>
                    </a:p>
                  </a:txBody>
                  <a:tcPr/>
                </a:tc>
                <a:extLst>
                  <a:ext uri="{0D108BD9-81ED-4DB2-BD59-A6C34878D82A}">
                    <a16:rowId xmlns:a16="http://schemas.microsoft.com/office/drawing/2014/main" val="10001"/>
                  </a:ext>
                </a:extLst>
              </a:tr>
              <a:tr h="370840">
                <a:tc>
                  <a:txBody>
                    <a:bodyPr/>
                    <a:lstStyle/>
                    <a:p>
                      <a:r>
                        <a:rPr lang="en-US" dirty="0" err="1"/>
                        <a:t>btnMinus</a:t>
                      </a:r>
                      <a:endParaRPr lang="en-US" dirty="0"/>
                    </a:p>
                  </a:txBody>
                  <a:tcPr/>
                </a:tc>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err="1"/>
                        <a:t>btnMul</a:t>
                      </a:r>
                      <a:endParaRPr lang="en-US" dirty="0"/>
                    </a:p>
                  </a:txBody>
                  <a:tcPr/>
                </a:tc>
                <a:tc>
                  <a:txBody>
                    <a:bodyPr/>
                    <a:lstStyle/>
                    <a:p>
                      <a:r>
                        <a:rPr lang="en-US" dirty="0"/>
                        <a:t>X</a:t>
                      </a:r>
                    </a:p>
                  </a:txBody>
                  <a:tcPr/>
                </a:tc>
                <a:extLst>
                  <a:ext uri="{0D108BD9-81ED-4DB2-BD59-A6C34878D82A}">
                    <a16:rowId xmlns:a16="http://schemas.microsoft.com/office/drawing/2014/main" val="10003"/>
                  </a:ext>
                </a:extLst>
              </a:tr>
              <a:tr h="370840">
                <a:tc>
                  <a:txBody>
                    <a:bodyPr/>
                    <a:lstStyle/>
                    <a:p>
                      <a:r>
                        <a:rPr lang="en-US" dirty="0" err="1"/>
                        <a:t>btnDiv</a:t>
                      </a:r>
                      <a:endParaRPr lang="en-US" dirty="0"/>
                    </a:p>
                  </a:txBody>
                  <a:tcPr/>
                </a:tc>
                <a:tc>
                  <a:txBody>
                    <a:bodyPr/>
                    <a:lstStyle/>
                    <a:p>
                      <a:r>
                        <a:rPr lang="en-US" dirty="0"/>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52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p:txBody>
          <a:bodyPr/>
          <a:lstStyle/>
          <a:p>
            <a:r>
              <a:rPr lang="en-US" dirty="0"/>
              <a:t>An event is a signal that informs an application that something important has occurred. </a:t>
            </a:r>
          </a:p>
          <a:p>
            <a:r>
              <a:rPr lang="en-US" dirty="0"/>
              <a:t>For example, when a user clicks a control on a form, the form can raise a Click event and call a procedure that handles the event. Events also allow separate tasks to communicate.</a:t>
            </a:r>
          </a:p>
          <a:p>
            <a:r>
              <a:rPr lang="en-US" dirty="0" err="1"/>
              <a:t>Eg</a:t>
            </a:r>
            <a:r>
              <a:rPr lang="en-US" dirty="0"/>
              <a:t>: click, double click, Key Press etc..</a:t>
            </a:r>
          </a:p>
          <a:p>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8</a:t>
            </a:fld>
            <a:endParaRPr lang="en-US" dirty="0"/>
          </a:p>
        </p:txBody>
      </p:sp>
    </p:spTree>
    <p:extLst>
      <p:ext uri="{BB962C8B-B14F-4D97-AF65-F5344CB8AC3E}">
        <p14:creationId xmlns:p14="http://schemas.microsoft.com/office/powerpoint/2010/main" val="196149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5029200" cy="1143000"/>
          </a:xfrm>
        </p:spPr>
        <p:txBody>
          <a:bodyPr>
            <a:normAutofit fontScale="90000"/>
          </a:bodyPr>
          <a:lstStyle/>
          <a:p>
            <a:r>
              <a:rPr lang="en-US" dirty="0"/>
              <a:t>List of Events of a Button</a:t>
            </a:r>
          </a:p>
        </p:txBody>
      </p:sp>
      <p:sp>
        <p:nvSpPr>
          <p:cNvPr id="4" name="Slide Number Placeholder 3"/>
          <p:cNvSpPr>
            <a:spLocks noGrp="1"/>
          </p:cNvSpPr>
          <p:nvPr>
            <p:ph type="sldNum" sz="quarter" idx="12"/>
          </p:nvPr>
        </p:nvSpPr>
        <p:spPr/>
        <p:txBody>
          <a:bodyPr/>
          <a:lstStyle/>
          <a:p>
            <a:fld id="{EA205F43-80E2-4640-A934-E79BFFCB5CAF}"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5625601" y="381000"/>
            <a:ext cx="2871787" cy="6550582"/>
          </a:xfrm>
          <a:prstGeom prst="rect">
            <a:avLst/>
          </a:prstGeom>
        </p:spPr>
      </p:pic>
      <p:sp>
        <p:nvSpPr>
          <p:cNvPr id="6" name="Content Placeholder 2"/>
          <p:cNvSpPr>
            <a:spLocks noGrp="1"/>
          </p:cNvSpPr>
          <p:nvPr>
            <p:ph idx="1"/>
          </p:nvPr>
        </p:nvSpPr>
        <p:spPr>
          <a:xfrm>
            <a:off x="457200" y="1905000"/>
            <a:ext cx="4953000" cy="4221163"/>
          </a:xfrm>
        </p:spPr>
        <p:txBody>
          <a:bodyPr>
            <a:normAutofit/>
          </a:bodyPr>
          <a:lstStyle/>
          <a:p>
            <a:r>
              <a:rPr lang="en-US" dirty="0"/>
              <a:t>You can filter List of events on property window by clicking the event filter </a:t>
            </a:r>
          </a:p>
          <a:p>
            <a:endParaRPr lang="en-US" dirty="0"/>
          </a:p>
        </p:txBody>
      </p:sp>
      <p:sp>
        <p:nvSpPr>
          <p:cNvPr id="8" name="Rounded Rectangular Callout 7"/>
          <p:cNvSpPr/>
          <p:nvPr/>
        </p:nvSpPr>
        <p:spPr>
          <a:xfrm>
            <a:off x="7292135" y="1066800"/>
            <a:ext cx="1307443" cy="381000"/>
          </a:xfrm>
          <a:prstGeom prst="wedgeRoundRectCallout">
            <a:avLst>
              <a:gd name="adj1" fmla="val -120174"/>
              <a:gd name="adj2" fmla="val -952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Event Filter</a:t>
            </a:r>
          </a:p>
        </p:txBody>
      </p:sp>
    </p:spTree>
    <p:extLst>
      <p:ext uri="{BB962C8B-B14F-4D97-AF65-F5344CB8AC3E}">
        <p14:creationId xmlns:p14="http://schemas.microsoft.com/office/powerpoint/2010/main" val="1860701842"/>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1486</TotalTime>
  <Words>1396</Words>
  <Application>Microsoft Office PowerPoint</Application>
  <PresentationFormat>On-screen Show (4:3)</PresentationFormat>
  <Paragraphs>338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Heebo</vt:lpstr>
      <vt:lpstr>Nunito</vt:lpstr>
      <vt:lpstr>TimesNewRomanPSMT</vt:lpstr>
      <vt:lpstr>Wingdings</vt:lpstr>
      <vt:lpstr>HNDIT</vt:lpstr>
      <vt:lpstr>HNDIT1012 Visual Application Programming</vt:lpstr>
      <vt:lpstr>Windows Application - Step 1</vt:lpstr>
      <vt:lpstr>Step 2</vt:lpstr>
      <vt:lpstr>Designing Form – Step 3</vt:lpstr>
      <vt:lpstr>Adding Controls</vt:lpstr>
      <vt:lpstr>Property Window</vt:lpstr>
      <vt:lpstr>Setting the properties – Step 4</vt:lpstr>
      <vt:lpstr>Events</vt:lpstr>
      <vt:lpstr>List of Events of a Button</vt:lpstr>
      <vt:lpstr>Adding Click events – Step 5</vt:lpstr>
      <vt:lpstr>Running the application</vt:lpstr>
      <vt:lpstr>Addition Vs Concatenation</vt:lpstr>
      <vt:lpstr>PowerPoint Presentation</vt:lpstr>
      <vt:lpstr>Int32.Parse Method</vt:lpstr>
      <vt:lpstr>C# Data types</vt:lpstr>
      <vt:lpstr>PowerPoint Presentation</vt:lpstr>
      <vt:lpstr>PowerPoint Presentation</vt:lpstr>
      <vt:lpstr>C# Arithmetic  Operators</vt:lpstr>
      <vt:lpstr>C# assignment Operators</vt:lpstr>
      <vt:lpstr>C# Comparison Operators</vt:lpstr>
      <vt:lpstr>C# Logical Operators</vt:lpstr>
      <vt:lpstr>Bitwise Operators</vt:lpstr>
      <vt:lpstr>Bitwise Operators</vt:lpstr>
      <vt:lpstr>Operator Precedence in 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 X55</dc:creator>
  <cp:lastModifiedBy>Futuremind</cp:lastModifiedBy>
  <cp:revision>158</cp:revision>
  <dcterms:created xsi:type="dcterms:W3CDTF">2014-03-07T13:02:25Z</dcterms:created>
  <dcterms:modified xsi:type="dcterms:W3CDTF">2023-02-05T08:14:01Z</dcterms:modified>
</cp:coreProperties>
</file>