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84" r:id="rId4"/>
    <p:sldId id="288" r:id="rId5"/>
    <p:sldId id="289" r:id="rId6"/>
    <p:sldId id="292" r:id="rId7"/>
    <p:sldId id="293" r:id="rId8"/>
    <p:sldId id="294" r:id="rId9"/>
    <p:sldId id="300" r:id="rId10"/>
    <p:sldId id="285" r:id="rId11"/>
    <p:sldId id="290" r:id="rId12"/>
    <p:sldId id="291" r:id="rId13"/>
    <p:sldId id="295" r:id="rId14"/>
    <p:sldId id="296" r:id="rId15"/>
    <p:sldId id="286" r:id="rId16"/>
    <p:sldId id="287" r:id="rId17"/>
    <p:sldId id="297" r:id="rId18"/>
    <p:sldId id="298" r:id="rId19"/>
    <p:sldId id="299" r:id="rId20"/>
    <p:sldId id="28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23204-145E-4E9A-8825-0DF9FD80C698}" type="datetimeFigureOut">
              <a:rPr lang="en-US" smtClean="0"/>
              <a:pPr/>
              <a:t>8/17/2022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677AEE-D46A-4C91-9543-7FBC6ED44F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38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9C55-B1F5-4DCD-B44C-56F4D10DFF0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7" name="Picture 3" descr="C:\Users\Dell PC\Desktop\mainp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738" y="2133600"/>
            <a:ext cx="9162738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95431" y="4800600"/>
            <a:ext cx="8696169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Chapter 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8600" y="2247901"/>
            <a:ext cx="3886200" cy="198119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Course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274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B3BF-CA00-44EF-B758-B15ECF3DFDAF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744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D5A7-B666-4055-9430-CD0CBCBD1CF8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C9F0-F6FA-4EF5-9B02-32D7E772F3DA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26" name="Picture 2" descr="C:\Users\Dell PC\Desktop\template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172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2B24C-E9C5-4837-990A-2D89EDE17F40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4108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C1C87-DFFE-40DD-88ED-115007FBF96B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8156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10CCB-6840-48E9-8232-4140365FD666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612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2BC-620C-4804-A68B-E5D136F30A82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19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E3FF4-2F5D-4D00-8619-BEEFC2A769C0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640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A6F5A-D08C-4C6E-9A94-889EC7EE21A6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9323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478FA-CAA3-494E-AE22-6AE9783FAB5B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(c) Dept. of Industrial Mgt, 2013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718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2FDDB-310E-4072-8B61-ACE857F405FC}" type="datetime1">
              <a:rPr lang="en-US" smtClean="0"/>
              <a:t>8/17/2022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(c) Dept. of Industrial </a:t>
            </a:r>
            <a:r>
              <a:rPr lang="en-US" dirty="0" err="1" smtClean="0"/>
              <a:t>Mgt</a:t>
            </a:r>
            <a:r>
              <a:rPr lang="en-US" dirty="0" smtClean="0"/>
              <a:t>, 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05F43-80E2-4640-A934-E79BFFCB5CA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2" descr="C:\Users\Dell PC\Desktop\template2.jpg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144000" cy="35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0384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int32.maxvalue?view=net-6.0" TargetMode="External"/><Relationship Id="rId2" Type="http://schemas.openxmlformats.org/officeDocument/2006/relationships/hyperlink" Target="https://docs.microsoft.com/en-us/dotnet/api/system.timers.timer.elapsed?view=net-6.0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windows.forms.mouseeventargs.clicks?view=windowsdesktop-6.0#system-windows-forms-mouseeventargs-clicks" TargetMode="External"/><Relationship Id="rId2" Type="http://schemas.openxmlformats.org/officeDocument/2006/relationships/hyperlink" Target="https://docs.microsoft.com/en-us/dotnet/api/system.windows.forms.mouseeventargs.button?view=windowsdesktop-6.0#system-windows-forms-mouseeventargs-butt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api/system.windows.forms.mouseeventargs.y?view=windowsdesktop-6.0#system-windows-forms-mouseeventargs-y" TargetMode="External"/><Relationship Id="rId5" Type="http://schemas.openxmlformats.org/officeDocument/2006/relationships/hyperlink" Target="https://docs.microsoft.com/en-us/dotnet/api/system.windows.forms.mouseeventargs.x?view=windowsdesktop-6.0#system-windows-forms-mouseeventargs-x" TargetMode="External"/><Relationship Id="rId4" Type="http://schemas.openxmlformats.org/officeDocument/2006/relationships/hyperlink" Target="https://docs.microsoft.com/en-us/dotnet/api/system.windows.forms.mouseeventargs.location?view=windowsdesktop-6.0#system-windows-forms-mouseeventargs-location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HNDIT1012 Visual </a:t>
            </a:r>
            <a:r>
              <a:rPr lang="en-US" sz="2400" dirty="0">
                <a:solidFill>
                  <a:srgbClr val="000000"/>
                </a:solidFill>
                <a:latin typeface="TimesNewRomanPSMT"/>
              </a:rPr>
              <a:t>Application </a:t>
            </a:r>
            <a:r>
              <a:rPr lang="en-US" sz="2400" dirty="0" smtClean="0">
                <a:solidFill>
                  <a:srgbClr val="000000"/>
                </a:solidFill>
                <a:latin typeface="TimesNewRomanPSMT"/>
              </a:rPr>
              <a:t>Programming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798601"/>
              </p:ext>
            </p:extLst>
          </p:nvPr>
        </p:nvGraphicFramePr>
        <p:xfrm>
          <a:off x="761682" y="3657441"/>
          <a:ext cx="2804160" cy="365760"/>
        </p:xfrm>
        <a:graphic>
          <a:graphicData uri="http://schemas.openxmlformats.org/drawingml/2006/table">
            <a:tbl>
              <a:tblPr/>
              <a:tblGrid>
                <a:gridCol w="2804160"/>
              </a:tblGrid>
              <a:tr h="0">
                <a:tc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762000" y="3657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269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Keyboard </a:t>
            </a:r>
            <a:r>
              <a:rPr lang="en-US" dirty="0" smtClean="0"/>
              <a:t>Events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0880189"/>
              </p:ext>
            </p:extLst>
          </p:nvPr>
        </p:nvGraphicFramePr>
        <p:xfrm>
          <a:off x="457200" y="1905000"/>
          <a:ext cx="822960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is raised when a user presses a physical key. The </a:t>
                      </a:r>
                      <a:r>
                        <a:rPr lang="en-US" dirty="0" err="1" smtClean="0"/>
                        <a:t>KeyDown</a:t>
                      </a:r>
                      <a:r>
                        <a:rPr lang="en-US" dirty="0" smtClean="0"/>
                        <a:t> event occurs once.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is raised when the key or keys pressed result in a character. The </a:t>
                      </a:r>
                      <a:r>
                        <a:rPr lang="en-US" dirty="0" err="1" smtClean="0"/>
                        <a:t>KeyPress</a:t>
                      </a:r>
                      <a:r>
                        <a:rPr lang="en-US" dirty="0" smtClean="0"/>
                        <a:t> event, which can occur multiple times when a user holds down the same key.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KeyUp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is raised when a user releases a physical key. The </a:t>
                      </a:r>
                      <a:r>
                        <a:rPr lang="en-US" dirty="0" err="1" smtClean="0"/>
                        <a:t>KeyUp</a:t>
                      </a:r>
                      <a:r>
                        <a:rPr lang="en-US" dirty="0" smtClean="0"/>
                        <a:t> event occurs once when a user releases a key.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854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KeyEventArgs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data for the </a:t>
            </a:r>
            <a:r>
              <a:rPr lang="en-US" dirty="0" err="1"/>
              <a:t>KeyDown</a:t>
            </a:r>
            <a:r>
              <a:rPr lang="en-US" dirty="0"/>
              <a:t> or </a:t>
            </a:r>
            <a:r>
              <a:rPr lang="en-US" dirty="0" err="1"/>
              <a:t>KeyUp</a:t>
            </a:r>
            <a:r>
              <a:rPr lang="en-US" dirty="0"/>
              <a:t> event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KeyEventArgs</a:t>
            </a:r>
            <a:r>
              <a:rPr lang="en-US" dirty="0"/>
              <a:t>, which specifies the key the user pressed and whether any modifier keys (CTRL, ALT, and SHIFT) were pressed at the same time, is passed with each </a:t>
            </a:r>
            <a:r>
              <a:rPr lang="en-US" dirty="0" err="1"/>
              <a:t>KeyDown</a:t>
            </a:r>
            <a:r>
              <a:rPr lang="en-US" dirty="0"/>
              <a:t> or </a:t>
            </a:r>
            <a:r>
              <a:rPr lang="en-US" dirty="0" err="1"/>
              <a:t>KeyUp</a:t>
            </a:r>
            <a:r>
              <a:rPr lang="en-US" dirty="0"/>
              <a:t> 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335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KeyPressEventArgs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data for the </a:t>
            </a:r>
            <a:r>
              <a:rPr lang="en-US" dirty="0" err="1"/>
              <a:t>KeyPress</a:t>
            </a:r>
            <a:r>
              <a:rPr lang="en-US" dirty="0"/>
              <a:t> event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KeyPressEventArgs</a:t>
            </a:r>
            <a:r>
              <a:rPr lang="en-US" dirty="0"/>
              <a:t> specifies the character that is composed when the user presses a key. For example, when the user presses SHIFT + K, the </a:t>
            </a:r>
            <a:r>
              <a:rPr lang="en-US" dirty="0" err="1"/>
              <a:t>KeyChar</a:t>
            </a:r>
            <a:r>
              <a:rPr lang="en-US" dirty="0"/>
              <a:t> property returns an uppercase 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8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 text box to the form as shown below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916" t="8518" r="26668" b="43333"/>
          <a:stretch/>
        </p:blipFill>
        <p:spPr>
          <a:xfrm>
            <a:off x="375627" y="2425700"/>
            <a:ext cx="8768373" cy="39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247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Select the </a:t>
            </a:r>
            <a:r>
              <a:rPr lang="en-US" dirty="0" err="1" smtClean="0"/>
              <a:t>keyPressed</a:t>
            </a:r>
            <a:r>
              <a:rPr lang="en-US" dirty="0" smtClean="0"/>
              <a:t> method of the textbox1.</a:t>
            </a:r>
          </a:p>
          <a:p>
            <a:r>
              <a:rPr lang="en-US" dirty="0" smtClean="0"/>
              <a:t>Type the code as shown below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Whatever the key user pressed inside the textbox, the character will be replaced by “*”</a:t>
            </a:r>
          </a:p>
          <a:p>
            <a:r>
              <a:rPr lang="en-US" dirty="0" smtClean="0"/>
              <a:t>Run the solution and check the result by typing some text in the text box.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4583" t="35186" r="26667" b="47037"/>
          <a:stretch/>
        </p:blipFill>
        <p:spPr>
          <a:xfrm>
            <a:off x="114300" y="1905000"/>
            <a:ext cx="89154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060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Windows Form Events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725083"/>
              </p:ext>
            </p:extLst>
          </p:nvPr>
        </p:nvGraphicFramePr>
        <p:xfrm>
          <a:off x="457200" y="19050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533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whenever the user load the form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Close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form is closed.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 Shown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Occurs whenever the form is first displayed.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5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Timer </a:t>
            </a:r>
            <a:r>
              <a:rPr lang="en-US" dirty="0" smtClean="0"/>
              <a:t>Event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777653"/>
              </p:ext>
            </p:extLst>
          </p:nvPr>
        </p:nvGraphicFramePr>
        <p:xfrm>
          <a:off x="457200" y="1905000"/>
          <a:ext cx="8229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6781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specified timer interval has elapsed and the timer is enabled.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Elapsed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Occurs when the interval elapses.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3657600"/>
            <a:ext cx="8001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171717"/>
                </a:solidFill>
                <a:latin typeface="Segoe UI" panose="020B0502040204020203" pitchFamily="34" charset="0"/>
              </a:rPr>
              <a:t>Timer.Interval</a:t>
            </a:r>
            <a:r>
              <a:rPr lang="en-US" b="1" dirty="0">
                <a:solidFill>
                  <a:srgbClr val="171717"/>
                </a:solidFill>
                <a:latin typeface="Segoe UI" panose="020B0502040204020203" pitchFamily="34" charset="0"/>
              </a:rPr>
              <a:t> Property</a:t>
            </a:r>
          </a:p>
          <a:p>
            <a:r>
              <a:rPr lang="en-US" dirty="0" smtClean="0">
                <a:solidFill>
                  <a:srgbClr val="171717"/>
                </a:solidFill>
                <a:latin typeface="Segoe UI" panose="020B0502040204020203" pitchFamily="34" charset="0"/>
              </a:rPr>
              <a:t>The 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time, in milliseconds, between </a:t>
            </a:r>
            <a:r>
              <a:rPr lang="en-US" dirty="0">
                <a:latin typeface="Segoe UI" panose="020B0502040204020203" pitchFamily="34" charset="0"/>
                <a:hlinkClick r:id="rId2"/>
              </a:rPr>
              <a:t>Elapsed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 events. The value must be greater than zero, and less than or equal to </a:t>
            </a:r>
            <a:r>
              <a:rPr lang="en-US" dirty="0">
                <a:latin typeface="Segoe UI" panose="020B0502040204020203" pitchFamily="34" charset="0"/>
                <a:hlinkClick r:id="rId3"/>
              </a:rPr>
              <a:t>Int32.MaxValue</a:t>
            </a: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. The default is 100 milliseconds</a:t>
            </a:r>
            <a:r>
              <a:rPr lang="en-US" dirty="0" smtClean="0">
                <a:solidFill>
                  <a:srgbClr val="171717"/>
                </a:solidFill>
                <a:latin typeface="Segoe UI" panose="020B0502040204020203" pitchFamily="34" charset="0"/>
              </a:rPr>
              <a:t>.</a:t>
            </a:r>
          </a:p>
          <a:p>
            <a:r>
              <a:rPr lang="en-US" b="1" dirty="0" err="1"/>
              <a:t>Timer.Enabled</a:t>
            </a:r>
            <a:r>
              <a:rPr lang="en-US" b="1" dirty="0"/>
              <a:t> </a:t>
            </a:r>
            <a:r>
              <a:rPr lang="en-US" b="1" dirty="0" smtClean="0"/>
              <a:t>Property</a:t>
            </a:r>
          </a:p>
          <a:p>
            <a:r>
              <a:rPr lang="en-US" dirty="0"/>
              <a:t>Gets or sets a value indicating whether the Timer should raise the Elapsed event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True </a:t>
            </a:r>
            <a:r>
              <a:rPr lang="en-US" dirty="0"/>
              <a:t>if the Timer should raise the Elapsed event; otherwise, false. The default is false.</a:t>
            </a:r>
          </a:p>
        </p:txBody>
      </p:sp>
    </p:spTree>
    <p:extLst>
      <p:ext uri="{BB962C8B-B14F-4D97-AF65-F5344CB8AC3E}">
        <p14:creationId xmlns:p14="http://schemas.microsoft.com/office/powerpoint/2010/main" val="3310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another label to the form and change the properties as shown below:</a:t>
            </a:r>
          </a:p>
          <a:p>
            <a:pPr lvl="1"/>
            <a:r>
              <a:rPr lang="en-US" dirty="0" smtClean="0"/>
              <a:t>Name : </a:t>
            </a:r>
            <a:r>
              <a:rPr lang="en-US" dirty="0" err="1" smtClean="0"/>
              <a:t>lblDanger</a:t>
            </a:r>
            <a:endParaRPr lang="en-US" dirty="0" smtClean="0"/>
          </a:p>
          <a:p>
            <a:pPr lvl="1"/>
            <a:r>
              <a:rPr lang="en-US" dirty="0" smtClean="0"/>
              <a:t>Text    : DANGER</a:t>
            </a:r>
          </a:p>
          <a:p>
            <a:pPr lvl="1"/>
            <a:r>
              <a:rPr lang="en-US" dirty="0" smtClean="0"/>
              <a:t>Background color : Red</a:t>
            </a:r>
          </a:p>
          <a:p>
            <a:pPr lvl="1"/>
            <a:r>
              <a:rPr lang="en-US" dirty="0" smtClean="0"/>
              <a:t>Foreground color : Yellow</a:t>
            </a:r>
          </a:p>
          <a:p>
            <a:r>
              <a:rPr lang="en-US" dirty="0" smtClean="0"/>
              <a:t>Insert a timer and set the timer properties as shown in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457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23333" b="42593"/>
          <a:stretch/>
        </p:blipFill>
        <p:spPr>
          <a:xfrm>
            <a:off x="0" y="533400"/>
            <a:ext cx="9017000" cy="3797921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629400" y="2057400"/>
            <a:ext cx="1600200" cy="457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337671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Double click on timer1 to open the tick event  and type the code as shown below: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3595" t="40805" r="16644" b="38761"/>
          <a:stretch/>
        </p:blipFill>
        <p:spPr>
          <a:xfrm>
            <a:off x="914400" y="4861379"/>
            <a:ext cx="69342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89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the </a:t>
            </a:r>
            <a:r>
              <a:rPr lang="en-US" dirty="0" err="1" smtClean="0"/>
              <a:t>programe</a:t>
            </a:r>
            <a:r>
              <a:rPr lang="en-US" dirty="0" smtClean="0"/>
              <a:t> to view the blinking DANGER label.</a:t>
            </a:r>
          </a:p>
          <a:p>
            <a:r>
              <a:rPr lang="en-US" dirty="0" smtClean="0"/>
              <a:t>Visible property will be complemented for every 300 milliseconds. ( visible property will  switch the values true and false for every 300 milliseconds)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43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Events in C#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38200" y="1676400"/>
            <a:ext cx="7315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There are several categories of events in C#. </a:t>
            </a:r>
          </a:p>
          <a:p>
            <a:r>
              <a:rPr lang="en-US" sz="2800" dirty="0" smtClean="0"/>
              <a:t>We are going to focus on some events in the following categories:</a:t>
            </a:r>
          </a:p>
          <a:p>
            <a:endParaRPr lang="en-US" sz="2800" dirty="0"/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Mouse Events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Keyboard Events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Windows Form Events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Timer Events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8792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56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Some Mouse Events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143511"/>
              </p:ext>
            </p:extLst>
          </p:nvPr>
        </p:nvGraphicFramePr>
        <p:xfrm>
          <a:off x="457200" y="974389"/>
          <a:ext cx="8229600" cy="5564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9400"/>
                <a:gridCol w="5410200"/>
              </a:tblGrid>
              <a:tr h="370968">
                <a:tc>
                  <a:txBody>
                    <a:bodyPr/>
                    <a:lstStyle/>
                    <a:p>
                      <a:r>
                        <a:rPr lang="en-US" dirty="0" smtClean="0"/>
                        <a:t>Event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649194">
                <a:tc>
                  <a:txBody>
                    <a:bodyPr/>
                    <a:lstStyle/>
                    <a:p>
                      <a:r>
                        <a:rPr lang="en-US" dirty="0" smtClean="0"/>
                        <a:t>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the mouse button is released, typically before the </a:t>
                      </a:r>
                      <a:r>
                        <a:rPr lang="en-US" dirty="0" err="1" smtClean="0"/>
                        <a:t>MouseUp</a:t>
                      </a:r>
                      <a:r>
                        <a:rPr lang="en-US" dirty="0" smtClean="0"/>
                        <a:t> event</a:t>
                      </a:r>
                      <a:endParaRPr lang="en-US" dirty="0"/>
                    </a:p>
                  </a:txBody>
                  <a:tcPr/>
                </a:tc>
              </a:tr>
              <a:tr h="6491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the user clicks the control with the mouse.</a:t>
                      </a:r>
                      <a:endParaRPr lang="en-US" dirty="0"/>
                    </a:p>
                  </a:txBody>
                  <a:tcPr/>
                </a:tc>
              </a:tr>
              <a:tr h="370968">
                <a:tc>
                  <a:txBody>
                    <a:bodyPr/>
                    <a:lstStyle/>
                    <a:p>
                      <a:r>
                        <a:rPr lang="en-US" dirty="0" smtClean="0"/>
                        <a:t>DoubleClick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the control is double-clicked.</a:t>
                      </a:r>
                      <a:endParaRPr lang="en-US" dirty="0"/>
                    </a:p>
                  </a:txBody>
                  <a:tcPr/>
                </a:tc>
              </a:tr>
              <a:tr h="6491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MouseDown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the mouse pointer is over the control and the user presses a mouse button.</a:t>
                      </a:r>
                      <a:endParaRPr lang="en-US" dirty="0"/>
                    </a:p>
                  </a:txBody>
                  <a:tcPr/>
                </a:tc>
              </a:tr>
              <a:tr h="92742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MouseEnter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the mouse pointer enters the border or client area of the control, depending on the type of control</a:t>
                      </a:r>
                      <a:endParaRPr lang="en-US" dirty="0"/>
                    </a:p>
                  </a:txBody>
                  <a:tcPr/>
                </a:tc>
              </a:tr>
              <a:tr h="6491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MouseMove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the mouse pointer moves while it is over a control. </a:t>
                      </a:r>
                      <a:endParaRPr lang="en-US" dirty="0"/>
                    </a:p>
                  </a:txBody>
                  <a:tcPr/>
                </a:tc>
              </a:tr>
              <a:tr h="6491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the mouse pointer is over the control and the user releases a mouse button.</a:t>
                      </a:r>
                      <a:endParaRPr lang="en-US" dirty="0"/>
                    </a:p>
                  </a:txBody>
                  <a:tcPr/>
                </a:tc>
              </a:tr>
              <a:tr h="649194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MouseWheel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This event occurs when the user rotates the mouse wheel while the control has focus.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3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MouseEventArgs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data for the </a:t>
            </a:r>
            <a:r>
              <a:rPr lang="en-US" dirty="0" err="1"/>
              <a:t>MouseUp</a:t>
            </a:r>
            <a:r>
              <a:rPr lang="en-US" dirty="0"/>
              <a:t>, </a:t>
            </a:r>
            <a:r>
              <a:rPr lang="en-US" dirty="0" err="1"/>
              <a:t>MouseDown</a:t>
            </a:r>
            <a:r>
              <a:rPr lang="en-US" dirty="0"/>
              <a:t>, and </a:t>
            </a:r>
            <a:r>
              <a:rPr lang="en-US" dirty="0" err="1"/>
              <a:t>MouseMove</a:t>
            </a:r>
            <a:r>
              <a:rPr lang="en-US" dirty="0"/>
              <a:t> events</a:t>
            </a:r>
            <a:r>
              <a:rPr lang="en-US" dirty="0" smtClean="0"/>
              <a:t>.</a:t>
            </a:r>
          </a:p>
          <a:p>
            <a:r>
              <a:rPr lang="en-US" dirty="0"/>
              <a:t>A </a:t>
            </a:r>
            <a:r>
              <a:rPr lang="en-US" dirty="0" err="1"/>
              <a:t>MouseEventArgs</a:t>
            </a:r>
            <a:r>
              <a:rPr lang="en-US" dirty="0"/>
              <a:t> specifies which mouse button is pressed, how many times the mouse button was pressed and released, the coordinates of the mouse, and the amount the mouse wheel moved.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92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Some Properties of </a:t>
            </a:r>
            <a:r>
              <a:rPr lang="en-US" dirty="0" err="1"/>
              <a:t>MouseEventArgs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426004"/>
              </p:ext>
            </p:extLst>
          </p:nvPr>
        </p:nvGraphicFramePr>
        <p:xfrm>
          <a:off x="838200" y="1842508"/>
          <a:ext cx="7848600" cy="3141931"/>
        </p:xfrm>
        <a:graphic>
          <a:graphicData uri="http://schemas.openxmlformats.org/drawingml/2006/table">
            <a:tbl>
              <a:tblPr/>
              <a:tblGrid>
                <a:gridCol w="1447800"/>
                <a:gridCol w="6400800"/>
              </a:tblGrid>
              <a:tr h="447699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hlinkClick r:id="rId2"/>
                        </a:rPr>
                        <a:t>Button</a:t>
                      </a:r>
                      <a:endParaRPr lang="en-US" sz="2000" dirty="0">
                        <a:effectLst/>
                      </a:endParaRPr>
                    </a:p>
                  </a:txBody>
                  <a:tcPr marL="63957" marR="63957" marT="31979" marB="31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Gets which mouse button was pressed.</a:t>
                      </a:r>
                    </a:p>
                  </a:txBody>
                  <a:tcPr marL="63957" marR="63957" marT="31979" marB="31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957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hlinkClick r:id="rId3"/>
                        </a:rPr>
                        <a:t>Clicks</a:t>
                      </a:r>
                      <a:endParaRPr lang="en-US" sz="2000">
                        <a:effectLst/>
                      </a:endParaRPr>
                    </a:p>
                  </a:txBody>
                  <a:tcPr marL="63957" marR="63957" marT="31979" marB="31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Gets the number of times the mouse button was pressed and released.</a:t>
                      </a:r>
                    </a:p>
                  </a:txBody>
                  <a:tcPr marL="63957" marR="63957" marT="31979" marB="31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957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 dirty="0">
                          <a:effectLst/>
                          <a:hlinkClick r:id="rId4"/>
                        </a:rPr>
                        <a:t>Location</a:t>
                      </a:r>
                      <a:endParaRPr lang="en-US" sz="2000" dirty="0">
                        <a:effectLst/>
                      </a:endParaRPr>
                    </a:p>
                  </a:txBody>
                  <a:tcPr marL="63957" marR="63957" marT="31979" marB="31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Gets the location of the mouse during the generating mouse event.</a:t>
                      </a:r>
                    </a:p>
                  </a:txBody>
                  <a:tcPr marL="63957" marR="63957" marT="31979" marB="31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957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hlinkClick r:id="rId5"/>
                        </a:rPr>
                        <a:t>X</a:t>
                      </a:r>
                      <a:endParaRPr lang="en-US" sz="2000">
                        <a:effectLst/>
                      </a:endParaRPr>
                    </a:p>
                  </a:txBody>
                  <a:tcPr marL="63957" marR="63957" marT="31979" marB="31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Gets the x-coordinate of the mouse during the generating mouse event.</a:t>
                      </a:r>
                    </a:p>
                  </a:txBody>
                  <a:tcPr marL="63957" marR="63957" marT="31979" marB="31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  <a:tr h="63957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u="none" strike="noStrike">
                          <a:effectLst/>
                          <a:hlinkClick r:id="rId6"/>
                        </a:rPr>
                        <a:t>Y</a:t>
                      </a:r>
                      <a:endParaRPr lang="en-US" sz="2000">
                        <a:effectLst/>
                      </a:endParaRPr>
                    </a:p>
                  </a:txBody>
                  <a:tcPr marL="63957" marR="63957" marT="31979" marB="31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Gets the y-coordinate of the mouse during the generating mouse event.</a:t>
                      </a:r>
                    </a:p>
                  </a:txBody>
                  <a:tcPr marL="63957" marR="63957" marT="31979" marB="3197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852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windows form application and place a label on the form as shown below.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2500" t="9690" r="43749" b="40698"/>
          <a:stretch/>
        </p:blipFill>
        <p:spPr>
          <a:xfrm>
            <a:off x="1676400" y="2984772"/>
            <a:ext cx="617220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7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 the property window and select the label to view the properties.</a:t>
            </a:r>
          </a:p>
          <a:p>
            <a:r>
              <a:rPr lang="en-US" dirty="0" smtClean="0"/>
              <a:t>Change the name of the label to “</a:t>
            </a:r>
            <a:r>
              <a:rPr lang="en-US" dirty="0" err="1"/>
              <a:t>m</a:t>
            </a:r>
            <a:r>
              <a:rPr lang="en-US" dirty="0" err="1" smtClean="0"/>
              <a:t>ousePos</a:t>
            </a:r>
            <a:r>
              <a:rPr lang="en-US" dirty="0" smtClean="0"/>
              <a:t>”.</a:t>
            </a:r>
          </a:p>
          <a:p>
            <a:r>
              <a:rPr lang="en-US" dirty="0" smtClean="0"/>
              <a:t>Select the mouse move event of the form and type the code as shown in the next slide.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19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000" t="38889" r="29583" b="38889"/>
          <a:stretch/>
        </p:blipFill>
        <p:spPr>
          <a:xfrm>
            <a:off x="381000" y="1219200"/>
            <a:ext cx="8305800" cy="2286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47700" y="3505200"/>
            <a:ext cx="7772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Run the application and view the label while moving the mouse over the form.</a:t>
            </a:r>
          </a:p>
          <a:p>
            <a:r>
              <a:rPr lang="en-US" sz="2800" dirty="0" smtClean="0"/>
              <a:t>This method display the current coordinates of the mouse pointer on the label box.</a:t>
            </a:r>
          </a:p>
          <a:p>
            <a:r>
              <a:rPr lang="en-US" sz="2800" dirty="0" smtClean="0"/>
              <a:t>The </a:t>
            </a:r>
            <a:r>
              <a:rPr lang="en-US" sz="2800" dirty="0" err="1" smtClean="0"/>
              <a:t>MouseEventArgs</a:t>
            </a:r>
            <a:r>
              <a:rPr lang="en-US" sz="2800" dirty="0" smtClean="0"/>
              <a:t> object e contains all the information about the event such as x and y coordinates, button pressed etc..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347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dirty="0" smtClean="0"/>
              <a:t>Add the </a:t>
            </a:r>
            <a:r>
              <a:rPr lang="en-US" dirty="0" err="1" smtClean="0"/>
              <a:t>mouseclick</a:t>
            </a:r>
            <a:r>
              <a:rPr lang="en-US" dirty="0" smtClean="0"/>
              <a:t> event for the form as shown below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05F43-80E2-4640-A934-E79BFFCB5CA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857375"/>
            <a:ext cx="8324850" cy="31432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" y="5486400"/>
            <a:ext cx="7696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Run the project and click on the form by left or right mouse button to view the message box.</a:t>
            </a:r>
          </a:p>
          <a:p>
            <a:r>
              <a:rPr lang="en-US" dirty="0" err="1" smtClean="0"/>
              <a:t>MessageBox</a:t>
            </a:r>
            <a:r>
              <a:rPr lang="en-US" dirty="0" smtClean="0"/>
              <a:t> is used to display any message through a model Dialog.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725212"/>
      </p:ext>
    </p:extLst>
  </p:cSld>
  <p:clrMapOvr>
    <a:masterClrMapping/>
  </p:clrMapOvr>
</p:sld>
</file>

<file path=ppt/theme/theme1.xml><?xml version="1.0" encoding="utf-8"?>
<a:theme xmlns:a="http://schemas.openxmlformats.org/drawingml/2006/main" name="HNDI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HNDIT</Template>
  <TotalTime>1297</TotalTime>
  <Words>866</Words>
  <Application>Microsoft Office PowerPoint</Application>
  <PresentationFormat>On-screen Show (4:3)</PresentationFormat>
  <Paragraphs>130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TimesNewRomanPSMT</vt:lpstr>
      <vt:lpstr>HNDIT</vt:lpstr>
      <vt:lpstr>HNDIT1012 Visual Application Programming</vt:lpstr>
      <vt:lpstr>Events in C#</vt:lpstr>
      <vt:lpstr>Some Mouse Events</vt:lpstr>
      <vt:lpstr>MouseEventArgs Class</vt:lpstr>
      <vt:lpstr>Some Properties of MouseEventArgs</vt:lpstr>
      <vt:lpstr>Example</vt:lpstr>
      <vt:lpstr>PowerPoint Presentation</vt:lpstr>
      <vt:lpstr>PowerPoint Presentation</vt:lpstr>
      <vt:lpstr>PowerPoint Presentation</vt:lpstr>
      <vt:lpstr>Keyboard Events</vt:lpstr>
      <vt:lpstr>KeyEventArgs Class</vt:lpstr>
      <vt:lpstr>KeyPressEventArgs Class</vt:lpstr>
      <vt:lpstr>Example</vt:lpstr>
      <vt:lpstr>PowerPoint Presentation</vt:lpstr>
      <vt:lpstr>Some Windows Form Events</vt:lpstr>
      <vt:lpstr>Timer Event</vt:lpstr>
      <vt:lpstr>Example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Asus X55</dc:creator>
  <cp:lastModifiedBy>Microsoft account</cp:lastModifiedBy>
  <cp:revision>172</cp:revision>
  <dcterms:created xsi:type="dcterms:W3CDTF">2014-03-07T13:02:25Z</dcterms:created>
  <dcterms:modified xsi:type="dcterms:W3CDTF">2022-08-17T18:34:59Z</dcterms:modified>
</cp:coreProperties>
</file>