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84" r:id="rId4"/>
    <p:sldId id="286" r:id="rId5"/>
    <p:sldId id="287" r:id="rId6"/>
    <p:sldId id="288" r:id="rId7"/>
    <p:sldId id="290" r:id="rId8"/>
    <p:sldId id="291" r:id="rId9"/>
    <p:sldId id="289" r:id="rId10"/>
    <p:sldId id="292" r:id="rId11"/>
    <p:sldId id="293" r:id="rId12"/>
    <p:sldId id="285" r:id="rId13"/>
    <p:sldId id="294" r:id="rId14"/>
    <p:sldId id="295" r:id="rId15"/>
    <p:sldId id="296" r:id="rId16"/>
    <p:sldId id="297" r:id="rId17"/>
    <p:sldId id="28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23204-145E-4E9A-8825-0DF9FD80C698}" type="datetimeFigureOut">
              <a:rPr lang="en-US" smtClean="0"/>
              <a:pPr/>
              <a:t>2/4/2023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77AEE-D46A-4C91-9543-7FBC6ED44F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3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Chapter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Course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(c) Dept. of Industrial </a:t>
            </a:r>
            <a:r>
              <a:rPr lang="en-US" dirty="0" err="1"/>
              <a:t>Mgt</a:t>
            </a:r>
            <a:r>
              <a:rPr lang="en-US" dirty="0"/>
              <a:t>,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NewRomanPSMT"/>
              </a:rPr>
              <a:t>HNDIT1012 Visual Application Programming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798601"/>
              </p:ext>
            </p:extLst>
          </p:nvPr>
        </p:nvGraphicFramePr>
        <p:xfrm>
          <a:off x="761682" y="3657441"/>
          <a:ext cx="2804160" cy="365760"/>
        </p:xfrm>
        <a:graphic>
          <a:graphicData uri="http://schemas.openxmlformats.org/drawingml/2006/table">
            <a:tbl>
              <a:tblPr/>
              <a:tblGrid>
                <a:gridCol w="280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2000" y="3657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26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The if Statement</a:t>
            </a:r>
          </a:p>
          <a:p>
            <a:pPr marL="0" indent="0">
              <a:buNone/>
            </a:pPr>
            <a:r>
              <a:rPr lang="en-US" dirty="0"/>
              <a:t>Use the if statement to specify a block of C# code to be executed if a condition is True.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Syntax</a:t>
            </a:r>
          </a:p>
          <a:p>
            <a:pPr marL="0" indent="0">
              <a:buNone/>
            </a:pPr>
            <a:r>
              <a:rPr lang="en-US" dirty="0"/>
              <a:t>if (condition)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// block of code to be executed if the condition is True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62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x = 20;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y = 18;</a:t>
            </a:r>
          </a:p>
          <a:p>
            <a:pPr marL="0" indent="0">
              <a:buNone/>
            </a:pPr>
            <a:r>
              <a:rPr lang="en-US" dirty="0"/>
              <a:t>if (x &gt; y)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Console.WriteLine</a:t>
            </a:r>
            <a:r>
              <a:rPr lang="en-US" dirty="0"/>
              <a:t>("x is greater than y");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3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--- else 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Use the else statement to specify a block of code to be executed if the condition is False.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if (condition)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// block of code to be executed if the condition is True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else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// block of code to be executed if the condition is False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7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234" y="1676400"/>
            <a:ext cx="8229600" cy="42211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time = 20;</a:t>
            </a:r>
          </a:p>
          <a:p>
            <a:pPr marL="0" indent="0">
              <a:buNone/>
            </a:pPr>
            <a:r>
              <a:rPr lang="en-US" dirty="0"/>
              <a:t>if (time &lt; 18) </a:t>
            </a:r>
          </a:p>
          <a:p>
            <a:pPr marL="400050" lvl="1" indent="0">
              <a:buNone/>
            </a:pP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/>
              <a:t>  </a:t>
            </a:r>
            <a:r>
              <a:rPr lang="en-US" dirty="0" err="1"/>
              <a:t>Console.WriteLine</a:t>
            </a:r>
            <a:r>
              <a:rPr lang="en-US" dirty="0"/>
              <a:t>("Good day.");</a:t>
            </a:r>
          </a:p>
          <a:p>
            <a:pPr marL="400050" lvl="1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else </a:t>
            </a:r>
          </a:p>
          <a:p>
            <a:pPr marL="400050" lvl="1" indent="0">
              <a:buNone/>
            </a:pP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/>
              <a:t>  </a:t>
            </a:r>
            <a:r>
              <a:rPr lang="en-US" dirty="0" err="1"/>
              <a:t>Console.WriteLine</a:t>
            </a:r>
            <a:r>
              <a:rPr lang="en-US" dirty="0"/>
              <a:t>("Good evening.");</a:t>
            </a:r>
          </a:p>
          <a:p>
            <a:pPr marL="400050" lvl="1" indent="0">
              <a:buNone/>
            </a:pPr>
            <a:r>
              <a:rPr lang="en-US" dirty="0"/>
              <a:t>}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Outputs "Good evening."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47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else if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Use the else if statement to specify a new condition if the first condition is False.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Syntax</a:t>
            </a:r>
          </a:p>
          <a:p>
            <a:pPr marL="0" indent="0">
              <a:buNone/>
            </a:pPr>
            <a:r>
              <a:rPr lang="en-US" dirty="0"/>
              <a:t>if (condition1)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// block of code to be executed if condition1 is True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else if (condition2)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// block of code to be executed if the condition1 is false and condition2 is True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// block of code to be executed if the condition1 is false and condition2 is False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91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349" y="1447800"/>
            <a:ext cx="6529251" cy="42211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time = 22;</a:t>
            </a:r>
          </a:p>
          <a:p>
            <a:pPr marL="0" indent="0">
              <a:buNone/>
            </a:pPr>
            <a:r>
              <a:rPr lang="en-US" dirty="0"/>
              <a:t>if (time &lt; 10) </a:t>
            </a:r>
          </a:p>
          <a:p>
            <a:pPr marL="400050" lvl="1" indent="0">
              <a:buNone/>
            </a:pP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/>
              <a:t>  </a:t>
            </a:r>
            <a:r>
              <a:rPr lang="en-US" dirty="0" err="1"/>
              <a:t>Console.WriteLine</a:t>
            </a:r>
            <a:r>
              <a:rPr lang="en-US" dirty="0"/>
              <a:t>("Good morning.");</a:t>
            </a:r>
          </a:p>
          <a:p>
            <a:pPr marL="400050" lvl="1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else if (time &lt; 20) </a:t>
            </a:r>
          </a:p>
          <a:p>
            <a:pPr marL="800100" lvl="2" indent="0">
              <a:buNone/>
            </a:pPr>
            <a:r>
              <a:rPr lang="en-US" dirty="0"/>
              <a:t>{</a:t>
            </a:r>
          </a:p>
          <a:p>
            <a:pPr marL="800100" lvl="2" indent="0">
              <a:buNone/>
            </a:pPr>
            <a:r>
              <a:rPr lang="en-US" dirty="0"/>
              <a:t>  </a:t>
            </a:r>
            <a:r>
              <a:rPr lang="en-US" dirty="0" err="1"/>
              <a:t>Console.WriteLine</a:t>
            </a:r>
            <a:r>
              <a:rPr lang="en-US" dirty="0"/>
              <a:t>("Good day.");</a:t>
            </a:r>
          </a:p>
          <a:p>
            <a:pPr marL="800100" lvl="2" indent="0">
              <a:buNone/>
            </a:pPr>
            <a:r>
              <a:rPr lang="en-US" dirty="0"/>
              <a:t>} </a:t>
            </a:r>
          </a:p>
          <a:p>
            <a:pPr marL="400050" lvl="1" indent="0">
              <a:buNone/>
            </a:pPr>
            <a:r>
              <a:rPr lang="en-US" dirty="0"/>
              <a:t>else </a:t>
            </a:r>
          </a:p>
          <a:p>
            <a:pPr marL="800100" lvl="2" indent="0">
              <a:buNone/>
            </a:pPr>
            <a:r>
              <a:rPr lang="en-US" dirty="0"/>
              <a:t>{</a:t>
            </a:r>
          </a:p>
          <a:p>
            <a:pPr marL="800100" lvl="2" indent="0">
              <a:buNone/>
            </a:pPr>
            <a:r>
              <a:rPr lang="en-US" dirty="0"/>
              <a:t>  </a:t>
            </a:r>
            <a:r>
              <a:rPr lang="en-US" dirty="0" err="1"/>
              <a:t>Console.WriteLine</a:t>
            </a:r>
            <a:r>
              <a:rPr lang="en-US" dirty="0"/>
              <a:t>("Good evening.");</a:t>
            </a:r>
          </a:p>
          <a:p>
            <a:pPr marL="800100" lvl="2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 Outputs "Good evening."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9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 Hand If...Else (Ternary Operator)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There is also a short-hand if else, which is known as the ternary operator because it consists of three operands. It can be used to replace multiple lines of code with a single line. It is often used to replace simple if else statements: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Syntax</a:t>
            </a:r>
          </a:p>
          <a:p>
            <a:pPr marL="0" indent="0">
              <a:buNone/>
            </a:pPr>
            <a:r>
              <a:rPr lang="en-US" sz="2000" dirty="0"/>
              <a:t>variable = (condition) ? </a:t>
            </a:r>
            <a:r>
              <a:rPr lang="en-US" sz="2000" dirty="0" err="1"/>
              <a:t>expressionTrue</a:t>
            </a:r>
            <a:r>
              <a:rPr lang="en-US" sz="2000" dirty="0"/>
              <a:t> :  </a:t>
            </a:r>
            <a:r>
              <a:rPr lang="en-US" sz="2000" dirty="0" err="1"/>
              <a:t>expressionFalse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Eg</a:t>
            </a:r>
            <a:r>
              <a:rPr lang="en-US" sz="2000" dirty="0"/>
              <a:t>:</a:t>
            </a:r>
          </a:p>
          <a:p>
            <a:pPr marL="400050" lvl="1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time = 20;</a:t>
            </a:r>
          </a:p>
          <a:p>
            <a:pPr marL="400050" lvl="1" indent="0">
              <a:buNone/>
            </a:pPr>
            <a:r>
              <a:rPr lang="en-US" sz="1600" dirty="0"/>
              <a:t>string result = (time &lt; 18) ? "Good day." : "Good evening.";</a:t>
            </a:r>
          </a:p>
          <a:p>
            <a:pPr marL="400050" lvl="1" indent="0">
              <a:buNone/>
            </a:pPr>
            <a:r>
              <a:rPr lang="en-US" sz="1600" dirty="0" err="1"/>
              <a:t>Console.WriteLine</a:t>
            </a:r>
            <a:r>
              <a:rPr lang="en-US" sz="1600" dirty="0"/>
              <a:t>(result);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83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6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Variables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76400"/>
            <a:ext cx="7315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Variables are containers for storing data values.</a:t>
            </a:r>
          </a:p>
          <a:p>
            <a:endParaRPr lang="en-US" sz="2800" dirty="0"/>
          </a:p>
          <a:p>
            <a:pPr algn="ctr"/>
            <a:r>
              <a:rPr lang="en-US" sz="2800" b="1" dirty="0"/>
              <a:t>Declaring (Creating) Variables</a:t>
            </a:r>
          </a:p>
          <a:p>
            <a:r>
              <a:rPr lang="en-US" sz="2800" dirty="0"/>
              <a:t>To create a variable, you must specify the type and assign it a value:</a:t>
            </a:r>
          </a:p>
        </p:txBody>
      </p:sp>
    </p:spTree>
    <p:extLst>
      <p:ext uri="{BB962C8B-B14F-4D97-AF65-F5344CB8AC3E}">
        <p14:creationId xmlns:p14="http://schemas.microsoft.com/office/powerpoint/2010/main" val="298792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962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type </a:t>
            </a:r>
            <a:r>
              <a:rPr lang="en-US" dirty="0" err="1">
                <a:solidFill>
                  <a:srgbClr val="0070C0"/>
                </a:solidFill>
              </a:rPr>
              <a:t>variableName</a:t>
            </a:r>
            <a:r>
              <a:rPr lang="en-US" dirty="0">
                <a:solidFill>
                  <a:srgbClr val="0070C0"/>
                </a:solidFill>
              </a:rPr>
              <a:t> = value;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Where type is a C# type (such as </a:t>
            </a:r>
            <a:r>
              <a:rPr lang="en-US" dirty="0" err="1"/>
              <a:t>int</a:t>
            </a:r>
            <a:r>
              <a:rPr lang="en-US" dirty="0"/>
              <a:t> or string), and </a:t>
            </a:r>
            <a:r>
              <a:rPr lang="en-US" dirty="0" err="1"/>
              <a:t>variableName</a:t>
            </a:r>
            <a:r>
              <a:rPr lang="en-US" dirty="0"/>
              <a:t> is the name of the variable (such as x or name). The equal sign is used to assign values to the variable.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:-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myNum</a:t>
            </a:r>
            <a:r>
              <a:rPr lang="en-US" dirty="0"/>
              <a:t> = 5;</a:t>
            </a:r>
          </a:p>
          <a:p>
            <a:pPr marL="800100" lvl="2" indent="0">
              <a:buNone/>
            </a:pPr>
            <a:r>
              <a:rPr lang="en-US" sz="2500" dirty="0">
                <a:solidFill>
                  <a:srgbClr val="0070C0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 err="1"/>
              <a:t>myDoubleNum</a:t>
            </a:r>
            <a:r>
              <a:rPr lang="en-US" dirty="0"/>
              <a:t> = 5.99D;</a:t>
            </a:r>
          </a:p>
          <a:p>
            <a:pPr marL="800100" lvl="2" indent="0">
              <a:buNone/>
            </a:pPr>
            <a:r>
              <a:rPr lang="en-US" sz="2500" dirty="0">
                <a:solidFill>
                  <a:srgbClr val="0070C0"/>
                </a:solidFill>
              </a:rPr>
              <a:t>char</a:t>
            </a:r>
            <a:r>
              <a:rPr lang="en-US" dirty="0"/>
              <a:t> </a:t>
            </a:r>
            <a:r>
              <a:rPr lang="en-US" dirty="0" err="1"/>
              <a:t>myLetter</a:t>
            </a:r>
            <a:r>
              <a:rPr lang="en-US" dirty="0"/>
              <a:t> = 'D';</a:t>
            </a:r>
          </a:p>
          <a:p>
            <a:pPr marL="800100" lvl="2" indent="0">
              <a:buNone/>
            </a:pPr>
            <a:r>
              <a:rPr lang="en-US" sz="2500" dirty="0" err="1">
                <a:solidFill>
                  <a:srgbClr val="0070C0"/>
                </a:solidFill>
              </a:rPr>
              <a:t>bool</a:t>
            </a:r>
            <a:r>
              <a:rPr lang="en-US" dirty="0"/>
              <a:t> </a:t>
            </a:r>
            <a:r>
              <a:rPr lang="en-US" dirty="0" err="1"/>
              <a:t>myBool</a:t>
            </a:r>
            <a:r>
              <a:rPr lang="en-US" dirty="0"/>
              <a:t> = true;</a:t>
            </a:r>
          </a:p>
          <a:p>
            <a:pPr marL="800100" lvl="2" indent="0">
              <a:buNone/>
            </a:pPr>
            <a:r>
              <a:rPr lang="en-US" sz="2500" dirty="0">
                <a:solidFill>
                  <a:srgbClr val="0070C0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/>
              <a:t>myText</a:t>
            </a:r>
            <a:r>
              <a:rPr lang="en-US" dirty="0"/>
              <a:t> = "Hello";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5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Many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declare more than one variable of the </a:t>
            </a:r>
            <a:r>
              <a:rPr lang="en-US" b="1" dirty="0"/>
              <a:t>same type</a:t>
            </a:r>
            <a:r>
              <a:rPr lang="en-US" dirty="0"/>
              <a:t>, use a comma-separated list: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x = 5, y = 6, z = 50;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z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30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All C# variables must be identified with unique names.</a:t>
            </a:r>
          </a:p>
          <a:p>
            <a:pPr marL="0" indent="0">
              <a:buNone/>
            </a:pPr>
            <a:r>
              <a:rPr lang="en-US" dirty="0"/>
              <a:t>These unique names are called identifiers.</a:t>
            </a:r>
          </a:p>
          <a:p>
            <a:pPr marL="0" indent="0">
              <a:buNone/>
            </a:pPr>
            <a:r>
              <a:rPr lang="en-US" dirty="0"/>
              <a:t>Identifiers can be short names (like x and y) or more descriptive names (age, sum, </a:t>
            </a:r>
            <a:r>
              <a:rPr lang="en-US" dirty="0" err="1"/>
              <a:t>totalVolume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It is recommended to use descriptive names in order to create understandable and maintainable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9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The general rules for naming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Names can contain letters, digits and the underscore character (_)</a:t>
            </a:r>
          </a:p>
          <a:p>
            <a:r>
              <a:rPr lang="en-US" dirty="0"/>
              <a:t>Names must begin with a letter</a:t>
            </a:r>
          </a:p>
          <a:p>
            <a:r>
              <a:rPr lang="en-US" dirty="0"/>
              <a:t>Names should start with a lowercase letter and it cannot contain whitespace</a:t>
            </a:r>
          </a:p>
          <a:p>
            <a:r>
              <a:rPr lang="en-US" dirty="0"/>
              <a:t>Names are case sensitive ("</a:t>
            </a:r>
            <a:r>
              <a:rPr lang="en-US" dirty="0" err="1"/>
              <a:t>myVar</a:t>
            </a:r>
            <a:r>
              <a:rPr lang="en-US" dirty="0"/>
              <a:t>" and "</a:t>
            </a:r>
            <a:r>
              <a:rPr lang="en-US" dirty="0" err="1"/>
              <a:t>myvar</a:t>
            </a:r>
            <a:r>
              <a:rPr lang="en-US" dirty="0"/>
              <a:t>" are different variables)</a:t>
            </a:r>
          </a:p>
          <a:p>
            <a:r>
              <a:rPr lang="en-US" dirty="0"/>
              <a:t>Reserved words (like C# keywords, such as </a:t>
            </a:r>
            <a:r>
              <a:rPr lang="en-US" dirty="0" err="1"/>
              <a:t>int</a:t>
            </a:r>
            <a:r>
              <a:rPr lang="en-US" dirty="0"/>
              <a:t> or double) cannot be used as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9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C# includes escaping character \ (backslash) before these special characters to include in a string</a:t>
            </a:r>
          </a:p>
          <a:p>
            <a:pPr marL="0" indent="0">
              <a:buNone/>
            </a:pPr>
            <a:r>
              <a:rPr lang="en-US" dirty="0"/>
              <a:t>Use backslash \ before double quotes and some special characters such as \,\n,\r,\t, etc. to include it in a string.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string text = "This is a \"string\" in C#.";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str</a:t>
            </a:r>
            <a:r>
              <a:rPr lang="en-US" dirty="0"/>
              <a:t> = "</a:t>
            </a:r>
            <a:r>
              <a:rPr lang="en-US" dirty="0" err="1"/>
              <a:t>xyzdef</a:t>
            </a:r>
            <a:r>
              <a:rPr lang="en-US" dirty="0"/>
              <a:t>\\</a:t>
            </a:r>
            <a:r>
              <a:rPr lang="en-US" dirty="0" err="1"/>
              <a:t>rabc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string path = "\\\\mypc\\ shared\\project";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 = </a:t>
            </a: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 is a \"string\" in C#."</a:t>
            </a: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 = </a:t>
            </a: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"xyzdef\\rabc"</a:t>
            </a: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path = </a:t>
            </a: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"\\\\mypc\\ shared\\project"</a:t>
            </a: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18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857217"/>
              </p:ext>
            </p:extLst>
          </p:nvPr>
        </p:nvGraphicFramePr>
        <p:xfrm>
          <a:off x="1752600" y="457199"/>
          <a:ext cx="6096000" cy="5334001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6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Escape Sequence</a:t>
                      </a:r>
                    </a:p>
                  </a:txBody>
                  <a:tcPr marL="42638" marR="42638" marT="21319" marB="21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Represents</a:t>
                      </a:r>
                    </a:p>
                  </a:txBody>
                  <a:tcPr marL="42638" marR="42638" marT="21319" marB="21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36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\a</a:t>
                      </a:r>
                      <a:endParaRPr lang="en-US" sz="1400" dirty="0">
                        <a:effectLst/>
                      </a:endParaRPr>
                    </a:p>
                  </a:txBody>
                  <a:tcPr marL="42638" marR="42638" marT="21319" marB="21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Bell (alert)</a:t>
                      </a:r>
                    </a:p>
                  </a:txBody>
                  <a:tcPr marL="42638" marR="42638" marT="21319" marB="21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36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\b</a:t>
                      </a:r>
                      <a:endParaRPr lang="en-US" sz="1400" dirty="0">
                        <a:effectLst/>
                      </a:endParaRPr>
                    </a:p>
                  </a:txBody>
                  <a:tcPr marL="42638" marR="42638" marT="21319" marB="21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Backspace</a:t>
                      </a:r>
                    </a:p>
                  </a:txBody>
                  <a:tcPr marL="42638" marR="42638" marT="21319" marB="21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36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\f</a:t>
                      </a:r>
                      <a:endParaRPr lang="en-US" sz="1400" dirty="0">
                        <a:effectLst/>
                      </a:endParaRPr>
                    </a:p>
                  </a:txBody>
                  <a:tcPr marL="42638" marR="42638" marT="21319" marB="21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Form feed</a:t>
                      </a:r>
                    </a:p>
                  </a:txBody>
                  <a:tcPr marL="42638" marR="42638" marT="21319" marB="21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36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\n</a:t>
                      </a:r>
                      <a:endParaRPr lang="en-US" sz="1400" dirty="0">
                        <a:effectLst/>
                      </a:endParaRPr>
                    </a:p>
                  </a:txBody>
                  <a:tcPr marL="42638" marR="42638" marT="21319" marB="21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New line</a:t>
                      </a:r>
                    </a:p>
                  </a:txBody>
                  <a:tcPr marL="42638" marR="42638" marT="21319" marB="21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36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\r</a:t>
                      </a:r>
                      <a:endParaRPr lang="en-US" sz="1400" dirty="0">
                        <a:effectLst/>
                      </a:endParaRPr>
                    </a:p>
                  </a:txBody>
                  <a:tcPr marL="42638" marR="42638" marT="21319" marB="21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Carriage return</a:t>
                      </a:r>
                    </a:p>
                  </a:txBody>
                  <a:tcPr marL="42638" marR="42638" marT="21319" marB="21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36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\t</a:t>
                      </a:r>
                      <a:endParaRPr lang="en-US" sz="1400">
                        <a:effectLst/>
                      </a:endParaRPr>
                    </a:p>
                  </a:txBody>
                  <a:tcPr marL="42638" marR="42638" marT="21319" marB="21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Horizontal tab</a:t>
                      </a:r>
                    </a:p>
                  </a:txBody>
                  <a:tcPr marL="42638" marR="42638" marT="21319" marB="21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36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\v</a:t>
                      </a:r>
                      <a:endParaRPr lang="en-US" sz="1400" dirty="0">
                        <a:effectLst/>
                      </a:endParaRPr>
                    </a:p>
                  </a:txBody>
                  <a:tcPr marL="42638" marR="42638" marT="21319" marB="21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Vertical tab</a:t>
                      </a:r>
                    </a:p>
                  </a:txBody>
                  <a:tcPr marL="42638" marR="42638" marT="21319" marB="21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36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\'</a:t>
                      </a:r>
                      <a:endParaRPr lang="en-US" sz="1400" dirty="0">
                        <a:effectLst/>
                      </a:endParaRPr>
                    </a:p>
                  </a:txBody>
                  <a:tcPr marL="42638" marR="42638" marT="21319" marB="21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Single quotation mark</a:t>
                      </a:r>
                    </a:p>
                  </a:txBody>
                  <a:tcPr marL="42638" marR="42638" marT="21319" marB="21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36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\"</a:t>
                      </a:r>
                      <a:endParaRPr lang="en-US" sz="1400" dirty="0">
                        <a:effectLst/>
                      </a:endParaRPr>
                    </a:p>
                  </a:txBody>
                  <a:tcPr marL="42638" marR="42638" marT="21319" marB="21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Double quotation mark</a:t>
                      </a:r>
                    </a:p>
                  </a:txBody>
                  <a:tcPr marL="42638" marR="42638" marT="21319" marB="21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36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\\</a:t>
                      </a:r>
                      <a:endParaRPr lang="en-US" sz="1400" dirty="0">
                        <a:effectLst/>
                      </a:endParaRPr>
                    </a:p>
                  </a:txBody>
                  <a:tcPr marL="42638" marR="42638" marT="21319" marB="21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Backslash</a:t>
                      </a:r>
                    </a:p>
                  </a:txBody>
                  <a:tcPr marL="42638" marR="42638" marT="21319" marB="21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36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\?</a:t>
                      </a:r>
                      <a:endParaRPr lang="en-US" sz="1400" dirty="0">
                        <a:effectLst/>
                      </a:endParaRPr>
                    </a:p>
                  </a:txBody>
                  <a:tcPr marL="42638" marR="42638" marT="21319" marB="21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Literal question mark</a:t>
                      </a:r>
                    </a:p>
                  </a:txBody>
                  <a:tcPr marL="42638" marR="42638" marT="21319" marB="21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04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\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i="1" dirty="0" err="1">
                          <a:effectLst/>
                        </a:rPr>
                        <a:t>ooo</a:t>
                      </a:r>
                      <a:endParaRPr lang="en-US" sz="1400" dirty="0">
                        <a:effectLst/>
                      </a:endParaRPr>
                    </a:p>
                  </a:txBody>
                  <a:tcPr marL="42638" marR="42638" marT="21319" marB="21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ASCII character in octal notation</a:t>
                      </a:r>
                    </a:p>
                  </a:txBody>
                  <a:tcPr marL="42638" marR="42638" marT="21319" marB="21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04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\x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i="1" dirty="0" err="1">
                          <a:effectLst/>
                        </a:rPr>
                        <a:t>hh</a:t>
                      </a:r>
                      <a:endParaRPr lang="en-US" sz="1400" dirty="0">
                        <a:effectLst/>
                      </a:endParaRPr>
                    </a:p>
                  </a:txBody>
                  <a:tcPr marL="42638" marR="42638" marT="21319" marB="21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ASCII character in hexadecimal notation</a:t>
                      </a:r>
                    </a:p>
                  </a:txBody>
                  <a:tcPr marL="42638" marR="42638" marT="21319" marB="21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1594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\x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i="1" dirty="0" err="1">
                          <a:effectLst/>
                        </a:rPr>
                        <a:t>hhhh</a:t>
                      </a:r>
                      <a:endParaRPr lang="en-US" sz="1400" dirty="0">
                        <a:effectLst/>
                      </a:endParaRPr>
                    </a:p>
                  </a:txBody>
                  <a:tcPr marL="42638" marR="42638" marT="21319" marB="21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Unicode character in hexadecimal notation if this escape sequence is used in a wide-character constant or a Unicode string literal.</a:t>
                      </a:r>
                      <a:br>
                        <a:rPr lang="en-US" sz="1400" dirty="0">
                          <a:effectLst/>
                        </a:rPr>
                      </a:b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For example, WCHAR f = L'\x4e00' or WCHAR b[] = </a:t>
                      </a:r>
                      <a:r>
                        <a:rPr lang="en-US" sz="1400" dirty="0" err="1">
                          <a:effectLst/>
                        </a:rPr>
                        <a:t>L"The</a:t>
                      </a:r>
                      <a:r>
                        <a:rPr lang="en-US" sz="1400" dirty="0">
                          <a:effectLst/>
                        </a:rPr>
                        <a:t> Chinese character for one is \x4e00".</a:t>
                      </a:r>
                    </a:p>
                  </a:txBody>
                  <a:tcPr marL="42638" marR="42638" marT="21319" marB="21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1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Escape Sequences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17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Verbatim string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Verbatim string in C# allows a special characters and line brakes. Verbatim string can be created by prefixing @ symbol before double quotes.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str</a:t>
            </a:r>
            <a:r>
              <a:rPr lang="en-US" dirty="0"/>
              <a:t> = @"</a:t>
            </a:r>
            <a:r>
              <a:rPr lang="en-US" dirty="0" err="1"/>
              <a:t>xyzdef</a:t>
            </a:r>
            <a:r>
              <a:rPr lang="en-US" dirty="0"/>
              <a:t>\</a:t>
            </a:r>
            <a:r>
              <a:rPr lang="en-US" dirty="0" err="1"/>
              <a:t>rabc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string path = @"\\mypc\shared\project";</a:t>
            </a:r>
          </a:p>
          <a:p>
            <a:pPr marL="0" indent="0">
              <a:buNone/>
            </a:pPr>
            <a:r>
              <a:rPr lang="en-US" dirty="0"/>
              <a:t>string email = @"test@test.com";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1050"/>
      </p:ext>
    </p:extLst>
  </p:cSld>
  <p:clrMapOvr>
    <a:masterClrMapping/>
  </p:clrMapOvr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1390</TotalTime>
  <Words>1010</Words>
  <Application>Microsoft Office PowerPoint</Application>
  <PresentationFormat>On-screen Show (4:3)</PresentationFormat>
  <Paragraphs>175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TimesNewRomanPSMT</vt:lpstr>
      <vt:lpstr>HNDIT</vt:lpstr>
      <vt:lpstr>HNDIT1012 Visual Application Programming</vt:lpstr>
      <vt:lpstr>C# Variables</vt:lpstr>
      <vt:lpstr>Syntax</vt:lpstr>
      <vt:lpstr>Declare Many Variables</vt:lpstr>
      <vt:lpstr>C# Identifiers</vt:lpstr>
      <vt:lpstr>The general rules for naming variables </vt:lpstr>
      <vt:lpstr>escaping character</vt:lpstr>
      <vt:lpstr>PowerPoint Presentation</vt:lpstr>
      <vt:lpstr>Verbatim string </vt:lpstr>
      <vt:lpstr>Control Structures in C#</vt:lpstr>
      <vt:lpstr>PowerPoint Presentation</vt:lpstr>
      <vt:lpstr>If --- else --</vt:lpstr>
      <vt:lpstr>PowerPoint Presentation</vt:lpstr>
      <vt:lpstr>The else if Statement </vt:lpstr>
      <vt:lpstr>PowerPoint Presentation</vt:lpstr>
      <vt:lpstr>Short Hand If...Else (Ternary Operator)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 X55</dc:creator>
  <cp:lastModifiedBy>Futuremind</cp:lastModifiedBy>
  <cp:revision>179</cp:revision>
  <dcterms:created xsi:type="dcterms:W3CDTF">2014-03-07T13:02:25Z</dcterms:created>
  <dcterms:modified xsi:type="dcterms:W3CDTF">2023-02-04T07:46:34Z</dcterms:modified>
</cp:coreProperties>
</file>