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91" r:id="rId3"/>
    <p:sldId id="292" r:id="rId4"/>
    <p:sldId id="293" r:id="rId5"/>
    <p:sldId id="286" r:id="rId6"/>
    <p:sldId id="287" r:id="rId7"/>
    <p:sldId id="288" r:id="rId8"/>
    <p:sldId id="289" r:id="rId9"/>
    <p:sldId id="285" r:id="rId10"/>
    <p:sldId id="284" r:id="rId11"/>
    <p:sldId id="257" r:id="rId12"/>
    <p:sldId id="290" r:id="rId13"/>
    <p:sldId id="28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28" y="84"/>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723204-145E-4E9A-8825-0DF9FD80C698}" type="datetimeFigureOut">
              <a:rPr lang="en-US" smtClean="0"/>
              <a:pPr/>
              <a:t>10-Sep-22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677AEE-D46A-4C91-9543-7FBC6ED44F7E}" type="slidenum">
              <a:rPr lang="en-US" smtClean="0"/>
              <a:pPr/>
              <a:t>‹#›</a:t>
            </a:fld>
            <a:endParaRPr lang="en-US" dirty="0"/>
          </a:p>
        </p:txBody>
      </p:sp>
    </p:spTree>
    <p:extLst>
      <p:ext uri="{BB962C8B-B14F-4D97-AF65-F5344CB8AC3E}">
        <p14:creationId xmlns:p14="http://schemas.microsoft.com/office/powerpoint/2010/main" val="1185138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2B9C55-B1F5-4DCD-B44C-56F4D10DFF02}" type="datetime1">
              <a:rPr lang="en-US" smtClean="0"/>
              <a:t>10-Sep-22</a:t>
            </a:fld>
            <a:endParaRPr lang="en-US" dirty="0"/>
          </a:p>
        </p:txBody>
      </p:sp>
      <p:sp>
        <p:nvSpPr>
          <p:cNvPr id="5" name="Footer Placeholder 4"/>
          <p:cNvSpPr>
            <a:spLocks noGrp="1"/>
          </p:cNvSpPr>
          <p:nvPr>
            <p:ph type="ftr" sz="quarter" idx="11"/>
          </p:nvPr>
        </p:nvSpPr>
        <p:spPr/>
        <p:txBody>
          <a:bodyPr/>
          <a:lstStyle>
            <a:lvl1pPr>
              <a:defRPr/>
            </a:lvl1p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7" name="Picture 3" descr="C:\Users\Dell PC\Desktop\mainpa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8" y="2133600"/>
            <a:ext cx="9162738" cy="2362200"/>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p:cNvSpPr>
            <a:spLocks noGrp="1"/>
          </p:cNvSpPr>
          <p:nvPr>
            <p:ph type="subTitle" idx="1" hasCustomPrompt="1"/>
          </p:nvPr>
        </p:nvSpPr>
        <p:spPr>
          <a:xfrm>
            <a:off x="295431" y="4800600"/>
            <a:ext cx="8696169" cy="609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Chapter Title style</a:t>
            </a:r>
          </a:p>
        </p:txBody>
      </p:sp>
      <p:sp>
        <p:nvSpPr>
          <p:cNvPr id="2" name="Title 1"/>
          <p:cNvSpPr>
            <a:spLocks noGrp="1"/>
          </p:cNvSpPr>
          <p:nvPr>
            <p:ph type="ctrTitle" hasCustomPrompt="1"/>
          </p:nvPr>
        </p:nvSpPr>
        <p:spPr>
          <a:xfrm>
            <a:off x="228600" y="2247901"/>
            <a:ext cx="3886200" cy="1981199"/>
          </a:xfrm>
        </p:spPr>
        <p:txBody>
          <a:bodyPr/>
          <a:lstStyle>
            <a:lvl1pPr>
              <a:defRPr/>
            </a:lvl1pPr>
          </a:lstStyle>
          <a:p>
            <a:r>
              <a:rPr lang="en-US" dirty="0"/>
              <a:t>Click to edit Course Title style</a:t>
            </a:r>
          </a:p>
        </p:txBody>
      </p:sp>
    </p:spTree>
    <p:extLst>
      <p:ext uri="{BB962C8B-B14F-4D97-AF65-F5344CB8AC3E}">
        <p14:creationId xmlns:p14="http://schemas.microsoft.com/office/powerpoint/2010/main" val="1302127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21B3BF-CA00-44EF-B758-B15ECF3DFDAF}" type="datetime1">
              <a:rPr lang="en-US" smtClean="0"/>
              <a:t>10-Sep-22</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2277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16D5A7-B666-4055-9430-CD0CBCBD1CF8}" type="datetime1">
              <a:rPr lang="en-US" smtClean="0"/>
              <a:t>10-Sep-22</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2861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6DC9F0-F6FA-4EF5-9B02-32D7E772F3DA}" type="datetime1">
              <a:rPr lang="en-US" smtClean="0"/>
              <a:t>10-Sep-22</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pic>
        <p:nvPicPr>
          <p:cNvPr id="1026" name="Picture 2" descr="C:\Users\Dell PC\Desktop\template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172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2B24C-E9C5-4837-990A-2D89EDE17F40}" type="datetime1">
              <a:rPr lang="en-US" smtClean="0"/>
              <a:t>10-Sep-22</a:t>
            </a:fld>
            <a:endParaRPr lang="en-US" dirty="0"/>
          </a:p>
        </p:txBody>
      </p:sp>
      <p:sp>
        <p:nvSpPr>
          <p:cNvPr id="5" name="Footer Placeholder 4"/>
          <p:cNvSpPr>
            <a:spLocks noGrp="1"/>
          </p:cNvSpPr>
          <p:nvPr>
            <p:ph type="ftr" sz="quarter" idx="11"/>
          </p:nvPr>
        </p:nvSpPr>
        <p:spPr/>
        <p:txBody>
          <a:bodyPr/>
          <a:lstStyle/>
          <a:p>
            <a:r>
              <a:rPr lang="en-US"/>
              <a:t>(c) Dept. of Industrial Mgt, 2013</a:t>
            </a:r>
            <a:endParaRPr lang="en-US" dirty="0"/>
          </a:p>
        </p:txBody>
      </p:sp>
      <p:sp>
        <p:nvSpPr>
          <p:cNvPr id="6" name="Slide Number Placeholder 5"/>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494410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C1C87-DFFE-40DD-88ED-115007FBF96B}" type="datetime1">
              <a:rPr lang="en-US" smtClean="0"/>
              <a:t>10-Sep-22</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3481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7910CCB-6840-48E9-8232-4140365FD666}" type="datetime1">
              <a:rPr lang="en-US" smtClean="0"/>
              <a:t>10-Sep-22</a:t>
            </a:fld>
            <a:endParaRPr lang="en-US" dirty="0"/>
          </a:p>
        </p:txBody>
      </p:sp>
      <p:sp>
        <p:nvSpPr>
          <p:cNvPr id="8" name="Footer Placeholder 7"/>
          <p:cNvSpPr>
            <a:spLocks noGrp="1"/>
          </p:cNvSpPr>
          <p:nvPr>
            <p:ph type="ftr" sz="quarter" idx="11"/>
          </p:nvPr>
        </p:nvSpPr>
        <p:spPr/>
        <p:txBody>
          <a:bodyPr/>
          <a:lstStyle/>
          <a:p>
            <a:r>
              <a:rPr lang="en-US"/>
              <a:t>(c) Dept. of Industrial Mgt, 2013</a:t>
            </a:r>
            <a:endParaRPr lang="en-US" dirty="0"/>
          </a:p>
        </p:txBody>
      </p:sp>
      <p:sp>
        <p:nvSpPr>
          <p:cNvPr id="9" name="Slide Number Placeholder 8"/>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511861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DC12BC-620C-4804-A68B-E5D136F30A82}" type="datetime1">
              <a:rPr lang="en-US" smtClean="0"/>
              <a:t>10-Sep-22</a:t>
            </a:fld>
            <a:endParaRPr lang="en-US" dirty="0"/>
          </a:p>
        </p:txBody>
      </p:sp>
      <p:sp>
        <p:nvSpPr>
          <p:cNvPr id="4" name="Footer Placeholder 3"/>
          <p:cNvSpPr>
            <a:spLocks noGrp="1"/>
          </p:cNvSpPr>
          <p:nvPr>
            <p:ph type="ftr" sz="quarter" idx="11"/>
          </p:nvPr>
        </p:nvSpPr>
        <p:spPr/>
        <p:txBody>
          <a:bodyPr/>
          <a:lstStyle/>
          <a:p>
            <a:r>
              <a:rPr lang="en-US"/>
              <a:t>(c) Dept. of Industrial Mgt, 2013</a:t>
            </a:r>
            <a:endParaRPr lang="en-US" dirty="0"/>
          </a:p>
        </p:txBody>
      </p:sp>
      <p:sp>
        <p:nvSpPr>
          <p:cNvPr id="5" name="Slide Number Placeholder 4"/>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20641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E3FF4-2F5D-4D00-8619-BEEFC2A769C0}" type="datetime1">
              <a:rPr lang="en-US" smtClean="0"/>
              <a:t>10-Sep-22</a:t>
            </a:fld>
            <a:endParaRPr lang="en-US" dirty="0"/>
          </a:p>
        </p:txBody>
      </p:sp>
      <p:sp>
        <p:nvSpPr>
          <p:cNvPr id="3" name="Footer Placeholder 2"/>
          <p:cNvSpPr>
            <a:spLocks noGrp="1"/>
          </p:cNvSpPr>
          <p:nvPr>
            <p:ph type="ftr" sz="quarter" idx="11"/>
          </p:nvPr>
        </p:nvSpPr>
        <p:spPr/>
        <p:txBody>
          <a:bodyPr/>
          <a:lstStyle/>
          <a:p>
            <a:r>
              <a:rPr lang="en-US"/>
              <a:t>(c) Dept. of Industrial Mgt, 2013</a:t>
            </a: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66664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DA6F5A-D08C-4C6E-9A94-889EC7EE21A6}" type="datetime1">
              <a:rPr lang="en-US" smtClean="0"/>
              <a:t>10-Sep-22</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1144932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A478FA-CAA3-494E-AE22-6AE9783FAB5B}" type="datetime1">
              <a:rPr lang="en-US" smtClean="0"/>
              <a:t>10-Sep-22</a:t>
            </a:fld>
            <a:endParaRPr lang="en-US" dirty="0"/>
          </a:p>
        </p:txBody>
      </p:sp>
      <p:sp>
        <p:nvSpPr>
          <p:cNvPr id="6" name="Footer Placeholder 5"/>
          <p:cNvSpPr>
            <a:spLocks noGrp="1"/>
          </p:cNvSpPr>
          <p:nvPr>
            <p:ph type="ftr" sz="quarter" idx="11"/>
          </p:nvPr>
        </p:nvSpPr>
        <p:spPr/>
        <p:txBody>
          <a:bodyPr/>
          <a:lstStyle/>
          <a:p>
            <a:r>
              <a:rPr lang="en-US"/>
              <a:t>(c) Dept. of Industrial Mgt, 2013</a:t>
            </a:r>
            <a:endParaRPr lang="en-US" dirty="0"/>
          </a:p>
        </p:txBody>
      </p:sp>
      <p:sp>
        <p:nvSpPr>
          <p:cNvPr id="7" name="Slide Number Placeholder 6"/>
          <p:cNvSpPr>
            <a:spLocks noGrp="1"/>
          </p:cNvSpPr>
          <p:nvPr>
            <p:ph type="sldNum" sz="quarter" idx="12"/>
          </p:nvPr>
        </p:nvSpPr>
        <p:spPr/>
        <p:txBody>
          <a:bodyPr/>
          <a:lstStyle/>
          <a:p>
            <a:fld id="{EA205F43-80E2-4640-A934-E79BFFCB5CAF}" type="slidenum">
              <a:rPr lang="en-US" smtClean="0"/>
              <a:pPr/>
              <a:t>‹#›</a:t>
            </a:fld>
            <a:endParaRPr lang="en-US" dirty="0"/>
          </a:p>
        </p:txBody>
      </p:sp>
    </p:spTree>
    <p:extLst>
      <p:ext uri="{BB962C8B-B14F-4D97-AF65-F5344CB8AC3E}">
        <p14:creationId xmlns:p14="http://schemas.microsoft.com/office/powerpoint/2010/main" val="514718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12FDDB-310E-4072-8B61-ACE857F405FC}" type="datetime1">
              <a:rPr lang="en-US" smtClean="0"/>
              <a:t>10-Sep-22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 Dept. of Industrial </a:t>
            </a:r>
            <a:r>
              <a:rPr lang="en-US" dirty="0" err="1"/>
              <a:t>Mgt</a:t>
            </a:r>
            <a:r>
              <a:rPr lang="en-US" dirty="0"/>
              <a:t>, 2013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05F43-80E2-4640-A934-E79BFFCB5CAF}" type="slidenum">
              <a:rPr lang="en-US" smtClean="0"/>
              <a:pPr/>
              <a:t>‹#›</a:t>
            </a:fld>
            <a:endParaRPr lang="en-US" dirty="0"/>
          </a:p>
        </p:txBody>
      </p:sp>
      <p:pic>
        <p:nvPicPr>
          <p:cNvPr id="8" name="Picture 2" descr="C:\Users\Dell PC\Desktop\template2.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4763"/>
            <a:ext cx="9144000" cy="35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384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400" dirty="0">
                <a:solidFill>
                  <a:srgbClr val="000000"/>
                </a:solidFill>
                <a:latin typeface="TimesNewRomanPSMT"/>
              </a:rPr>
              <a:t>HNDIT1012 Visual Application Programming</a:t>
            </a:r>
            <a:endParaRPr lang="en-US" sz="2400" dirty="0"/>
          </a:p>
        </p:txBody>
      </p:sp>
      <p:sp>
        <p:nvSpPr>
          <p:cNvPr id="3" name="Subtitle 2"/>
          <p:cNvSpPr>
            <a:spLocks noGrp="1"/>
          </p:cNvSpPr>
          <p:nvPr>
            <p:ph type="subTitle" idx="1"/>
          </p:nvPr>
        </p:nvSpPr>
        <p:spPr/>
        <p:txBody>
          <a:bodyPr/>
          <a:lstStyle/>
          <a:p>
            <a:r>
              <a:rPr lang="en-US" dirty="0"/>
              <a:t>Week 4</a:t>
            </a:r>
          </a:p>
        </p:txBody>
      </p:sp>
      <p:graphicFrame>
        <p:nvGraphicFramePr>
          <p:cNvPr id="4" name="Table 3"/>
          <p:cNvGraphicFramePr>
            <a:graphicFrameLocks noGrp="1"/>
          </p:cNvGraphicFramePr>
          <p:nvPr>
            <p:extLst>
              <p:ext uri="{D42A27DB-BD31-4B8C-83A1-F6EECF244321}">
                <p14:modId xmlns:p14="http://schemas.microsoft.com/office/powerpoint/2010/main" val="2865798601"/>
              </p:ext>
            </p:extLst>
          </p:nvPr>
        </p:nvGraphicFramePr>
        <p:xfrm>
          <a:off x="761682" y="3657441"/>
          <a:ext cx="2804160" cy="365760"/>
        </p:xfrm>
        <a:graphic>
          <a:graphicData uri="http://schemas.openxmlformats.org/drawingml/2006/table">
            <a:tbl>
              <a:tblPr/>
              <a:tblGrid>
                <a:gridCol w="2804160">
                  <a:extLst>
                    <a:ext uri="{9D8B030D-6E8A-4147-A177-3AD203B41FA5}">
                      <a16:colId xmlns:a16="http://schemas.microsoft.com/office/drawing/2014/main" val="20000"/>
                    </a:ext>
                  </a:extLst>
                </a:gridCol>
              </a:tblGrid>
              <a:tr h="0">
                <a:tc>
                  <a:txBody>
                    <a:bodyPr/>
                    <a:lstStyle/>
                    <a:p>
                      <a:endParaRPr lang="en-US" dirty="0">
                        <a:effectLst/>
                      </a:endParaRPr>
                    </a:p>
                  </a:txBody>
                  <a:tcPr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5" name="Rectangle 1"/>
          <p:cNvSpPr>
            <a:spLocks noChangeArrowheads="1"/>
          </p:cNvSpPr>
          <p:nvPr/>
        </p:nvSpPr>
        <p:spPr bwMode="auto">
          <a:xfrm>
            <a:off x="762000" y="3657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dirty="0">
                <a:ln>
                  <a:noFill/>
                </a:ln>
                <a:solidFill>
                  <a:schemeClr val="tx1"/>
                </a:solidFill>
                <a:effectLst/>
                <a:latin typeface="Arial" panose="020B060402020202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326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While Loop</a:t>
            </a:r>
          </a:p>
        </p:txBody>
      </p:sp>
      <p:sp>
        <p:nvSpPr>
          <p:cNvPr id="3" name="Content Placeholder 2"/>
          <p:cNvSpPr>
            <a:spLocks noGrp="1"/>
          </p:cNvSpPr>
          <p:nvPr>
            <p:ph idx="1"/>
          </p:nvPr>
        </p:nvSpPr>
        <p:spPr/>
        <p:txBody>
          <a:bodyPr>
            <a:normAutofit fontScale="70000" lnSpcReduction="20000"/>
          </a:bodyPr>
          <a:lstStyle/>
          <a:p>
            <a:r>
              <a:rPr lang="en-US" dirty="0"/>
              <a:t>The </a:t>
            </a:r>
            <a:r>
              <a:rPr lang="en-US" dirty="0">
                <a:solidFill>
                  <a:srgbClr val="FF0000"/>
                </a:solidFill>
              </a:rPr>
              <a:t>while</a:t>
            </a:r>
            <a:r>
              <a:rPr lang="en-US" dirty="0"/>
              <a:t> statement executes a statement or a block of statements while a specified Boolean expression evaluates to true . Because that expression is evaluated before each execution of the loop, a while loop executes zero or more times. This differs from the do loop, which executes one or more times.</a:t>
            </a:r>
          </a:p>
          <a:p>
            <a:r>
              <a:rPr lang="en-US" dirty="0"/>
              <a:t>At any point within the while statement block, you can break out of the loop by using the </a:t>
            </a:r>
            <a:r>
              <a:rPr lang="en-US" sz="3100" dirty="0">
                <a:solidFill>
                  <a:srgbClr val="FF0000"/>
                </a:solidFill>
              </a:rPr>
              <a:t>break</a:t>
            </a:r>
            <a:r>
              <a:rPr lang="en-US" dirty="0"/>
              <a:t> statement.</a:t>
            </a:r>
          </a:p>
          <a:p>
            <a:r>
              <a:rPr lang="en-US" dirty="0"/>
              <a:t>You can step directly to the evaluation of the while expression by using the </a:t>
            </a:r>
            <a:r>
              <a:rPr lang="en-US" sz="3100" dirty="0">
                <a:solidFill>
                  <a:srgbClr val="FF0000"/>
                </a:solidFill>
              </a:rPr>
              <a:t>continue</a:t>
            </a:r>
            <a:r>
              <a:rPr lang="en-US" dirty="0"/>
              <a:t> statement. If the expression evaluates to true , execution continues at the first statement in the loop. Otherwise, execution continues at the first statement after the loop.</a:t>
            </a:r>
          </a:p>
          <a:p>
            <a:r>
              <a:rPr lang="en-US" dirty="0"/>
              <a:t>You can also exit a while loop by the </a:t>
            </a:r>
            <a:r>
              <a:rPr lang="en-US" sz="3100" dirty="0" err="1">
                <a:solidFill>
                  <a:srgbClr val="FF0000"/>
                </a:solidFill>
              </a:rPr>
              <a:t>goto</a:t>
            </a:r>
            <a:r>
              <a:rPr lang="en-US" dirty="0"/>
              <a:t>, </a:t>
            </a:r>
            <a:r>
              <a:rPr lang="en-US" sz="3100" dirty="0">
                <a:solidFill>
                  <a:srgbClr val="FF0000"/>
                </a:solidFill>
              </a:rPr>
              <a:t>return</a:t>
            </a:r>
            <a:r>
              <a:rPr lang="en-US" dirty="0"/>
              <a:t>, or </a:t>
            </a:r>
            <a:r>
              <a:rPr lang="en-US" sz="3100" dirty="0">
                <a:solidFill>
                  <a:srgbClr val="FF0000"/>
                </a:solidFill>
              </a:rPr>
              <a:t>throw</a:t>
            </a:r>
            <a:r>
              <a:rPr lang="en-US" dirty="0"/>
              <a:t> statements</a:t>
            </a:r>
          </a:p>
        </p:txBody>
      </p:sp>
      <p:sp>
        <p:nvSpPr>
          <p:cNvPr id="4" name="Slide Number Placeholder 3"/>
          <p:cNvSpPr>
            <a:spLocks noGrp="1"/>
          </p:cNvSpPr>
          <p:nvPr>
            <p:ph type="sldNum" sz="quarter" idx="12"/>
          </p:nvPr>
        </p:nvSpPr>
        <p:spPr/>
        <p:txBody>
          <a:bodyPr/>
          <a:lstStyle/>
          <a:p>
            <a:fld id="{EA205F43-80E2-4640-A934-E79BFFCB5CAF}" type="slidenum">
              <a:rPr lang="en-US" smtClean="0"/>
              <a:pPr/>
              <a:t>10</a:t>
            </a:fld>
            <a:endParaRPr lang="en-US" dirty="0"/>
          </a:p>
        </p:txBody>
      </p:sp>
    </p:spTree>
    <p:extLst>
      <p:ext uri="{BB962C8B-B14F-4D97-AF65-F5344CB8AC3E}">
        <p14:creationId xmlns:p14="http://schemas.microsoft.com/office/powerpoint/2010/main" val="388708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a:t>
            </a:r>
          </a:p>
        </p:txBody>
      </p:sp>
      <p:sp>
        <p:nvSpPr>
          <p:cNvPr id="4" name="Rectangle 3"/>
          <p:cNvSpPr/>
          <p:nvPr/>
        </p:nvSpPr>
        <p:spPr>
          <a:xfrm>
            <a:off x="2286000" y="2413338"/>
            <a:ext cx="4572000" cy="2031325"/>
          </a:xfrm>
          <a:prstGeom prst="rect">
            <a:avLst/>
          </a:prstGeom>
        </p:spPr>
        <p:txBody>
          <a:bodyPr>
            <a:spAutoFit/>
          </a:bodyPr>
          <a:lstStyle/>
          <a:p>
            <a:r>
              <a:rPr lang="pt-BR" dirty="0">
                <a:solidFill>
                  <a:srgbClr val="222222"/>
                </a:solidFill>
                <a:latin typeface="ConsolasRegular"/>
              </a:rPr>
              <a:t>int n = 0;</a:t>
            </a:r>
            <a:br>
              <a:rPr lang="pt-BR" dirty="0">
                <a:solidFill>
                  <a:srgbClr val="222222"/>
                </a:solidFill>
                <a:latin typeface="ConsolasRegular"/>
              </a:rPr>
            </a:br>
            <a:r>
              <a:rPr lang="pt-BR" dirty="0">
                <a:solidFill>
                  <a:srgbClr val="222222"/>
                </a:solidFill>
                <a:latin typeface="ConsolasRegular"/>
              </a:rPr>
              <a:t>while (n &lt; 5)</a:t>
            </a:r>
            <a:br>
              <a:rPr lang="pt-BR" dirty="0">
                <a:solidFill>
                  <a:srgbClr val="222222"/>
                </a:solidFill>
                <a:latin typeface="ConsolasRegular"/>
              </a:rPr>
            </a:br>
            <a:r>
              <a:rPr lang="pt-BR" dirty="0">
                <a:solidFill>
                  <a:srgbClr val="222222"/>
                </a:solidFill>
                <a:latin typeface="ConsolasRegular"/>
              </a:rPr>
              <a:t>{</a:t>
            </a:r>
            <a:br>
              <a:rPr lang="pt-BR" dirty="0">
                <a:solidFill>
                  <a:srgbClr val="222222"/>
                </a:solidFill>
                <a:latin typeface="ConsolasRegular"/>
              </a:rPr>
            </a:br>
            <a:r>
              <a:rPr lang="pt-BR" dirty="0">
                <a:solidFill>
                  <a:srgbClr val="222222"/>
                </a:solidFill>
                <a:latin typeface="ConsolasRegular"/>
              </a:rPr>
              <a:t>	n++;</a:t>
            </a:r>
            <a:br>
              <a:rPr lang="pt-BR" dirty="0">
                <a:solidFill>
                  <a:srgbClr val="222222"/>
                </a:solidFill>
                <a:latin typeface="ConsolasRegular"/>
              </a:rPr>
            </a:br>
            <a:r>
              <a:rPr lang="pt-BR" dirty="0">
                <a:solidFill>
                  <a:srgbClr val="222222"/>
                </a:solidFill>
                <a:latin typeface="ConsolasRegular"/>
              </a:rPr>
              <a:t>}</a:t>
            </a:r>
            <a:r>
              <a:rPr lang="pt-BR" dirty="0"/>
              <a:t> </a:t>
            </a:r>
          </a:p>
          <a:p>
            <a:r>
              <a:rPr lang="pt-BR" dirty="0"/>
              <a:t>TextBox1.Text=</a:t>
            </a:r>
            <a:r>
              <a:rPr lang="en-US" dirty="0"/>
              <a:t> Convert.ToInt32(n);</a:t>
            </a:r>
            <a:br>
              <a:rPr lang="pt-BR" dirty="0"/>
            </a:br>
            <a:endParaRPr lang="en-US" dirty="0"/>
          </a:p>
        </p:txBody>
      </p:sp>
    </p:spTree>
    <p:extLst>
      <p:ext uri="{BB962C8B-B14F-4D97-AF65-F5344CB8AC3E}">
        <p14:creationId xmlns:p14="http://schemas.microsoft.com/office/powerpoint/2010/main" val="298792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 while loop</a:t>
            </a:r>
          </a:p>
        </p:txBody>
      </p:sp>
      <p:sp>
        <p:nvSpPr>
          <p:cNvPr id="3" name="Content Placeholder 2"/>
          <p:cNvSpPr>
            <a:spLocks noGrp="1"/>
          </p:cNvSpPr>
          <p:nvPr>
            <p:ph idx="1"/>
          </p:nvPr>
        </p:nvSpPr>
        <p:spPr/>
        <p:txBody>
          <a:bodyPr>
            <a:normAutofit/>
          </a:bodyPr>
          <a:lstStyle/>
          <a:p>
            <a:pPr marL="0" indent="0">
              <a:buNone/>
            </a:pPr>
            <a:r>
              <a:rPr lang="en-US" sz="2200" dirty="0"/>
              <a:t>The while loop tests the condition before executing the code following the while . </a:t>
            </a:r>
          </a:p>
          <a:p>
            <a:pPr marL="0" indent="0">
              <a:buNone/>
            </a:pPr>
            <a:r>
              <a:rPr lang="en-US" sz="2200" dirty="0"/>
              <a:t>The do ... while loop executes the code first, and then checks the condition. The do while loop is shown in the following code:</a:t>
            </a:r>
          </a:p>
          <a:p>
            <a:pPr marL="0" indent="0">
              <a:buNone/>
            </a:pPr>
            <a:endParaRPr lang="en-US" sz="1800" dirty="0"/>
          </a:p>
          <a:p>
            <a:pPr marL="0" indent="0">
              <a:buNone/>
            </a:pPr>
            <a:r>
              <a:rPr lang="en-US" sz="1800" dirty="0"/>
              <a:t>	</a:t>
            </a:r>
            <a:r>
              <a:rPr lang="en-US" sz="1800" dirty="0" err="1"/>
              <a:t>int</a:t>
            </a:r>
            <a:r>
              <a:rPr lang="en-US" sz="1800" dirty="0"/>
              <a:t> counter = 0;</a:t>
            </a:r>
            <a:br>
              <a:rPr lang="en-US" sz="1800" dirty="0"/>
            </a:br>
            <a:r>
              <a:rPr lang="en-US" sz="1800" dirty="0"/>
              <a:t>	do</a:t>
            </a:r>
            <a:br>
              <a:rPr lang="en-US" sz="1800" dirty="0"/>
            </a:br>
            <a:r>
              <a:rPr lang="en-US" sz="1800" dirty="0"/>
              <a:t>	{</a:t>
            </a:r>
            <a:br>
              <a:rPr lang="en-US" sz="1800" dirty="0"/>
            </a:br>
            <a:r>
              <a:rPr lang="en-US" sz="1800" dirty="0"/>
              <a:t>		</a:t>
            </a:r>
            <a:r>
              <a:rPr lang="en-US" sz="1800" dirty="0" err="1"/>
              <a:t>Console.WriteLine</a:t>
            </a:r>
            <a:r>
              <a:rPr lang="en-US" sz="1800" dirty="0"/>
              <a:t>($"Hello World! The counter is {counter}");</a:t>
            </a:r>
            <a:br>
              <a:rPr lang="en-US" sz="1800" dirty="0"/>
            </a:br>
            <a:r>
              <a:rPr lang="en-US" sz="1800" dirty="0"/>
              <a:t>		counter++;</a:t>
            </a:r>
            <a:br>
              <a:rPr lang="en-US" sz="1800" dirty="0"/>
            </a:br>
            <a:r>
              <a:rPr lang="en-US" sz="1800" dirty="0"/>
              <a:t>	} while (counter &lt; 10); </a:t>
            </a:r>
            <a:br>
              <a:rPr lang="en-US" dirty="0"/>
            </a:b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12</a:t>
            </a:fld>
            <a:endParaRPr lang="en-US" dirty="0"/>
          </a:p>
        </p:txBody>
      </p:sp>
    </p:spTree>
    <p:extLst>
      <p:ext uri="{BB962C8B-B14F-4D97-AF65-F5344CB8AC3E}">
        <p14:creationId xmlns:p14="http://schemas.microsoft.com/office/powerpoint/2010/main" val="2676499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a:t>Thank You</a:t>
            </a:r>
          </a:p>
        </p:txBody>
      </p:sp>
      <p:sp>
        <p:nvSpPr>
          <p:cNvPr id="4" name="Slide Number Placeholder 3"/>
          <p:cNvSpPr>
            <a:spLocks noGrp="1"/>
          </p:cNvSpPr>
          <p:nvPr>
            <p:ph type="sldNum" sz="quarter" idx="12"/>
          </p:nvPr>
        </p:nvSpPr>
        <p:spPr/>
        <p:txBody>
          <a:bodyPr/>
          <a:lstStyle/>
          <a:p>
            <a:fld id="{EA205F43-80E2-4640-A934-E79BFFCB5CAF}" type="slidenum">
              <a:rPr lang="en-US" smtClean="0"/>
              <a:pPr/>
              <a:t>13</a:t>
            </a:fld>
            <a:endParaRPr lang="en-US" dirty="0"/>
          </a:p>
        </p:txBody>
      </p:sp>
    </p:spTree>
    <p:extLst>
      <p:ext uri="{BB962C8B-B14F-4D97-AF65-F5344CB8AC3E}">
        <p14:creationId xmlns:p14="http://schemas.microsoft.com/office/powerpoint/2010/main" val="2051568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Switch Statement</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Switch is a selection statement that chooses a single switch section to execute from a list of candidates based on a pattern match with the match expression.</a:t>
            </a:r>
          </a:p>
          <a:p>
            <a:pPr marL="0" indent="0">
              <a:buNone/>
            </a:pPr>
            <a:endParaRPr lang="en-US" dirty="0"/>
          </a:p>
          <a:p>
            <a:pPr marL="0" indent="0">
              <a:buNone/>
            </a:pPr>
            <a:r>
              <a:rPr lang="en-US" dirty="0" err="1"/>
              <a:t>Eg</a:t>
            </a:r>
            <a:r>
              <a:rPr lang="en-US" dirty="0"/>
              <a:t>:</a:t>
            </a:r>
          </a:p>
          <a:p>
            <a:pPr marL="0" indent="0">
              <a:buNone/>
            </a:pPr>
            <a:r>
              <a:rPr lang="en-US" dirty="0"/>
              <a:t>	</a:t>
            </a:r>
            <a:r>
              <a:rPr lang="en-US" dirty="0" err="1"/>
              <a:t>int</a:t>
            </a:r>
            <a:r>
              <a:rPr lang="en-US" dirty="0"/>
              <a:t> </a:t>
            </a:r>
            <a:r>
              <a:rPr lang="en-US" dirty="0" err="1"/>
              <a:t>caseSwitch</a:t>
            </a:r>
            <a:r>
              <a:rPr lang="en-US" dirty="0"/>
              <a:t> = 1;</a:t>
            </a:r>
            <a:br>
              <a:rPr lang="en-US" dirty="0"/>
            </a:br>
            <a:r>
              <a:rPr lang="en-US" dirty="0"/>
              <a:t>	switch (</a:t>
            </a:r>
            <a:r>
              <a:rPr lang="en-US" dirty="0" err="1"/>
              <a:t>caseSwitch</a:t>
            </a:r>
            <a:r>
              <a:rPr lang="en-US" dirty="0"/>
              <a:t>)</a:t>
            </a:r>
            <a:br>
              <a:rPr lang="en-US" dirty="0"/>
            </a:br>
            <a:r>
              <a:rPr lang="en-US" dirty="0"/>
              <a:t>	{</a:t>
            </a:r>
            <a:br>
              <a:rPr lang="en-US" dirty="0"/>
            </a:br>
            <a:r>
              <a:rPr lang="en-US" dirty="0"/>
              <a:t>		case 1:</a:t>
            </a:r>
            <a:br>
              <a:rPr lang="en-US" dirty="0"/>
            </a:br>
            <a:r>
              <a:rPr lang="en-US" dirty="0"/>
              <a:t>			</a:t>
            </a:r>
            <a:r>
              <a:rPr lang="en-US" dirty="0" err="1"/>
              <a:t>Console.WriteLine</a:t>
            </a:r>
            <a:r>
              <a:rPr lang="en-US" dirty="0"/>
              <a:t>("Case 1");</a:t>
            </a:r>
            <a:br>
              <a:rPr lang="en-US" dirty="0"/>
            </a:br>
            <a:r>
              <a:rPr lang="en-US" dirty="0"/>
              <a:t>			break;</a:t>
            </a:r>
            <a:br>
              <a:rPr lang="en-US" dirty="0"/>
            </a:br>
            <a:r>
              <a:rPr lang="en-US" dirty="0"/>
              <a:t>		case 2:</a:t>
            </a:r>
            <a:br>
              <a:rPr lang="en-US" dirty="0"/>
            </a:br>
            <a:r>
              <a:rPr lang="en-US" dirty="0"/>
              <a:t>			</a:t>
            </a:r>
            <a:r>
              <a:rPr lang="en-US" dirty="0" err="1"/>
              <a:t>Console.WriteLine</a:t>
            </a:r>
            <a:r>
              <a:rPr lang="en-US" dirty="0"/>
              <a:t>("Case 2");</a:t>
            </a:r>
            <a:br>
              <a:rPr lang="en-US" dirty="0"/>
            </a:br>
            <a:r>
              <a:rPr lang="en-US" dirty="0"/>
              <a:t>			break;</a:t>
            </a:r>
            <a:br>
              <a:rPr lang="en-US" dirty="0"/>
            </a:br>
            <a:r>
              <a:rPr lang="en-US" dirty="0"/>
              <a:t>		default:</a:t>
            </a:r>
            <a:br>
              <a:rPr lang="en-US" dirty="0"/>
            </a:br>
            <a:r>
              <a:rPr lang="en-US" dirty="0"/>
              <a:t>			</a:t>
            </a:r>
            <a:r>
              <a:rPr lang="en-US" dirty="0" err="1"/>
              <a:t>Console.WriteLine</a:t>
            </a:r>
            <a:r>
              <a:rPr lang="en-US" dirty="0"/>
              <a:t>("Default case");</a:t>
            </a:r>
            <a:br>
              <a:rPr lang="en-US" dirty="0"/>
            </a:br>
            <a:r>
              <a:rPr lang="en-US" dirty="0"/>
              <a:t>			break;</a:t>
            </a:r>
            <a:br>
              <a:rPr lang="en-US" dirty="0"/>
            </a:br>
            <a:r>
              <a:rPr lang="en-US" dirty="0"/>
              <a:t>	}</a:t>
            </a:r>
            <a:br>
              <a:rPr lang="en-US" dirty="0"/>
            </a:b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2</a:t>
            </a:fld>
            <a:endParaRPr lang="en-US" dirty="0"/>
          </a:p>
        </p:txBody>
      </p:sp>
    </p:spTree>
    <p:extLst>
      <p:ext uri="{BB962C8B-B14F-4D97-AF65-F5344CB8AC3E}">
        <p14:creationId xmlns:p14="http://schemas.microsoft.com/office/powerpoint/2010/main" val="463004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371600" y="1905000"/>
            <a:ext cx="7315200" cy="4221163"/>
          </a:xfrm>
        </p:spPr>
        <p:txBody>
          <a:bodyPr>
            <a:normAutofit fontScale="32500" lnSpcReduction="20000"/>
          </a:bodyPr>
          <a:lstStyle/>
          <a:p>
            <a:pPr marL="0" indent="0">
              <a:buNone/>
            </a:pPr>
            <a:r>
              <a:rPr lang="en-US" dirty="0"/>
              <a:t>class Switch</a:t>
            </a:r>
          </a:p>
          <a:p>
            <a:pPr marL="0" indent="0">
              <a:buNone/>
            </a:pPr>
            <a:r>
              <a:rPr lang="en-US" dirty="0"/>
              <a:t>{</a:t>
            </a:r>
          </a:p>
          <a:p>
            <a:pPr marL="0" indent="0">
              <a:buNone/>
            </a:pPr>
            <a:r>
              <a:rPr lang="en-US" dirty="0"/>
              <a:t>static void Main()</a:t>
            </a:r>
          </a:p>
          <a:p>
            <a:pPr marL="0" indent="0">
              <a:buNone/>
            </a:pPr>
            <a:r>
              <a:rPr lang="en-US" dirty="0"/>
              <a:t>{</a:t>
            </a:r>
          </a:p>
          <a:p>
            <a:pPr marL="0" indent="0">
              <a:buNone/>
            </a:pPr>
            <a:r>
              <a:rPr lang="en-US" dirty="0"/>
              <a:t>	</a:t>
            </a:r>
            <a:r>
              <a:rPr lang="en-US" dirty="0" err="1"/>
              <a:t>Console.Write</a:t>
            </a:r>
            <a:r>
              <a:rPr lang="en-US" dirty="0"/>
              <a:t>("Enter your selection (1, 2, or 3): ");</a:t>
            </a:r>
          </a:p>
          <a:p>
            <a:pPr marL="0" indent="0">
              <a:buNone/>
            </a:pPr>
            <a:r>
              <a:rPr lang="en-US" dirty="0"/>
              <a:t>	string s = </a:t>
            </a:r>
            <a:r>
              <a:rPr lang="en-US" dirty="0" err="1"/>
              <a:t>Console.ReadLine</a:t>
            </a:r>
            <a:r>
              <a:rPr lang="en-US" dirty="0"/>
              <a:t>();</a:t>
            </a:r>
          </a:p>
          <a:p>
            <a:pPr marL="0" indent="0">
              <a:buNone/>
            </a:pPr>
            <a:r>
              <a:rPr lang="en-US" dirty="0"/>
              <a:t>	</a:t>
            </a:r>
            <a:r>
              <a:rPr lang="en-US" dirty="0" err="1"/>
              <a:t>int</a:t>
            </a:r>
            <a:r>
              <a:rPr lang="en-US" dirty="0"/>
              <a:t> n = Int32.Parse(s);</a:t>
            </a:r>
          </a:p>
          <a:p>
            <a:pPr marL="0" indent="0">
              <a:buNone/>
            </a:pPr>
            <a:r>
              <a:rPr lang="en-US" dirty="0"/>
              <a:t>	switch (n)</a:t>
            </a:r>
          </a:p>
          <a:p>
            <a:pPr marL="0" indent="0">
              <a:buNone/>
            </a:pPr>
            <a:r>
              <a:rPr lang="en-US" dirty="0"/>
              <a:t>	{</a:t>
            </a:r>
          </a:p>
          <a:p>
            <a:pPr marL="0" indent="0">
              <a:buNone/>
            </a:pPr>
            <a:r>
              <a:rPr lang="en-US" dirty="0"/>
              <a:t>	case 1:</a:t>
            </a:r>
          </a:p>
          <a:p>
            <a:pPr marL="0" indent="0">
              <a:buNone/>
            </a:pPr>
            <a:r>
              <a:rPr lang="en-US" dirty="0"/>
              <a:t>		</a:t>
            </a:r>
            <a:r>
              <a:rPr lang="en-US" dirty="0" err="1"/>
              <a:t>Console.WriteLine</a:t>
            </a:r>
            <a:r>
              <a:rPr lang="en-US" dirty="0"/>
              <a:t>("Current value is 1");</a:t>
            </a:r>
          </a:p>
          <a:p>
            <a:pPr marL="0" indent="0">
              <a:buNone/>
            </a:pPr>
            <a:r>
              <a:rPr lang="en-US" dirty="0"/>
              <a:t>		break;</a:t>
            </a:r>
          </a:p>
          <a:p>
            <a:pPr marL="0" indent="0">
              <a:buNone/>
            </a:pPr>
            <a:r>
              <a:rPr lang="en-US" dirty="0"/>
              <a:t>	case 2:</a:t>
            </a:r>
          </a:p>
          <a:p>
            <a:pPr marL="0" indent="0">
              <a:buNone/>
            </a:pPr>
            <a:r>
              <a:rPr lang="en-US" dirty="0"/>
              <a:t>		</a:t>
            </a:r>
            <a:r>
              <a:rPr lang="en-US" dirty="0" err="1"/>
              <a:t>Console.WriteLine</a:t>
            </a:r>
            <a:r>
              <a:rPr lang="en-US" dirty="0"/>
              <a:t>("Current value is 2");</a:t>
            </a:r>
          </a:p>
          <a:p>
            <a:pPr marL="0" indent="0">
              <a:buNone/>
            </a:pPr>
            <a:r>
              <a:rPr lang="en-US" dirty="0"/>
              <a:t>		break;</a:t>
            </a:r>
          </a:p>
          <a:p>
            <a:pPr marL="0" indent="0">
              <a:buNone/>
            </a:pPr>
            <a:r>
              <a:rPr lang="en-US" dirty="0"/>
              <a:t>	case 3:</a:t>
            </a:r>
          </a:p>
          <a:p>
            <a:pPr marL="0" indent="0">
              <a:buNone/>
            </a:pPr>
            <a:r>
              <a:rPr lang="en-US" dirty="0"/>
              <a:t>		</a:t>
            </a:r>
            <a:r>
              <a:rPr lang="en-US" dirty="0" err="1"/>
              <a:t>Console.WriteLine</a:t>
            </a:r>
            <a:r>
              <a:rPr lang="en-US" dirty="0"/>
              <a:t>("Current value is 3");</a:t>
            </a:r>
          </a:p>
          <a:p>
            <a:pPr marL="0" indent="0">
              <a:buNone/>
            </a:pPr>
            <a:r>
              <a:rPr lang="en-US" dirty="0"/>
              <a:t>		break;</a:t>
            </a:r>
          </a:p>
          <a:p>
            <a:pPr marL="0" indent="0">
              <a:buNone/>
            </a:pPr>
            <a:r>
              <a:rPr lang="en-US" dirty="0"/>
              <a:t>	default:</a:t>
            </a:r>
          </a:p>
          <a:p>
            <a:pPr marL="0" indent="0">
              <a:buNone/>
            </a:pPr>
            <a:r>
              <a:rPr lang="en-US" dirty="0"/>
              <a:t>		</a:t>
            </a:r>
            <a:r>
              <a:rPr lang="en-US" dirty="0" err="1"/>
              <a:t>Console.WriteLine</a:t>
            </a:r>
            <a:r>
              <a:rPr lang="en-US" dirty="0"/>
              <a:t>("Sorry, invalid selection.");</a:t>
            </a:r>
          </a:p>
          <a:p>
            <a:pPr marL="0" indent="0">
              <a:buNone/>
            </a:pPr>
            <a:r>
              <a:rPr lang="en-US" dirty="0"/>
              <a:t>		break;</a:t>
            </a:r>
          </a:p>
          <a:p>
            <a:pPr marL="0" indent="0">
              <a:buNone/>
            </a:pPr>
            <a:r>
              <a:rPr lang="en-US" dirty="0"/>
              <a:t>	} </a:t>
            </a:r>
          </a:p>
          <a:p>
            <a:pPr marL="0" indent="0">
              <a:buNone/>
            </a:pPr>
            <a:endParaRPr lang="en-US" dirty="0"/>
          </a:p>
          <a:p>
            <a:pPr marL="0" indent="0">
              <a:buNone/>
            </a:pPr>
            <a:r>
              <a:rPr lang="en-US" dirty="0" err="1"/>
              <a:t>Console.WriteLine</a:t>
            </a:r>
            <a:r>
              <a:rPr lang="en-US" dirty="0"/>
              <a:t>("Press any key to exit.");</a:t>
            </a:r>
          </a:p>
          <a:p>
            <a:pPr marL="0" indent="0">
              <a:buNone/>
            </a:pPr>
            <a:r>
              <a:rPr lang="en-US" dirty="0" err="1"/>
              <a:t>Console.ReadKey</a:t>
            </a:r>
            <a:r>
              <a:rPr lang="en-US" dirty="0"/>
              <a:t>();</a:t>
            </a:r>
          </a:p>
          <a:p>
            <a:pPr marL="0" indent="0">
              <a:buNone/>
            </a:pP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3</a:t>
            </a:fld>
            <a:endParaRPr lang="en-US" dirty="0"/>
          </a:p>
        </p:txBody>
      </p:sp>
    </p:spTree>
    <p:extLst>
      <p:ext uri="{BB962C8B-B14F-4D97-AF65-F5344CB8AC3E}">
        <p14:creationId xmlns:p14="http://schemas.microsoft.com/office/powerpoint/2010/main" val="2364972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 Iterations</a:t>
            </a:r>
          </a:p>
        </p:txBody>
      </p:sp>
      <p:sp>
        <p:nvSpPr>
          <p:cNvPr id="3" name="Content Placeholder 2"/>
          <p:cNvSpPr>
            <a:spLocks noGrp="1"/>
          </p:cNvSpPr>
          <p:nvPr>
            <p:ph idx="1"/>
          </p:nvPr>
        </p:nvSpPr>
        <p:spPr/>
        <p:txBody>
          <a:bodyPr/>
          <a:lstStyle/>
          <a:p>
            <a:pPr marL="0" indent="0">
              <a:buNone/>
            </a:pPr>
            <a:r>
              <a:rPr lang="en-US" dirty="0"/>
              <a:t>Loops are used to execute a block of statements several times. In C# following types of loops are discussed here.</a:t>
            </a:r>
          </a:p>
          <a:p>
            <a:pPr marL="0" indent="0">
              <a:buNone/>
            </a:pPr>
            <a:r>
              <a:rPr lang="en-US" dirty="0"/>
              <a:t>	for loop</a:t>
            </a:r>
          </a:p>
          <a:p>
            <a:pPr marL="0" indent="0">
              <a:buNone/>
            </a:pPr>
            <a:r>
              <a:rPr lang="en-US" dirty="0"/>
              <a:t>	while loop</a:t>
            </a:r>
          </a:p>
          <a:p>
            <a:pPr marL="0" indent="0">
              <a:buNone/>
            </a:pPr>
            <a:r>
              <a:rPr lang="en-US" dirty="0"/>
              <a:t>	do while loop</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4</a:t>
            </a:fld>
            <a:endParaRPr lang="en-US" dirty="0"/>
          </a:p>
        </p:txBody>
      </p:sp>
    </p:spTree>
    <p:extLst>
      <p:ext uri="{BB962C8B-B14F-4D97-AF65-F5344CB8AC3E}">
        <p14:creationId xmlns:p14="http://schemas.microsoft.com/office/powerpoint/2010/main" val="1076210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loop</a:t>
            </a:r>
          </a:p>
        </p:txBody>
      </p:sp>
      <p:sp>
        <p:nvSpPr>
          <p:cNvPr id="3" name="Content Placeholder 2"/>
          <p:cNvSpPr>
            <a:spLocks noGrp="1"/>
          </p:cNvSpPr>
          <p:nvPr>
            <p:ph idx="1"/>
          </p:nvPr>
        </p:nvSpPr>
        <p:spPr/>
        <p:txBody>
          <a:bodyPr>
            <a:normAutofit fontScale="92500" lnSpcReduction="10000"/>
          </a:bodyPr>
          <a:lstStyle/>
          <a:p>
            <a:r>
              <a:rPr lang="en-US" dirty="0"/>
              <a:t>The for statement executes a statement or a block of statements while a specified Boolean expression evaluates to true .</a:t>
            </a:r>
          </a:p>
          <a:p>
            <a:r>
              <a:rPr lang="en-US" dirty="0"/>
              <a:t>At any point within the for statement block, you can break out of the loop by using the break statement, or step to the next iteration in the loop by using the continue statement. You can also exit a for loop by the </a:t>
            </a:r>
            <a:r>
              <a:rPr lang="en-US" dirty="0" err="1"/>
              <a:t>goto</a:t>
            </a:r>
            <a:r>
              <a:rPr lang="en-US" dirty="0"/>
              <a:t>, return, or throw statements</a:t>
            </a:r>
          </a:p>
        </p:txBody>
      </p:sp>
      <p:sp>
        <p:nvSpPr>
          <p:cNvPr id="4" name="Slide Number Placeholder 3"/>
          <p:cNvSpPr>
            <a:spLocks noGrp="1"/>
          </p:cNvSpPr>
          <p:nvPr>
            <p:ph type="sldNum" sz="quarter" idx="12"/>
          </p:nvPr>
        </p:nvSpPr>
        <p:spPr/>
        <p:txBody>
          <a:bodyPr/>
          <a:lstStyle/>
          <a:p>
            <a:fld id="{EA205F43-80E2-4640-A934-E79BFFCB5CAF}" type="slidenum">
              <a:rPr lang="en-US" smtClean="0"/>
              <a:pPr/>
              <a:t>5</a:t>
            </a:fld>
            <a:endParaRPr lang="en-US" dirty="0"/>
          </a:p>
        </p:txBody>
      </p:sp>
    </p:spTree>
    <p:extLst>
      <p:ext uri="{BB962C8B-B14F-4D97-AF65-F5344CB8AC3E}">
        <p14:creationId xmlns:p14="http://schemas.microsoft.com/office/powerpoint/2010/main" val="759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the for statement</a:t>
            </a:r>
          </a:p>
        </p:txBody>
      </p:sp>
      <p:sp>
        <p:nvSpPr>
          <p:cNvPr id="3" name="Content Placeholder 2"/>
          <p:cNvSpPr>
            <a:spLocks noGrp="1"/>
          </p:cNvSpPr>
          <p:nvPr>
            <p:ph idx="1"/>
          </p:nvPr>
        </p:nvSpPr>
        <p:spPr/>
        <p:txBody>
          <a:bodyPr>
            <a:normAutofit fontScale="47500" lnSpcReduction="20000"/>
          </a:bodyPr>
          <a:lstStyle/>
          <a:p>
            <a:r>
              <a:rPr lang="en-US" dirty="0"/>
              <a:t>The for statement defines initializer, condition, and iterator sections:</a:t>
            </a:r>
          </a:p>
          <a:p>
            <a:endParaRPr lang="en-US" dirty="0"/>
          </a:p>
          <a:p>
            <a:pPr marL="0" indent="0">
              <a:buNone/>
            </a:pPr>
            <a:r>
              <a:rPr lang="en-US" dirty="0"/>
              <a:t>	for (initializer; condition; iterator)</a:t>
            </a:r>
            <a:br>
              <a:rPr lang="en-US" dirty="0"/>
            </a:br>
            <a:r>
              <a:rPr lang="en-US" dirty="0"/>
              <a:t>		body </a:t>
            </a:r>
          </a:p>
          <a:p>
            <a:pPr marL="0" indent="0">
              <a:buNone/>
            </a:pPr>
            <a:br>
              <a:rPr lang="en-US" dirty="0"/>
            </a:br>
            <a:r>
              <a:rPr lang="en-US" dirty="0"/>
              <a:t>All three sections are optional. The body of the loop is either a statement or a block of statements.</a:t>
            </a:r>
          </a:p>
          <a:p>
            <a:pPr marL="0" indent="0">
              <a:buNone/>
            </a:pPr>
            <a:r>
              <a:rPr lang="en-US" dirty="0"/>
              <a:t>The statements in the </a:t>
            </a:r>
            <a:r>
              <a:rPr lang="en-US" dirty="0">
                <a:solidFill>
                  <a:srgbClr val="FF0000"/>
                </a:solidFill>
              </a:rPr>
              <a:t>initializer</a:t>
            </a:r>
            <a:r>
              <a:rPr lang="en-US" dirty="0"/>
              <a:t> section are executed only once, before entering the loop. </a:t>
            </a:r>
          </a:p>
          <a:p>
            <a:pPr marL="0" indent="0">
              <a:buNone/>
            </a:pPr>
            <a:endParaRPr lang="en-US" dirty="0"/>
          </a:p>
          <a:p>
            <a:pPr marL="0" indent="0">
              <a:buNone/>
            </a:pPr>
            <a:r>
              <a:rPr lang="en-US" dirty="0"/>
              <a:t>The </a:t>
            </a:r>
            <a:r>
              <a:rPr lang="en-US" dirty="0">
                <a:solidFill>
                  <a:srgbClr val="FF0000"/>
                </a:solidFill>
              </a:rPr>
              <a:t>condition</a:t>
            </a:r>
            <a:r>
              <a:rPr lang="en-US" dirty="0"/>
              <a:t> section, if present, must be a </a:t>
            </a:r>
            <a:r>
              <a:rPr lang="en-US" dirty="0" err="1"/>
              <a:t>boolean</a:t>
            </a:r>
            <a:r>
              <a:rPr lang="en-US" dirty="0"/>
              <a:t> expression. That expression is evaluated before every loop iteration. If the condition section is not present or the </a:t>
            </a:r>
            <a:r>
              <a:rPr lang="en-US" dirty="0" err="1"/>
              <a:t>boolean</a:t>
            </a:r>
            <a:r>
              <a:rPr lang="en-US" dirty="0"/>
              <a:t> expression evaluates to true , the next loop iteration is executed; otherwise, the loop is exited. </a:t>
            </a:r>
          </a:p>
          <a:p>
            <a:pPr marL="0" indent="0">
              <a:buNone/>
            </a:pPr>
            <a:br>
              <a:rPr lang="en-US" dirty="0"/>
            </a:br>
            <a:r>
              <a:rPr lang="en-US" dirty="0"/>
              <a:t>The </a:t>
            </a:r>
            <a:r>
              <a:rPr lang="en-US" dirty="0">
                <a:solidFill>
                  <a:srgbClr val="FF0000"/>
                </a:solidFill>
              </a:rPr>
              <a:t>iterator</a:t>
            </a:r>
            <a:r>
              <a:rPr lang="en-US" dirty="0"/>
              <a:t> section defines what happens after each iteration of the body of the loop. The iterator section contains zero or statement expressions, separated by commas.</a:t>
            </a:r>
            <a:br>
              <a:rPr lang="en-US" dirty="0"/>
            </a:br>
            <a:br>
              <a:rPr lang="en-US" dirty="0"/>
            </a:b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6</a:t>
            </a:fld>
            <a:endParaRPr lang="en-US" dirty="0"/>
          </a:p>
        </p:txBody>
      </p:sp>
    </p:spTree>
    <p:extLst>
      <p:ext uri="{BB962C8B-B14F-4D97-AF65-F5344CB8AC3E}">
        <p14:creationId xmlns:p14="http://schemas.microsoft.com/office/powerpoint/2010/main" val="225614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371600" y="1828800"/>
            <a:ext cx="7086600" cy="4267200"/>
          </a:xfrm>
        </p:spPr>
        <p:txBody>
          <a:bodyPr>
            <a:normAutofit fontScale="55000" lnSpcReduction="20000"/>
          </a:bodyPr>
          <a:lstStyle/>
          <a:p>
            <a:pPr marL="0" indent="0">
              <a:buNone/>
            </a:pPr>
            <a:r>
              <a:rPr lang="nn-NO" dirty="0"/>
              <a:t>for (int i = 0; i &lt; 5; i++)</a:t>
            </a:r>
            <a:br>
              <a:rPr lang="nn-NO" dirty="0"/>
            </a:br>
            <a:r>
              <a:rPr lang="nn-NO" dirty="0"/>
              <a:t>{</a:t>
            </a:r>
            <a:br>
              <a:rPr lang="nn-NO" dirty="0"/>
            </a:br>
            <a:r>
              <a:rPr lang="nn-NO" dirty="0"/>
              <a:t>	Console.WriteLine(i);</a:t>
            </a:r>
            <a:br>
              <a:rPr lang="nn-NO" dirty="0"/>
            </a:br>
            <a:r>
              <a:rPr lang="nn-NO" dirty="0"/>
              <a:t>} </a:t>
            </a:r>
          </a:p>
          <a:p>
            <a:pPr marL="0" indent="0">
              <a:buNone/>
            </a:pPr>
            <a:endParaRPr lang="nn-NO" dirty="0"/>
          </a:p>
          <a:p>
            <a:pPr marL="0" indent="0">
              <a:buNone/>
            </a:pPr>
            <a:r>
              <a:rPr lang="nn-NO" dirty="0"/>
              <a:t>Another Example</a:t>
            </a:r>
            <a:br>
              <a:rPr lang="nn-NO" dirty="0"/>
            </a:br>
            <a:endParaRPr lang="nn-NO" dirty="0"/>
          </a:p>
          <a:p>
            <a:pPr marL="0" indent="0">
              <a:buNone/>
            </a:pPr>
            <a:r>
              <a:rPr lang="en-US" dirty="0" err="1"/>
              <a:t>int</a:t>
            </a:r>
            <a:r>
              <a:rPr lang="en-US" dirty="0"/>
              <a:t> </a:t>
            </a:r>
            <a:r>
              <a:rPr lang="en-US" dirty="0" err="1"/>
              <a:t>i</a:t>
            </a:r>
            <a:r>
              <a:rPr lang="en-US" dirty="0"/>
              <a:t>;</a:t>
            </a:r>
            <a:br>
              <a:rPr lang="en-US" dirty="0"/>
            </a:br>
            <a:r>
              <a:rPr lang="en-US" dirty="0" err="1"/>
              <a:t>int</a:t>
            </a:r>
            <a:r>
              <a:rPr lang="en-US" dirty="0"/>
              <a:t> j = 10;</a:t>
            </a:r>
            <a:br>
              <a:rPr lang="en-US" dirty="0"/>
            </a:br>
            <a:r>
              <a:rPr lang="en-US" dirty="0"/>
              <a:t>for (</a:t>
            </a:r>
          </a:p>
          <a:p>
            <a:pPr marL="0" indent="0">
              <a:buNone/>
            </a:pPr>
            <a:r>
              <a:rPr lang="en-US" dirty="0"/>
              <a:t>	</a:t>
            </a:r>
            <a:r>
              <a:rPr lang="en-US" dirty="0" err="1"/>
              <a:t>i</a:t>
            </a:r>
            <a:r>
              <a:rPr lang="en-US" dirty="0"/>
              <a:t> = 0, </a:t>
            </a:r>
            <a:r>
              <a:rPr lang="en-US" dirty="0" err="1"/>
              <a:t>Console.WriteLine</a:t>
            </a:r>
            <a:r>
              <a:rPr lang="en-US" dirty="0"/>
              <a:t>($"Start: </a:t>
            </a:r>
            <a:r>
              <a:rPr lang="en-US" dirty="0" err="1"/>
              <a:t>i</a:t>
            </a:r>
            <a:r>
              <a:rPr lang="en-US" dirty="0"/>
              <a:t>={</a:t>
            </a:r>
            <a:r>
              <a:rPr lang="en-US" dirty="0" err="1"/>
              <a:t>i</a:t>
            </a:r>
            <a:r>
              <a:rPr lang="en-US" dirty="0"/>
              <a:t>}, j={j}"); </a:t>
            </a:r>
          </a:p>
          <a:p>
            <a:pPr marL="0" indent="0">
              <a:buNone/>
            </a:pPr>
            <a:r>
              <a:rPr lang="en-US" dirty="0"/>
              <a:t>	</a:t>
            </a:r>
            <a:r>
              <a:rPr lang="en-US" dirty="0" err="1"/>
              <a:t>i</a:t>
            </a:r>
            <a:r>
              <a:rPr lang="en-US" dirty="0"/>
              <a:t> &lt; j;</a:t>
            </a:r>
          </a:p>
          <a:p>
            <a:pPr marL="0" indent="0">
              <a:buNone/>
            </a:pPr>
            <a:r>
              <a:rPr lang="en-US" dirty="0"/>
              <a:t>	 </a:t>
            </a:r>
            <a:r>
              <a:rPr lang="en-US" dirty="0" err="1"/>
              <a:t>i</a:t>
            </a:r>
            <a:r>
              <a:rPr lang="en-US" dirty="0"/>
              <a:t>++, j--, </a:t>
            </a:r>
            <a:r>
              <a:rPr lang="en-US" dirty="0" err="1"/>
              <a:t>Console.WriteLine</a:t>
            </a:r>
            <a:r>
              <a:rPr lang="en-US" dirty="0"/>
              <a:t>($"Step: </a:t>
            </a:r>
            <a:r>
              <a:rPr lang="en-US" dirty="0" err="1"/>
              <a:t>i</a:t>
            </a:r>
            <a:r>
              <a:rPr lang="en-US" dirty="0"/>
              <a:t>={</a:t>
            </a:r>
            <a:r>
              <a:rPr lang="en-US" dirty="0" err="1"/>
              <a:t>i</a:t>
            </a:r>
            <a:r>
              <a:rPr lang="en-US" dirty="0"/>
              <a:t>}, j={j}")</a:t>
            </a:r>
          </a:p>
          <a:p>
            <a:pPr marL="0" indent="0">
              <a:buNone/>
            </a:pPr>
            <a:r>
              <a:rPr lang="en-US" dirty="0"/>
              <a:t>	)</a:t>
            </a:r>
            <a:br>
              <a:rPr lang="en-US" dirty="0"/>
            </a:br>
            <a:r>
              <a:rPr lang="en-US" dirty="0"/>
              <a:t>{</a:t>
            </a:r>
            <a:br>
              <a:rPr lang="en-US" dirty="0"/>
            </a:br>
            <a:r>
              <a:rPr lang="en-US" dirty="0"/>
              <a:t>	// Body of the loop. </a:t>
            </a:r>
            <a:br>
              <a:rPr lang="en-US" dirty="0"/>
            </a:br>
            <a:r>
              <a:rPr lang="en-US" dirty="0"/>
              <a:t>}</a:t>
            </a:r>
          </a:p>
        </p:txBody>
      </p:sp>
      <p:sp>
        <p:nvSpPr>
          <p:cNvPr id="4" name="Slide Number Placeholder 3"/>
          <p:cNvSpPr>
            <a:spLocks noGrp="1"/>
          </p:cNvSpPr>
          <p:nvPr>
            <p:ph type="sldNum" sz="quarter" idx="12"/>
          </p:nvPr>
        </p:nvSpPr>
        <p:spPr/>
        <p:txBody>
          <a:bodyPr/>
          <a:lstStyle/>
          <a:p>
            <a:fld id="{EA205F43-80E2-4640-A934-E79BFFCB5CAF}" type="slidenum">
              <a:rPr lang="en-US" smtClean="0"/>
              <a:pPr/>
              <a:t>7</a:t>
            </a:fld>
            <a:endParaRPr lang="en-US" dirty="0"/>
          </a:p>
        </p:txBody>
      </p:sp>
      <p:sp>
        <p:nvSpPr>
          <p:cNvPr id="5" name="Rounded Rectangle 4"/>
          <p:cNvSpPr/>
          <p:nvPr/>
        </p:nvSpPr>
        <p:spPr>
          <a:xfrm>
            <a:off x="1828800" y="4191000"/>
            <a:ext cx="4800600" cy="304800"/>
          </a:xfrm>
          <a:prstGeom prst="round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ular Callout 5"/>
          <p:cNvSpPr/>
          <p:nvPr/>
        </p:nvSpPr>
        <p:spPr>
          <a:xfrm>
            <a:off x="6858000" y="2743200"/>
            <a:ext cx="1981200" cy="457200"/>
          </a:xfrm>
          <a:prstGeom prst="wedgeRectCallout">
            <a:avLst>
              <a:gd name="adj1" fmla="val -67790"/>
              <a:gd name="adj2" fmla="val 2625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Initializer Section</a:t>
            </a:r>
          </a:p>
        </p:txBody>
      </p:sp>
      <p:sp>
        <p:nvSpPr>
          <p:cNvPr id="7" name="Rounded Rectangle 6"/>
          <p:cNvSpPr/>
          <p:nvPr/>
        </p:nvSpPr>
        <p:spPr>
          <a:xfrm>
            <a:off x="2133600" y="4495800"/>
            <a:ext cx="838200" cy="304800"/>
          </a:xfrm>
          <a:prstGeom prst="round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152400" y="4495800"/>
            <a:ext cx="1295400" cy="457200"/>
          </a:xfrm>
          <a:prstGeom prst="wedgeRectCallout">
            <a:avLst>
              <a:gd name="adj1" fmla="val 96993"/>
              <a:gd name="adj2" fmla="val -85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condition </a:t>
            </a:r>
          </a:p>
        </p:txBody>
      </p:sp>
      <p:sp>
        <p:nvSpPr>
          <p:cNvPr id="9" name="Rounded Rectangle 8"/>
          <p:cNvSpPr/>
          <p:nvPr/>
        </p:nvSpPr>
        <p:spPr>
          <a:xfrm>
            <a:off x="2362200" y="4800600"/>
            <a:ext cx="4876800" cy="304800"/>
          </a:xfrm>
          <a:prstGeom prst="round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ular Callout 9"/>
          <p:cNvSpPr/>
          <p:nvPr/>
        </p:nvSpPr>
        <p:spPr>
          <a:xfrm>
            <a:off x="6705600" y="5715000"/>
            <a:ext cx="1981200" cy="457200"/>
          </a:xfrm>
          <a:prstGeom prst="wedgeRectCallout">
            <a:avLst>
              <a:gd name="adj1" fmla="val -48927"/>
              <a:gd name="adj2" fmla="val -1757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Iterator Section </a:t>
            </a:r>
          </a:p>
        </p:txBody>
      </p:sp>
    </p:spTree>
    <p:extLst>
      <p:ext uri="{BB962C8B-B14F-4D97-AF65-F5344CB8AC3E}">
        <p14:creationId xmlns:p14="http://schemas.microsoft.com/office/powerpoint/2010/main" val="161997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a:t>The following example defines the infinite for loop: </a:t>
            </a:r>
            <a:br>
              <a:rPr lang="en-US" dirty="0"/>
            </a:br>
            <a:endParaRPr lang="en-US" dirty="0"/>
          </a:p>
        </p:txBody>
      </p:sp>
      <p:sp>
        <p:nvSpPr>
          <p:cNvPr id="3" name="Content Placeholder 2"/>
          <p:cNvSpPr>
            <a:spLocks noGrp="1"/>
          </p:cNvSpPr>
          <p:nvPr>
            <p:ph idx="1"/>
          </p:nvPr>
        </p:nvSpPr>
        <p:spPr>
          <a:xfrm>
            <a:off x="1219200" y="2362200"/>
            <a:ext cx="6477000" cy="3306763"/>
          </a:xfrm>
        </p:spPr>
        <p:txBody>
          <a:bodyPr/>
          <a:lstStyle/>
          <a:p>
            <a:pPr marL="0" indent="0">
              <a:buNone/>
            </a:pPr>
            <a:r>
              <a:rPr lang="en-US" dirty="0"/>
              <a:t>for ( ; ; )</a:t>
            </a:r>
            <a:br>
              <a:rPr lang="en-US" dirty="0"/>
            </a:br>
            <a:r>
              <a:rPr lang="en-US" dirty="0"/>
              <a:t>{</a:t>
            </a:r>
            <a:br>
              <a:rPr lang="en-US" dirty="0"/>
            </a:br>
            <a:r>
              <a:rPr lang="en-US" dirty="0"/>
              <a:t>	// Body of the loop.</a:t>
            </a:r>
            <a:br>
              <a:rPr lang="en-US" dirty="0"/>
            </a:br>
            <a:r>
              <a:rPr lang="en-US" dirty="0"/>
              <a:t>} </a:t>
            </a:r>
            <a:br>
              <a:rPr lang="en-US" dirty="0"/>
            </a:b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8</a:t>
            </a:fld>
            <a:endParaRPr lang="en-US" dirty="0"/>
          </a:p>
        </p:txBody>
      </p:sp>
    </p:spTree>
    <p:extLst>
      <p:ext uri="{BB962C8B-B14F-4D97-AF65-F5344CB8AC3E}">
        <p14:creationId xmlns:p14="http://schemas.microsoft.com/office/powerpoint/2010/main" val="314307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statement</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The break statement terminates the closest enclosing loop or switch statement in which it appears. Control is passed to the statement that follows the terminated statement, if any.</a:t>
            </a:r>
          </a:p>
          <a:p>
            <a:pPr marL="0" indent="0">
              <a:buNone/>
            </a:pPr>
            <a:endParaRPr lang="en-US" dirty="0"/>
          </a:p>
          <a:p>
            <a:pPr marL="0" indent="0">
              <a:buNone/>
            </a:pPr>
            <a:r>
              <a:rPr lang="nn-NO" dirty="0"/>
              <a:t>	for (int i = 1; i &lt;= 100; i++)</a:t>
            </a:r>
            <a:br>
              <a:rPr lang="nn-NO" dirty="0"/>
            </a:br>
            <a:r>
              <a:rPr lang="nn-NO" dirty="0"/>
              <a:t>	{</a:t>
            </a:r>
            <a:br>
              <a:rPr lang="nn-NO" dirty="0"/>
            </a:br>
            <a:r>
              <a:rPr lang="nn-NO" dirty="0"/>
              <a:t>		if (i == 5)</a:t>
            </a:r>
            <a:br>
              <a:rPr lang="nn-NO" dirty="0"/>
            </a:br>
            <a:r>
              <a:rPr lang="nn-NO" dirty="0"/>
              <a:t>			{</a:t>
            </a:r>
            <a:br>
              <a:rPr lang="nn-NO" dirty="0"/>
            </a:br>
            <a:r>
              <a:rPr lang="nn-NO" dirty="0"/>
              <a:t>				break;</a:t>
            </a:r>
            <a:br>
              <a:rPr lang="nn-NO" dirty="0"/>
            </a:br>
            <a:r>
              <a:rPr lang="nn-NO" dirty="0"/>
              <a:t>			}</a:t>
            </a:r>
          </a:p>
          <a:p>
            <a:pPr marL="0" indent="0">
              <a:buNone/>
            </a:pPr>
            <a:r>
              <a:rPr lang="nn-NO" dirty="0"/>
              <a:t>		Console.WriteLine(i); </a:t>
            </a:r>
            <a:br>
              <a:rPr lang="nn-NO" dirty="0"/>
            </a:br>
            <a:r>
              <a:rPr lang="nn-NO" dirty="0"/>
              <a:t>	}</a:t>
            </a:r>
          </a:p>
          <a:p>
            <a:pPr marL="0" indent="0">
              <a:buNone/>
            </a:pPr>
            <a:endParaRPr lang="pt-BR" dirty="0"/>
          </a:p>
          <a:p>
            <a:pPr marL="0" indent="0">
              <a:buNone/>
            </a:pPr>
            <a:endParaRPr lang="pt-BR" dirty="0"/>
          </a:p>
          <a:p>
            <a:pPr marL="0" indent="0">
              <a:buNone/>
            </a:pPr>
            <a:endParaRPr lang="pt-BR" dirty="0"/>
          </a:p>
          <a:p>
            <a:pPr marL="0" indent="0">
              <a:buNone/>
            </a:pPr>
            <a:r>
              <a:rPr lang="pt-BR" dirty="0"/>
              <a:t>	Output:</a:t>
            </a:r>
            <a:br>
              <a:rPr lang="pt-BR" dirty="0"/>
            </a:br>
            <a:r>
              <a:rPr lang="pt-BR" dirty="0"/>
              <a:t>		1</a:t>
            </a:r>
          </a:p>
          <a:p>
            <a:pPr marL="0" indent="0">
              <a:buNone/>
            </a:pPr>
            <a:r>
              <a:rPr lang="pt-BR" dirty="0"/>
              <a:t>		2</a:t>
            </a:r>
          </a:p>
          <a:p>
            <a:pPr marL="0" indent="0">
              <a:buNone/>
            </a:pPr>
            <a:r>
              <a:rPr lang="pt-BR" dirty="0"/>
              <a:t>		3 </a:t>
            </a:r>
          </a:p>
          <a:p>
            <a:pPr marL="0" indent="0">
              <a:buNone/>
            </a:pPr>
            <a:r>
              <a:rPr lang="pt-BR" dirty="0"/>
              <a:t>		4</a:t>
            </a:r>
            <a:br>
              <a:rPr lang="pt-BR" dirty="0"/>
            </a:br>
            <a:endParaRPr lang="en-US" dirty="0"/>
          </a:p>
        </p:txBody>
      </p:sp>
      <p:sp>
        <p:nvSpPr>
          <p:cNvPr id="4" name="Slide Number Placeholder 3"/>
          <p:cNvSpPr>
            <a:spLocks noGrp="1"/>
          </p:cNvSpPr>
          <p:nvPr>
            <p:ph type="sldNum" sz="quarter" idx="12"/>
          </p:nvPr>
        </p:nvSpPr>
        <p:spPr/>
        <p:txBody>
          <a:bodyPr/>
          <a:lstStyle/>
          <a:p>
            <a:fld id="{EA205F43-80E2-4640-A934-E79BFFCB5CAF}" type="slidenum">
              <a:rPr lang="en-US" smtClean="0"/>
              <a:pPr/>
              <a:t>9</a:t>
            </a:fld>
            <a:endParaRPr lang="en-US" dirty="0"/>
          </a:p>
        </p:txBody>
      </p:sp>
    </p:spTree>
    <p:extLst>
      <p:ext uri="{BB962C8B-B14F-4D97-AF65-F5344CB8AC3E}">
        <p14:creationId xmlns:p14="http://schemas.microsoft.com/office/powerpoint/2010/main" val="2547356020"/>
      </p:ext>
    </p:extLst>
  </p:cSld>
  <p:clrMapOvr>
    <a:masterClrMapping/>
  </p:clrMapOvr>
</p:sld>
</file>

<file path=ppt/theme/theme1.xml><?xml version="1.0" encoding="utf-8"?>
<a:theme xmlns:a="http://schemas.openxmlformats.org/drawingml/2006/main" name="HND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HNDIT</Template>
  <TotalTime>1617</TotalTime>
  <Words>1041</Words>
  <Application>Microsoft Office PowerPoint</Application>
  <PresentationFormat>On-screen Show (4:3)</PresentationFormat>
  <Paragraphs>103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ConsolasRegular</vt:lpstr>
      <vt:lpstr>TimesNewRomanPSMT</vt:lpstr>
      <vt:lpstr>HNDIT</vt:lpstr>
      <vt:lpstr>HNDIT1012 Visual Application Programming</vt:lpstr>
      <vt:lpstr>Switch Statement</vt:lpstr>
      <vt:lpstr>Example</vt:lpstr>
      <vt:lpstr>Loops / Iterations</vt:lpstr>
      <vt:lpstr>for loop</vt:lpstr>
      <vt:lpstr>Structure of the for statement</vt:lpstr>
      <vt:lpstr>Example</vt:lpstr>
      <vt:lpstr>The following example defines the infinite for loop:  </vt:lpstr>
      <vt:lpstr>Break statement</vt:lpstr>
      <vt:lpstr>While Loop</vt:lpstr>
      <vt:lpstr>Example</vt:lpstr>
      <vt:lpstr>do ... while loop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Asus X55</dc:creator>
  <cp:lastModifiedBy>Hi</cp:lastModifiedBy>
  <cp:revision>188</cp:revision>
  <dcterms:created xsi:type="dcterms:W3CDTF">2014-03-07T13:02:25Z</dcterms:created>
  <dcterms:modified xsi:type="dcterms:W3CDTF">2022-09-10T15:05:26Z</dcterms:modified>
</cp:coreProperties>
</file>