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91" r:id="rId3"/>
    <p:sldId id="292" r:id="rId4"/>
    <p:sldId id="293" r:id="rId5"/>
    <p:sldId id="294" r:id="rId6"/>
    <p:sldId id="295" r:id="rId7"/>
    <p:sldId id="296" r:id="rId8"/>
    <p:sldId id="297" r:id="rId9"/>
    <p:sldId id="298" r:id="rId10"/>
    <p:sldId id="299" r:id="rId11"/>
    <p:sldId id="28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44" y="84"/>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723204-145E-4E9A-8825-0DF9FD80C698}" type="datetimeFigureOut">
              <a:rPr lang="en-US" smtClean="0"/>
              <a:pPr/>
              <a:t>9/27/2022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677AEE-D46A-4C91-9543-7FBC6ED44F7E}" type="slidenum">
              <a:rPr lang="en-US" smtClean="0"/>
              <a:pPr/>
              <a:t>‹#›</a:t>
            </a:fld>
            <a:endParaRPr lang="en-US" dirty="0"/>
          </a:p>
        </p:txBody>
      </p:sp>
    </p:spTree>
    <p:extLst>
      <p:ext uri="{BB962C8B-B14F-4D97-AF65-F5344CB8AC3E}">
        <p14:creationId xmlns:p14="http://schemas.microsoft.com/office/powerpoint/2010/main" val="1185138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2B9C55-B1F5-4DCD-B44C-56F4D10DFF02}" type="datetime1">
              <a:rPr lang="en-US" smtClean="0"/>
              <a:t>9/27/2022</a:t>
            </a:fld>
            <a:endParaRPr lang="en-US" dirty="0"/>
          </a:p>
        </p:txBody>
      </p:sp>
      <p:sp>
        <p:nvSpPr>
          <p:cNvPr id="5" name="Footer Placeholder 4"/>
          <p:cNvSpPr>
            <a:spLocks noGrp="1"/>
          </p:cNvSpPr>
          <p:nvPr>
            <p:ph type="ftr" sz="quarter" idx="11"/>
          </p:nvPr>
        </p:nvSpPr>
        <p:spPr/>
        <p:txBody>
          <a:bodyPr/>
          <a:lstStyle>
            <a:lvl1pPr>
              <a:defRPr/>
            </a:lvl1pPr>
          </a:lstStyle>
          <a:p>
            <a:r>
              <a:rPr lang="en-US" smtClean="0"/>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pic>
        <p:nvPicPr>
          <p:cNvPr id="1027" name="Picture 3" descr="C:\Users\Dell PC\Desktop\mainp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8" y="2133600"/>
            <a:ext cx="9162738" cy="23622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Chapter Title style</a:t>
            </a:r>
            <a:endParaRPr lang="en-US" dirty="0"/>
          </a:p>
        </p:txBody>
      </p:sp>
      <p:sp>
        <p:nvSpPr>
          <p:cNvPr id="2" name="Title 1"/>
          <p:cNvSpPr>
            <a:spLocks noGrp="1"/>
          </p:cNvSpPr>
          <p:nvPr>
            <p:ph type="ctrTitle" hasCustomPrompt="1"/>
          </p:nvPr>
        </p:nvSpPr>
        <p:spPr>
          <a:xfrm>
            <a:off x="228600" y="2247901"/>
            <a:ext cx="3886200" cy="1981199"/>
          </a:xfrm>
        </p:spPr>
        <p:txBody>
          <a:bodyPr/>
          <a:lstStyle>
            <a:lvl1pPr>
              <a:defRPr/>
            </a:lvl1pPr>
          </a:lstStyle>
          <a:p>
            <a:r>
              <a:rPr lang="en-US" dirty="0" smtClean="0"/>
              <a:t>Click to edit Course Title style</a:t>
            </a:r>
            <a:endParaRPr lang="en-US" dirty="0"/>
          </a:p>
        </p:txBody>
      </p:sp>
    </p:spTree>
    <p:extLst>
      <p:ext uri="{BB962C8B-B14F-4D97-AF65-F5344CB8AC3E}">
        <p14:creationId xmlns:p14="http://schemas.microsoft.com/office/powerpoint/2010/main" val="13021274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21B3BF-CA00-44EF-B758-B15ECF3DFDAF}" type="datetime1">
              <a:rPr lang="en-US" smtClean="0"/>
              <a:t>9/27/2022</a:t>
            </a:fld>
            <a:endParaRPr lang="en-US" dirty="0"/>
          </a:p>
        </p:txBody>
      </p:sp>
      <p:sp>
        <p:nvSpPr>
          <p:cNvPr id="5" name="Footer Placeholder 4"/>
          <p:cNvSpPr>
            <a:spLocks noGrp="1"/>
          </p:cNvSpPr>
          <p:nvPr>
            <p:ph type="ftr" sz="quarter" idx="11"/>
          </p:nvPr>
        </p:nvSpPr>
        <p:spPr/>
        <p:txBody>
          <a:bodyPr/>
          <a:lstStyle/>
          <a:p>
            <a:r>
              <a:rPr lang="en-US" smtClean="0"/>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5227744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16D5A7-B666-4055-9430-CD0CBCBD1CF8}" type="datetime1">
              <a:rPr lang="en-US" smtClean="0"/>
              <a:t>9/27/2022</a:t>
            </a:fld>
            <a:endParaRPr lang="en-US" dirty="0"/>
          </a:p>
        </p:txBody>
      </p:sp>
      <p:sp>
        <p:nvSpPr>
          <p:cNvPr id="5" name="Footer Placeholder 4"/>
          <p:cNvSpPr>
            <a:spLocks noGrp="1"/>
          </p:cNvSpPr>
          <p:nvPr>
            <p:ph type="ftr" sz="quarter" idx="11"/>
          </p:nvPr>
        </p:nvSpPr>
        <p:spPr/>
        <p:txBody>
          <a:bodyPr/>
          <a:lstStyle/>
          <a:p>
            <a:r>
              <a:rPr lang="en-US" smtClean="0"/>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28613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6DC9F0-F6FA-4EF5-9B02-32D7E772F3DA}" type="datetime1">
              <a:rPr lang="en-US" smtClean="0"/>
              <a:t>9/27/2022</a:t>
            </a:fld>
            <a:endParaRPr lang="en-US" dirty="0"/>
          </a:p>
        </p:txBody>
      </p:sp>
      <p:sp>
        <p:nvSpPr>
          <p:cNvPr id="5" name="Footer Placeholder 4"/>
          <p:cNvSpPr>
            <a:spLocks noGrp="1"/>
          </p:cNvSpPr>
          <p:nvPr>
            <p:ph type="ftr" sz="quarter" idx="11"/>
          </p:nvPr>
        </p:nvSpPr>
        <p:spPr/>
        <p:txBody>
          <a:bodyPr/>
          <a:lstStyle/>
          <a:p>
            <a:r>
              <a:rPr lang="en-US" smtClean="0"/>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pic>
        <p:nvPicPr>
          <p:cNvPr id="1026" name="Picture 2" descr="C:\Users\Dell PC\Desktop\templat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1728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32B24C-E9C5-4837-990A-2D89EDE17F40}" type="datetime1">
              <a:rPr lang="en-US" smtClean="0"/>
              <a:t>9/27/2022</a:t>
            </a:fld>
            <a:endParaRPr lang="en-US" dirty="0"/>
          </a:p>
        </p:txBody>
      </p:sp>
      <p:sp>
        <p:nvSpPr>
          <p:cNvPr id="5" name="Footer Placeholder 4"/>
          <p:cNvSpPr>
            <a:spLocks noGrp="1"/>
          </p:cNvSpPr>
          <p:nvPr>
            <p:ph type="ftr" sz="quarter" idx="11"/>
          </p:nvPr>
        </p:nvSpPr>
        <p:spPr/>
        <p:txBody>
          <a:bodyPr/>
          <a:lstStyle/>
          <a:p>
            <a:r>
              <a:rPr lang="en-US" smtClean="0"/>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494410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2C1C87-DFFE-40DD-88ED-115007FBF96B}" type="datetime1">
              <a:rPr lang="en-US" smtClean="0"/>
              <a:t>9/27/2022</a:t>
            </a:fld>
            <a:endParaRPr lang="en-US" dirty="0"/>
          </a:p>
        </p:txBody>
      </p:sp>
      <p:sp>
        <p:nvSpPr>
          <p:cNvPr id="6" name="Footer Placeholder 5"/>
          <p:cNvSpPr>
            <a:spLocks noGrp="1"/>
          </p:cNvSpPr>
          <p:nvPr>
            <p:ph type="ftr" sz="quarter" idx="11"/>
          </p:nvPr>
        </p:nvSpPr>
        <p:spPr/>
        <p:txBody>
          <a:bodyPr/>
          <a:lstStyle/>
          <a:p>
            <a:r>
              <a:rPr lang="en-US" smtClean="0"/>
              <a:t>(c) Dept. of Industrial Mgt, 2013</a:t>
            </a:r>
            <a:endParaRPr lang="en-US" dirty="0"/>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11348156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910CCB-6840-48E9-8232-4140365FD666}" type="datetime1">
              <a:rPr lang="en-US" smtClean="0"/>
              <a:t>9/27/2022</a:t>
            </a:fld>
            <a:endParaRPr lang="en-US" dirty="0"/>
          </a:p>
        </p:txBody>
      </p:sp>
      <p:sp>
        <p:nvSpPr>
          <p:cNvPr id="8" name="Footer Placeholder 7"/>
          <p:cNvSpPr>
            <a:spLocks noGrp="1"/>
          </p:cNvSpPr>
          <p:nvPr>
            <p:ph type="ftr" sz="quarter" idx="11"/>
          </p:nvPr>
        </p:nvSpPr>
        <p:spPr/>
        <p:txBody>
          <a:bodyPr/>
          <a:lstStyle/>
          <a:p>
            <a:r>
              <a:rPr lang="en-US" smtClean="0"/>
              <a:t>(c) Dept. of Industrial Mgt, 2013</a:t>
            </a:r>
            <a:endParaRPr lang="en-US" dirty="0"/>
          </a:p>
        </p:txBody>
      </p:sp>
      <p:sp>
        <p:nvSpPr>
          <p:cNvPr id="9" name="Slide Number Placeholder 8"/>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5118612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DC12BC-620C-4804-A68B-E5D136F30A82}" type="datetime1">
              <a:rPr lang="en-US" smtClean="0"/>
              <a:t>9/27/2022</a:t>
            </a:fld>
            <a:endParaRPr lang="en-US" dirty="0"/>
          </a:p>
        </p:txBody>
      </p:sp>
      <p:sp>
        <p:nvSpPr>
          <p:cNvPr id="4" name="Footer Placeholder 3"/>
          <p:cNvSpPr>
            <a:spLocks noGrp="1"/>
          </p:cNvSpPr>
          <p:nvPr>
            <p:ph type="ftr" sz="quarter" idx="11"/>
          </p:nvPr>
        </p:nvSpPr>
        <p:spPr/>
        <p:txBody>
          <a:bodyPr/>
          <a:lstStyle/>
          <a:p>
            <a:r>
              <a:rPr lang="en-US" smtClean="0"/>
              <a:t>(c) Dept. of Industrial Mgt, 2013</a:t>
            </a:r>
            <a:endParaRPr lang="en-US" dirty="0"/>
          </a:p>
        </p:txBody>
      </p:sp>
      <p:sp>
        <p:nvSpPr>
          <p:cNvPr id="5" name="Slide Number Placeholder 4"/>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064196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E3FF4-2F5D-4D00-8619-BEEFC2A769C0}" type="datetime1">
              <a:rPr lang="en-US" smtClean="0"/>
              <a:t>9/27/2022</a:t>
            </a:fld>
            <a:endParaRPr lang="en-US" dirty="0"/>
          </a:p>
        </p:txBody>
      </p:sp>
      <p:sp>
        <p:nvSpPr>
          <p:cNvPr id="3" name="Footer Placeholder 2"/>
          <p:cNvSpPr>
            <a:spLocks noGrp="1"/>
          </p:cNvSpPr>
          <p:nvPr>
            <p:ph type="ftr" sz="quarter" idx="11"/>
          </p:nvPr>
        </p:nvSpPr>
        <p:spPr/>
        <p:txBody>
          <a:bodyPr/>
          <a:lstStyle/>
          <a:p>
            <a:r>
              <a:rPr lang="en-US" smtClean="0"/>
              <a:t>(c) Dept. of Industrial Mgt, 2013</a:t>
            </a:r>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666640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DA6F5A-D08C-4C6E-9A94-889EC7EE21A6}" type="datetime1">
              <a:rPr lang="en-US" smtClean="0"/>
              <a:t>9/27/2022</a:t>
            </a:fld>
            <a:endParaRPr lang="en-US" dirty="0"/>
          </a:p>
        </p:txBody>
      </p:sp>
      <p:sp>
        <p:nvSpPr>
          <p:cNvPr id="6" name="Footer Placeholder 5"/>
          <p:cNvSpPr>
            <a:spLocks noGrp="1"/>
          </p:cNvSpPr>
          <p:nvPr>
            <p:ph type="ftr" sz="quarter" idx="11"/>
          </p:nvPr>
        </p:nvSpPr>
        <p:spPr/>
        <p:txBody>
          <a:bodyPr/>
          <a:lstStyle/>
          <a:p>
            <a:r>
              <a:rPr lang="en-US" smtClean="0"/>
              <a:t>(c) Dept. of Industrial Mgt, 2013</a:t>
            </a:r>
            <a:endParaRPr lang="en-US" dirty="0"/>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11449323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A478FA-CAA3-494E-AE22-6AE9783FAB5B}" type="datetime1">
              <a:rPr lang="en-US" smtClean="0"/>
              <a:t>9/27/2022</a:t>
            </a:fld>
            <a:endParaRPr lang="en-US" dirty="0"/>
          </a:p>
        </p:txBody>
      </p:sp>
      <p:sp>
        <p:nvSpPr>
          <p:cNvPr id="6" name="Footer Placeholder 5"/>
          <p:cNvSpPr>
            <a:spLocks noGrp="1"/>
          </p:cNvSpPr>
          <p:nvPr>
            <p:ph type="ftr" sz="quarter" idx="11"/>
          </p:nvPr>
        </p:nvSpPr>
        <p:spPr/>
        <p:txBody>
          <a:bodyPr/>
          <a:lstStyle/>
          <a:p>
            <a:r>
              <a:rPr lang="en-US" smtClean="0"/>
              <a:t>(c) Dept. of Industrial Mgt, 2013</a:t>
            </a:r>
            <a:endParaRPr lang="en-US" dirty="0"/>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5147184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2FDDB-310E-4072-8B61-ACE857F405FC}" type="datetime1">
              <a:rPr lang="en-US" smtClean="0"/>
              <a:t>9/27/2022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 Dept. of Industrial </a:t>
            </a:r>
            <a:r>
              <a:rPr lang="en-US" dirty="0" err="1" smtClean="0"/>
              <a:t>Mgt</a:t>
            </a:r>
            <a:r>
              <a:rPr lang="en-US" dirty="0" smtClean="0"/>
              <a:t>, 2013</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05F43-80E2-4640-A934-E79BFFCB5CAF}" type="slidenum">
              <a:rPr lang="en-US" smtClean="0"/>
              <a:pPr/>
              <a:t>‹#›</a:t>
            </a:fld>
            <a:endParaRPr lang="en-US" dirty="0"/>
          </a:p>
        </p:txBody>
      </p:sp>
      <p:pic>
        <p:nvPicPr>
          <p:cNvPr id="8" name="Picture 2" descr="C:\Users\Dell PC\Desktop\template2.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384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solidFill>
                  <a:srgbClr val="000000"/>
                </a:solidFill>
                <a:latin typeface="TimesNewRomanPSMT"/>
              </a:rPr>
              <a:t>HNDIT1012 Visual </a:t>
            </a:r>
            <a:r>
              <a:rPr lang="en-US" sz="2400" dirty="0">
                <a:solidFill>
                  <a:srgbClr val="000000"/>
                </a:solidFill>
                <a:latin typeface="TimesNewRomanPSMT"/>
              </a:rPr>
              <a:t>Application </a:t>
            </a:r>
            <a:r>
              <a:rPr lang="en-US" sz="2400" dirty="0" smtClean="0">
                <a:solidFill>
                  <a:srgbClr val="000000"/>
                </a:solidFill>
                <a:latin typeface="TimesNewRomanPSMT"/>
              </a:rPr>
              <a:t>Programming</a:t>
            </a:r>
            <a:endParaRPr lang="en-US" sz="2400" dirty="0"/>
          </a:p>
        </p:txBody>
      </p:sp>
      <p:sp>
        <p:nvSpPr>
          <p:cNvPr id="3" name="Subtitle 2"/>
          <p:cNvSpPr>
            <a:spLocks noGrp="1"/>
          </p:cNvSpPr>
          <p:nvPr>
            <p:ph type="subTitle" idx="1"/>
          </p:nvPr>
        </p:nvSpPr>
        <p:spPr/>
        <p:txBody>
          <a:bodyPr/>
          <a:lstStyle/>
          <a:p>
            <a:r>
              <a:rPr lang="en-US" dirty="0" smtClean="0"/>
              <a:t>Week </a:t>
            </a:r>
            <a:r>
              <a:rPr lang="en-US" dirty="0" smtClean="0"/>
              <a:t>10</a:t>
            </a:r>
            <a:endParaRPr lang="en-US" dirty="0" smtClean="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65798601"/>
              </p:ext>
            </p:extLst>
          </p:nvPr>
        </p:nvGraphicFramePr>
        <p:xfrm>
          <a:off x="761682" y="3657441"/>
          <a:ext cx="2804160" cy="365760"/>
        </p:xfrm>
        <a:graphic>
          <a:graphicData uri="http://schemas.openxmlformats.org/drawingml/2006/table">
            <a:tbl>
              <a:tblPr/>
              <a:tblGrid>
                <a:gridCol w="2804160"/>
              </a:tblGrid>
              <a:tr h="0">
                <a:tc>
                  <a:txBody>
                    <a:bodyPr/>
                    <a:lstStyle/>
                    <a:p>
                      <a:endParaRPr lang="en-US" dirty="0">
                        <a:effectLst/>
                      </a:endParaRPr>
                    </a:p>
                  </a:txBody>
                  <a:tcPr anchor="ctr">
                    <a:lnL>
                      <a:noFill/>
                    </a:lnL>
                    <a:lnR>
                      <a:noFill/>
                    </a:lnR>
                    <a:lnT>
                      <a:noFill/>
                    </a:lnT>
                    <a:lnB>
                      <a:noFill/>
                    </a:lnB>
                  </a:tcPr>
                </a:tc>
              </a:tr>
            </a:tbl>
          </a:graphicData>
        </a:graphic>
      </p:graphicFrame>
      <p:sp>
        <p:nvSpPr>
          <p:cNvPr id="5" name="Rectangle 1"/>
          <p:cNvSpPr>
            <a:spLocks noChangeArrowheads="1"/>
          </p:cNvSpPr>
          <p:nvPr/>
        </p:nvSpPr>
        <p:spPr bwMode="auto">
          <a:xfrm>
            <a:off x="762000" y="3657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3269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lstStyle/>
          <a:p>
            <a:r>
              <a:rPr lang="en-US" dirty="0" smtClean="0"/>
              <a:t>Add the code as shown below</a:t>
            </a:r>
            <a:endParaRPr lang="en-US" dirty="0"/>
          </a:p>
        </p:txBody>
      </p:sp>
      <p:sp>
        <p:nvSpPr>
          <p:cNvPr id="3" name="Content Placeholder 2"/>
          <p:cNvSpPr>
            <a:spLocks noGrp="1"/>
          </p:cNvSpPr>
          <p:nvPr>
            <p:ph idx="1"/>
          </p:nvPr>
        </p:nvSpPr>
        <p:spPr>
          <a:xfrm>
            <a:off x="457200" y="1371600"/>
            <a:ext cx="8458200" cy="4754563"/>
          </a:xfrm>
        </p:spPr>
        <p:txBody>
          <a:bodyPr>
            <a:noAutofit/>
          </a:bodyPr>
          <a:lstStyle/>
          <a:p>
            <a:pPr marL="0" indent="0">
              <a:buNone/>
            </a:pP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partial</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class</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EmpForm</a:t>
            </a:r>
            <a:r>
              <a:rPr lang="en-US" sz="1200" dirty="0">
                <a:solidFill>
                  <a:srgbClr val="000000"/>
                </a:solidFill>
                <a:latin typeface="Cascadia Mono" panose="020B0609020000020004" pitchFamily="49" charset="0"/>
              </a:rPr>
              <a:t> : Form</a:t>
            </a:r>
          </a:p>
          <a:p>
            <a:pPr marL="0" indent="0">
              <a:buNone/>
            </a:pPr>
            <a:r>
              <a:rPr lang="en-US" sz="1200" dirty="0">
                <a:solidFill>
                  <a:srgbClr val="000000"/>
                </a:solidFill>
                <a:latin typeface="Cascadia Mono" panose="020B0609020000020004" pitchFamily="49" charset="0"/>
              </a:rPr>
              <a:t>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DataTable</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EmployeeDetails</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EmpForm</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InitializeComponent</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EmployeeDetails</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DataTable</a:t>
            </a:r>
            <a:r>
              <a:rPr lang="en-US" sz="1200" dirty="0">
                <a:solidFill>
                  <a:srgbClr val="000000"/>
                </a:solidFill>
                <a:latin typeface="Cascadia Mono" panose="020B0609020000020004" pitchFamily="49" charset="0"/>
              </a:rPr>
              <a:t>(</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EmployeeDetails</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a:t>
            </a:r>
          </a:p>
          <a:p>
            <a:pPr marL="0" indent="0">
              <a:buNone/>
            </a:pP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            </a:t>
            </a:r>
            <a:r>
              <a:rPr lang="en-US" sz="1200" dirty="0">
                <a:solidFill>
                  <a:srgbClr val="008000"/>
                </a:solidFill>
                <a:latin typeface="Cascadia Mono" panose="020B0609020000020004" pitchFamily="49" charset="0"/>
              </a:rPr>
              <a:t>//to create the column and schema</a:t>
            </a: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DataColumn</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EmployeeID</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DataColumn</a:t>
            </a:r>
            <a:r>
              <a:rPr lang="en-US" sz="1200" dirty="0">
                <a:solidFill>
                  <a:srgbClr val="000000"/>
                </a:solidFill>
                <a:latin typeface="Cascadia Mono" panose="020B0609020000020004" pitchFamily="49" charset="0"/>
              </a:rPr>
              <a:t>(</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EmpID</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a:t>
            </a:r>
            <a:r>
              <a:rPr lang="en-US" sz="1200" dirty="0" err="1">
                <a:solidFill>
                  <a:srgbClr val="0000FF"/>
                </a:solidFill>
                <a:latin typeface="Cascadia Mono" panose="020B0609020000020004" pitchFamily="49" charset="0"/>
              </a:rPr>
              <a:t>typeof</a:t>
            </a:r>
            <a:r>
              <a:rPr lang="en-US" sz="1200" dirty="0">
                <a:solidFill>
                  <a:srgbClr val="000000"/>
                </a:solidFill>
                <a:latin typeface="Cascadia Mono" panose="020B0609020000020004" pitchFamily="49" charset="0"/>
              </a:rPr>
              <a:t>(Int32));</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EmployeeDetails.Columns.Add</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EmployeeID</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DataColumn</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EmployeeName</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DataColumn</a:t>
            </a:r>
            <a:r>
              <a:rPr lang="en-US" sz="1200" dirty="0">
                <a:solidFill>
                  <a:srgbClr val="000000"/>
                </a:solidFill>
                <a:latin typeface="Cascadia Mono" panose="020B0609020000020004" pitchFamily="49" charset="0"/>
              </a:rPr>
              <a:t>(</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EmpName</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a:t>
            </a:r>
            <a:r>
              <a:rPr lang="en-US" sz="1200" dirty="0" err="1">
                <a:solidFill>
                  <a:srgbClr val="0000FF"/>
                </a:solidFill>
                <a:latin typeface="Cascadia Mono" panose="020B0609020000020004" pitchFamily="49" charset="0"/>
              </a:rPr>
              <a:t>typeof</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EmployeeDetails.Columns.Add</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EmployeeName</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DataColumn</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EmployeeMobile</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DataColumn</a:t>
            </a:r>
            <a:r>
              <a:rPr lang="en-US" sz="1200" dirty="0">
                <a:solidFill>
                  <a:srgbClr val="000000"/>
                </a:solidFill>
                <a:latin typeface="Cascadia Mono" panose="020B0609020000020004" pitchFamily="49" charset="0"/>
              </a:rPr>
              <a:t>(</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EmpMobile</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a:t>
            </a:r>
            <a:r>
              <a:rPr lang="en-US" sz="1200" dirty="0" err="1">
                <a:solidFill>
                  <a:srgbClr val="0000FF"/>
                </a:solidFill>
                <a:latin typeface="Cascadia Mono" panose="020B0609020000020004" pitchFamily="49" charset="0"/>
              </a:rPr>
              <a:t>typeof</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EmployeeDetails.Columns.Add</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EmployeeMobile</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dataGridView1.DataSource = </a:t>
            </a:r>
            <a:r>
              <a:rPr lang="en-US" sz="1200" dirty="0" err="1">
                <a:solidFill>
                  <a:srgbClr val="000000"/>
                </a:solidFill>
                <a:latin typeface="Cascadia Mono" panose="020B0609020000020004" pitchFamily="49" charset="0"/>
              </a:rPr>
              <a:t>EmployeeDetails</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p>
          <a:p>
            <a:pPr marL="0" indent="0">
              <a:buNone/>
            </a:pP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private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btnAdd_Click</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object</a:t>
            </a:r>
            <a:r>
              <a:rPr lang="en-US" sz="1200" dirty="0">
                <a:solidFill>
                  <a:srgbClr val="000000"/>
                </a:solidFill>
                <a:latin typeface="Cascadia Mono" panose="020B0609020000020004" pitchFamily="49" charset="0"/>
              </a:rPr>
              <a:t> sender, </a:t>
            </a:r>
            <a:r>
              <a:rPr lang="en-US" sz="1200" dirty="0" err="1">
                <a:solidFill>
                  <a:srgbClr val="000000"/>
                </a:solidFill>
                <a:latin typeface="Cascadia Mono" panose="020B0609020000020004" pitchFamily="49" charset="0"/>
              </a:rPr>
              <a:t>EventArgs</a:t>
            </a:r>
            <a:r>
              <a:rPr lang="en-US" sz="1200" dirty="0">
                <a:solidFill>
                  <a:srgbClr val="000000"/>
                </a:solidFill>
                <a:latin typeface="Cascadia Mono" panose="020B0609020000020004" pitchFamily="49" charset="0"/>
              </a:rPr>
              <a:t> e)</a:t>
            </a:r>
          </a:p>
          <a:p>
            <a:pPr marL="0" indent="0">
              <a:buNone/>
            </a:pPr>
            <a:r>
              <a:rPr lang="en-US" sz="1200" dirty="0">
                <a:solidFill>
                  <a:srgbClr val="000000"/>
                </a:solidFill>
                <a:latin typeface="Cascadia Mono" panose="020B0609020000020004" pitchFamily="49" charset="0"/>
              </a:rPr>
              <a:t>        {</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EmployeeDetails.Rows.Add</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txtEmpID.Text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txtEmpName.Text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txtEmpMobile.Text</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p>
          <a:p>
            <a:pPr marL="0" indent="0">
              <a:buNone/>
            </a:pPr>
            <a:r>
              <a:rPr lang="en-US" sz="1200" dirty="0">
                <a:solidFill>
                  <a:srgbClr val="000000"/>
                </a:solidFill>
                <a:latin typeface="Cascadia Mono" panose="020B0609020000020004" pitchFamily="49" charset="0"/>
              </a:rPr>
              <a:t>    }</a:t>
            </a:r>
            <a:endParaRPr lang="en-US" sz="1200"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10</a:t>
            </a:fld>
            <a:endParaRPr lang="en-US" dirty="0"/>
          </a:p>
        </p:txBody>
      </p:sp>
    </p:spTree>
    <p:extLst>
      <p:ext uri="{BB962C8B-B14F-4D97-AF65-F5344CB8AC3E}">
        <p14:creationId xmlns:p14="http://schemas.microsoft.com/office/powerpoint/2010/main" val="4044955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Thank You</a:t>
            </a:r>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11</a:t>
            </a:fld>
            <a:endParaRPr lang="en-US" dirty="0"/>
          </a:p>
        </p:txBody>
      </p:sp>
    </p:spTree>
    <p:extLst>
      <p:ext uri="{BB962C8B-B14F-4D97-AF65-F5344CB8AC3E}">
        <p14:creationId xmlns:p14="http://schemas.microsoft.com/office/powerpoint/2010/main" val="2051568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b="1" dirty="0"/>
              <a:t>Introduction to </a:t>
            </a:r>
            <a:r>
              <a:rPr lang="en-US" b="1" dirty="0" err="1" smtClean="0"/>
              <a:t>DataSet</a:t>
            </a:r>
            <a:r>
              <a:rPr lang="en-US" b="1" dirty="0" smtClean="0"/>
              <a:t> </a:t>
            </a:r>
            <a:r>
              <a:rPr lang="en-US" b="1" dirty="0"/>
              <a:t>in C</a:t>
            </a:r>
            <a:r>
              <a:rPr lang="en-US" b="1" dirty="0" smtClean="0"/>
              <a:t>#</a:t>
            </a:r>
            <a:endParaRPr lang="en-US" dirty="0"/>
          </a:p>
        </p:txBody>
      </p:sp>
      <p:sp>
        <p:nvSpPr>
          <p:cNvPr id="3" name="Content Placeholder 2"/>
          <p:cNvSpPr>
            <a:spLocks noGrp="1"/>
          </p:cNvSpPr>
          <p:nvPr>
            <p:ph idx="1"/>
          </p:nvPr>
        </p:nvSpPr>
        <p:spPr>
          <a:xfrm>
            <a:off x="609600" y="1143000"/>
            <a:ext cx="8229600" cy="4602163"/>
          </a:xfrm>
        </p:spPr>
        <p:txBody>
          <a:bodyPr>
            <a:normAutofit fontScale="92500" lnSpcReduction="10000"/>
          </a:bodyPr>
          <a:lstStyle/>
          <a:p>
            <a:pPr marL="0" indent="0">
              <a:buNone/>
            </a:pPr>
            <a:r>
              <a:rPr lang="en-US" dirty="0" err="1"/>
              <a:t>DataSet</a:t>
            </a:r>
            <a:r>
              <a:rPr lang="en-US" dirty="0"/>
              <a:t> is a disconnected architecture it represents the data in table structure which means the data into rows and columns. Dataset is the local copy of your database which exists in the local system and makes the application execute faster and reliable. </a:t>
            </a:r>
            <a:r>
              <a:rPr lang="en-US" dirty="0" err="1" smtClean="0"/>
              <a:t>DataSet</a:t>
            </a:r>
            <a:r>
              <a:rPr lang="en-US" dirty="0" smtClean="0"/>
              <a:t> contains collection of </a:t>
            </a:r>
            <a:r>
              <a:rPr lang="en-US" dirty="0" err="1"/>
              <a:t>D</a:t>
            </a:r>
            <a:r>
              <a:rPr lang="en-US" dirty="0" err="1" smtClean="0"/>
              <a:t>ataTables</a:t>
            </a:r>
            <a:r>
              <a:rPr lang="en-US" dirty="0" smtClean="0"/>
              <a:t>. </a:t>
            </a:r>
            <a:r>
              <a:rPr lang="en-US" dirty="0" err="1" smtClean="0"/>
              <a:t>DataSet</a:t>
            </a:r>
            <a:r>
              <a:rPr lang="en-US" dirty="0" smtClean="0"/>
              <a:t> </a:t>
            </a:r>
            <a:r>
              <a:rPr lang="en-US" dirty="0"/>
              <a:t>works like a real database with an entire set of data which includes the constraints, relationship among tables, and so on. It will be found in the namespace “System. Data”.</a:t>
            </a:r>
            <a:endParaRPr lang="en-US" dirty="0" smtClean="0"/>
          </a:p>
        </p:txBody>
      </p:sp>
      <p:sp>
        <p:nvSpPr>
          <p:cNvPr id="4" name="Slide Number Placeholder 3"/>
          <p:cNvSpPr>
            <a:spLocks noGrp="1"/>
          </p:cNvSpPr>
          <p:nvPr>
            <p:ph type="sldNum" sz="quarter" idx="12"/>
          </p:nvPr>
        </p:nvSpPr>
        <p:spPr/>
        <p:txBody>
          <a:bodyPr/>
          <a:lstStyle/>
          <a:p>
            <a:fld id="{EA205F43-80E2-4640-A934-E79BFFCB5CAF}" type="slidenum">
              <a:rPr lang="en-US" smtClean="0"/>
              <a:pPr/>
              <a:t>2</a:t>
            </a:fld>
            <a:endParaRPr lang="en-US" dirty="0"/>
          </a:p>
        </p:txBody>
      </p:sp>
    </p:spTree>
    <p:extLst>
      <p:ext uri="{BB962C8B-B14F-4D97-AF65-F5344CB8AC3E}">
        <p14:creationId xmlns:p14="http://schemas.microsoft.com/office/powerpoint/2010/main" val="463004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
            </a:r>
            <a:r>
              <a:rPr lang="en-US" dirty="0" err="1"/>
              <a:t>DataSet</a:t>
            </a:r>
            <a:r>
              <a:rPr lang="en-US" dirty="0"/>
              <a:t> Works?</a:t>
            </a:r>
          </a:p>
        </p:txBody>
      </p:sp>
      <p:sp>
        <p:nvSpPr>
          <p:cNvPr id="3" name="Content Placeholder 2"/>
          <p:cNvSpPr>
            <a:spLocks noGrp="1"/>
          </p:cNvSpPr>
          <p:nvPr>
            <p:ph idx="1"/>
          </p:nvPr>
        </p:nvSpPr>
        <p:spPr/>
        <p:txBody>
          <a:bodyPr>
            <a:normAutofit lnSpcReduction="10000"/>
          </a:bodyPr>
          <a:lstStyle/>
          <a:p>
            <a:pPr marL="0" indent="0">
              <a:buNone/>
            </a:pPr>
            <a:r>
              <a:rPr lang="en-US" dirty="0"/>
              <a:t>Let’s understand the working procedure of </a:t>
            </a:r>
            <a:r>
              <a:rPr lang="en-US" dirty="0" err="1"/>
              <a:t>DataSet</a:t>
            </a:r>
            <a:r>
              <a:rPr lang="en-US" dirty="0"/>
              <a:t> in C# with example, We creating two data tables </a:t>
            </a:r>
            <a:endParaRPr lang="en-US" dirty="0" smtClean="0"/>
          </a:p>
          <a:p>
            <a:pPr marL="0" indent="0">
              <a:buNone/>
            </a:pPr>
            <a:r>
              <a:rPr lang="en-US" dirty="0"/>
              <a:t>	</a:t>
            </a:r>
            <a:r>
              <a:rPr lang="en-US" dirty="0" smtClean="0"/>
              <a:t>Employee </a:t>
            </a:r>
            <a:r>
              <a:rPr lang="en-US" dirty="0"/>
              <a:t>and </a:t>
            </a:r>
            <a:endParaRPr lang="en-US" dirty="0" smtClean="0"/>
          </a:p>
          <a:p>
            <a:pPr marL="0" indent="0">
              <a:buNone/>
            </a:pPr>
            <a:r>
              <a:rPr lang="en-US" dirty="0"/>
              <a:t>	</a:t>
            </a:r>
            <a:r>
              <a:rPr lang="en-US" dirty="0" smtClean="0"/>
              <a:t>Salary </a:t>
            </a:r>
            <a:r>
              <a:rPr lang="en-US" dirty="0"/>
              <a:t>tables </a:t>
            </a:r>
            <a:endParaRPr lang="en-US" dirty="0" smtClean="0"/>
          </a:p>
          <a:p>
            <a:pPr marL="0" indent="0">
              <a:buNone/>
            </a:pPr>
            <a:r>
              <a:rPr lang="en-US" dirty="0" smtClean="0"/>
              <a:t>and </a:t>
            </a:r>
            <a:r>
              <a:rPr lang="en-US" dirty="0"/>
              <a:t>then create data columns to add the columns into the tables and finally create data rows to add records into both the tables.</a:t>
            </a:r>
          </a:p>
        </p:txBody>
      </p:sp>
      <p:sp>
        <p:nvSpPr>
          <p:cNvPr id="4" name="Slide Number Placeholder 3"/>
          <p:cNvSpPr>
            <a:spLocks noGrp="1"/>
          </p:cNvSpPr>
          <p:nvPr>
            <p:ph type="sldNum" sz="quarter" idx="12"/>
          </p:nvPr>
        </p:nvSpPr>
        <p:spPr/>
        <p:txBody>
          <a:bodyPr/>
          <a:lstStyle/>
          <a:p>
            <a:fld id="{EA205F43-80E2-4640-A934-E79BFFCB5CAF}" type="slidenum">
              <a:rPr lang="en-US" smtClean="0"/>
              <a:pPr/>
              <a:t>3</a:t>
            </a:fld>
            <a:endParaRPr lang="en-US" dirty="0"/>
          </a:p>
        </p:txBody>
      </p:sp>
    </p:spTree>
    <p:extLst>
      <p:ext uri="{BB962C8B-B14F-4D97-AF65-F5344CB8AC3E}">
        <p14:creationId xmlns:p14="http://schemas.microsoft.com/office/powerpoint/2010/main" val="391352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 Application</a:t>
            </a:r>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4</a:t>
            </a:fld>
            <a:endParaRPr lang="en-US" dirty="0"/>
          </a:p>
        </p:txBody>
      </p:sp>
      <p:pic>
        <p:nvPicPr>
          <p:cNvPr id="5" name="Picture 4"/>
          <p:cNvPicPr>
            <a:picLocks noChangeAspect="1"/>
          </p:cNvPicPr>
          <p:nvPr/>
        </p:nvPicPr>
        <p:blipFill>
          <a:blip r:embed="rId2"/>
          <a:stretch>
            <a:fillRect/>
          </a:stretch>
        </p:blipFill>
        <p:spPr>
          <a:xfrm>
            <a:off x="381000" y="1764527"/>
            <a:ext cx="8524875" cy="4600575"/>
          </a:xfrm>
          <a:prstGeom prst="rect">
            <a:avLst/>
          </a:prstGeom>
        </p:spPr>
      </p:pic>
    </p:spTree>
    <p:extLst>
      <p:ext uri="{BB962C8B-B14F-4D97-AF65-F5344CB8AC3E}">
        <p14:creationId xmlns:p14="http://schemas.microsoft.com/office/powerpoint/2010/main" val="3184448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buNone/>
            </a:pPr>
            <a:r>
              <a:rPr lang="en-US" dirty="0" smtClean="0"/>
              <a:t>Add two </a:t>
            </a:r>
            <a:r>
              <a:rPr lang="en-US" dirty="0" err="1" smtClean="0"/>
              <a:t>dataGrideView</a:t>
            </a:r>
            <a:r>
              <a:rPr lang="en-US" dirty="0" smtClean="0"/>
              <a:t> controls as shown in previous slide and insert a Button and labels as shown </a:t>
            </a:r>
            <a:r>
              <a:rPr lang="en-US" dirty="0"/>
              <a:t>in previous slide</a:t>
            </a:r>
            <a:r>
              <a:rPr lang="en-US" dirty="0" smtClean="0"/>
              <a:t>.</a:t>
            </a:r>
          </a:p>
          <a:p>
            <a:pPr marL="0" indent="0">
              <a:buNone/>
            </a:pPr>
            <a:r>
              <a:rPr lang="en-US" dirty="0" smtClean="0"/>
              <a:t>Add the following code to the click event of the button.</a:t>
            </a:r>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5</a:t>
            </a:fld>
            <a:endParaRPr lang="en-US" dirty="0"/>
          </a:p>
        </p:txBody>
      </p:sp>
    </p:spTree>
    <p:extLst>
      <p:ext uri="{BB962C8B-B14F-4D97-AF65-F5344CB8AC3E}">
        <p14:creationId xmlns:p14="http://schemas.microsoft.com/office/powerpoint/2010/main" val="381846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9144000" cy="6096000"/>
          </a:xfrm>
        </p:spPr>
        <p:txBody>
          <a:bodyPr>
            <a:noAutofit/>
          </a:bodyPr>
          <a:lstStyle/>
          <a:p>
            <a:pPr marL="0" indent="0">
              <a:buNone/>
            </a:pPr>
            <a:r>
              <a:rPr lang="en-US" sz="1200" dirty="0" smtClean="0">
                <a:solidFill>
                  <a:srgbClr val="0000FF"/>
                </a:solidFill>
                <a:latin typeface="Cascadia Mono" panose="020B0609020000020004" pitchFamily="49" charset="0"/>
              </a:rPr>
              <a:t>	private</a:t>
            </a:r>
            <a:r>
              <a:rPr lang="en-US" sz="1200" dirty="0" smtClean="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void</a:t>
            </a:r>
            <a:r>
              <a:rPr lang="en-US" sz="1200" dirty="0">
                <a:solidFill>
                  <a:srgbClr val="000000"/>
                </a:solidFill>
                <a:latin typeface="Cascadia Mono" panose="020B0609020000020004" pitchFamily="49" charset="0"/>
              </a:rPr>
              <a:t> button1_Click(</a:t>
            </a:r>
            <a:r>
              <a:rPr lang="en-US" sz="1200" dirty="0">
                <a:solidFill>
                  <a:srgbClr val="0000FF"/>
                </a:solidFill>
                <a:latin typeface="Cascadia Mono" panose="020B0609020000020004" pitchFamily="49" charset="0"/>
              </a:rPr>
              <a:t>object</a:t>
            </a:r>
            <a:r>
              <a:rPr lang="en-US" sz="1200" dirty="0">
                <a:solidFill>
                  <a:srgbClr val="000000"/>
                </a:solidFill>
                <a:latin typeface="Cascadia Mono" panose="020B0609020000020004" pitchFamily="49" charset="0"/>
              </a:rPr>
              <a:t> sender, </a:t>
            </a:r>
            <a:r>
              <a:rPr lang="en-US" sz="1200" dirty="0" err="1">
                <a:solidFill>
                  <a:srgbClr val="000000"/>
                </a:solidFill>
                <a:latin typeface="Cascadia Mono" panose="020B0609020000020004" pitchFamily="49" charset="0"/>
              </a:rPr>
              <a:t>EventArgs</a:t>
            </a:r>
            <a:r>
              <a:rPr lang="en-US" sz="1200" dirty="0">
                <a:solidFill>
                  <a:srgbClr val="000000"/>
                </a:solidFill>
                <a:latin typeface="Cascadia Mono" panose="020B0609020000020004" pitchFamily="49" charset="0"/>
              </a:rPr>
              <a:t> e)</a:t>
            </a:r>
          </a:p>
          <a:p>
            <a:pPr marL="0" indent="0">
              <a:buNone/>
            </a:pPr>
            <a:r>
              <a:rPr lang="en-US" sz="1200" dirty="0">
                <a:solidFill>
                  <a:srgbClr val="000000"/>
                </a:solidFill>
                <a:latin typeface="Cascadia Mono" panose="020B0609020000020004" pitchFamily="49" charset="0"/>
              </a:rPr>
              <a:t>        </a:t>
            </a:r>
            <a:r>
              <a:rPr lang="en-US" sz="1200" dirty="0" smtClean="0">
                <a:solidFill>
                  <a:srgbClr val="000000"/>
                </a:solidFill>
                <a:latin typeface="Cascadia Mono" panose="020B0609020000020004" pitchFamily="49" charset="0"/>
              </a:rPr>
              <a:t>	{</a:t>
            </a: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                </a:t>
            </a:r>
            <a:r>
              <a:rPr lang="en-US" sz="1200" dirty="0">
                <a:solidFill>
                  <a:srgbClr val="008000"/>
                </a:solidFill>
                <a:latin typeface="Cascadia Mono" panose="020B0609020000020004" pitchFamily="49" charset="0"/>
              </a:rPr>
              <a:t>// building the </a:t>
            </a:r>
            <a:r>
              <a:rPr lang="en-US" sz="1200" dirty="0" err="1">
                <a:solidFill>
                  <a:srgbClr val="008000"/>
                </a:solidFill>
                <a:latin typeface="Cascadia Mono" panose="020B0609020000020004" pitchFamily="49" charset="0"/>
              </a:rPr>
              <a:t>EmployeeDetails</a:t>
            </a:r>
            <a:r>
              <a:rPr lang="en-US" sz="1200" dirty="0">
                <a:solidFill>
                  <a:srgbClr val="008000"/>
                </a:solidFill>
                <a:latin typeface="Cascadia Mono" panose="020B0609020000020004" pitchFamily="49" charset="0"/>
              </a:rPr>
              <a:t> table using </a:t>
            </a:r>
            <a:r>
              <a:rPr lang="en-US" sz="1200" dirty="0" err="1">
                <a:solidFill>
                  <a:srgbClr val="008000"/>
                </a:solidFill>
                <a:latin typeface="Cascadia Mono" panose="020B0609020000020004" pitchFamily="49" charset="0"/>
              </a:rPr>
              <a:t>DataTable</a:t>
            </a: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DataTable</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EmployeeDetails</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DataTable</a:t>
            </a:r>
            <a:r>
              <a:rPr lang="en-US" sz="1200" dirty="0">
                <a:solidFill>
                  <a:srgbClr val="000000"/>
                </a:solidFill>
                <a:latin typeface="Cascadia Mono" panose="020B0609020000020004" pitchFamily="49" charset="0"/>
              </a:rPr>
              <a:t>(</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EmployeeDetails</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a:t>
            </a:r>
          </a:p>
          <a:p>
            <a:pPr marL="0" indent="0">
              <a:buNone/>
            </a:pP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                </a:t>
            </a:r>
            <a:r>
              <a:rPr lang="en-US" sz="1200" dirty="0">
                <a:solidFill>
                  <a:srgbClr val="008000"/>
                </a:solidFill>
                <a:latin typeface="Cascadia Mono" panose="020B0609020000020004" pitchFamily="49" charset="0"/>
              </a:rPr>
              <a:t>//to create the column and schema</a:t>
            </a: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DataColumn</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EmployeeID</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DataColumn</a:t>
            </a:r>
            <a:r>
              <a:rPr lang="en-US" sz="1200" dirty="0">
                <a:solidFill>
                  <a:srgbClr val="000000"/>
                </a:solidFill>
                <a:latin typeface="Cascadia Mono" panose="020B0609020000020004" pitchFamily="49" charset="0"/>
              </a:rPr>
              <a:t>(</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EmpID</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a:t>
            </a:r>
            <a:r>
              <a:rPr lang="en-US" sz="1200" dirty="0" err="1">
                <a:solidFill>
                  <a:srgbClr val="0000FF"/>
                </a:solidFill>
                <a:latin typeface="Cascadia Mono" panose="020B0609020000020004" pitchFamily="49" charset="0"/>
              </a:rPr>
              <a:t>typeof</a:t>
            </a:r>
            <a:r>
              <a:rPr lang="en-US" sz="1200" dirty="0">
                <a:solidFill>
                  <a:srgbClr val="000000"/>
                </a:solidFill>
                <a:latin typeface="Cascadia Mono" panose="020B0609020000020004" pitchFamily="49" charset="0"/>
              </a:rPr>
              <a:t>(Int32));</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EmployeeDetails.Columns.Add</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EmployeeID</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DataColumn</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EmployeeName</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DataColumn</a:t>
            </a:r>
            <a:r>
              <a:rPr lang="en-US" sz="1200" dirty="0">
                <a:solidFill>
                  <a:srgbClr val="000000"/>
                </a:solidFill>
                <a:latin typeface="Cascadia Mono" panose="020B0609020000020004" pitchFamily="49" charset="0"/>
              </a:rPr>
              <a:t>(</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EmpName</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a:t>
            </a:r>
            <a:r>
              <a:rPr lang="en-US" sz="1200" dirty="0" err="1">
                <a:solidFill>
                  <a:srgbClr val="0000FF"/>
                </a:solidFill>
                <a:latin typeface="Cascadia Mono" panose="020B0609020000020004" pitchFamily="49" charset="0"/>
              </a:rPr>
              <a:t>typeof</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EmployeeDetails.Columns.Add</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EmployeeName</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DataColumn</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EmployeeMobile</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DataColumn</a:t>
            </a:r>
            <a:r>
              <a:rPr lang="en-US" sz="1200" dirty="0">
                <a:solidFill>
                  <a:srgbClr val="000000"/>
                </a:solidFill>
                <a:latin typeface="Cascadia Mono" panose="020B0609020000020004" pitchFamily="49" charset="0"/>
              </a:rPr>
              <a:t>(</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EmpMobile</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a:t>
            </a:r>
            <a:r>
              <a:rPr lang="en-US" sz="1200" dirty="0" err="1">
                <a:solidFill>
                  <a:srgbClr val="0000FF"/>
                </a:solidFill>
                <a:latin typeface="Cascadia Mono" panose="020B0609020000020004" pitchFamily="49" charset="0"/>
              </a:rPr>
              <a:t>typeof</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EmployeeDetails.Columns.Add</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EmployeeMobile</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a:solidFill>
                  <a:srgbClr val="008000"/>
                </a:solidFill>
                <a:latin typeface="Cascadia Mono" panose="020B0609020000020004" pitchFamily="49" charset="0"/>
              </a:rPr>
              <a:t>//to add the Data rows into the </a:t>
            </a:r>
            <a:r>
              <a:rPr lang="en-US" sz="1200" dirty="0" err="1">
                <a:solidFill>
                  <a:srgbClr val="008000"/>
                </a:solidFill>
                <a:latin typeface="Cascadia Mono" panose="020B0609020000020004" pitchFamily="49" charset="0"/>
              </a:rPr>
              <a:t>EmployeeDetails</a:t>
            </a:r>
            <a:r>
              <a:rPr lang="en-US" sz="1200" dirty="0">
                <a:solidFill>
                  <a:srgbClr val="008000"/>
                </a:solidFill>
                <a:latin typeface="Cascadia Mono" panose="020B0609020000020004" pitchFamily="49" charset="0"/>
              </a:rPr>
              <a:t> table</a:t>
            </a: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EmployeeDetails.Rows.Add</a:t>
            </a:r>
            <a:r>
              <a:rPr lang="en-US" sz="1200" dirty="0">
                <a:solidFill>
                  <a:srgbClr val="000000"/>
                </a:solidFill>
                <a:latin typeface="Cascadia Mono" panose="020B0609020000020004" pitchFamily="49" charset="0"/>
              </a:rPr>
              <a:t>(1001, </a:t>
            </a:r>
            <a:r>
              <a:rPr lang="en-US" sz="1200" dirty="0">
                <a:solidFill>
                  <a:srgbClr val="A31515"/>
                </a:solidFill>
                <a:latin typeface="Cascadia Mono" panose="020B0609020000020004" pitchFamily="49" charset="0"/>
              </a:rPr>
              <a:t>"Andrew"</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"9000322579"</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EmployeeDetails.Rows.Add</a:t>
            </a:r>
            <a:r>
              <a:rPr lang="en-US" sz="1200" dirty="0">
                <a:solidFill>
                  <a:srgbClr val="000000"/>
                </a:solidFill>
                <a:latin typeface="Cascadia Mono" panose="020B0609020000020004" pitchFamily="49" charset="0"/>
              </a:rPr>
              <a:t>(1002, </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Briddan</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a:t>
            </a:r>
            <a:r>
              <a:rPr lang="en-US" sz="1200" dirty="0">
                <a:solidFill>
                  <a:srgbClr val="A31515"/>
                </a:solidFill>
                <a:latin typeface="Cascadia Mono" panose="020B0609020000020004" pitchFamily="49" charset="0"/>
              </a:rPr>
              <a:t>"9081223457"</a:t>
            </a:r>
            <a:r>
              <a:rPr lang="en-US" sz="1200" dirty="0">
                <a:solidFill>
                  <a:srgbClr val="000000"/>
                </a:solidFill>
                <a:latin typeface="Cascadia Mono" panose="020B0609020000020004" pitchFamily="49" charset="0"/>
              </a:rPr>
              <a:t>);</a:t>
            </a:r>
          </a:p>
          <a:p>
            <a:pPr marL="0" indent="0">
              <a:buNone/>
            </a:pP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                </a:t>
            </a:r>
            <a:r>
              <a:rPr lang="en-US" sz="1200" dirty="0">
                <a:solidFill>
                  <a:srgbClr val="008000"/>
                </a:solidFill>
                <a:latin typeface="Cascadia Mono" panose="020B0609020000020004" pitchFamily="49" charset="0"/>
              </a:rPr>
              <a:t>// to create one more table </a:t>
            </a:r>
            <a:r>
              <a:rPr lang="en-US" sz="1200" dirty="0" err="1">
                <a:solidFill>
                  <a:srgbClr val="008000"/>
                </a:solidFill>
                <a:latin typeface="Cascadia Mono" panose="020B0609020000020004" pitchFamily="49" charset="0"/>
              </a:rPr>
              <a:t>SalaryDetails</a:t>
            </a: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DataTable</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SalaryDetails</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DataTable</a:t>
            </a:r>
            <a:r>
              <a:rPr lang="en-US" sz="1200" dirty="0">
                <a:solidFill>
                  <a:srgbClr val="000000"/>
                </a:solidFill>
                <a:latin typeface="Cascadia Mono" panose="020B0609020000020004" pitchFamily="49" charset="0"/>
              </a:rPr>
              <a:t>(</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SalaryDetails</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a:t>
            </a:r>
          </a:p>
          <a:p>
            <a:pPr marL="0" indent="0">
              <a:buNone/>
            </a:pP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                </a:t>
            </a:r>
            <a:endParaRPr lang="en-US" sz="1200"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6</a:t>
            </a:fld>
            <a:endParaRPr lang="en-US" dirty="0"/>
          </a:p>
        </p:txBody>
      </p:sp>
    </p:spTree>
    <p:extLst>
      <p:ext uri="{BB962C8B-B14F-4D97-AF65-F5344CB8AC3E}">
        <p14:creationId xmlns:p14="http://schemas.microsoft.com/office/powerpoint/2010/main" val="138983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534400" cy="5287963"/>
          </a:xfrm>
        </p:spPr>
        <p:txBody>
          <a:bodyPr>
            <a:noAutofit/>
          </a:bodyPr>
          <a:lstStyle/>
          <a:p>
            <a:pPr marL="0" indent="0">
              <a:buNone/>
            </a:pPr>
            <a:r>
              <a:rPr lang="en-US" sz="1200" dirty="0" smtClean="0">
                <a:solidFill>
                  <a:srgbClr val="008000"/>
                </a:solidFill>
                <a:latin typeface="Cascadia Mono" panose="020B0609020000020004" pitchFamily="49" charset="0"/>
              </a:rPr>
              <a:t>	   //</a:t>
            </a:r>
            <a:r>
              <a:rPr lang="en-US" sz="1200" dirty="0">
                <a:solidFill>
                  <a:srgbClr val="008000"/>
                </a:solidFill>
                <a:latin typeface="Cascadia Mono" panose="020B0609020000020004" pitchFamily="49" charset="0"/>
              </a:rPr>
              <a:t>to create the column and schema</a:t>
            </a: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DataColumn</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SalaryId</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DataColumn</a:t>
            </a:r>
            <a:r>
              <a:rPr lang="en-US" sz="1200" dirty="0">
                <a:solidFill>
                  <a:srgbClr val="000000"/>
                </a:solidFill>
                <a:latin typeface="Cascadia Mono" panose="020B0609020000020004" pitchFamily="49" charset="0"/>
              </a:rPr>
              <a:t>(</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SalaryID</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a:t>
            </a:r>
            <a:r>
              <a:rPr lang="en-US" sz="1200" dirty="0" err="1">
                <a:solidFill>
                  <a:srgbClr val="0000FF"/>
                </a:solidFill>
                <a:latin typeface="Cascadia Mono" panose="020B0609020000020004" pitchFamily="49" charset="0"/>
              </a:rPr>
              <a:t>typeof</a:t>
            </a:r>
            <a:r>
              <a:rPr lang="en-US" sz="1200" dirty="0">
                <a:solidFill>
                  <a:srgbClr val="000000"/>
                </a:solidFill>
                <a:latin typeface="Cascadia Mono" panose="020B0609020000020004" pitchFamily="49" charset="0"/>
              </a:rPr>
              <a:t>(Int32));</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SalaryDetails.Columns.Add</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SalaryId</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DataColumn</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empId</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DataColumn</a:t>
            </a:r>
            <a:r>
              <a:rPr lang="en-US" sz="1200" dirty="0">
                <a:solidFill>
                  <a:srgbClr val="000000"/>
                </a:solidFill>
                <a:latin typeface="Cascadia Mono" panose="020B0609020000020004" pitchFamily="49" charset="0"/>
              </a:rPr>
              <a:t>(</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EmployeeID</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a:t>
            </a:r>
            <a:r>
              <a:rPr lang="en-US" sz="1200" dirty="0" err="1">
                <a:solidFill>
                  <a:srgbClr val="0000FF"/>
                </a:solidFill>
                <a:latin typeface="Cascadia Mono" panose="020B0609020000020004" pitchFamily="49" charset="0"/>
              </a:rPr>
              <a:t>typeof</a:t>
            </a:r>
            <a:r>
              <a:rPr lang="en-US" sz="1200" dirty="0">
                <a:solidFill>
                  <a:srgbClr val="000000"/>
                </a:solidFill>
                <a:latin typeface="Cascadia Mono" panose="020B0609020000020004" pitchFamily="49" charset="0"/>
              </a:rPr>
              <a:t>(Int32));</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SalaryDetails.Columns.Add</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empId</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DataColumn</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empName</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DataColumn</a:t>
            </a:r>
            <a:r>
              <a:rPr lang="en-US" sz="1200" dirty="0">
                <a:solidFill>
                  <a:srgbClr val="000000"/>
                </a:solidFill>
                <a:latin typeface="Cascadia Mono" panose="020B0609020000020004" pitchFamily="49" charset="0"/>
              </a:rPr>
              <a:t>(</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EmployeeName</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a:t>
            </a:r>
            <a:r>
              <a:rPr lang="en-US" sz="1200" dirty="0" err="1">
                <a:solidFill>
                  <a:srgbClr val="0000FF"/>
                </a:solidFill>
                <a:latin typeface="Cascadia Mono" panose="020B0609020000020004" pitchFamily="49" charset="0"/>
              </a:rPr>
              <a:t>typeof</a:t>
            </a:r>
            <a:r>
              <a:rPr lang="en-US" sz="1200" dirty="0">
                <a:solidFill>
                  <a:srgbClr val="000000"/>
                </a:solidFill>
                <a:latin typeface="Cascadia Mono" panose="020B0609020000020004" pitchFamily="49" charset="0"/>
              </a:rPr>
              <a:t>(</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SalaryDetails.Columns.Add</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empName</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DataColumn</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SalaryPaid</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DataColumn</a:t>
            </a:r>
            <a:r>
              <a:rPr lang="en-US" sz="1200" dirty="0">
                <a:solidFill>
                  <a:srgbClr val="000000"/>
                </a:solidFill>
                <a:latin typeface="Cascadia Mono" panose="020B0609020000020004" pitchFamily="49" charset="0"/>
              </a:rPr>
              <a:t>(</a:t>
            </a:r>
            <a:r>
              <a:rPr lang="en-US" sz="1200" dirty="0">
                <a:solidFill>
                  <a:srgbClr val="A31515"/>
                </a:solidFill>
                <a:latin typeface="Cascadia Mono" panose="020B0609020000020004" pitchFamily="49" charset="0"/>
              </a:rPr>
              <a:t>"Salary"</a:t>
            </a:r>
            <a:r>
              <a:rPr lang="en-US" sz="1200" dirty="0">
                <a:solidFill>
                  <a:srgbClr val="000000"/>
                </a:solidFill>
                <a:latin typeface="Cascadia Mono" panose="020B0609020000020004" pitchFamily="49" charset="0"/>
              </a:rPr>
              <a:t>, </a:t>
            </a:r>
            <a:r>
              <a:rPr lang="en-US" sz="1200" dirty="0" err="1">
                <a:solidFill>
                  <a:srgbClr val="0000FF"/>
                </a:solidFill>
                <a:latin typeface="Cascadia Mono" panose="020B0609020000020004" pitchFamily="49" charset="0"/>
              </a:rPr>
              <a:t>typeof</a:t>
            </a:r>
            <a:r>
              <a:rPr lang="en-US" sz="1200" dirty="0">
                <a:solidFill>
                  <a:srgbClr val="000000"/>
                </a:solidFill>
                <a:latin typeface="Cascadia Mono" panose="020B0609020000020004" pitchFamily="49" charset="0"/>
              </a:rPr>
              <a:t>(Int32));</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SalaryDetails.Columns.Add</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SalaryPaid</a:t>
            </a:r>
            <a:r>
              <a:rPr lang="en-US" sz="1200" dirty="0">
                <a:solidFill>
                  <a:srgbClr val="000000"/>
                </a:solidFill>
                <a:latin typeface="Cascadia Mono" panose="020B0609020000020004" pitchFamily="49" charset="0"/>
              </a:rPr>
              <a:t>);</a:t>
            </a:r>
          </a:p>
          <a:p>
            <a:pPr marL="0" indent="0">
              <a:buNone/>
            </a:pP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                </a:t>
            </a:r>
            <a:r>
              <a:rPr lang="en-US" sz="1200" dirty="0">
                <a:solidFill>
                  <a:srgbClr val="008000"/>
                </a:solidFill>
                <a:latin typeface="Cascadia Mono" panose="020B0609020000020004" pitchFamily="49" charset="0"/>
              </a:rPr>
              <a:t>//to add the Data rows into the </a:t>
            </a:r>
            <a:r>
              <a:rPr lang="en-US" sz="1200" dirty="0" err="1">
                <a:solidFill>
                  <a:srgbClr val="008000"/>
                </a:solidFill>
                <a:latin typeface="Cascadia Mono" panose="020B0609020000020004" pitchFamily="49" charset="0"/>
              </a:rPr>
              <a:t>SalaryDetails</a:t>
            </a:r>
            <a:r>
              <a:rPr lang="en-US" sz="1200" dirty="0">
                <a:solidFill>
                  <a:srgbClr val="008000"/>
                </a:solidFill>
                <a:latin typeface="Cascadia Mono" panose="020B0609020000020004" pitchFamily="49" charset="0"/>
              </a:rPr>
              <a:t> table</a:t>
            </a: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SalaryDetails.Rows.Add</a:t>
            </a:r>
            <a:r>
              <a:rPr lang="en-US" sz="1200" dirty="0">
                <a:solidFill>
                  <a:srgbClr val="000000"/>
                </a:solidFill>
                <a:latin typeface="Cascadia Mono" panose="020B0609020000020004" pitchFamily="49" charset="0"/>
              </a:rPr>
              <a:t>(10001, 1001, </a:t>
            </a:r>
            <a:r>
              <a:rPr lang="en-US" sz="1200" dirty="0">
                <a:solidFill>
                  <a:srgbClr val="A31515"/>
                </a:solidFill>
                <a:latin typeface="Cascadia Mono" panose="020B0609020000020004" pitchFamily="49" charset="0"/>
              </a:rPr>
              <a:t>"Andrew"</a:t>
            </a:r>
            <a:r>
              <a:rPr lang="en-US" sz="1200" dirty="0">
                <a:solidFill>
                  <a:srgbClr val="000000"/>
                </a:solidFill>
                <a:latin typeface="Cascadia Mono" panose="020B0609020000020004" pitchFamily="49" charset="0"/>
              </a:rPr>
              <a:t>, 42000);</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SalaryDetails.Rows.Add</a:t>
            </a:r>
            <a:r>
              <a:rPr lang="en-US" sz="1200" dirty="0">
                <a:solidFill>
                  <a:srgbClr val="000000"/>
                </a:solidFill>
                <a:latin typeface="Cascadia Mono" panose="020B0609020000020004" pitchFamily="49" charset="0"/>
              </a:rPr>
              <a:t>(10002, 1002, </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Briddan</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 30000);</a:t>
            </a:r>
          </a:p>
          <a:p>
            <a:pPr marL="0" indent="0">
              <a:buNone/>
            </a:pP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                </a:t>
            </a:r>
            <a:r>
              <a:rPr lang="en-US" sz="1200" dirty="0">
                <a:solidFill>
                  <a:srgbClr val="008000"/>
                </a:solidFill>
                <a:latin typeface="Cascadia Mono" panose="020B0609020000020004" pitchFamily="49" charset="0"/>
              </a:rPr>
              <a:t>//to create the object for </a:t>
            </a:r>
            <a:r>
              <a:rPr lang="en-US" sz="1200" dirty="0" err="1">
                <a:solidFill>
                  <a:srgbClr val="008000"/>
                </a:solidFill>
                <a:latin typeface="Cascadia Mono" panose="020B0609020000020004" pitchFamily="49" charset="0"/>
              </a:rPr>
              <a:t>DataSet</a:t>
            </a: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DataSet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dataSet</a:t>
            </a:r>
            <a:r>
              <a:rPr lang="en-US" sz="1200" dirty="0">
                <a:solidFill>
                  <a:srgbClr val="000000"/>
                </a:solidFill>
                <a:latin typeface="Cascadia Mono" panose="020B0609020000020004" pitchFamily="49" charset="0"/>
              </a:rPr>
              <a:t>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DataSet</a:t>
            </a:r>
            <a:r>
              <a:rPr lang="en-US" sz="1200" dirty="0">
                <a:solidFill>
                  <a:srgbClr val="000000"/>
                </a:solidFill>
                <a:latin typeface="Cascadia Mono" panose="020B0609020000020004" pitchFamily="49" charset="0"/>
              </a:rPr>
              <a:t>();</a:t>
            </a:r>
          </a:p>
          <a:p>
            <a:pPr marL="0" indent="0">
              <a:buNone/>
            </a:pP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                </a:t>
            </a:r>
            <a:r>
              <a:rPr lang="en-US" sz="1200" dirty="0">
                <a:solidFill>
                  <a:srgbClr val="008000"/>
                </a:solidFill>
                <a:latin typeface="Cascadia Mono" panose="020B0609020000020004" pitchFamily="49" charset="0"/>
              </a:rPr>
              <a:t>//Adding </a:t>
            </a:r>
            <a:r>
              <a:rPr lang="en-US" sz="1200" dirty="0" err="1">
                <a:solidFill>
                  <a:srgbClr val="008000"/>
                </a:solidFill>
                <a:latin typeface="Cascadia Mono" panose="020B0609020000020004" pitchFamily="49" charset="0"/>
              </a:rPr>
              <a:t>DataTables</a:t>
            </a:r>
            <a:r>
              <a:rPr lang="en-US" sz="1200" dirty="0">
                <a:solidFill>
                  <a:srgbClr val="008000"/>
                </a:solidFill>
                <a:latin typeface="Cascadia Mono" panose="020B0609020000020004" pitchFamily="49" charset="0"/>
              </a:rPr>
              <a:t> into </a:t>
            </a:r>
            <a:r>
              <a:rPr lang="en-US" sz="1200" dirty="0" err="1">
                <a:solidFill>
                  <a:srgbClr val="008000"/>
                </a:solidFill>
                <a:latin typeface="Cascadia Mono" panose="020B0609020000020004" pitchFamily="49" charset="0"/>
              </a:rPr>
              <a:t>DataSet</a:t>
            </a: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dataSet.Tables.Add</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EmployeeDetails</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dataSet.Tables.Add</a:t>
            </a:r>
            <a:r>
              <a:rPr lang="en-US" sz="1200" dirty="0">
                <a:solidFill>
                  <a:srgbClr val="000000"/>
                </a:solidFill>
                <a:latin typeface="Cascadia Mono" panose="020B0609020000020004" pitchFamily="49" charset="0"/>
              </a:rPr>
              <a:t>(</a:t>
            </a:r>
            <a:r>
              <a:rPr lang="en-US" sz="1200" dirty="0" err="1">
                <a:solidFill>
                  <a:srgbClr val="000000"/>
                </a:solidFill>
                <a:latin typeface="Cascadia Mono" panose="020B0609020000020004" pitchFamily="49" charset="0"/>
              </a:rPr>
              <a:t>SalaryDetails</a:t>
            </a:r>
            <a:r>
              <a:rPr lang="en-US" sz="1200" dirty="0">
                <a:solidFill>
                  <a:srgbClr val="000000"/>
                </a:solidFill>
                <a:latin typeface="Cascadia Mono" panose="020B0609020000020004" pitchFamily="49" charset="0"/>
              </a:rPr>
              <a:t>);</a:t>
            </a:r>
          </a:p>
          <a:p>
            <a:pPr marL="0" indent="0">
              <a:buNone/>
            </a:pPr>
            <a:r>
              <a:rPr lang="en-US" sz="1200" dirty="0" smtClean="0">
                <a:solidFill>
                  <a:srgbClr val="000000"/>
                </a:solidFill>
                <a:latin typeface="Cascadia Mono" panose="020B0609020000020004" pitchFamily="49" charset="0"/>
              </a:rPr>
              <a:t>	</a:t>
            </a:r>
          </a:p>
          <a:p>
            <a:pPr marL="0" indent="0">
              <a:buNone/>
            </a:pPr>
            <a:r>
              <a:rPr lang="en-US" sz="1200" dirty="0">
                <a:solidFill>
                  <a:srgbClr val="000000"/>
                </a:solidFill>
                <a:latin typeface="Cascadia Mono" panose="020B0609020000020004" pitchFamily="49" charset="0"/>
              </a:rPr>
              <a:t>	</a:t>
            </a:r>
            <a:endParaRPr lang="en-US" sz="1200"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7</a:t>
            </a:fld>
            <a:endParaRPr lang="en-US" dirty="0"/>
          </a:p>
        </p:txBody>
      </p:sp>
    </p:spTree>
    <p:extLst>
      <p:ext uri="{BB962C8B-B14F-4D97-AF65-F5344CB8AC3E}">
        <p14:creationId xmlns:p14="http://schemas.microsoft.com/office/powerpoint/2010/main" val="456060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rPr lang="en-US" sz="1200" dirty="0" smtClean="0">
                <a:solidFill>
                  <a:srgbClr val="000000"/>
                </a:solidFill>
                <a:latin typeface="Cascadia Mono" panose="020B0609020000020004" pitchFamily="49" charset="0"/>
              </a:rPr>
              <a:t>	    </a:t>
            </a:r>
            <a:r>
              <a:rPr lang="en-US" sz="1200" dirty="0" err="1" smtClean="0">
                <a:solidFill>
                  <a:srgbClr val="000000"/>
                </a:solidFill>
                <a:latin typeface="Cascadia Mono" panose="020B0609020000020004" pitchFamily="49" charset="0"/>
              </a:rPr>
              <a:t>dataGridViewEmployee.DataSource</a:t>
            </a:r>
            <a:r>
              <a:rPr lang="en-US" sz="1200" dirty="0" smtClean="0">
                <a:solidFill>
                  <a:srgbClr val="000000"/>
                </a:solidFill>
                <a:latin typeface="Cascadia Mono" panose="020B0609020000020004" pitchFamily="49" charset="0"/>
              </a:rPr>
              <a:t> </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EmployeeDetails</a:t>
            </a:r>
            <a:r>
              <a:rPr lang="en-US" sz="1200" dirty="0">
                <a:solidFill>
                  <a:srgbClr val="000000"/>
                </a:solidFill>
                <a:latin typeface="Cascadia Mono" panose="020B0609020000020004" pitchFamily="49" charset="0"/>
              </a:rPr>
              <a:t>;</a:t>
            </a:r>
          </a:p>
          <a:p>
            <a:pPr marL="0" lvl="0" indent="0">
              <a:buNone/>
            </a:pPr>
            <a:r>
              <a:rPr lang="en-US" sz="1200" dirty="0">
                <a:solidFill>
                  <a:srgbClr val="000000"/>
                </a:solidFill>
                <a:latin typeface="Cascadia Mono" panose="020B0609020000020004" pitchFamily="49" charset="0"/>
              </a:rPr>
              <a:t>                </a:t>
            </a:r>
            <a:r>
              <a:rPr lang="en-US" sz="1200" dirty="0">
                <a:solidFill>
                  <a:srgbClr val="008000"/>
                </a:solidFill>
                <a:latin typeface="Cascadia Mono" panose="020B0609020000020004" pitchFamily="49" charset="0"/>
              </a:rPr>
              <a:t>// Alternative ways</a:t>
            </a:r>
            <a:endParaRPr lang="en-US" sz="1200" dirty="0">
              <a:solidFill>
                <a:srgbClr val="000000"/>
              </a:solidFill>
              <a:latin typeface="Cascadia Mono" panose="020B0609020000020004" pitchFamily="49" charset="0"/>
            </a:endParaRPr>
          </a:p>
          <a:p>
            <a:pPr marL="0" lvl="0" indent="0">
              <a:buNone/>
            </a:pPr>
            <a:r>
              <a:rPr lang="en-US" sz="1200" dirty="0">
                <a:solidFill>
                  <a:srgbClr val="000000"/>
                </a:solidFill>
                <a:latin typeface="Cascadia Mono" panose="020B0609020000020004" pitchFamily="49" charset="0"/>
              </a:rPr>
              <a:t>                </a:t>
            </a:r>
            <a:r>
              <a:rPr lang="en-US" sz="1200" dirty="0">
                <a:solidFill>
                  <a:srgbClr val="008000"/>
                </a:solidFill>
                <a:latin typeface="Cascadia Mono" panose="020B0609020000020004" pitchFamily="49" charset="0"/>
              </a:rPr>
              <a:t>/*</a:t>
            </a:r>
          </a:p>
          <a:p>
            <a:pPr marL="0" lvl="0" indent="0">
              <a:buNone/>
            </a:pPr>
            <a:r>
              <a:rPr lang="en-US" sz="1200" dirty="0">
                <a:solidFill>
                  <a:srgbClr val="008000"/>
                </a:solidFill>
                <a:latin typeface="Cascadia Mono" panose="020B0609020000020004" pitchFamily="49" charset="0"/>
              </a:rPr>
              <a:t>                </a:t>
            </a:r>
            <a:r>
              <a:rPr lang="en-US" sz="1200" dirty="0" err="1" smtClean="0">
                <a:solidFill>
                  <a:srgbClr val="008000"/>
                </a:solidFill>
                <a:latin typeface="Cascadia Mono" panose="020B0609020000020004" pitchFamily="49" charset="0"/>
              </a:rPr>
              <a:t>dataGridViewEmployee.DataSource</a:t>
            </a:r>
            <a:r>
              <a:rPr lang="en-US" sz="1200" dirty="0" smtClean="0">
                <a:solidFill>
                  <a:srgbClr val="008000"/>
                </a:solidFill>
                <a:latin typeface="Cascadia Mono" panose="020B0609020000020004" pitchFamily="49" charset="0"/>
              </a:rPr>
              <a:t> </a:t>
            </a:r>
            <a:r>
              <a:rPr lang="en-US" sz="1200" dirty="0">
                <a:solidFill>
                  <a:srgbClr val="008000"/>
                </a:solidFill>
                <a:latin typeface="Cascadia Mono" panose="020B0609020000020004" pitchFamily="49" charset="0"/>
              </a:rPr>
              <a:t>= </a:t>
            </a:r>
            <a:r>
              <a:rPr lang="en-US" sz="1200" dirty="0" err="1">
                <a:solidFill>
                  <a:srgbClr val="008000"/>
                </a:solidFill>
                <a:latin typeface="Cascadia Mono" panose="020B0609020000020004" pitchFamily="49" charset="0"/>
              </a:rPr>
              <a:t>dataSet.Tables</a:t>
            </a:r>
            <a:r>
              <a:rPr lang="en-US" sz="1200" dirty="0">
                <a:solidFill>
                  <a:srgbClr val="008000"/>
                </a:solidFill>
                <a:latin typeface="Cascadia Mono" panose="020B0609020000020004" pitchFamily="49" charset="0"/>
              </a:rPr>
              <a:t>[0];</a:t>
            </a:r>
          </a:p>
          <a:p>
            <a:pPr marL="0" lvl="0" indent="0">
              <a:buNone/>
            </a:pPr>
            <a:r>
              <a:rPr lang="en-US" sz="1200" dirty="0">
                <a:solidFill>
                  <a:srgbClr val="008000"/>
                </a:solidFill>
                <a:latin typeface="Cascadia Mono" panose="020B0609020000020004" pitchFamily="49" charset="0"/>
              </a:rPr>
              <a:t>                Or</a:t>
            </a:r>
          </a:p>
          <a:p>
            <a:pPr marL="0" lvl="0" indent="0">
              <a:buNone/>
            </a:pPr>
            <a:r>
              <a:rPr lang="en-US" sz="1200" dirty="0">
                <a:solidFill>
                  <a:srgbClr val="008000"/>
                </a:solidFill>
                <a:latin typeface="Cascadia Mono" panose="020B0609020000020004" pitchFamily="49" charset="0"/>
              </a:rPr>
              <a:t>                </a:t>
            </a:r>
            <a:r>
              <a:rPr lang="en-US" sz="1200" dirty="0" err="1">
                <a:solidFill>
                  <a:srgbClr val="008000"/>
                </a:solidFill>
                <a:latin typeface="Cascadia Mono" panose="020B0609020000020004" pitchFamily="49" charset="0"/>
              </a:rPr>
              <a:t>dataGridViewEmployee</a:t>
            </a:r>
            <a:r>
              <a:rPr lang="en-US" sz="1200" dirty="0" err="1" smtClean="0">
                <a:solidFill>
                  <a:srgbClr val="008000"/>
                </a:solidFill>
                <a:latin typeface="Cascadia Mono" panose="020B0609020000020004" pitchFamily="49" charset="0"/>
              </a:rPr>
              <a:t>.DataSource</a:t>
            </a:r>
            <a:r>
              <a:rPr lang="en-US" sz="1200" dirty="0" smtClean="0">
                <a:solidFill>
                  <a:srgbClr val="008000"/>
                </a:solidFill>
                <a:latin typeface="Cascadia Mono" panose="020B0609020000020004" pitchFamily="49" charset="0"/>
              </a:rPr>
              <a:t> </a:t>
            </a:r>
            <a:r>
              <a:rPr lang="en-US" sz="1200" dirty="0">
                <a:solidFill>
                  <a:srgbClr val="008000"/>
                </a:solidFill>
                <a:latin typeface="Cascadia Mono" panose="020B0609020000020004" pitchFamily="49" charset="0"/>
              </a:rPr>
              <a:t>= </a:t>
            </a:r>
            <a:r>
              <a:rPr lang="en-US" sz="1200" dirty="0" err="1">
                <a:solidFill>
                  <a:srgbClr val="008000"/>
                </a:solidFill>
                <a:latin typeface="Cascadia Mono" panose="020B0609020000020004" pitchFamily="49" charset="0"/>
              </a:rPr>
              <a:t>dataSet.Tables</a:t>
            </a:r>
            <a:r>
              <a:rPr lang="en-US" sz="1200" dirty="0">
                <a:solidFill>
                  <a:srgbClr val="008000"/>
                </a:solidFill>
                <a:latin typeface="Cascadia Mono" panose="020B0609020000020004" pitchFamily="49" charset="0"/>
              </a:rPr>
              <a:t>["</a:t>
            </a:r>
            <a:r>
              <a:rPr lang="en-US" sz="1200" dirty="0" err="1">
                <a:solidFill>
                  <a:srgbClr val="008000"/>
                </a:solidFill>
                <a:latin typeface="Cascadia Mono" panose="020B0609020000020004" pitchFamily="49" charset="0"/>
              </a:rPr>
              <a:t>EmployeeDetails</a:t>
            </a:r>
            <a:r>
              <a:rPr lang="en-US" sz="1200" dirty="0">
                <a:solidFill>
                  <a:srgbClr val="008000"/>
                </a:solidFill>
                <a:latin typeface="Cascadia Mono" panose="020B0609020000020004" pitchFamily="49" charset="0"/>
              </a:rPr>
              <a:t>"];</a:t>
            </a:r>
          </a:p>
          <a:p>
            <a:pPr marL="0" lvl="0" indent="0">
              <a:buNone/>
            </a:pPr>
            <a:r>
              <a:rPr lang="en-US" sz="1200" dirty="0">
                <a:solidFill>
                  <a:srgbClr val="008000"/>
                </a:solidFill>
                <a:latin typeface="Cascadia Mono" panose="020B0609020000020004" pitchFamily="49" charset="0"/>
              </a:rPr>
              <a:t>                */</a:t>
            </a:r>
            <a:endParaRPr lang="en-US" sz="1200" dirty="0">
              <a:solidFill>
                <a:srgbClr val="000000"/>
              </a:solidFill>
              <a:latin typeface="Cascadia Mono" panose="020B0609020000020004" pitchFamily="49" charset="0"/>
            </a:endParaRPr>
          </a:p>
          <a:p>
            <a:pPr marL="0" lvl="0" indent="0">
              <a:buNone/>
            </a:pPr>
            <a:r>
              <a:rPr lang="en-US" sz="1200" dirty="0">
                <a:solidFill>
                  <a:srgbClr val="000000"/>
                </a:solidFill>
                <a:latin typeface="Cascadia Mono" panose="020B0609020000020004" pitchFamily="49" charset="0"/>
              </a:rPr>
              <a:t>                </a:t>
            </a:r>
          </a:p>
          <a:p>
            <a:pPr marL="0" lvl="0" indent="0">
              <a:buNone/>
            </a:pPr>
            <a:r>
              <a:rPr lang="en-US" sz="1200" dirty="0">
                <a:solidFill>
                  <a:srgbClr val="000000"/>
                </a:solidFill>
                <a:latin typeface="Cascadia Mono" panose="020B0609020000020004" pitchFamily="49" charset="0"/>
              </a:rPr>
              <a:t>	 </a:t>
            </a:r>
            <a:r>
              <a:rPr lang="en-US" sz="1200" dirty="0" smtClean="0">
                <a:solidFill>
                  <a:srgbClr val="000000"/>
                </a:solidFill>
                <a:latin typeface="Cascadia Mono" panose="020B0609020000020004" pitchFamily="49" charset="0"/>
              </a:rPr>
              <a:t>  </a:t>
            </a:r>
            <a:r>
              <a:rPr lang="en-US" sz="1200" dirty="0" err="1" smtClean="0">
                <a:solidFill>
                  <a:srgbClr val="000000"/>
                </a:solidFill>
                <a:latin typeface="Cascadia Mono" panose="020B0609020000020004" pitchFamily="49" charset="0"/>
              </a:rPr>
              <a:t>dataGridViewSalary.DataSource</a:t>
            </a:r>
            <a:r>
              <a:rPr lang="en-US" sz="1200" dirty="0" smtClean="0">
                <a:solidFill>
                  <a:srgbClr val="000000"/>
                </a:solidFill>
                <a:latin typeface="Cascadia Mono" panose="020B0609020000020004" pitchFamily="49" charset="0"/>
              </a:rPr>
              <a:t> </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SalaryDetails</a:t>
            </a:r>
            <a:r>
              <a:rPr lang="en-US" sz="1200" dirty="0">
                <a:solidFill>
                  <a:srgbClr val="000000"/>
                </a:solidFill>
                <a:latin typeface="Cascadia Mono" panose="020B0609020000020004" pitchFamily="49" charset="0"/>
              </a:rPr>
              <a:t>;</a:t>
            </a:r>
          </a:p>
          <a:p>
            <a:pPr marL="0" lvl="0" indent="0">
              <a:buNone/>
            </a:pPr>
            <a:r>
              <a:rPr lang="en-US" sz="1200" dirty="0">
                <a:solidFill>
                  <a:srgbClr val="000000"/>
                </a:solidFill>
                <a:latin typeface="Cascadia Mono" panose="020B0609020000020004" pitchFamily="49" charset="0"/>
              </a:rPr>
              <a:t>                </a:t>
            </a:r>
            <a:r>
              <a:rPr lang="en-US" sz="1200" dirty="0">
                <a:solidFill>
                  <a:srgbClr val="008000"/>
                </a:solidFill>
                <a:latin typeface="Cascadia Mono" panose="020B0609020000020004" pitchFamily="49" charset="0"/>
              </a:rPr>
              <a:t>// Alternative ways</a:t>
            </a:r>
            <a:endParaRPr lang="en-US" sz="1200" dirty="0">
              <a:solidFill>
                <a:srgbClr val="000000"/>
              </a:solidFill>
              <a:latin typeface="Cascadia Mono" panose="020B0609020000020004" pitchFamily="49" charset="0"/>
            </a:endParaRPr>
          </a:p>
          <a:p>
            <a:pPr marL="0" lvl="0" indent="0">
              <a:buNone/>
            </a:pPr>
            <a:r>
              <a:rPr lang="en-US" sz="1200" dirty="0">
                <a:solidFill>
                  <a:srgbClr val="000000"/>
                </a:solidFill>
                <a:latin typeface="Cascadia Mono" panose="020B0609020000020004" pitchFamily="49" charset="0"/>
              </a:rPr>
              <a:t>                </a:t>
            </a:r>
            <a:r>
              <a:rPr lang="en-US" sz="1200" dirty="0">
                <a:solidFill>
                  <a:srgbClr val="008000"/>
                </a:solidFill>
                <a:latin typeface="Cascadia Mono" panose="020B0609020000020004" pitchFamily="49" charset="0"/>
              </a:rPr>
              <a:t>/*</a:t>
            </a:r>
          </a:p>
          <a:p>
            <a:pPr marL="0" lvl="0" indent="0">
              <a:buNone/>
            </a:pPr>
            <a:r>
              <a:rPr lang="en-US" sz="1200" dirty="0">
                <a:solidFill>
                  <a:srgbClr val="008000"/>
                </a:solidFill>
                <a:latin typeface="Cascadia Mono" panose="020B0609020000020004" pitchFamily="49" charset="0"/>
              </a:rPr>
              <a:t>                </a:t>
            </a:r>
            <a:r>
              <a:rPr lang="en-US" sz="1200" dirty="0" err="1">
                <a:solidFill>
                  <a:srgbClr val="008000"/>
                </a:solidFill>
                <a:latin typeface="Cascadia Mono" panose="020B0609020000020004" pitchFamily="49" charset="0"/>
              </a:rPr>
              <a:t>dataGridViewSalary.DataSource</a:t>
            </a:r>
            <a:r>
              <a:rPr lang="en-US" sz="1200" dirty="0">
                <a:solidFill>
                  <a:srgbClr val="008000"/>
                </a:solidFill>
                <a:latin typeface="Cascadia Mono" panose="020B0609020000020004" pitchFamily="49" charset="0"/>
              </a:rPr>
              <a:t> = </a:t>
            </a:r>
            <a:r>
              <a:rPr lang="en-US" sz="1200" dirty="0" err="1">
                <a:solidFill>
                  <a:srgbClr val="008000"/>
                </a:solidFill>
                <a:latin typeface="Cascadia Mono" panose="020B0609020000020004" pitchFamily="49" charset="0"/>
              </a:rPr>
              <a:t>dataSet.Tables</a:t>
            </a:r>
            <a:r>
              <a:rPr lang="en-US" sz="1200" dirty="0">
                <a:solidFill>
                  <a:srgbClr val="008000"/>
                </a:solidFill>
                <a:latin typeface="Cascadia Mono" panose="020B0609020000020004" pitchFamily="49" charset="0"/>
              </a:rPr>
              <a:t>[1];</a:t>
            </a:r>
          </a:p>
          <a:p>
            <a:pPr marL="0" lvl="0" indent="0">
              <a:buNone/>
            </a:pPr>
            <a:r>
              <a:rPr lang="en-US" sz="1200" dirty="0">
                <a:solidFill>
                  <a:srgbClr val="008000"/>
                </a:solidFill>
                <a:latin typeface="Cascadia Mono" panose="020B0609020000020004" pitchFamily="49" charset="0"/>
              </a:rPr>
              <a:t>                Or</a:t>
            </a:r>
          </a:p>
          <a:p>
            <a:pPr marL="0" lvl="0" indent="0">
              <a:buNone/>
            </a:pPr>
            <a:r>
              <a:rPr lang="en-US" sz="1200" dirty="0">
                <a:solidFill>
                  <a:srgbClr val="008000"/>
                </a:solidFill>
                <a:latin typeface="Cascadia Mono" panose="020B0609020000020004" pitchFamily="49" charset="0"/>
              </a:rPr>
              <a:t>                </a:t>
            </a:r>
            <a:r>
              <a:rPr lang="en-US" sz="1200" dirty="0" err="1">
                <a:solidFill>
                  <a:srgbClr val="008000"/>
                </a:solidFill>
                <a:latin typeface="Cascadia Mono" panose="020B0609020000020004" pitchFamily="49" charset="0"/>
              </a:rPr>
              <a:t>dataGridViewSalary.DataSource</a:t>
            </a:r>
            <a:r>
              <a:rPr lang="en-US" sz="1200" dirty="0">
                <a:solidFill>
                  <a:srgbClr val="008000"/>
                </a:solidFill>
                <a:latin typeface="Cascadia Mono" panose="020B0609020000020004" pitchFamily="49" charset="0"/>
              </a:rPr>
              <a:t> = </a:t>
            </a:r>
            <a:r>
              <a:rPr lang="en-US" sz="1200" dirty="0" err="1">
                <a:solidFill>
                  <a:srgbClr val="008000"/>
                </a:solidFill>
                <a:latin typeface="Cascadia Mono" panose="020B0609020000020004" pitchFamily="49" charset="0"/>
              </a:rPr>
              <a:t>dataSet.Tables</a:t>
            </a:r>
            <a:r>
              <a:rPr lang="en-US" sz="1200" dirty="0">
                <a:solidFill>
                  <a:srgbClr val="008000"/>
                </a:solidFill>
                <a:latin typeface="Cascadia Mono" panose="020B0609020000020004" pitchFamily="49" charset="0"/>
              </a:rPr>
              <a:t>["</a:t>
            </a:r>
            <a:r>
              <a:rPr lang="en-US" sz="1200" dirty="0" err="1">
                <a:solidFill>
                  <a:srgbClr val="008000"/>
                </a:solidFill>
                <a:latin typeface="Cascadia Mono" panose="020B0609020000020004" pitchFamily="49" charset="0"/>
              </a:rPr>
              <a:t>SalaryDetails</a:t>
            </a:r>
            <a:r>
              <a:rPr lang="en-US" sz="1200" dirty="0">
                <a:solidFill>
                  <a:srgbClr val="008000"/>
                </a:solidFill>
                <a:latin typeface="Cascadia Mono" panose="020B0609020000020004" pitchFamily="49" charset="0"/>
              </a:rPr>
              <a:t>"];</a:t>
            </a:r>
          </a:p>
          <a:p>
            <a:pPr marL="0" lvl="0" indent="0">
              <a:buNone/>
            </a:pPr>
            <a:r>
              <a:rPr lang="en-US" sz="1200" dirty="0">
                <a:solidFill>
                  <a:srgbClr val="008000"/>
                </a:solidFill>
                <a:latin typeface="Cascadia Mono" panose="020B0609020000020004" pitchFamily="49" charset="0"/>
              </a:rPr>
              <a:t>                */</a:t>
            </a:r>
          </a:p>
          <a:p>
            <a:pPr marL="0" lvl="0" indent="0">
              <a:buNone/>
            </a:pPr>
            <a:r>
              <a:rPr lang="en-US" sz="1200" dirty="0">
                <a:solidFill>
                  <a:srgbClr val="000000"/>
                </a:solidFill>
                <a:latin typeface="Cascadia Mono" panose="020B0609020000020004" pitchFamily="49" charset="0"/>
              </a:rPr>
              <a:t>}</a:t>
            </a:r>
            <a:endParaRPr lang="en-US" sz="1200" dirty="0">
              <a:solidFill>
                <a:prstClr val="black"/>
              </a:solidFill>
            </a:endParaRPr>
          </a:p>
          <a:p>
            <a:pPr lvl="0"/>
            <a:endParaRPr lang="en-US" sz="1200" dirty="0">
              <a:solidFill>
                <a:prstClr val="black"/>
              </a:solidFill>
            </a:endParaRPr>
          </a:p>
          <a:p>
            <a:pPr marL="0" indent="0">
              <a:buNone/>
            </a:pPr>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8</a:t>
            </a:fld>
            <a:endParaRPr lang="en-US" dirty="0"/>
          </a:p>
        </p:txBody>
      </p:sp>
    </p:spTree>
    <p:extLst>
      <p:ext uri="{BB962C8B-B14F-4D97-AF65-F5344CB8AC3E}">
        <p14:creationId xmlns:p14="http://schemas.microsoft.com/office/powerpoint/2010/main" val="3422232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data using Forms</a:t>
            </a:r>
            <a:endParaRPr lang="en-US" dirty="0"/>
          </a:p>
        </p:txBody>
      </p:sp>
      <p:pic>
        <p:nvPicPr>
          <p:cNvPr id="5" name="Content Placeholder 4"/>
          <p:cNvPicPr>
            <a:picLocks noGrp="1" noChangeAspect="1"/>
          </p:cNvPicPr>
          <p:nvPr>
            <p:ph idx="1"/>
          </p:nvPr>
        </p:nvPicPr>
        <p:blipFill>
          <a:blip r:embed="rId2"/>
          <a:stretch>
            <a:fillRect/>
          </a:stretch>
        </p:blipFill>
        <p:spPr>
          <a:xfrm>
            <a:off x="914400" y="2725737"/>
            <a:ext cx="7419975" cy="2657475"/>
          </a:xfrm>
          <a:prstGeom prst="rect">
            <a:avLst/>
          </a:prstGeom>
        </p:spPr>
      </p:pic>
      <p:sp>
        <p:nvSpPr>
          <p:cNvPr id="4" name="Slide Number Placeholder 3"/>
          <p:cNvSpPr>
            <a:spLocks noGrp="1"/>
          </p:cNvSpPr>
          <p:nvPr>
            <p:ph type="sldNum" sz="quarter" idx="12"/>
          </p:nvPr>
        </p:nvSpPr>
        <p:spPr/>
        <p:txBody>
          <a:bodyPr/>
          <a:lstStyle/>
          <a:p>
            <a:fld id="{EA205F43-80E2-4640-A934-E79BFFCB5CAF}" type="slidenum">
              <a:rPr lang="en-US" smtClean="0"/>
              <a:pPr/>
              <a:t>9</a:t>
            </a:fld>
            <a:endParaRPr lang="en-US" dirty="0"/>
          </a:p>
        </p:txBody>
      </p:sp>
      <p:sp>
        <p:nvSpPr>
          <p:cNvPr id="6" name="TextBox 5"/>
          <p:cNvSpPr txBox="1"/>
          <p:nvPr/>
        </p:nvSpPr>
        <p:spPr>
          <a:xfrm>
            <a:off x="838200" y="2133600"/>
            <a:ext cx="7620000" cy="369332"/>
          </a:xfrm>
          <a:prstGeom prst="rect">
            <a:avLst/>
          </a:prstGeom>
          <a:noFill/>
        </p:spPr>
        <p:txBody>
          <a:bodyPr wrap="square" rtlCol="0">
            <a:spAutoFit/>
          </a:bodyPr>
          <a:lstStyle/>
          <a:p>
            <a:r>
              <a:rPr lang="en-US" dirty="0" smtClean="0"/>
              <a:t>Design a form as shown below:</a:t>
            </a:r>
            <a:endParaRPr lang="en-US" dirty="0"/>
          </a:p>
        </p:txBody>
      </p:sp>
    </p:spTree>
    <p:extLst>
      <p:ext uri="{BB962C8B-B14F-4D97-AF65-F5344CB8AC3E}">
        <p14:creationId xmlns:p14="http://schemas.microsoft.com/office/powerpoint/2010/main" val="1700625974"/>
      </p:ext>
    </p:extLst>
  </p:cSld>
  <p:clrMapOvr>
    <a:masterClrMapping/>
  </p:clrMapOvr>
</p:sld>
</file>

<file path=ppt/theme/theme1.xml><?xml version="1.0" encoding="utf-8"?>
<a:theme xmlns:a="http://schemas.openxmlformats.org/drawingml/2006/main" name="HND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HNDIT</Template>
  <TotalTime>2028</TotalTime>
  <Words>295</Words>
  <Application>Microsoft Office PowerPoint</Application>
  <PresentationFormat>On-screen Show (4:3)</PresentationFormat>
  <Paragraphs>109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Cascadia Mono</vt:lpstr>
      <vt:lpstr>TimesNewRomanPSMT</vt:lpstr>
      <vt:lpstr>HNDIT</vt:lpstr>
      <vt:lpstr>HNDIT1012 Visual Application Programming</vt:lpstr>
      <vt:lpstr>Introduction to DataSet in C#</vt:lpstr>
      <vt:lpstr>How DataSet Works?</vt:lpstr>
      <vt:lpstr>Create an Application</vt:lpstr>
      <vt:lpstr>Example</vt:lpstr>
      <vt:lpstr>PowerPoint Presentation</vt:lpstr>
      <vt:lpstr>PowerPoint Presentation</vt:lpstr>
      <vt:lpstr>PowerPoint Presentation</vt:lpstr>
      <vt:lpstr>Adding data using Forms</vt:lpstr>
      <vt:lpstr>Add the code as shown below</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 X55</dc:creator>
  <cp:lastModifiedBy>Microsoft account</cp:lastModifiedBy>
  <cp:revision>219</cp:revision>
  <dcterms:created xsi:type="dcterms:W3CDTF">2014-03-07T13:02:25Z</dcterms:created>
  <dcterms:modified xsi:type="dcterms:W3CDTF">2022-09-27T17:23:05Z</dcterms:modified>
</cp:coreProperties>
</file>