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7" r:id="rId7"/>
    <p:sldId id="261" r:id="rId8"/>
    <p:sldId id="263" r:id="rId9"/>
    <p:sldId id="264" r:id="rId10"/>
    <p:sldId id="265" r:id="rId11"/>
    <p:sldId id="266" r:id="rId12"/>
    <p:sldId id="267" r:id="rId13"/>
    <p:sldId id="268" r:id="rId14"/>
    <p:sldId id="269" r:id="rId15"/>
    <p:sldId id="271" r:id="rId16"/>
    <p:sldId id="273" r:id="rId17"/>
    <p:sldId id="272"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92" autoAdjust="0"/>
    <p:restoredTop sz="94660"/>
  </p:normalViewPr>
  <p:slideViewPr>
    <p:cSldViewPr snapToGrid="0">
      <p:cViewPr varScale="1">
        <p:scale>
          <a:sx n="65" d="100"/>
          <a:sy n="65"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E23DBD-9264-4D29-8057-516EA45CA39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55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23DBD-9264-4D29-8057-516EA45CA39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8701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23DBD-9264-4D29-8057-516EA45CA39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54172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23DBD-9264-4D29-8057-516EA45CA39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363077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E23DBD-9264-4D29-8057-516EA45CA39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40099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E23DBD-9264-4D29-8057-516EA45CA391}"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71106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E23DBD-9264-4D29-8057-516EA45CA391}"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95456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E23DBD-9264-4D29-8057-516EA45CA391}"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2805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23DBD-9264-4D29-8057-516EA45CA391}"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61448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23DBD-9264-4D29-8057-516EA45CA391}"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269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23DBD-9264-4D29-8057-516EA45CA391}"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88249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23DBD-9264-4D29-8057-516EA45CA391}" type="datetimeFigureOut">
              <a:rPr lang="en-US" smtClean="0"/>
              <a:t>9/19/2022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25371-9C38-4E6F-9F3C-0EDF3CD04870}" type="slidenum">
              <a:rPr lang="en-US" smtClean="0"/>
              <a:t>‹#›</a:t>
            </a:fld>
            <a:endParaRPr lang="en-US"/>
          </a:p>
        </p:txBody>
      </p:sp>
    </p:spTree>
    <p:extLst>
      <p:ext uri="{BB962C8B-B14F-4D97-AF65-F5344CB8AC3E}">
        <p14:creationId xmlns:p14="http://schemas.microsoft.com/office/powerpoint/2010/main" val="41051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ETL</a:t>
            </a:r>
            <a:endParaRPr lang="en-US" dirty="0"/>
          </a:p>
        </p:txBody>
      </p:sp>
      <p:sp>
        <p:nvSpPr>
          <p:cNvPr id="3" name="Subtitle 2"/>
          <p:cNvSpPr>
            <a:spLocks noGrp="1"/>
          </p:cNvSpPr>
          <p:nvPr>
            <p:ph type="subTitle" idx="1"/>
          </p:nvPr>
        </p:nvSpPr>
        <p:spPr/>
        <p:txBody>
          <a:bodyPr/>
          <a:lstStyle/>
          <a:p>
            <a:r>
              <a:rPr lang="en-US" dirty="0" smtClean="0"/>
              <a:t>Musadaq </a:t>
            </a:r>
            <a:r>
              <a:rPr lang="en-US" dirty="0" err="1" smtClean="0"/>
              <a:t>Mansoor</a:t>
            </a:r>
            <a:endParaRPr lang="en-US" dirty="0"/>
          </a:p>
        </p:txBody>
      </p:sp>
    </p:spTree>
    <p:extLst>
      <p:ext uri="{BB962C8B-B14F-4D97-AF65-F5344CB8AC3E}">
        <p14:creationId xmlns:p14="http://schemas.microsoft.com/office/powerpoint/2010/main" val="397749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Life Cycle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typical real-life ETL cycle consists of the following execution steps: </a:t>
            </a:r>
            <a:endParaRPr lang="en-US" dirty="0" smtClean="0"/>
          </a:p>
          <a:p>
            <a:pPr marL="0" indent="0">
              <a:buNone/>
            </a:pPr>
            <a:r>
              <a:rPr lang="en-US" dirty="0" smtClean="0"/>
              <a:t>1</a:t>
            </a:r>
            <a:r>
              <a:rPr lang="en-US" dirty="0"/>
              <a:t>. Cycle initiation </a:t>
            </a:r>
            <a:endParaRPr lang="en-US" dirty="0" smtClean="0"/>
          </a:p>
          <a:p>
            <a:pPr marL="0" indent="0">
              <a:buNone/>
            </a:pPr>
            <a:r>
              <a:rPr lang="en-US" dirty="0" smtClean="0"/>
              <a:t>2</a:t>
            </a:r>
            <a:r>
              <a:rPr lang="en-US" dirty="0"/>
              <a:t>. Build reference data </a:t>
            </a:r>
            <a:endParaRPr lang="en-US" dirty="0" smtClean="0"/>
          </a:p>
          <a:p>
            <a:pPr marL="0" indent="0">
              <a:buNone/>
            </a:pPr>
            <a:r>
              <a:rPr lang="en-US" dirty="0" smtClean="0"/>
              <a:t>3</a:t>
            </a:r>
            <a:r>
              <a:rPr lang="en-US" dirty="0"/>
              <a:t>. Extract (from sources) </a:t>
            </a:r>
            <a:endParaRPr lang="en-US" dirty="0" smtClean="0"/>
          </a:p>
          <a:p>
            <a:pPr marL="0" indent="0">
              <a:buNone/>
            </a:pPr>
            <a:r>
              <a:rPr lang="en-US" dirty="0" smtClean="0"/>
              <a:t>4</a:t>
            </a:r>
            <a:r>
              <a:rPr lang="en-US" dirty="0"/>
              <a:t>. </a:t>
            </a:r>
            <a:r>
              <a:rPr lang="en-US" dirty="0" smtClean="0"/>
              <a:t>Validate</a:t>
            </a:r>
          </a:p>
          <a:p>
            <a:pPr marL="0" indent="0">
              <a:buNone/>
            </a:pPr>
            <a:r>
              <a:rPr lang="en-US" dirty="0" smtClean="0"/>
              <a:t> </a:t>
            </a:r>
            <a:r>
              <a:rPr lang="en-US" dirty="0"/>
              <a:t>5. Transform (clean, apply business rules, check for data integrity, create aggregates or disaggregates) </a:t>
            </a:r>
            <a:endParaRPr lang="en-US" dirty="0" smtClean="0"/>
          </a:p>
          <a:p>
            <a:pPr marL="0" indent="0">
              <a:buNone/>
            </a:pPr>
            <a:r>
              <a:rPr lang="en-US" dirty="0" smtClean="0"/>
              <a:t>6</a:t>
            </a:r>
            <a:r>
              <a:rPr lang="en-US" dirty="0"/>
              <a:t>. Stage (load into staging tables, if used) </a:t>
            </a:r>
            <a:endParaRPr lang="en-US" dirty="0" smtClean="0"/>
          </a:p>
          <a:p>
            <a:pPr marL="0" indent="0">
              <a:buNone/>
            </a:pPr>
            <a:r>
              <a:rPr lang="en-US" dirty="0" smtClean="0"/>
              <a:t>7</a:t>
            </a:r>
            <a:r>
              <a:rPr lang="en-US" dirty="0"/>
              <a:t>. Audit reports (for example, on compliance with business rules. Also, in case of failure, helps to diagnose/repair) </a:t>
            </a:r>
            <a:endParaRPr lang="en-US" dirty="0" smtClean="0"/>
          </a:p>
          <a:p>
            <a:pPr marL="0" indent="0">
              <a:buNone/>
            </a:pPr>
            <a:r>
              <a:rPr lang="en-US" dirty="0" smtClean="0"/>
              <a:t>8</a:t>
            </a:r>
            <a:r>
              <a:rPr lang="en-US" dirty="0"/>
              <a:t>. Publish (to target tables) </a:t>
            </a:r>
            <a:endParaRPr lang="en-US" dirty="0" smtClean="0"/>
          </a:p>
          <a:p>
            <a:pPr marL="0" indent="0">
              <a:buNone/>
            </a:pPr>
            <a:r>
              <a:rPr lang="en-US" dirty="0" smtClean="0"/>
              <a:t>9</a:t>
            </a:r>
            <a:r>
              <a:rPr lang="en-US" dirty="0"/>
              <a:t>. Archive </a:t>
            </a:r>
            <a:endParaRPr lang="en-US" dirty="0" smtClean="0"/>
          </a:p>
          <a:p>
            <a:pPr marL="0" indent="0">
              <a:buNone/>
            </a:pPr>
            <a:r>
              <a:rPr lang="en-US" dirty="0" smtClean="0"/>
              <a:t>10</a:t>
            </a:r>
            <a:r>
              <a:rPr lang="en-US" dirty="0"/>
              <a:t>. Clean up </a:t>
            </a:r>
          </a:p>
        </p:txBody>
      </p:sp>
    </p:spTree>
    <p:extLst>
      <p:ext uri="{BB962C8B-B14F-4D97-AF65-F5344CB8AC3E}">
        <p14:creationId xmlns:p14="http://schemas.microsoft.com/office/powerpoint/2010/main" val="267896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dirty="0"/>
              <a:t>ETL processes can involve considerable complexity, and significant operational problems can occur with improperly designed ETL systems</a:t>
            </a:r>
            <a:r>
              <a:rPr lang="en-US" dirty="0" smtClean="0"/>
              <a:t>.</a:t>
            </a:r>
          </a:p>
          <a:p>
            <a:r>
              <a:rPr lang="en-US" dirty="0" smtClean="0"/>
              <a:t> </a:t>
            </a:r>
            <a:r>
              <a:rPr lang="en-US" dirty="0"/>
              <a:t>The range of data values or data quality in an operational system may exceed the expectations of designers at the time validation and transformation rules are specified. </a:t>
            </a:r>
            <a:endParaRPr lang="en-US" dirty="0" smtClean="0"/>
          </a:p>
          <a:p>
            <a:r>
              <a:rPr lang="en-US" dirty="0" smtClean="0"/>
              <a:t>Data profiling. </a:t>
            </a:r>
            <a:endParaRPr lang="en-US" dirty="0"/>
          </a:p>
        </p:txBody>
      </p:sp>
    </p:spTree>
    <p:extLst>
      <p:ext uri="{BB962C8B-B14F-4D97-AF65-F5344CB8AC3E}">
        <p14:creationId xmlns:p14="http://schemas.microsoft.com/office/powerpoint/2010/main" val="325671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PETL</a:t>
            </a:r>
            <a:endParaRPr lang="en-US" dirty="0"/>
          </a:p>
        </p:txBody>
      </p:sp>
      <p:sp>
        <p:nvSpPr>
          <p:cNvPr id="5" name="Text Placeholder 4"/>
          <p:cNvSpPr>
            <a:spLocks noGrp="1"/>
          </p:cNvSpPr>
          <p:nvPr>
            <p:ph type="body" idx="1"/>
          </p:nvPr>
        </p:nvSpPr>
        <p:spPr/>
        <p:txBody>
          <a:bodyPr/>
          <a:lstStyle/>
          <a:p>
            <a:r>
              <a:rPr lang="en-US" dirty="0"/>
              <a:t>https://petl.readthedocs.io/en/v0.16/</a:t>
            </a:r>
          </a:p>
        </p:txBody>
      </p:sp>
    </p:spTree>
    <p:extLst>
      <p:ext uri="{BB962C8B-B14F-4D97-AF65-F5344CB8AC3E}">
        <p14:creationId xmlns:p14="http://schemas.microsoft.com/office/powerpoint/2010/main" val="164780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Examples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20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17696" y="1690688"/>
            <a:ext cx="5556608" cy="4750182"/>
          </a:xfrm>
          <a:prstGeom prst="rect">
            <a:avLst/>
          </a:prstGeom>
        </p:spPr>
      </p:pic>
      <p:sp>
        <p:nvSpPr>
          <p:cNvPr id="5" name="Title 4"/>
          <p:cNvSpPr>
            <a:spLocks noGrp="1"/>
          </p:cNvSpPr>
          <p:nvPr>
            <p:ph type="title"/>
          </p:nvPr>
        </p:nvSpPr>
        <p:spPr/>
        <p:txBody>
          <a:bodyPr/>
          <a:lstStyle/>
          <a:p>
            <a:r>
              <a:rPr lang="en-US" dirty="0" smtClean="0"/>
              <a:t>CSV</a:t>
            </a:r>
            <a:endParaRPr lang="en-US" dirty="0"/>
          </a:p>
        </p:txBody>
      </p:sp>
    </p:spTree>
    <p:extLst>
      <p:ext uri="{BB962C8B-B14F-4D97-AF65-F5344CB8AC3E}">
        <p14:creationId xmlns:p14="http://schemas.microsoft.com/office/powerpoint/2010/main" val="100002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a:t>
            </a:r>
            <a:endParaRPr lang="en-US" dirty="0"/>
          </a:p>
        </p:txBody>
      </p:sp>
      <p:pic>
        <p:nvPicPr>
          <p:cNvPr id="3" name="Picture 2"/>
          <p:cNvPicPr>
            <a:picLocks noChangeAspect="1"/>
          </p:cNvPicPr>
          <p:nvPr/>
        </p:nvPicPr>
        <p:blipFill>
          <a:blip r:embed="rId2"/>
          <a:stretch>
            <a:fillRect/>
          </a:stretch>
        </p:blipFill>
        <p:spPr>
          <a:xfrm>
            <a:off x="1089095" y="1952624"/>
            <a:ext cx="10013810" cy="3622265"/>
          </a:xfrm>
          <a:prstGeom prst="rect">
            <a:avLst/>
          </a:prstGeom>
        </p:spPr>
      </p:pic>
    </p:spTree>
    <p:extLst>
      <p:ext uri="{BB962C8B-B14F-4D97-AF65-F5344CB8AC3E}">
        <p14:creationId xmlns:p14="http://schemas.microsoft.com/office/powerpoint/2010/main" val="270365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pic>
        <p:nvPicPr>
          <p:cNvPr id="3" name="Picture 2"/>
          <p:cNvPicPr>
            <a:picLocks noChangeAspect="1"/>
          </p:cNvPicPr>
          <p:nvPr/>
        </p:nvPicPr>
        <p:blipFill>
          <a:blip r:embed="rId2"/>
          <a:stretch>
            <a:fillRect/>
          </a:stretch>
        </p:blipFill>
        <p:spPr>
          <a:xfrm>
            <a:off x="4105275" y="1528301"/>
            <a:ext cx="3981450" cy="4686300"/>
          </a:xfrm>
          <a:prstGeom prst="rect">
            <a:avLst/>
          </a:prstGeom>
        </p:spPr>
      </p:pic>
    </p:spTree>
    <p:extLst>
      <p:ext uri="{BB962C8B-B14F-4D97-AF65-F5344CB8AC3E}">
        <p14:creationId xmlns:p14="http://schemas.microsoft.com/office/powerpoint/2010/main" val="2313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txt</a:t>
            </a:r>
            <a:endParaRPr lang="en-US" dirty="0"/>
          </a:p>
        </p:txBody>
      </p:sp>
      <p:pic>
        <p:nvPicPr>
          <p:cNvPr id="3" name="Picture 2"/>
          <p:cNvPicPr>
            <a:picLocks noChangeAspect="1"/>
          </p:cNvPicPr>
          <p:nvPr/>
        </p:nvPicPr>
        <p:blipFill>
          <a:blip r:embed="rId2"/>
          <a:stretch>
            <a:fillRect/>
          </a:stretch>
        </p:blipFill>
        <p:spPr>
          <a:xfrm>
            <a:off x="3588467" y="1893631"/>
            <a:ext cx="4248150" cy="3867150"/>
          </a:xfrm>
          <a:prstGeom prst="rect">
            <a:avLst/>
          </a:prstGeom>
        </p:spPr>
      </p:pic>
    </p:spTree>
    <p:extLst>
      <p:ext uri="{BB962C8B-B14F-4D97-AF65-F5344CB8AC3E}">
        <p14:creationId xmlns:p14="http://schemas.microsoft.com/office/powerpoint/2010/main" val="1308875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
            </a:r>
            <a:endParaRPr lang="en-US" dirty="0"/>
          </a:p>
        </p:txBody>
      </p:sp>
      <p:pic>
        <p:nvPicPr>
          <p:cNvPr id="3" name="Picture 2"/>
          <p:cNvPicPr>
            <a:picLocks noChangeAspect="1"/>
          </p:cNvPicPr>
          <p:nvPr/>
        </p:nvPicPr>
        <p:blipFill>
          <a:blip r:embed="rId2"/>
          <a:stretch>
            <a:fillRect/>
          </a:stretch>
        </p:blipFill>
        <p:spPr>
          <a:xfrm>
            <a:off x="3648075" y="1816510"/>
            <a:ext cx="4895850" cy="3962400"/>
          </a:xfrm>
          <a:prstGeom prst="rect">
            <a:avLst/>
          </a:prstGeom>
        </p:spPr>
      </p:pic>
    </p:spTree>
    <p:extLst>
      <p:ext uri="{BB962C8B-B14F-4D97-AF65-F5344CB8AC3E}">
        <p14:creationId xmlns:p14="http://schemas.microsoft.com/office/powerpoint/2010/main" val="370331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pic>
        <p:nvPicPr>
          <p:cNvPr id="3" name="Picture 2"/>
          <p:cNvPicPr>
            <a:picLocks noChangeAspect="1"/>
          </p:cNvPicPr>
          <p:nvPr/>
        </p:nvPicPr>
        <p:blipFill>
          <a:blip r:embed="rId2"/>
          <a:stretch>
            <a:fillRect/>
          </a:stretch>
        </p:blipFill>
        <p:spPr>
          <a:xfrm>
            <a:off x="1729584" y="1906844"/>
            <a:ext cx="8732831" cy="3712292"/>
          </a:xfrm>
          <a:prstGeom prst="rect">
            <a:avLst/>
          </a:prstGeom>
        </p:spPr>
      </p:pic>
    </p:spTree>
    <p:extLst>
      <p:ext uri="{BB962C8B-B14F-4D97-AF65-F5344CB8AC3E}">
        <p14:creationId xmlns:p14="http://schemas.microsoft.com/office/powerpoint/2010/main" val="70552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a:t>In computing, extract, transform and load (ETL) refers to a process in database usage and especially in data warehousing that involves</a:t>
            </a:r>
            <a:r>
              <a:rPr lang="en-US" dirty="0" smtClean="0"/>
              <a:t>:</a:t>
            </a:r>
          </a:p>
          <a:p>
            <a:pPr marL="514350" indent="-514350">
              <a:buFont typeface="+mj-lt"/>
              <a:buAutoNum type="arabicPeriod"/>
            </a:pPr>
            <a:r>
              <a:rPr lang="en-US" dirty="0" smtClean="0"/>
              <a:t>Extracting </a:t>
            </a:r>
            <a:r>
              <a:rPr lang="en-US" dirty="0"/>
              <a:t>data from outside sources </a:t>
            </a:r>
            <a:endParaRPr lang="en-US" dirty="0" smtClean="0"/>
          </a:p>
          <a:p>
            <a:pPr marL="514350" indent="-514350">
              <a:buFont typeface="+mj-lt"/>
              <a:buAutoNum type="arabicPeriod"/>
            </a:pPr>
            <a:r>
              <a:rPr lang="en-US" dirty="0" smtClean="0"/>
              <a:t>Transforming </a:t>
            </a:r>
            <a:r>
              <a:rPr lang="en-US" dirty="0"/>
              <a:t>it to fit operational needs (which can include quality levels) </a:t>
            </a:r>
          </a:p>
          <a:p>
            <a:pPr marL="514350" indent="-514350">
              <a:buFont typeface="+mj-lt"/>
              <a:buAutoNum type="arabicPeriod"/>
            </a:pPr>
            <a:r>
              <a:rPr lang="en-US" dirty="0" smtClean="0"/>
              <a:t>Loading </a:t>
            </a:r>
            <a:r>
              <a:rPr lang="en-US" dirty="0"/>
              <a:t>it into the end target (database, more specifically, operational data store, data mart or data warehouse)</a:t>
            </a:r>
          </a:p>
        </p:txBody>
      </p:sp>
    </p:spTree>
    <p:extLst>
      <p:ext uri="{BB962C8B-B14F-4D97-AF65-F5344CB8AC3E}">
        <p14:creationId xmlns:p14="http://schemas.microsoft.com/office/powerpoint/2010/main" val="2387833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81964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a:t>
            </a:r>
            <a:endParaRPr lang="en-US" dirty="0"/>
          </a:p>
        </p:txBody>
      </p:sp>
      <p:pic>
        <p:nvPicPr>
          <p:cNvPr id="4" name="Picture 3"/>
          <p:cNvPicPr>
            <a:picLocks noChangeAspect="1"/>
          </p:cNvPicPr>
          <p:nvPr/>
        </p:nvPicPr>
        <p:blipFill>
          <a:blip r:embed="rId2"/>
          <a:stretch>
            <a:fillRect/>
          </a:stretch>
        </p:blipFill>
        <p:spPr>
          <a:xfrm>
            <a:off x="2076450" y="2066925"/>
            <a:ext cx="8039100" cy="2724150"/>
          </a:xfrm>
          <a:prstGeom prst="rect">
            <a:avLst/>
          </a:prstGeom>
        </p:spPr>
      </p:pic>
    </p:spTree>
    <p:extLst>
      <p:ext uri="{BB962C8B-B14F-4D97-AF65-F5344CB8AC3E}">
        <p14:creationId xmlns:p14="http://schemas.microsoft.com/office/powerpoint/2010/main" val="165754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a:t>
            </a:r>
            <a:endParaRPr lang="en-US" dirty="0"/>
          </a:p>
        </p:txBody>
      </p:sp>
      <p:pic>
        <p:nvPicPr>
          <p:cNvPr id="3" name="Picture 2"/>
          <p:cNvPicPr>
            <a:picLocks noChangeAspect="1"/>
          </p:cNvPicPr>
          <p:nvPr/>
        </p:nvPicPr>
        <p:blipFill>
          <a:blip r:embed="rId2"/>
          <a:stretch>
            <a:fillRect/>
          </a:stretch>
        </p:blipFill>
        <p:spPr>
          <a:xfrm>
            <a:off x="990754" y="2024524"/>
            <a:ext cx="4429125" cy="2838450"/>
          </a:xfrm>
          <a:prstGeom prst="rect">
            <a:avLst/>
          </a:prstGeom>
        </p:spPr>
      </p:pic>
      <p:pic>
        <p:nvPicPr>
          <p:cNvPr id="4" name="Picture 3"/>
          <p:cNvPicPr>
            <a:picLocks noChangeAspect="1"/>
          </p:cNvPicPr>
          <p:nvPr/>
        </p:nvPicPr>
        <p:blipFill>
          <a:blip r:embed="rId3"/>
          <a:stretch>
            <a:fillRect/>
          </a:stretch>
        </p:blipFill>
        <p:spPr>
          <a:xfrm>
            <a:off x="5805487" y="2024524"/>
            <a:ext cx="6067425" cy="2838450"/>
          </a:xfrm>
          <a:prstGeom prst="rect">
            <a:avLst/>
          </a:prstGeom>
        </p:spPr>
      </p:pic>
    </p:spTree>
    <p:extLst>
      <p:ext uri="{BB962C8B-B14F-4D97-AF65-F5344CB8AC3E}">
        <p14:creationId xmlns:p14="http://schemas.microsoft.com/office/powerpoint/2010/main" val="343014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setheader</a:t>
            </a:r>
            <a:endParaRPr lang="en-US" dirty="0"/>
          </a:p>
        </p:txBody>
      </p:sp>
      <p:pic>
        <p:nvPicPr>
          <p:cNvPr id="3" name="Picture 2"/>
          <p:cNvPicPr>
            <a:picLocks noChangeAspect="1"/>
          </p:cNvPicPr>
          <p:nvPr/>
        </p:nvPicPr>
        <p:blipFill>
          <a:blip r:embed="rId2"/>
          <a:stretch>
            <a:fillRect/>
          </a:stretch>
        </p:blipFill>
        <p:spPr>
          <a:xfrm>
            <a:off x="2018070" y="1928198"/>
            <a:ext cx="7542726" cy="3381222"/>
          </a:xfrm>
          <a:prstGeom prst="rect">
            <a:avLst/>
          </a:prstGeom>
        </p:spPr>
      </p:pic>
    </p:spTree>
    <p:extLst>
      <p:ext uri="{BB962C8B-B14F-4D97-AF65-F5344CB8AC3E}">
        <p14:creationId xmlns:p14="http://schemas.microsoft.com/office/powerpoint/2010/main" val="343075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extendheader</a:t>
            </a:r>
            <a:endParaRPr lang="en-US" dirty="0"/>
          </a:p>
        </p:txBody>
      </p:sp>
      <p:pic>
        <p:nvPicPr>
          <p:cNvPr id="3" name="Picture 2"/>
          <p:cNvPicPr>
            <a:picLocks noChangeAspect="1"/>
          </p:cNvPicPr>
          <p:nvPr/>
        </p:nvPicPr>
        <p:blipFill>
          <a:blip r:embed="rId2"/>
          <a:stretch>
            <a:fillRect/>
          </a:stretch>
        </p:blipFill>
        <p:spPr>
          <a:xfrm>
            <a:off x="838200" y="2041883"/>
            <a:ext cx="4743450" cy="2390775"/>
          </a:xfrm>
          <a:prstGeom prst="rect">
            <a:avLst/>
          </a:prstGeom>
        </p:spPr>
      </p:pic>
      <p:pic>
        <p:nvPicPr>
          <p:cNvPr id="4" name="Picture 3"/>
          <p:cNvPicPr>
            <a:picLocks noChangeAspect="1"/>
          </p:cNvPicPr>
          <p:nvPr/>
        </p:nvPicPr>
        <p:blipFill>
          <a:blip r:embed="rId3"/>
          <a:stretch>
            <a:fillRect/>
          </a:stretch>
        </p:blipFill>
        <p:spPr>
          <a:xfrm>
            <a:off x="5781675" y="2041882"/>
            <a:ext cx="5572125" cy="2390775"/>
          </a:xfrm>
          <a:prstGeom prst="rect">
            <a:avLst/>
          </a:prstGeom>
        </p:spPr>
      </p:pic>
    </p:spTree>
    <p:extLst>
      <p:ext uri="{BB962C8B-B14F-4D97-AF65-F5344CB8AC3E}">
        <p14:creationId xmlns:p14="http://schemas.microsoft.com/office/powerpoint/2010/main" val="2129559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skipdata</a:t>
            </a:r>
            <a:endParaRPr lang="en-US" dirty="0"/>
          </a:p>
        </p:txBody>
      </p:sp>
      <p:pic>
        <p:nvPicPr>
          <p:cNvPr id="3" name="Picture 2"/>
          <p:cNvPicPr>
            <a:picLocks noChangeAspect="1"/>
          </p:cNvPicPr>
          <p:nvPr/>
        </p:nvPicPr>
        <p:blipFill>
          <a:blip r:embed="rId2"/>
          <a:stretch>
            <a:fillRect/>
          </a:stretch>
        </p:blipFill>
        <p:spPr>
          <a:xfrm>
            <a:off x="838200" y="2216866"/>
            <a:ext cx="3943350" cy="3486150"/>
          </a:xfrm>
          <a:prstGeom prst="rect">
            <a:avLst/>
          </a:prstGeom>
        </p:spPr>
      </p:pic>
      <p:pic>
        <p:nvPicPr>
          <p:cNvPr id="4" name="Picture 3"/>
          <p:cNvPicPr>
            <a:picLocks noChangeAspect="1"/>
          </p:cNvPicPr>
          <p:nvPr/>
        </p:nvPicPr>
        <p:blipFill>
          <a:blip r:embed="rId3"/>
          <a:stretch>
            <a:fillRect/>
          </a:stretch>
        </p:blipFill>
        <p:spPr>
          <a:xfrm>
            <a:off x="5861715" y="2253736"/>
            <a:ext cx="4067175" cy="2076450"/>
          </a:xfrm>
          <a:prstGeom prst="rect">
            <a:avLst/>
          </a:prstGeom>
        </p:spPr>
      </p:pic>
    </p:spTree>
    <p:extLst>
      <p:ext uri="{BB962C8B-B14F-4D97-AF65-F5344CB8AC3E}">
        <p14:creationId xmlns:p14="http://schemas.microsoft.com/office/powerpoint/2010/main" val="699738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a:t>
            </a:r>
            <a:endParaRPr lang="en-US" dirty="0"/>
          </a:p>
        </p:txBody>
      </p:sp>
      <p:pic>
        <p:nvPicPr>
          <p:cNvPr id="3" name="Picture 2"/>
          <p:cNvPicPr>
            <a:picLocks noChangeAspect="1"/>
          </p:cNvPicPr>
          <p:nvPr/>
        </p:nvPicPr>
        <p:blipFill>
          <a:blip r:embed="rId2"/>
          <a:stretch>
            <a:fillRect/>
          </a:stretch>
        </p:blipFill>
        <p:spPr>
          <a:xfrm>
            <a:off x="3486313" y="1690688"/>
            <a:ext cx="4752812" cy="4203598"/>
          </a:xfrm>
          <a:prstGeom prst="rect">
            <a:avLst/>
          </a:prstGeom>
        </p:spPr>
      </p:pic>
    </p:spTree>
    <p:extLst>
      <p:ext uri="{BB962C8B-B14F-4D97-AF65-F5344CB8AC3E}">
        <p14:creationId xmlns:p14="http://schemas.microsoft.com/office/powerpoint/2010/main" val="308907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pic>
        <p:nvPicPr>
          <p:cNvPr id="3" name="Picture 2"/>
          <p:cNvPicPr>
            <a:picLocks noChangeAspect="1"/>
          </p:cNvPicPr>
          <p:nvPr/>
        </p:nvPicPr>
        <p:blipFill>
          <a:blip r:embed="rId2"/>
          <a:stretch>
            <a:fillRect/>
          </a:stretch>
        </p:blipFill>
        <p:spPr>
          <a:xfrm>
            <a:off x="3471862" y="1853995"/>
            <a:ext cx="5248275" cy="1409700"/>
          </a:xfrm>
          <a:prstGeom prst="rect">
            <a:avLst/>
          </a:prstGeom>
        </p:spPr>
      </p:pic>
    </p:spTree>
    <p:extLst>
      <p:ext uri="{BB962C8B-B14F-4D97-AF65-F5344CB8AC3E}">
        <p14:creationId xmlns:p14="http://schemas.microsoft.com/office/powerpoint/2010/main" val="469069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endParaRPr lang="en-US" dirty="0"/>
          </a:p>
        </p:txBody>
      </p:sp>
      <p:pic>
        <p:nvPicPr>
          <p:cNvPr id="3" name="Picture 2"/>
          <p:cNvPicPr>
            <a:picLocks noChangeAspect="1"/>
          </p:cNvPicPr>
          <p:nvPr/>
        </p:nvPicPr>
        <p:blipFill>
          <a:blip r:embed="rId2"/>
          <a:stretch>
            <a:fillRect/>
          </a:stretch>
        </p:blipFill>
        <p:spPr>
          <a:xfrm>
            <a:off x="995516" y="1855839"/>
            <a:ext cx="2590800" cy="2438400"/>
          </a:xfrm>
          <a:prstGeom prst="rect">
            <a:avLst/>
          </a:prstGeom>
        </p:spPr>
      </p:pic>
      <p:pic>
        <p:nvPicPr>
          <p:cNvPr id="4" name="Picture 3"/>
          <p:cNvPicPr>
            <a:picLocks noChangeAspect="1"/>
          </p:cNvPicPr>
          <p:nvPr/>
        </p:nvPicPr>
        <p:blipFill>
          <a:blip r:embed="rId3"/>
          <a:stretch>
            <a:fillRect/>
          </a:stretch>
        </p:blipFill>
        <p:spPr>
          <a:xfrm>
            <a:off x="4476596" y="1855839"/>
            <a:ext cx="2619375" cy="2543175"/>
          </a:xfrm>
          <a:prstGeom prst="rect">
            <a:avLst/>
          </a:prstGeom>
        </p:spPr>
      </p:pic>
      <p:pic>
        <p:nvPicPr>
          <p:cNvPr id="5" name="Picture 4"/>
          <p:cNvPicPr>
            <a:picLocks noChangeAspect="1"/>
          </p:cNvPicPr>
          <p:nvPr/>
        </p:nvPicPr>
        <p:blipFill>
          <a:blip r:embed="rId4"/>
          <a:stretch>
            <a:fillRect/>
          </a:stretch>
        </p:blipFill>
        <p:spPr>
          <a:xfrm>
            <a:off x="7724775" y="1855839"/>
            <a:ext cx="3629025" cy="2647950"/>
          </a:xfrm>
          <a:prstGeom prst="rect">
            <a:avLst/>
          </a:prstGeom>
        </p:spPr>
      </p:pic>
    </p:spTree>
    <p:extLst>
      <p:ext uri="{BB962C8B-B14F-4D97-AF65-F5344CB8AC3E}">
        <p14:creationId xmlns:p14="http://schemas.microsoft.com/office/powerpoint/2010/main" val="59347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pic>
        <p:nvPicPr>
          <p:cNvPr id="3" name="Picture 2"/>
          <p:cNvPicPr>
            <a:picLocks noChangeAspect="1"/>
          </p:cNvPicPr>
          <p:nvPr/>
        </p:nvPicPr>
        <p:blipFill>
          <a:blip r:embed="rId2"/>
          <a:stretch>
            <a:fillRect/>
          </a:stretch>
        </p:blipFill>
        <p:spPr>
          <a:xfrm>
            <a:off x="838200" y="1899930"/>
            <a:ext cx="2428875" cy="1819275"/>
          </a:xfrm>
          <a:prstGeom prst="rect">
            <a:avLst/>
          </a:prstGeom>
        </p:spPr>
      </p:pic>
      <p:pic>
        <p:nvPicPr>
          <p:cNvPr id="4" name="Picture 3"/>
          <p:cNvPicPr>
            <a:picLocks noChangeAspect="1"/>
          </p:cNvPicPr>
          <p:nvPr/>
        </p:nvPicPr>
        <p:blipFill>
          <a:blip r:embed="rId3"/>
          <a:stretch>
            <a:fillRect/>
          </a:stretch>
        </p:blipFill>
        <p:spPr>
          <a:xfrm>
            <a:off x="3926603" y="1932038"/>
            <a:ext cx="2179229" cy="2048237"/>
          </a:xfrm>
          <a:prstGeom prst="rect">
            <a:avLst/>
          </a:prstGeom>
        </p:spPr>
      </p:pic>
      <p:pic>
        <p:nvPicPr>
          <p:cNvPr id="5" name="Picture 4"/>
          <p:cNvPicPr>
            <a:picLocks noChangeAspect="1"/>
          </p:cNvPicPr>
          <p:nvPr/>
        </p:nvPicPr>
        <p:blipFill>
          <a:blip r:embed="rId4"/>
          <a:stretch>
            <a:fillRect/>
          </a:stretch>
        </p:blipFill>
        <p:spPr>
          <a:xfrm>
            <a:off x="6765360" y="1932038"/>
            <a:ext cx="4055709" cy="1819275"/>
          </a:xfrm>
          <a:prstGeom prst="rect">
            <a:avLst/>
          </a:prstGeom>
        </p:spPr>
      </p:pic>
      <p:pic>
        <p:nvPicPr>
          <p:cNvPr id="6" name="Picture 5"/>
          <p:cNvPicPr>
            <a:picLocks noChangeAspect="1"/>
          </p:cNvPicPr>
          <p:nvPr/>
        </p:nvPicPr>
        <p:blipFill>
          <a:blip r:embed="rId5"/>
          <a:stretch>
            <a:fillRect/>
          </a:stretch>
        </p:blipFill>
        <p:spPr>
          <a:xfrm>
            <a:off x="3267075" y="4416681"/>
            <a:ext cx="4229100" cy="1800225"/>
          </a:xfrm>
          <a:prstGeom prst="rect">
            <a:avLst/>
          </a:prstGeom>
        </p:spPr>
      </p:pic>
    </p:spTree>
    <p:extLst>
      <p:ext uri="{BB962C8B-B14F-4D97-AF65-F5344CB8AC3E}">
        <p14:creationId xmlns:p14="http://schemas.microsoft.com/office/powerpoint/2010/main" val="309803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a:t>
            </a:r>
            <a:endParaRPr lang="en-US" dirty="0"/>
          </a:p>
        </p:txBody>
      </p:sp>
      <p:sp>
        <p:nvSpPr>
          <p:cNvPr id="3" name="Content Placeholder 2"/>
          <p:cNvSpPr>
            <a:spLocks noGrp="1"/>
          </p:cNvSpPr>
          <p:nvPr>
            <p:ph idx="1"/>
          </p:nvPr>
        </p:nvSpPr>
        <p:spPr/>
        <p:txBody>
          <a:bodyPr/>
          <a:lstStyle/>
          <a:p>
            <a:r>
              <a:rPr lang="en-US" dirty="0"/>
              <a:t>The first part of an ETL process involves extracting the data from the source systems. In many cases this is the most challenging aspect of ETL, as extracting data correctly will set the stage for how subsequent processes will go</a:t>
            </a:r>
            <a:r>
              <a:rPr lang="en-US" dirty="0" smtClean="0"/>
              <a:t>.</a:t>
            </a:r>
          </a:p>
          <a:p>
            <a:r>
              <a:rPr lang="en-US" dirty="0"/>
              <a:t>Most data warehousing projects consolidate data from different source systems. Each separate system may also use a different data organization/format. Common data source formats are relational databases and flat files, but may include non-relational database structures</a:t>
            </a:r>
          </a:p>
        </p:txBody>
      </p:sp>
    </p:spTree>
    <p:extLst>
      <p:ext uri="{BB962C8B-B14F-4D97-AF65-F5344CB8AC3E}">
        <p14:creationId xmlns:p14="http://schemas.microsoft.com/office/powerpoint/2010/main" val="2720026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560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load functions</a:t>
            </a:r>
            <a:endParaRPr lang="en-US" dirty="0"/>
          </a:p>
        </p:txBody>
      </p:sp>
      <p:pic>
        <p:nvPicPr>
          <p:cNvPr id="3" name="Picture 2"/>
          <p:cNvPicPr>
            <a:picLocks noChangeAspect="1"/>
          </p:cNvPicPr>
          <p:nvPr/>
        </p:nvPicPr>
        <p:blipFill>
          <a:blip r:embed="rId2"/>
          <a:stretch>
            <a:fillRect/>
          </a:stretch>
        </p:blipFill>
        <p:spPr>
          <a:xfrm>
            <a:off x="838200" y="1911606"/>
            <a:ext cx="3343275" cy="2238375"/>
          </a:xfrm>
          <a:prstGeom prst="rect">
            <a:avLst/>
          </a:prstGeom>
        </p:spPr>
      </p:pic>
      <p:pic>
        <p:nvPicPr>
          <p:cNvPr id="4" name="Picture 3"/>
          <p:cNvPicPr>
            <a:picLocks noChangeAspect="1"/>
          </p:cNvPicPr>
          <p:nvPr/>
        </p:nvPicPr>
        <p:blipFill>
          <a:blip r:embed="rId3"/>
          <a:stretch>
            <a:fillRect/>
          </a:stretch>
        </p:blipFill>
        <p:spPr>
          <a:xfrm>
            <a:off x="5097872" y="1978280"/>
            <a:ext cx="2733675" cy="2105025"/>
          </a:xfrm>
          <a:prstGeom prst="rect">
            <a:avLst/>
          </a:prstGeom>
        </p:spPr>
      </p:pic>
      <p:pic>
        <p:nvPicPr>
          <p:cNvPr id="5" name="Picture 4"/>
          <p:cNvPicPr>
            <a:picLocks noChangeAspect="1"/>
          </p:cNvPicPr>
          <p:nvPr/>
        </p:nvPicPr>
        <p:blipFill>
          <a:blip r:embed="rId4"/>
          <a:stretch>
            <a:fillRect/>
          </a:stretch>
        </p:blipFill>
        <p:spPr>
          <a:xfrm>
            <a:off x="8597388" y="1969061"/>
            <a:ext cx="2790825" cy="2047875"/>
          </a:xfrm>
          <a:prstGeom prst="rect">
            <a:avLst/>
          </a:prstGeom>
        </p:spPr>
      </p:pic>
    </p:spTree>
    <p:extLst>
      <p:ext uri="{BB962C8B-B14F-4D97-AF65-F5344CB8AC3E}">
        <p14:creationId xmlns:p14="http://schemas.microsoft.com/office/powerpoint/2010/main" val="400572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a:t>
            </a:r>
            <a:endParaRPr lang="en-US" dirty="0"/>
          </a:p>
        </p:txBody>
      </p:sp>
      <p:sp>
        <p:nvSpPr>
          <p:cNvPr id="3" name="Content Placeholder 2"/>
          <p:cNvSpPr>
            <a:spLocks noGrp="1"/>
          </p:cNvSpPr>
          <p:nvPr>
            <p:ph idx="1"/>
          </p:nvPr>
        </p:nvSpPr>
        <p:spPr/>
        <p:txBody>
          <a:bodyPr/>
          <a:lstStyle/>
          <a:p>
            <a:r>
              <a:rPr lang="en-US" dirty="0"/>
              <a:t>An intrinsic part of the extraction involves the parsing of extracted data, resulting in a check if the data meets an expected pattern or structure. If not, the data may be rejected entirely or in part. </a:t>
            </a:r>
          </a:p>
        </p:txBody>
      </p:sp>
    </p:spTree>
    <p:extLst>
      <p:ext uri="{BB962C8B-B14F-4D97-AF65-F5344CB8AC3E}">
        <p14:creationId xmlns:p14="http://schemas.microsoft.com/office/powerpoint/2010/main" val="288595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
            </a:r>
            <a:endParaRPr lang="en-US" dirty="0"/>
          </a:p>
        </p:txBody>
      </p:sp>
      <p:sp>
        <p:nvSpPr>
          <p:cNvPr id="3" name="Content Placeholder 2"/>
          <p:cNvSpPr>
            <a:spLocks noGrp="1"/>
          </p:cNvSpPr>
          <p:nvPr>
            <p:ph idx="1"/>
          </p:nvPr>
        </p:nvSpPr>
        <p:spPr/>
        <p:txBody>
          <a:bodyPr>
            <a:normAutofit/>
          </a:bodyPr>
          <a:lstStyle/>
          <a:p>
            <a:pPr marL="0" indent="0">
              <a:buNone/>
            </a:pPr>
            <a:r>
              <a:rPr lang="en-US" dirty="0"/>
              <a:t>The transform stage applies to a series of rules or functions to the extracted data from the source to derive the data for loading into the end target. </a:t>
            </a:r>
            <a:endParaRPr lang="en-US" dirty="0" smtClean="0"/>
          </a:p>
          <a:p>
            <a:pPr marL="0" indent="0">
              <a:buNone/>
            </a:pPr>
            <a:r>
              <a:rPr lang="en-US" dirty="0" smtClean="0"/>
              <a:t>Some </a:t>
            </a:r>
            <a:r>
              <a:rPr lang="en-US" dirty="0"/>
              <a:t>data sources will require very little or even no manipulation of data. In other cases, one or more of the following transformation types may be required to meet the business and technical needs of the target database: </a:t>
            </a:r>
            <a:endParaRPr lang="en-US" dirty="0" smtClean="0"/>
          </a:p>
        </p:txBody>
      </p:sp>
    </p:spTree>
    <p:extLst>
      <p:ext uri="{BB962C8B-B14F-4D97-AF65-F5344CB8AC3E}">
        <p14:creationId xmlns:p14="http://schemas.microsoft.com/office/powerpoint/2010/main" val="2352920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
            </a:r>
            <a:endParaRPr lang="en-US" dirty="0"/>
          </a:p>
        </p:txBody>
      </p:sp>
      <p:sp>
        <p:nvSpPr>
          <p:cNvPr id="3" name="Content Placeholder 2"/>
          <p:cNvSpPr>
            <a:spLocks noGrp="1"/>
          </p:cNvSpPr>
          <p:nvPr>
            <p:ph idx="1"/>
          </p:nvPr>
        </p:nvSpPr>
        <p:spPr/>
        <p:txBody>
          <a:bodyPr/>
          <a:lstStyle/>
          <a:p>
            <a:r>
              <a:rPr lang="en-US" dirty="0"/>
              <a:t>Selecting only certain columns to load (or selecting null columns not to load). </a:t>
            </a:r>
            <a:r>
              <a:rPr lang="en-US" dirty="0" smtClean="0"/>
              <a:t>For </a:t>
            </a:r>
            <a:r>
              <a:rPr lang="en-US" dirty="0"/>
              <a:t>example, if the source data has three columns (also called attributes), for example </a:t>
            </a:r>
            <a:r>
              <a:rPr lang="en-US" dirty="0" err="1"/>
              <a:t>roll_no</a:t>
            </a:r>
            <a:r>
              <a:rPr lang="en-US" dirty="0"/>
              <a:t>, age, and salary, then the extraction may take only </a:t>
            </a:r>
            <a:r>
              <a:rPr lang="en-US" dirty="0" err="1"/>
              <a:t>roll_no</a:t>
            </a:r>
            <a:r>
              <a:rPr lang="en-US" dirty="0"/>
              <a:t> and </a:t>
            </a:r>
            <a:r>
              <a:rPr lang="en-US" dirty="0" smtClean="0"/>
              <a:t>salary. Similarly</a:t>
            </a:r>
            <a:r>
              <a:rPr lang="en-US" dirty="0"/>
              <a:t>, the extraction mechanism may ignore all those records where salary is not present (salary = null</a:t>
            </a:r>
            <a:r>
              <a:rPr lang="en-US" dirty="0" smtClean="0"/>
              <a:t>).</a:t>
            </a:r>
          </a:p>
          <a:p>
            <a:r>
              <a:rPr lang="en-US" dirty="0"/>
              <a:t>Transposing</a:t>
            </a:r>
          </a:p>
          <a:p>
            <a:r>
              <a:rPr lang="en-US" dirty="0"/>
              <a:t>Splitting</a:t>
            </a:r>
          </a:p>
          <a:p>
            <a:endParaRPr lang="en-US" dirty="0"/>
          </a:p>
          <a:p>
            <a:endParaRPr lang="en-US" dirty="0"/>
          </a:p>
        </p:txBody>
      </p:sp>
    </p:spTree>
    <p:extLst>
      <p:ext uri="{BB962C8B-B14F-4D97-AF65-F5344CB8AC3E}">
        <p14:creationId xmlns:p14="http://schemas.microsoft.com/office/powerpoint/2010/main" val="290600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
            </a:r>
            <a:endParaRPr lang="en-US" dirty="0"/>
          </a:p>
        </p:txBody>
      </p:sp>
      <p:sp>
        <p:nvSpPr>
          <p:cNvPr id="3" name="Content Placeholder 2"/>
          <p:cNvSpPr>
            <a:spLocks noGrp="1"/>
          </p:cNvSpPr>
          <p:nvPr>
            <p:ph idx="1"/>
          </p:nvPr>
        </p:nvSpPr>
        <p:spPr/>
        <p:txBody>
          <a:bodyPr/>
          <a:lstStyle/>
          <a:p>
            <a:r>
              <a:rPr lang="en-US" dirty="0"/>
              <a:t>Translating coded values (e.g., if the source system stores 1 for male and 2 for female, but the warehouse stores M for male and F for female</a:t>
            </a:r>
            <a:r>
              <a:rPr lang="en-US" dirty="0" smtClean="0"/>
              <a:t>)</a:t>
            </a:r>
          </a:p>
          <a:p>
            <a:r>
              <a:rPr lang="en-US" dirty="0" smtClean="0"/>
              <a:t>Encoding </a:t>
            </a:r>
            <a:r>
              <a:rPr lang="en-US" dirty="0"/>
              <a:t>free-form values (e.g., mapping "Male" to "1</a:t>
            </a:r>
            <a:r>
              <a:rPr lang="en-US" dirty="0" smtClean="0"/>
              <a:t>")</a:t>
            </a:r>
          </a:p>
          <a:p>
            <a:r>
              <a:rPr lang="en-US" dirty="0"/>
              <a:t>Deriving a new calculated value (e.g., </a:t>
            </a:r>
            <a:r>
              <a:rPr lang="en-US" dirty="0" err="1"/>
              <a:t>sale_amount</a:t>
            </a:r>
            <a:r>
              <a:rPr lang="en-US" dirty="0"/>
              <a:t> = </a:t>
            </a:r>
            <a:r>
              <a:rPr lang="en-US" dirty="0" err="1"/>
              <a:t>qty</a:t>
            </a:r>
            <a:r>
              <a:rPr lang="en-US" dirty="0"/>
              <a:t> * </a:t>
            </a:r>
            <a:r>
              <a:rPr lang="en-US" dirty="0" err="1"/>
              <a:t>unit_price</a:t>
            </a:r>
            <a:r>
              <a:rPr lang="en-US" dirty="0" smtClean="0"/>
              <a:t>) </a:t>
            </a:r>
            <a:r>
              <a:rPr lang="en-US" dirty="0"/>
              <a:t>Sorting </a:t>
            </a:r>
          </a:p>
          <a:p>
            <a:r>
              <a:rPr lang="en-US" dirty="0" smtClean="0"/>
              <a:t>Joining </a:t>
            </a:r>
            <a:r>
              <a:rPr lang="en-US" dirty="0"/>
              <a:t>data from multiple sources (e.g., lookup, merge) </a:t>
            </a:r>
            <a:r>
              <a:rPr lang="en-US" dirty="0" smtClean="0"/>
              <a:t>and </a:t>
            </a:r>
            <a:r>
              <a:rPr lang="en-US" dirty="0" err="1" smtClean="0"/>
              <a:t>deduplicating</a:t>
            </a:r>
            <a:r>
              <a:rPr lang="en-US" dirty="0" smtClean="0"/>
              <a:t> </a:t>
            </a:r>
            <a:r>
              <a:rPr lang="en-US" dirty="0"/>
              <a:t>the </a:t>
            </a:r>
            <a:r>
              <a:rPr lang="en-US" dirty="0" smtClean="0"/>
              <a:t>data</a:t>
            </a:r>
          </a:p>
          <a:p>
            <a:r>
              <a:rPr lang="en-US" dirty="0"/>
              <a:t>Aggregation</a:t>
            </a:r>
          </a:p>
        </p:txBody>
      </p:sp>
    </p:spTree>
    <p:extLst>
      <p:ext uri="{BB962C8B-B14F-4D97-AF65-F5344CB8AC3E}">
        <p14:creationId xmlns:p14="http://schemas.microsoft.com/office/powerpoint/2010/main" val="1939699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a:t>
            </a:r>
            <a:endParaRPr lang="en-US" dirty="0"/>
          </a:p>
        </p:txBody>
      </p:sp>
      <p:sp>
        <p:nvSpPr>
          <p:cNvPr id="3" name="Content Placeholder 2"/>
          <p:cNvSpPr>
            <a:spLocks noGrp="1"/>
          </p:cNvSpPr>
          <p:nvPr>
            <p:ph idx="1"/>
          </p:nvPr>
        </p:nvSpPr>
        <p:spPr/>
        <p:txBody>
          <a:bodyPr>
            <a:normAutofit fontScale="92500"/>
          </a:bodyPr>
          <a:lstStyle/>
          <a:p>
            <a:r>
              <a:rPr lang="en-US" dirty="0"/>
              <a:t>The load phase loads the data into the end target, usually the data warehouse (DW). Depending on the requirements of the organization, this process varies widely. </a:t>
            </a:r>
            <a:endParaRPr lang="en-US" dirty="0" smtClean="0"/>
          </a:p>
          <a:p>
            <a:r>
              <a:rPr lang="en-US" dirty="0"/>
              <a:t>Some data warehouses may overwrite existing information with cumulative information, frequently updating extract data is done on daily, weekly or monthly basis. Other DW (or even other parts of the same DW) may add new data in a historicized form, for example, hourly. </a:t>
            </a:r>
            <a:endParaRPr lang="en-US" dirty="0" smtClean="0"/>
          </a:p>
          <a:p>
            <a:r>
              <a:rPr lang="en-US" dirty="0" smtClean="0"/>
              <a:t>To </a:t>
            </a:r>
            <a:r>
              <a:rPr lang="en-US" dirty="0"/>
              <a:t>understand this, consider a DW that is required to maintain sales records of the last year. Then, the DW will overwrite any data that is older than a year with newer data. However, the entry of data for any one year window will be made in a historicized manner. </a:t>
            </a:r>
          </a:p>
        </p:txBody>
      </p:sp>
    </p:spTree>
    <p:extLst>
      <p:ext uri="{BB962C8B-B14F-4D97-AF65-F5344CB8AC3E}">
        <p14:creationId xmlns:p14="http://schemas.microsoft.com/office/powerpoint/2010/main" val="29353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a:t>
            </a:r>
            <a:endParaRPr lang="en-US" dirty="0"/>
          </a:p>
        </p:txBody>
      </p:sp>
      <p:sp>
        <p:nvSpPr>
          <p:cNvPr id="3" name="Content Placeholder 2"/>
          <p:cNvSpPr>
            <a:spLocks noGrp="1"/>
          </p:cNvSpPr>
          <p:nvPr>
            <p:ph idx="1"/>
          </p:nvPr>
        </p:nvSpPr>
        <p:spPr/>
        <p:txBody>
          <a:bodyPr/>
          <a:lstStyle/>
          <a:p>
            <a:r>
              <a:rPr lang="en-US" dirty="0"/>
              <a:t>The timing and scope to replace or append are strategic design choices dependent on the time available and the business needs. More complex systems can maintain a history and audit trail of all changes to the data loaded in the DW.</a:t>
            </a:r>
          </a:p>
          <a:p>
            <a:endParaRPr lang="en-US" dirty="0"/>
          </a:p>
        </p:txBody>
      </p:sp>
    </p:spTree>
    <p:extLst>
      <p:ext uri="{BB962C8B-B14F-4D97-AF65-F5344CB8AC3E}">
        <p14:creationId xmlns:p14="http://schemas.microsoft.com/office/powerpoint/2010/main" val="3903913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784</Words>
  <Application>Microsoft Office PowerPoint</Application>
  <PresentationFormat>Widescreen</PresentationFormat>
  <Paragraphs>68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ETL</vt:lpstr>
      <vt:lpstr>Introduction</vt:lpstr>
      <vt:lpstr>Extract</vt:lpstr>
      <vt:lpstr>Extract</vt:lpstr>
      <vt:lpstr>Transform</vt:lpstr>
      <vt:lpstr>Transform</vt:lpstr>
      <vt:lpstr>Transform</vt:lpstr>
      <vt:lpstr>Load</vt:lpstr>
      <vt:lpstr>Load</vt:lpstr>
      <vt:lpstr>ETL Life Cycle</vt:lpstr>
      <vt:lpstr>Challenges</vt:lpstr>
      <vt:lpstr>PETL</vt:lpstr>
      <vt:lpstr>Extract Examples</vt:lpstr>
      <vt:lpstr>CSV</vt:lpstr>
      <vt:lpstr>MySql</vt:lpstr>
      <vt:lpstr>xml</vt:lpstr>
      <vt:lpstr>txt</vt:lpstr>
      <vt:lpstr>dat</vt:lpstr>
      <vt:lpstr>json</vt:lpstr>
      <vt:lpstr>Transform</vt:lpstr>
      <vt:lpstr>Rename</vt:lpstr>
      <vt:lpstr>Rename</vt:lpstr>
      <vt:lpstr>setheader</vt:lpstr>
      <vt:lpstr>extendheader</vt:lpstr>
      <vt:lpstr>skipdata</vt:lpstr>
      <vt:lpstr>convert</vt:lpstr>
      <vt:lpstr>select</vt:lpstr>
      <vt:lpstr>sort</vt:lpstr>
      <vt:lpstr>join</vt:lpstr>
      <vt:lpstr>Load</vt:lpstr>
      <vt:lpstr>Some load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Soup / PyPdf</dc:title>
  <dc:creator>Musad</dc:creator>
  <cp:lastModifiedBy>Musad</cp:lastModifiedBy>
  <cp:revision>88</cp:revision>
  <dcterms:created xsi:type="dcterms:W3CDTF">2021-06-13T15:47:12Z</dcterms:created>
  <dcterms:modified xsi:type="dcterms:W3CDTF">2022-09-19T18:48:40Z</dcterms:modified>
</cp:coreProperties>
</file>