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6" r:id="rId7"/>
    <p:sldId id="263" r:id="rId8"/>
    <p:sldId id="264" r:id="rId9"/>
    <p:sldId id="265" r:id="rId10"/>
    <p:sldId id="283" r:id="rId11"/>
    <p:sldId id="304" r:id="rId13"/>
    <p:sldId id="285" r:id="rId14"/>
    <p:sldId id="286" r:id="rId15"/>
    <p:sldId id="290" r:id="rId16"/>
    <p:sldId id="268" r:id="rId17"/>
    <p:sldId id="292" r:id="rId18"/>
    <p:sldId id="293" r:id="rId19"/>
    <p:sldId id="294" r:id="rId20"/>
    <p:sldId id="270" r:id="rId21"/>
    <p:sldId id="271" r:id="rId22"/>
    <p:sldId id="272" r:id="rId23"/>
    <p:sldId id="296" r:id="rId24"/>
    <p:sldId id="297" r:id="rId25"/>
    <p:sldId id="298" r:id="rId26"/>
    <p:sldId id="267" r:id="rId27"/>
    <p:sldId id="299" r:id="rId28"/>
    <p:sldId id="273" r:id="rId29"/>
    <p:sldId id="302" r:id="rId30"/>
    <p:sldId id="274" r:id="rId31"/>
    <p:sldId id="275" r:id="rId32"/>
    <p:sldId id="303" r:id="rId33"/>
    <p:sldId id="276" r:id="rId34"/>
    <p:sldId id="277" r:id="rId35"/>
    <p:sldId id="278" r:id="rId36"/>
    <p:sldId id="279" r:id="rId37"/>
    <p:sldId id="280" r:id="rId38"/>
    <p:sldId id="281" r:id="rId39"/>
    <p:sldId id="301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CC66"/>
    <a:srgbClr val="990099"/>
    <a:srgbClr val="0000FF"/>
    <a:srgbClr val="FF3300"/>
    <a:srgbClr val="996633"/>
    <a:srgbClr val="00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6.xml"/><Relationship Id="rId2" Type="http://schemas.openxmlformats.org/officeDocument/2006/relationships/slide" Target="slides/slide35.xml"/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D1BB8065-ABE9-4A87-9468-1F5E7FA44CC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http://www.geeksforgeeks.org/print-ancestors-of-a-given-binary-tree-node-without-recursion/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Descendant ( Us node k bad wale </a:t>
            </a:r>
            <a:r>
              <a:rPr lang="en-US" dirty="0" err="1" smtClean="0"/>
              <a:t>sare</a:t>
            </a:r>
            <a:r>
              <a:rPr lang="en-US" dirty="0" smtClean="0"/>
              <a:t> elements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BB8065-ABE9-4A87-9468-1F5E7FA44C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2003 by Fakhar Lodhi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6A502-C8B9-4F84-AF8F-5BD859663CB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2003 by Fakhar Lodhi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3457-03C1-423E-92FF-4D8362F9179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2003 by Fakhar Lodhi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56F40-445D-4495-AE20-C6F518FCBF0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2003 by Fakhar Lodhi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44AB7-8F39-45A4-BF92-F31DDDC7982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2003 by Fakhar Lodhi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AEBAE-4C0E-4D89-B44B-2CAE39ABF5E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2003 by Fakhar Lodhi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8F686-4C21-42A4-B8B4-DB8C4050D1B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2003 by Fakhar Lodhi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CE3BB-FF11-4989-9CBA-928F8262F4F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2003 by Fakhar Lodhi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5C717-BEB7-4AE8-AE6C-9F1EA2E411E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2003 by Fakhar Lodhi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D14F9-85E4-4DCC-8EB4-A6BCC34C1B9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2003 by Fakhar Lodhi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10FA8-BD1B-4D4A-AE4B-A1654B95105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2003 by Fakhar Lodhi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2047D-C773-452A-B73E-84C51BEDDBA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5532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Copyright © 2003 by Fakhar Lodhi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507020A3-3A78-4C3E-AF62-4F758ADF88D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b="1" smtClean="0">
                <a:cs typeface="Times New Roman" panose="02020603050405020304" pitchFamily="18" charset="0"/>
              </a:rPr>
              <a:t>Trees</a:t>
            </a:r>
            <a:endParaRPr lang="en-US" sz="3600" smtClean="0"/>
          </a:p>
        </p:txBody>
      </p:sp>
      <p:graphicFrame>
        <p:nvGraphicFramePr>
          <p:cNvPr id="2051" name="Object 107"/>
          <p:cNvGraphicFramePr>
            <a:graphicFrameLocks noChangeAspect="1"/>
          </p:cNvGraphicFramePr>
          <p:nvPr/>
        </p:nvGraphicFramePr>
        <p:xfrm>
          <a:off x="2971642" y="1752600"/>
          <a:ext cx="351282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Bitmap Image" r:id="rId1" imgW="3028950" imgH="3810000" progId="Paint.Picture">
                  <p:embed/>
                </p:oleObj>
              </mc:Choice>
              <mc:Fallback>
                <p:oleObj name="Bitmap Image" r:id="rId1" imgW="3028950" imgH="3810000" progId="Paint.Picture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642" y="1752600"/>
                        <a:ext cx="351282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r>
              <a:rPr lang="en-US" dirty="0" smtClean="0"/>
              <a:t>Height of a tree is the maximum number of Levels in a tree.</a:t>
            </a:r>
            <a:endParaRPr lang="en-US" dirty="0" smtClean="0"/>
          </a:p>
          <a:p>
            <a:r>
              <a:rPr lang="en-US" dirty="0" smtClean="0"/>
              <a:t>Depth is the reverse of Height.</a:t>
            </a:r>
            <a:endParaRPr lang="en-US" dirty="0"/>
          </a:p>
          <a:p>
            <a:r>
              <a:rPr lang="en-US" dirty="0" smtClean="0"/>
              <a:t>Depth </a:t>
            </a:r>
            <a:r>
              <a:rPr lang="en-US" dirty="0"/>
              <a:t>of a tree is maximum level of any leaf in the tree.</a:t>
            </a:r>
            <a:br>
              <a:rPr lang="en-US" dirty="0"/>
            </a:br>
            <a:r>
              <a:rPr lang="en-US" dirty="0" smtClean="0"/>
              <a:t>Root has maximum height. </a:t>
            </a:r>
            <a:br>
              <a:rPr lang="en-US" dirty="0" smtClean="0"/>
            </a:br>
            <a:r>
              <a:rPr lang="en-US" dirty="0" smtClean="0"/>
              <a:t>Leaf has maximum Depth.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381000"/>
            <a:ext cx="748665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Representation of Trees</a:t>
            </a:r>
            <a:endParaRPr lang="en-US" altLang="zh-TW" smtClean="0">
              <a:ea typeface="PMingLiU" pitchFamily="18" charset="-12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52500" y="1981200"/>
            <a:ext cx="91630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r>
              <a:rPr lang="en-US" altLang="zh-TW" sz="2800">
                <a:latin typeface="Georgia" panose="02040502050405020303" pitchFamily="18" charset="0"/>
                <a:ea typeface="PMingLiU" pitchFamily="18" charset="-120"/>
              </a:rPr>
              <a:t>List Representation</a:t>
            </a:r>
            <a:endParaRPr lang="en-US" altLang="zh-TW" sz="2800">
              <a:latin typeface="Georgia" panose="02040502050405020303" pitchFamily="18" charset="0"/>
              <a:ea typeface="PMingLiU" pitchFamily="18" charset="-120"/>
            </a:endParaRP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en-US" altLang="zh-TW">
                <a:latin typeface="Georgia" panose="02040502050405020303" pitchFamily="18" charset="0"/>
                <a:ea typeface="PMingLiU" pitchFamily="18" charset="-120"/>
              </a:rPr>
              <a:t>( A ( B ( E ( K, L ), F ), C ( G ), D ( H ( M ), I, J ) ) )</a:t>
            </a:r>
            <a:endParaRPr lang="en-US" altLang="zh-TW">
              <a:latin typeface="Georgia" panose="02040502050405020303" pitchFamily="18" charset="0"/>
              <a:ea typeface="PMingLiU" pitchFamily="18" charset="-120"/>
            </a:endParaRP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en-US" altLang="zh-TW">
                <a:latin typeface="Georgia" panose="02040502050405020303" pitchFamily="18" charset="0"/>
                <a:ea typeface="PMingLiU" pitchFamily="18" charset="-120"/>
              </a:rPr>
              <a:t>The root comes first, followed by a list of sub-trees</a:t>
            </a:r>
            <a:endParaRPr lang="en-US" altLang="zh-TW">
              <a:latin typeface="Georgia" panose="02040502050405020303" pitchFamily="18" charset="0"/>
              <a:ea typeface="PMingLiU" pitchFamily="18" charset="-12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276350" y="3968750"/>
            <a:ext cx="7531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5654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4798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43942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78994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558925" y="4117975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a typeface="PMingLiU" pitchFamily="18" charset="-120"/>
              </a:rPr>
              <a:t>data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625725" y="4117975"/>
            <a:ext cx="88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a typeface="PMingLiU" pitchFamily="18" charset="-120"/>
              </a:rPr>
              <a:t>link 1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540125" y="4117975"/>
            <a:ext cx="88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a typeface="PMingLiU" pitchFamily="18" charset="-120"/>
              </a:rPr>
              <a:t>link 2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530725" y="4117975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a typeface="PMingLiU" pitchFamily="18" charset="-120"/>
              </a:rPr>
              <a:t>...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7959725" y="4117975"/>
            <a:ext cx="88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a typeface="PMingLiU" pitchFamily="18" charset="-120"/>
              </a:rPr>
              <a:t>link n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 rot="10800000">
            <a:off x="2876550" y="4806950"/>
            <a:ext cx="4787900" cy="941388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2075" tIns="46038" rIns="92075" bIns="46038" anchor="ctr"/>
          <a:lstStyle/>
          <a:p>
            <a:pPr algn="ctr" eaLnBrk="0" hangingPunct="0"/>
            <a:r>
              <a:rPr kumimoji="1" lang="en-US" altLang="zh-TW">
                <a:ea typeface="PMingLiU" pitchFamily="18" charset="-120"/>
              </a:rPr>
              <a:t>How many link fields are</a:t>
            </a:r>
            <a:endParaRPr kumimoji="1" lang="en-US" altLang="zh-TW">
              <a:ea typeface="PMingLiU" pitchFamily="18" charset="-120"/>
            </a:endParaRPr>
          </a:p>
          <a:p>
            <a:pPr algn="ctr" eaLnBrk="0" hangingPunct="0"/>
            <a:r>
              <a:rPr kumimoji="1" lang="en-US" altLang="zh-TW">
                <a:ea typeface="PMingLiU" pitchFamily="18" charset="-120"/>
              </a:rPr>
              <a:t> needed in such a representation?</a:t>
            </a:r>
            <a:endParaRPr kumimoji="1" lang="en-US" altLang="zh-TW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 Tree Node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 tree node:</a:t>
            </a:r>
            <a:endParaRPr lang="en-US" smtClean="0"/>
          </a:p>
          <a:p>
            <a:pPr lvl="1" eaLnBrk="1" hangingPunct="1"/>
            <a:r>
              <a:rPr lang="en-US" smtClean="0"/>
              <a:t>object – useful information</a:t>
            </a:r>
            <a:endParaRPr lang="en-US" smtClean="0"/>
          </a:p>
          <a:p>
            <a:pPr lvl="1" eaLnBrk="1" hangingPunct="1"/>
            <a:r>
              <a:rPr lang="en-US" smtClean="0"/>
              <a:t>children – pointers to its children nodes</a:t>
            </a:r>
            <a:endParaRPr lang="en-US" smtClean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270125" y="3394075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905000" y="3505200"/>
            <a:ext cx="2243138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4384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28956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32893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838200" y="4495800"/>
            <a:ext cx="2209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13716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18288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22860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26670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962400" y="4495800"/>
            <a:ext cx="2209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44958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49530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54102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57912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6553200" y="4495800"/>
            <a:ext cx="2209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70866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4572000" y="5638800"/>
            <a:ext cx="2209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5105400" y="563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5562600" y="563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6019800" y="563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6400800" y="563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 flipH="1">
            <a:off x="990600" y="3733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3124200" y="3733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H="1">
            <a:off x="4800600" y="48006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1965325" y="36226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O</a:t>
            </a:r>
            <a:endParaRPr lang="en-US"/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822325" y="45370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O</a:t>
            </a:r>
            <a:endParaRPr lang="en-US"/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3946525" y="45370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O</a:t>
            </a:r>
            <a:endParaRPr lang="en-US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4708525" y="57562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O</a:t>
            </a:r>
            <a:endParaRPr lang="en-US"/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6537325" y="45370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O</a:t>
            </a:r>
            <a:endParaRPr 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3657600" y="3733800"/>
            <a:ext cx="3048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3" name="Line 8"/>
          <p:cNvSpPr>
            <a:spLocks noChangeShapeType="1"/>
          </p:cNvSpPr>
          <p:nvPr/>
        </p:nvSpPr>
        <p:spPr bwMode="auto">
          <a:xfrm>
            <a:off x="37338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1000" y="609600"/>
            <a:ext cx="845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TW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Binary</a:t>
            </a:r>
            <a:r>
              <a:rPr lang="en-US" altLang="zh-TW" sz="4000" i="1" dirty="0">
                <a:solidFill>
                  <a:schemeClr val="hlink"/>
                </a:solidFill>
                <a:latin typeface="Georgia" panose="02040502050405020303" pitchFamily="18" charset="0"/>
                <a:ea typeface="PMingLiU" pitchFamily="18" charset="-120"/>
              </a:rPr>
              <a:t> </a:t>
            </a:r>
            <a:r>
              <a:rPr lang="en-US" altLang="zh-TW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Trees</a:t>
            </a:r>
            <a:endParaRPr lang="en-US" altLang="zh-TW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95350" y="1943100"/>
            <a:ext cx="82486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A special class of trees: max degree for each node is 2</a:t>
            </a:r>
            <a:endParaRPr lang="en-US" altLang="zh-TW" sz="2800" dirty="0">
              <a:latin typeface="Georgia" panose="02040502050405020303" pitchFamily="18" charset="0"/>
              <a:ea typeface="PMingLiU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Recursive definition: A binary tree is a finite set of nodes that is either empty or consists of a root and two disjoint binary trees called </a:t>
            </a:r>
            <a:r>
              <a:rPr lang="en-US" altLang="zh-TW" sz="2800" i="1" dirty="0">
                <a:latin typeface="Georgia" panose="02040502050405020303" pitchFamily="18" charset="0"/>
                <a:ea typeface="PMingLiU" pitchFamily="18" charset="-120"/>
              </a:rPr>
              <a:t>the left </a:t>
            </a:r>
            <a:r>
              <a:rPr lang="en-US" altLang="zh-TW" sz="2800" i="1" dirty="0" err="1">
                <a:latin typeface="Georgia" panose="02040502050405020303" pitchFamily="18" charset="0"/>
                <a:ea typeface="PMingLiU" pitchFamily="18" charset="-120"/>
              </a:rPr>
              <a:t>subtree</a:t>
            </a: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 and </a:t>
            </a:r>
            <a:r>
              <a:rPr lang="en-US" altLang="zh-TW" sz="2800" i="1" dirty="0">
                <a:latin typeface="Georgia" panose="02040502050405020303" pitchFamily="18" charset="0"/>
                <a:ea typeface="PMingLiU" pitchFamily="18" charset="-120"/>
              </a:rPr>
              <a:t>the right </a:t>
            </a:r>
            <a:r>
              <a:rPr lang="en-US" altLang="zh-TW" sz="2800" i="1" dirty="0" err="1">
                <a:latin typeface="Georgia" panose="02040502050405020303" pitchFamily="18" charset="0"/>
                <a:ea typeface="PMingLiU" pitchFamily="18" charset="-120"/>
              </a:rPr>
              <a:t>subtree</a:t>
            </a:r>
            <a:r>
              <a:rPr lang="en-US" altLang="zh-TW" sz="2800" dirty="0" smtClean="0">
                <a:latin typeface="Georgia" panose="02040502050405020303" pitchFamily="18" charset="0"/>
                <a:ea typeface="PMingLiU" pitchFamily="18" charset="-120"/>
              </a:rPr>
              <a:t>.</a:t>
            </a:r>
            <a:endParaRPr lang="en-US" altLang="zh-TW" sz="2800" dirty="0">
              <a:latin typeface="Georgia" panose="02040502050405020303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 of Binary Trees</a:t>
            </a:r>
            <a:endParaRPr lang="en-US" smtClean="0"/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457200" y="2209800"/>
            <a:ext cx="4495800" cy="2743200"/>
            <a:chOff x="1152" y="1152"/>
            <a:chExt cx="2832" cy="1728"/>
          </a:xfrm>
        </p:grpSpPr>
        <p:sp>
          <p:nvSpPr>
            <p:cNvPr id="17422" name="Oval 5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en-US"/>
            </a:p>
          </p:txBody>
        </p:sp>
        <p:sp>
          <p:nvSpPr>
            <p:cNvPr id="17423" name="Oval 6"/>
            <p:cNvSpPr>
              <a:spLocks noChangeArrowheads="1"/>
            </p:cNvSpPr>
            <p:nvPr/>
          </p:nvSpPr>
          <p:spPr bwMode="auto">
            <a:xfrm>
              <a:off x="331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en-US"/>
            </a:p>
          </p:txBody>
        </p:sp>
        <p:sp>
          <p:nvSpPr>
            <p:cNvPr id="17424" name="Oval 7"/>
            <p:cNvSpPr>
              <a:spLocks noChangeArrowheads="1"/>
            </p:cNvSpPr>
            <p:nvPr/>
          </p:nvSpPr>
          <p:spPr bwMode="auto">
            <a:xfrm>
              <a:off x="187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  <a:endParaRPr lang="en-US"/>
            </a:p>
          </p:txBody>
        </p:sp>
        <p:sp>
          <p:nvSpPr>
            <p:cNvPr id="17425" name="Oval 8"/>
            <p:cNvSpPr>
              <a:spLocks noChangeArrowheads="1"/>
            </p:cNvSpPr>
            <p:nvPr/>
          </p:nvSpPr>
          <p:spPr bwMode="auto">
            <a:xfrm>
              <a:off x="1536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  <a:endParaRPr lang="en-US"/>
            </a:p>
          </p:txBody>
        </p:sp>
        <p:sp>
          <p:nvSpPr>
            <p:cNvPr id="17426" name="Oval 9"/>
            <p:cNvSpPr>
              <a:spLocks noChangeArrowheads="1"/>
            </p:cNvSpPr>
            <p:nvPr/>
          </p:nvSpPr>
          <p:spPr bwMode="auto">
            <a:xfrm>
              <a:off x="216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  <a:endParaRPr lang="en-US"/>
            </a:p>
          </p:txBody>
        </p:sp>
        <p:sp>
          <p:nvSpPr>
            <p:cNvPr id="17427" name="Oval 10"/>
            <p:cNvSpPr>
              <a:spLocks noChangeArrowheads="1"/>
            </p:cNvSpPr>
            <p:nvPr/>
          </p:nvSpPr>
          <p:spPr bwMode="auto">
            <a:xfrm>
              <a:off x="307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  <a:endParaRPr lang="en-US"/>
            </a:p>
          </p:txBody>
        </p:sp>
        <p:sp>
          <p:nvSpPr>
            <p:cNvPr id="17428" name="Oval 11"/>
            <p:cNvSpPr>
              <a:spLocks noChangeArrowheads="1"/>
            </p:cNvSpPr>
            <p:nvPr/>
          </p:nvSpPr>
          <p:spPr bwMode="auto">
            <a:xfrm>
              <a:off x="3696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  <a:endParaRPr lang="en-US"/>
            </a:p>
          </p:txBody>
        </p:sp>
        <p:sp>
          <p:nvSpPr>
            <p:cNvPr id="17429" name="Oval 12"/>
            <p:cNvSpPr>
              <a:spLocks noChangeArrowheads="1"/>
            </p:cNvSpPr>
            <p:nvPr/>
          </p:nvSpPr>
          <p:spPr bwMode="auto">
            <a:xfrm>
              <a:off x="3696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endParaRPr lang="en-US"/>
            </a:p>
          </p:txBody>
        </p:sp>
        <p:sp>
          <p:nvSpPr>
            <p:cNvPr id="17430" name="Oval 13"/>
            <p:cNvSpPr>
              <a:spLocks noChangeArrowheads="1"/>
            </p:cNvSpPr>
            <p:nvPr/>
          </p:nvSpPr>
          <p:spPr bwMode="auto">
            <a:xfrm>
              <a:off x="1920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  <a:endParaRPr lang="en-US"/>
            </a:p>
          </p:txBody>
        </p:sp>
        <p:sp>
          <p:nvSpPr>
            <p:cNvPr id="17431" name="Oval 14"/>
            <p:cNvSpPr>
              <a:spLocks noChangeArrowheads="1"/>
            </p:cNvSpPr>
            <p:nvPr/>
          </p:nvSpPr>
          <p:spPr bwMode="auto">
            <a:xfrm>
              <a:off x="1152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endParaRPr lang="en-US"/>
            </a:p>
          </p:txBody>
        </p:sp>
        <p:sp>
          <p:nvSpPr>
            <p:cNvPr id="17432" name="Line 15"/>
            <p:cNvSpPr>
              <a:spLocks noChangeShapeType="1"/>
            </p:cNvSpPr>
            <p:nvPr/>
          </p:nvSpPr>
          <p:spPr bwMode="auto">
            <a:xfrm flipH="1">
              <a:off x="2112" y="139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16"/>
            <p:cNvSpPr>
              <a:spLocks noChangeShapeType="1"/>
            </p:cNvSpPr>
            <p:nvPr/>
          </p:nvSpPr>
          <p:spPr bwMode="auto">
            <a:xfrm>
              <a:off x="2880" y="139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Line 17"/>
            <p:cNvSpPr>
              <a:spLocks noChangeShapeType="1"/>
            </p:cNvSpPr>
            <p:nvPr/>
          </p:nvSpPr>
          <p:spPr bwMode="auto">
            <a:xfrm>
              <a:off x="3552" y="18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18"/>
            <p:cNvSpPr>
              <a:spLocks noChangeShapeType="1"/>
            </p:cNvSpPr>
            <p:nvPr/>
          </p:nvSpPr>
          <p:spPr bwMode="auto">
            <a:xfrm flipH="1">
              <a:off x="3264" y="19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Line 19"/>
            <p:cNvSpPr>
              <a:spLocks noChangeShapeType="1"/>
            </p:cNvSpPr>
            <p:nvPr/>
          </p:nvSpPr>
          <p:spPr bwMode="auto">
            <a:xfrm flipH="1">
              <a:off x="1728" y="187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Line 20"/>
            <p:cNvSpPr>
              <a:spLocks noChangeShapeType="1"/>
            </p:cNvSpPr>
            <p:nvPr/>
          </p:nvSpPr>
          <p:spPr bwMode="auto">
            <a:xfrm>
              <a:off x="2112" y="187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Line 21"/>
            <p:cNvSpPr>
              <a:spLocks noChangeShapeType="1"/>
            </p:cNvSpPr>
            <p:nvPr/>
          </p:nvSpPr>
          <p:spPr bwMode="auto">
            <a:xfrm>
              <a:off x="384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22"/>
            <p:cNvSpPr>
              <a:spLocks noChangeShapeType="1"/>
            </p:cNvSpPr>
            <p:nvPr/>
          </p:nvSpPr>
          <p:spPr bwMode="auto">
            <a:xfrm flipH="1">
              <a:off x="1392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Line 23"/>
            <p:cNvSpPr>
              <a:spLocks noChangeShapeType="1"/>
            </p:cNvSpPr>
            <p:nvPr/>
          </p:nvSpPr>
          <p:spPr bwMode="auto">
            <a:xfrm>
              <a:off x="1776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60" name="Group 24"/>
          <p:cNvGrpSpPr/>
          <p:nvPr/>
        </p:nvGrpSpPr>
        <p:grpSpPr bwMode="auto">
          <a:xfrm>
            <a:off x="5638800" y="2133600"/>
            <a:ext cx="2819400" cy="3657600"/>
            <a:chOff x="768" y="1104"/>
            <a:chExt cx="1776" cy="2304"/>
          </a:xfrm>
        </p:grpSpPr>
        <p:sp>
          <p:nvSpPr>
            <p:cNvPr id="17413" name="Oval 25"/>
            <p:cNvSpPr>
              <a:spLocks noChangeArrowheads="1"/>
            </p:cNvSpPr>
            <p:nvPr/>
          </p:nvSpPr>
          <p:spPr bwMode="auto">
            <a:xfrm>
              <a:off x="2256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en-US"/>
            </a:p>
          </p:txBody>
        </p:sp>
        <p:sp>
          <p:nvSpPr>
            <p:cNvPr id="17414" name="Oval 26"/>
            <p:cNvSpPr>
              <a:spLocks noChangeArrowheads="1"/>
            </p:cNvSpPr>
            <p:nvPr/>
          </p:nvSpPr>
          <p:spPr bwMode="auto">
            <a:xfrm>
              <a:off x="187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  <a:endParaRPr lang="en-US"/>
            </a:p>
          </p:txBody>
        </p:sp>
        <p:sp>
          <p:nvSpPr>
            <p:cNvPr id="17415" name="Oval 27"/>
            <p:cNvSpPr>
              <a:spLocks noChangeArrowheads="1"/>
            </p:cNvSpPr>
            <p:nvPr/>
          </p:nvSpPr>
          <p:spPr bwMode="auto">
            <a:xfrm>
              <a:off x="1536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  <a:endParaRPr lang="en-US"/>
            </a:p>
          </p:txBody>
        </p:sp>
        <p:sp>
          <p:nvSpPr>
            <p:cNvPr id="17416" name="Oval 28"/>
            <p:cNvSpPr>
              <a:spLocks noChangeArrowheads="1"/>
            </p:cNvSpPr>
            <p:nvPr/>
          </p:nvSpPr>
          <p:spPr bwMode="auto">
            <a:xfrm>
              <a:off x="1152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endParaRPr lang="en-US"/>
            </a:p>
          </p:txBody>
        </p:sp>
        <p:sp>
          <p:nvSpPr>
            <p:cNvPr id="17417" name="Line 29"/>
            <p:cNvSpPr>
              <a:spLocks noChangeShapeType="1"/>
            </p:cNvSpPr>
            <p:nvPr/>
          </p:nvSpPr>
          <p:spPr bwMode="auto">
            <a:xfrm flipH="1">
              <a:off x="2112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30"/>
            <p:cNvSpPr>
              <a:spLocks noChangeShapeType="1"/>
            </p:cNvSpPr>
            <p:nvPr/>
          </p:nvSpPr>
          <p:spPr bwMode="auto">
            <a:xfrm flipH="1">
              <a:off x="1728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31"/>
            <p:cNvSpPr>
              <a:spLocks noChangeShapeType="1"/>
            </p:cNvSpPr>
            <p:nvPr/>
          </p:nvSpPr>
          <p:spPr bwMode="auto">
            <a:xfrm flipH="1">
              <a:off x="1392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Oval 32"/>
            <p:cNvSpPr>
              <a:spLocks noChangeArrowheads="1"/>
            </p:cNvSpPr>
            <p:nvPr/>
          </p:nvSpPr>
          <p:spPr bwMode="auto">
            <a:xfrm>
              <a:off x="768" y="31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  <a:endParaRPr lang="en-US"/>
            </a:p>
          </p:txBody>
        </p:sp>
        <p:sp>
          <p:nvSpPr>
            <p:cNvPr id="17421" name="Line 33"/>
            <p:cNvSpPr>
              <a:spLocks noChangeShapeType="1"/>
            </p:cNvSpPr>
            <p:nvPr/>
          </p:nvSpPr>
          <p:spPr bwMode="auto">
            <a:xfrm flipH="1">
              <a:off x="1008" y="28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57200" y="5334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TW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ADT</a:t>
            </a:r>
            <a:r>
              <a:rPr lang="en-US" altLang="zh-TW" sz="4000" i="1" dirty="0">
                <a:solidFill>
                  <a:schemeClr val="hlink"/>
                </a:solidFill>
                <a:latin typeface="Georgia" panose="02040502050405020303" pitchFamily="18" charset="0"/>
                <a:ea typeface="PMingLiU" pitchFamily="18" charset="-120"/>
              </a:rPr>
              <a:t> </a:t>
            </a:r>
            <a:r>
              <a:rPr lang="en-US" altLang="zh-TW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Binary</a:t>
            </a:r>
            <a:r>
              <a:rPr lang="en-US" altLang="zh-TW" sz="4000" i="1" dirty="0">
                <a:solidFill>
                  <a:schemeClr val="hlink"/>
                </a:solidFill>
                <a:latin typeface="Georgia" panose="02040502050405020303" pitchFamily="18" charset="0"/>
                <a:ea typeface="PMingLiU" pitchFamily="18" charset="-120"/>
              </a:rPr>
              <a:t> </a:t>
            </a:r>
            <a:r>
              <a:rPr lang="en-US" altLang="zh-TW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</a:t>
            </a:r>
            <a:endParaRPr lang="en-US" altLang="zh-TW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42950" y="2057400"/>
            <a:ext cx="84010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objects: a finite set of nodes either empty or </a:t>
            </a:r>
            <a:b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</a:b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consisting of a root node, left </a:t>
            </a:r>
            <a:r>
              <a:rPr lang="en-US" altLang="zh-TW" sz="2800" i="1" dirty="0" err="1">
                <a:latin typeface="Georgia" panose="02040502050405020303" pitchFamily="18" charset="0"/>
                <a:ea typeface="PMingLiU" pitchFamily="18" charset="-120"/>
              </a:rPr>
              <a:t>BinaryTree</a:t>
            </a: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, </a:t>
            </a:r>
            <a:b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</a:b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and right </a:t>
            </a:r>
            <a:r>
              <a:rPr lang="en-US" altLang="zh-TW" sz="2800" i="1" dirty="0" err="1">
                <a:latin typeface="Georgia" panose="02040502050405020303" pitchFamily="18" charset="0"/>
                <a:ea typeface="PMingLiU" pitchFamily="18" charset="-120"/>
              </a:rPr>
              <a:t>BinaryTree</a:t>
            </a: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.</a:t>
            </a:r>
            <a:endParaRPr lang="en-US" altLang="zh-TW" sz="2800" dirty="0">
              <a:latin typeface="Georgia" panose="02040502050405020303" pitchFamily="18" charset="0"/>
              <a:ea typeface="PMingLiU" pitchFamily="18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method:</a:t>
            </a:r>
            <a:endParaRPr lang="en-US" altLang="zh-TW" sz="2800" dirty="0">
              <a:latin typeface="Georgia" panose="02040502050405020303" pitchFamily="18" charset="0"/>
              <a:ea typeface="PMingLiU" pitchFamily="18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800" i="1" dirty="0">
                <a:latin typeface="Georgia" panose="02040502050405020303" pitchFamily="18" charset="0"/>
                <a:ea typeface="PMingLiU" pitchFamily="18" charset="-120"/>
              </a:rPr>
              <a:t>  </a:t>
            </a:r>
            <a:r>
              <a:rPr lang="en-US" altLang="zh-TW" sz="2800" i="1" dirty="0" err="1">
                <a:latin typeface="Georgia" panose="02040502050405020303" pitchFamily="18" charset="0"/>
                <a:ea typeface="PMingLiU" pitchFamily="18" charset="-120"/>
              </a:rPr>
              <a:t>Bintree</a:t>
            </a:r>
            <a:r>
              <a:rPr lang="en-US" altLang="zh-TW" sz="2800" i="1" dirty="0">
                <a:latin typeface="Georgia" panose="02040502050405020303" pitchFamily="18" charset="0"/>
                <a:ea typeface="PMingLiU" pitchFamily="18" charset="-120"/>
              </a:rPr>
              <a:t> </a:t>
            </a: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create()::= creates an empty binary tree</a:t>
            </a:r>
            <a:endParaRPr lang="en-US" altLang="zh-TW" sz="2800" dirty="0">
              <a:latin typeface="Georgia" panose="02040502050405020303" pitchFamily="18" charset="0"/>
              <a:ea typeface="PMingLiU" pitchFamily="18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  </a:t>
            </a:r>
            <a:r>
              <a:rPr lang="en-US" altLang="zh-TW" sz="2800" i="1" dirty="0">
                <a:latin typeface="Georgia" panose="02040502050405020303" pitchFamily="18" charset="0"/>
                <a:ea typeface="PMingLiU" pitchFamily="18" charset="-120"/>
              </a:rPr>
              <a:t>Boolean</a:t>
            </a: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 </a:t>
            </a:r>
            <a:r>
              <a:rPr lang="en-US" altLang="zh-TW" sz="2800" dirty="0" err="1">
                <a:latin typeface="Georgia" panose="02040502050405020303" pitchFamily="18" charset="0"/>
                <a:ea typeface="PMingLiU" pitchFamily="18" charset="-120"/>
              </a:rPr>
              <a:t>isEmpty</a:t>
            </a:r>
            <a:r>
              <a:rPr lang="en-US" altLang="zh-TW" sz="2800">
                <a:latin typeface="Georgia" panose="02040502050405020303" pitchFamily="18" charset="0"/>
                <a:ea typeface="PMingLiU" pitchFamily="18" charset="-120"/>
              </a:rPr>
              <a:t>()::= if</a:t>
            </a:r>
            <a:r>
              <a:rPr lang="en-US" altLang="zh-TW" sz="3200">
                <a:latin typeface="Georgia" panose="02040502050405020303" pitchFamily="18" charset="0"/>
                <a:ea typeface="PMingLiU" pitchFamily="18" charset="-120"/>
              </a:rPr>
              <a:t> </a:t>
            </a:r>
            <a:r>
              <a:rPr lang="en-US" altLang="zh-TW" sz="3200" smtClean="0">
                <a:latin typeface="Georgia" panose="02040502050405020303" pitchFamily="18" charset="0"/>
                <a:ea typeface="PMingLiU" pitchFamily="18" charset="-120"/>
              </a:rPr>
              <a:t>(*</a:t>
            </a:r>
            <a:r>
              <a:rPr lang="en-US" altLang="zh-TW" sz="3200" i="1" smtClean="0">
                <a:latin typeface="Georgia" panose="02040502050405020303" pitchFamily="18" charset="0"/>
                <a:ea typeface="PMingLiU" pitchFamily="18" charset="-120"/>
              </a:rPr>
              <a:t>this</a:t>
            </a:r>
            <a:r>
              <a:rPr lang="en-US" altLang="zh-TW" sz="3200">
                <a:latin typeface="Georgia" panose="02040502050405020303" pitchFamily="18" charset="0"/>
                <a:ea typeface="PMingLiU" pitchFamily="18" charset="-120"/>
              </a:rPr>
              <a:t>==empty binary </a:t>
            </a:r>
            <a:br>
              <a:rPr lang="en-US" altLang="zh-TW" sz="3200">
                <a:latin typeface="Georgia" panose="02040502050405020303" pitchFamily="18" charset="0"/>
                <a:ea typeface="PMingLiU" pitchFamily="18" charset="-120"/>
              </a:rPr>
            </a:br>
            <a:r>
              <a:rPr lang="en-US" altLang="zh-TW" sz="3200">
                <a:latin typeface="Georgia" panose="02040502050405020303" pitchFamily="18" charset="0"/>
                <a:ea typeface="PMingLiU" pitchFamily="18" charset="-120"/>
              </a:rPr>
              <a:t>tree) return </a:t>
            </a:r>
            <a:r>
              <a:rPr lang="en-US" altLang="zh-TW" sz="3200" i="1">
                <a:latin typeface="Georgia" panose="02040502050405020303" pitchFamily="18" charset="0"/>
                <a:ea typeface="PMingLiU" pitchFamily="18" charset="-120"/>
              </a:rPr>
              <a:t>TRUE</a:t>
            </a:r>
            <a:r>
              <a:rPr lang="en-US" altLang="zh-TW" sz="3200">
                <a:latin typeface="Georgia" panose="02040502050405020303" pitchFamily="18" charset="0"/>
                <a:ea typeface="PMingLiU" pitchFamily="18" charset="-120"/>
              </a:rPr>
              <a:t> else return </a:t>
            </a:r>
            <a:r>
              <a:rPr lang="en-US" altLang="zh-TW" sz="3200" i="1">
                <a:latin typeface="Georgia" panose="02040502050405020303" pitchFamily="18" charset="0"/>
                <a:ea typeface="PMingLiU" pitchFamily="18" charset="-120"/>
              </a:rPr>
              <a:t>FALSE</a:t>
            </a:r>
            <a:endParaRPr lang="en-US" altLang="zh-TW" sz="3200">
              <a:latin typeface="Georgia" panose="02040502050405020303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04800" y="2057400"/>
            <a:ext cx="846417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 i="1" dirty="0" err="1">
                <a:ea typeface="PMingLiU" pitchFamily="18" charset="-120"/>
              </a:rPr>
              <a:t>Bintree</a:t>
            </a:r>
            <a:r>
              <a:rPr kumimoji="1" lang="en-US" altLang="zh-TW" sz="2800" dirty="0">
                <a:ea typeface="PMingLiU" pitchFamily="18" charset="-120"/>
              </a:rPr>
              <a:t> </a:t>
            </a:r>
            <a:r>
              <a:rPr kumimoji="1" lang="en-US" altLang="zh-TW" sz="2800" dirty="0" err="1">
                <a:ea typeface="PMingLiU" pitchFamily="18" charset="-120"/>
              </a:rPr>
              <a:t>leftChild</a:t>
            </a:r>
            <a:r>
              <a:rPr kumimoji="1" lang="en-US" altLang="zh-TW" sz="2800" dirty="0">
                <a:ea typeface="PMingLiU" pitchFamily="18" charset="-120"/>
              </a:rPr>
              <a:t>()::= if (</a:t>
            </a:r>
            <a:r>
              <a:rPr kumimoji="1" lang="en-US" altLang="zh-TW" sz="2800" dirty="0" err="1">
                <a:ea typeface="PMingLiU" pitchFamily="18" charset="-120"/>
              </a:rPr>
              <a:t>IsEmpty</a:t>
            </a:r>
            <a:r>
              <a:rPr kumimoji="1" lang="en-US" altLang="zh-TW" sz="2800" dirty="0">
                <a:ea typeface="PMingLiU" pitchFamily="18" charset="-120"/>
              </a:rPr>
              <a:t>()) return error </a:t>
            </a:r>
            <a:br>
              <a:rPr kumimoji="1" lang="en-US" altLang="zh-TW" sz="2800" dirty="0">
                <a:ea typeface="PMingLiU" pitchFamily="18" charset="-120"/>
              </a:rPr>
            </a:br>
            <a:r>
              <a:rPr kumimoji="1" lang="en-US" altLang="zh-TW" sz="2800" dirty="0">
                <a:ea typeface="PMingLiU" pitchFamily="18" charset="-120"/>
              </a:rPr>
              <a:t>                            else return the left </a:t>
            </a:r>
            <a:r>
              <a:rPr kumimoji="1" lang="en-US" altLang="zh-TW" sz="2800" dirty="0" err="1">
                <a:ea typeface="PMingLiU" pitchFamily="18" charset="-120"/>
              </a:rPr>
              <a:t>subtree</a:t>
            </a:r>
            <a:r>
              <a:rPr kumimoji="1" lang="en-US" altLang="zh-TW" sz="2800" dirty="0">
                <a:ea typeface="PMingLiU" pitchFamily="18" charset="-120"/>
              </a:rPr>
              <a:t> of *this</a:t>
            </a:r>
            <a:endParaRPr kumimoji="1" lang="en-US" altLang="zh-TW" sz="2800" i="1" dirty="0">
              <a:ea typeface="PMingLiU" pitchFamily="18" charset="-120"/>
            </a:endParaRPr>
          </a:p>
          <a:p>
            <a:r>
              <a:rPr kumimoji="1" lang="en-US" altLang="zh-TW" sz="2800" i="1" dirty="0">
                <a:ea typeface="PMingLiU" pitchFamily="18" charset="-120"/>
              </a:rPr>
              <a:t>element </a:t>
            </a:r>
            <a:r>
              <a:rPr kumimoji="1" lang="en-US" altLang="zh-TW" sz="2800" dirty="0">
                <a:ea typeface="PMingLiU" pitchFamily="18" charset="-120"/>
              </a:rPr>
              <a:t>data()::= if (</a:t>
            </a:r>
            <a:r>
              <a:rPr kumimoji="1" lang="en-US" altLang="zh-TW" sz="2800" dirty="0" err="1">
                <a:ea typeface="PMingLiU" pitchFamily="18" charset="-120"/>
              </a:rPr>
              <a:t>IsEmpty</a:t>
            </a:r>
            <a:r>
              <a:rPr kumimoji="1" lang="en-US" altLang="zh-TW" sz="2800">
                <a:ea typeface="PMingLiU" pitchFamily="18" charset="-120"/>
              </a:rPr>
              <a:t>()) return error</a:t>
            </a:r>
            <a:br>
              <a:rPr kumimoji="1" lang="en-US" altLang="zh-TW" sz="2800">
                <a:ea typeface="PMingLiU" pitchFamily="18" charset="-120"/>
              </a:rPr>
            </a:br>
            <a:r>
              <a:rPr kumimoji="1" lang="en-US" altLang="zh-TW" sz="2800">
                <a:ea typeface="PMingLiU" pitchFamily="18" charset="-120"/>
              </a:rPr>
              <a:t>                            else return the data in the </a:t>
            </a:r>
            <a:r>
              <a:rPr kumimoji="1" lang="en-US" altLang="zh-TW" sz="2800" smtClean="0">
                <a:ea typeface="PMingLiU" pitchFamily="18" charset="-120"/>
              </a:rPr>
              <a:t>node </a:t>
            </a:r>
            <a:r>
              <a:rPr kumimoji="1" lang="en-US" altLang="zh-TW" sz="2800" dirty="0">
                <a:ea typeface="PMingLiU" pitchFamily="18" charset="-120"/>
              </a:rPr>
              <a:t>of *this</a:t>
            </a:r>
            <a:endParaRPr kumimoji="1" lang="en-US" altLang="zh-TW" sz="2800" i="1" dirty="0">
              <a:ea typeface="PMingLiU" pitchFamily="18" charset="-120"/>
            </a:endParaRPr>
          </a:p>
          <a:p>
            <a:r>
              <a:rPr kumimoji="1" lang="en-US" altLang="zh-TW" sz="2800" i="1" dirty="0" err="1">
                <a:ea typeface="PMingLiU" pitchFamily="18" charset="-120"/>
              </a:rPr>
              <a:t>Bintree</a:t>
            </a:r>
            <a:r>
              <a:rPr kumimoji="1" lang="en-US" altLang="zh-TW" sz="2800" dirty="0">
                <a:ea typeface="PMingLiU" pitchFamily="18" charset="-120"/>
              </a:rPr>
              <a:t> </a:t>
            </a:r>
            <a:r>
              <a:rPr kumimoji="1" lang="en-US" altLang="zh-TW" sz="2800" dirty="0" err="1">
                <a:ea typeface="PMingLiU" pitchFamily="18" charset="-120"/>
              </a:rPr>
              <a:t>rightChild</a:t>
            </a:r>
            <a:r>
              <a:rPr kumimoji="1" lang="en-US" altLang="zh-TW" sz="2800" dirty="0">
                <a:ea typeface="PMingLiU" pitchFamily="18" charset="-120"/>
              </a:rPr>
              <a:t>()::= if (</a:t>
            </a:r>
            <a:r>
              <a:rPr kumimoji="1" lang="en-US" altLang="zh-TW" sz="2800" dirty="0" err="1">
                <a:ea typeface="PMingLiU" pitchFamily="18" charset="-120"/>
              </a:rPr>
              <a:t>IsEmpty</a:t>
            </a:r>
            <a:r>
              <a:rPr kumimoji="1" lang="en-US" altLang="zh-TW" sz="2800" dirty="0">
                <a:ea typeface="PMingLiU" pitchFamily="18" charset="-120"/>
              </a:rPr>
              <a:t>()) return error </a:t>
            </a:r>
            <a:br>
              <a:rPr kumimoji="1" lang="en-US" altLang="zh-TW" sz="2800" dirty="0">
                <a:ea typeface="PMingLiU" pitchFamily="18" charset="-120"/>
              </a:rPr>
            </a:br>
            <a:r>
              <a:rPr kumimoji="1" lang="en-US" altLang="zh-TW" sz="2800" dirty="0">
                <a:ea typeface="PMingLiU" pitchFamily="18" charset="-120"/>
              </a:rPr>
              <a:t>                            else return the right </a:t>
            </a:r>
            <a:r>
              <a:rPr kumimoji="1" lang="en-US" altLang="zh-TW" sz="2800" dirty="0" err="1">
                <a:ea typeface="PMingLiU" pitchFamily="18" charset="-120"/>
              </a:rPr>
              <a:t>subtree</a:t>
            </a:r>
            <a:r>
              <a:rPr kumimoji="1" lang="en-US" altLang="zh-TW" sz="2800" dirty="0">
                <a:ea typeface="PMingLiU" pitchFamily="18" charset="-120"/>
              </a:rPr>
              <a:t> of *this</a:t>
            </a:r>
            <a:endParaRPr kumimoji="1" lang="en-US" altLang="zh-TW" sz="2800" i="1" dirty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7388" y="6096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TW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Samples</a:t>
            </a:r>
            <a:r>
              <a:rPr lang="en-US" altLang="zh-TW" sz="4000" i="1" dirty="0">
                <a:solidFill>
                  <a:schemeClr val="hlink"/>
                </a:solidFill>
                <a:latin typeface="Georgia" panose="02040502050405020303" pitchFamily="18" charset="0"/>
                <a:ea typeface="PMingLiU" pitchFamily="18" charset="-120"/>
              </a:rPr>
              <a:t> </a:t>
            </a:r>
            <a:r>
              <a:rPr lang="en-US" altLang="zh-TW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</a:t>
            </a:r>
            <a:r>
              <a:rPr lang="en-US" altLang="zh-TW" sz="4000" i="1" dirty="0">
                <a:solidFill>
                  <a:schemeClr val="hlink"/>
                </a:solidFill>
                <a:latin typeface="Georgia" panose="02040502050405020303" pitchFamily="18" charset="0"/>
                <a:ea typeface="PMingLiU" pitchFamily="18" charset="-120"/>
              </a:rPr>
              <a:t> </a:t>
            </a:r>
            <a:r>
              <a:rPr lang="en-US" altLang="zh-TW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Binary</a:t>
            </a:r>
            <a:r>
              <a:rPr lang="en-US" altLang="zh-TW" sz="4000" i="1" dirty="0">
                <a:solidFill>
                  <a:schemeClr val="hlink"/>
                </a:solidFill>
                <a:latin typeface="Georgia" panose="02040502050405020303" pitchFamily="18" charset="0"/>
                <a:ea typeface="PMingLiU" pitchFamily="18" charset="-120"/>
              </a:rPr>
              <a:t> </a:t>
            </a:r>
            <a:r>
              <a:rPr lang="en-US" altLang="zh-TW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Trees</a:t>
            </a:r>
            <a:endParaRPr lang="en-US" altLang="zh-TW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483" name="Group 3"/>
          <p:cNvGrpSpPr/>
          <p:nvPr/>
        </p:nvGrpSpPr>
        <p:grpSpPr bwMode="auto">
          <a:xfrm>
            <a:off x="2211388" y="2068513"/>
            <a:ext cx="571500" cy="569912"/>
            <a:chOff x="1389" y="1133"/>
            <a:chExt cx="360" cy="359"/>
          </a:xfrm>
        </p:grpSpPr>
        <p:sp>
          <p:nvSpPr>
            <p:cNvPr id="20549" name="Oval 4"/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0" name="Rectangle 5"/>
            <p:cNvSpPr>
              <a:spLocks noChangeArrowheads="1"/>
            </p:cNvSpPr>
            <p:nvPr/>
          </p:nvSpPr>
          <p:spPr bwMode="auto">
            <a:xfrm>
              <a:off x="1458" y="118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A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grpSp>
        <p:nvGrpSpPr>
          <p:cNvPr id="20484" name="Group 6"/>
          <p:cNvGrpSpPr/>
          <p:nvPr/>
        </p:nvGrpSpPr>
        <p:grpSpPr bwMode="auto">
          <a:xfrm>
            <a:off x="1600200" y="2971800"/>
            <a:ext cx="571500" cy="569913"/>
            <a:chOff x="1004" y="1702"/>
            <a:chExt cx="360" cy="359"/>
          </a:xfrm>
        </p:grpSpPr>
        <p:sp>
          <p:nvSpPr>
            <p:cNvPr id="20547" name="Oval 7"/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8" name="Rectangle 8"/>
            <p:cNvSpPr>
              <a:spLocks noChangeArrowheads="1"/>
            </p:cNvSpPr>
            <p:nvPr/>
          </p:nvSpPr>
          <p:spPr bwMode="auto">
            <a:xfrm>
              <a:off x="1073" y="175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B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sp>
        <p:nvSpPr>
          <p:cNvPr id="20485" name="Line 9"/>
          <p:cNvSpPr>
            <a:spLocks noChangeShapeType="1"/>
          </p:cNvSpPr>
          <p:nvPr/>
        </p:nvSpPr>
        <p:spPr bwMode="auto">
          <a:xfrm flipH="1">
            <a:off x="1982788" y="2627313"/>
            <a:ext cx="34131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6" name="Group 10"/>
          <p:cNvGrpSpPr/>
          <p:nvPr/>
        </p:nvGrpSpPr>
        <p:grpSpPr bwMode="auto">
          <a:xfrm>
            <a:off x="3519488" y="2127250"/>
            <a:ext cx="571500" cy="569913"/>
            <a:chOff x="2097" y="1123"/>
            <a:chExt cx="360" cy="359"/>
          </a:xfrm>
        </p:grpSpPr>
        <p:sp>
          <p:nvSpPr>
            <p:cNvPr id="20545" name="Oval 11"/>
            <p:cNvSpPr>
              <a:spLocks noChangeArrowheads="1"/>
            </p:cNvSpPr>
            <p:nvPr/>
          </p:nvSpPr>
          <p:spPr bwMode="auto">
            <a:xfrm>
              <a:off x="2097" y="112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6" name="Rectangle 12"/>
            <p:cNvSpPr>
              <a:spLocks noChangeArrowheads="1"/>
            </p:cNvSpPr>
            <p:nvPr/>
          </p:nvSpPr>
          <p:spPr bwMode="auto">
            <a:xfrm>
              <a:off x="2166" y="117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A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grpSp>
        <p:nvGrpSpPr>
          <p:cNvPr id="20487" name="Group 13"/>
          <p:cNvGrpSpPr/>
          <p:nvPr/>
        </p:nvGrpSpPr>
        <p:grpSpPr bwMode="auto">
          <a:xfrm>
            <a:off x="4114800" y="3048000"/>
            <a:ext cx="571500" cy="569913"/>
            <a:chOff x="2472" y="1703"/>
            <a:chExt cx="360" cy="359"/>
          </a:xfrm>
        </p:grpSpPr>
        <p:sp>
          <p:nvSpPr>
            <p:cNvPr id="20543" name="Oval 14"/>
            <p:cNvSpPr>
              <a:spLocks noChangeArrowheads="1"/>
            </p:cNvSpPr>
            <p:nvPr/>
          </p:nvSpPr>
          <p:spPr bwMode="auto">
            <a:xfrm>
              <a:off x="2472" y="170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4" name="Rectangle 15"/>
            <p:cNvSpPr>
              <a:spLocks noChangeArrowheads="1"/>
            </p:cNvSpPr>
            <p:nvPr/>
          </p:nvSpPr>
          <p:spPr bwMode="auto">
            <a:xfrm>
              <a:off x="2541" y="175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B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sp>
        <p:nvSpPr>
          <p:cNvPr id="20488" name="Line 16"/>
          <p:cNvSpPr>
            <a:spLocks noChangeShapeType="1"/>
          </p:cNvSpPr>
          <p:nvPr/>
        </p:nvSpPr>
        <p:spPr bwMode="auto">
          <a:xfrm>
            <a:off x="3937000" y="2684463"/>
            <a:ext cx="406400" cy="341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9" name="Group 17"/>
          <p:cNvGrpSpPr/>
          <p:nvPr/>
        </p:nvGrpSpPr>
        <p:grpSpPr bwMode="auto">
          <a:xfrm>
            <a:off x="6767513" y="2667000"/>
            <a:ext cx="571500" cy="569913"/>
            <a:chOff x="4229" y="1348"/>
            <a:chExt cx="360" cy="359"/>
          </a:xfrm>
        </p:grpSpPr>
        <p:sp>
          <p:nvSpPr>
            <p:cNvPr id="20541" name="Oval 18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2" name="Rectangle 19"/>
            <p:cNvSpPr>
              <a:spLocks noChangeArrowheads="1"/>
            </p:cNvSpPr>
            <p:nvPr/>
          </p:nvSpPr>
          <p:spPr bwMode="auto">
            <a:xfrm>
              <a:off x="4298" y="140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A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grpSp>
        <p:nvGrpSpPr>
          <p:cNvPr id="20490" name="Group 20"/>
          <p:cNvGrpSpPr/>
          <p:nvPr/>
        </p:nvGrpSpPr>
        <p:grpSpPr bwMode="auto">
          <a:xfrm>
            <a:off x="5797550" y="3808413"/>
            <a:ext cx="571500" cy="569912"/>
            <a:chOff x="3618" y="2067"/>
            <a:chExt cx="360" cy="359"/>
          </a:xfrm>
        </p:grpSpPr>
        <p:sp>
          <p:nvSpPr>
            <p:cNvPr id="20539" name="Oval 21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Rectangle 22"/>
            <p:cNvSpPr>
              <a:spLocks noChangeArrowheads="1"/>
            </p:cNvSpPr>
            <p:nvPr/>
          </p:nvSpPr>
          <p:spPr bwMode="auto">
            <a:xfrm>
              <a:off x="3687" y="212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B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sp>
        <p:nvSpPr>
          <p:cNvPr id="20491" name="Line 23"/>
          <p:cNvSpPr>
            <a:spLocks noChangeShapeType="1"/>
          </p:cNvSpPr>
          <p:nvPr/>
        </p:nvSpPr>
        <p:spPr bwMode="auto">
          <a:xfrm flipH="1">
            <a:off x="6096000" y="3157538"/>
            <a:ext cx="765175" cy="646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92" name="Group 24"/>
          <p:cNvGrpSpPr/>
          <p:nvPr/>
        </p:nvGrpSpPr>
        <p:grpSpPr bwMode="auto">
          <a:xfrm>
            <a:off x="7688263" y="3841750"/>
            <a:ext cx="571500" cy="569913"/>
            <a:chOff x="4809" y="2088"/>
            <a:chExt cx="360" cy="359"/>
          </a:xfrm>
        </p:grpSpPr>
        <p:sp>
          <p:nvSpPr>
            <p:cNvPr id="20537" name="Oval 25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Rectangle 26"/>
            <p:cNvSpPr>
              <a:spLocks noChangeArrowheads="1"/>
            </p:cNvSpPr>
            <p:nvPr/>
          </p:nvSpPr>
          <p:spPr bwMode="auto">
            <a:xfrm>
              <a:off x="4878" y="2141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C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grpSp>
        <p:nvGrpSpPr>
          <p:cNvPr id="20493" name="Group 27"/>
          <p:cNvGrpSpPr/>
          <p:nvPr/>
        </p:nvGrpSpPr>
        <p:grpSpPr bwMode="auto">
          <a:xfrm>
            <a:off x="8197850" y="4914900"/>
            <a:ext cx="571500" cy="569913"/>
            <a:chOff x="5130" y="2764"/>
            <a:chExt cx="360" cy="359"/>
          </a:xfrm>
        </p:grpSpPr>
        <p:sp>
          <p:nvSpPr>
            <p:cNvPr id="20535" name="Oval 28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Rectangle 29"/>
            <p:cNvSpPr>
              <a:spLocks noChangeArrowheads="1"/>
            </p:cNvSpPr>
            <p:nvPr/>
          </p:nvSpPr>
          <p:spPr bwMode="auto">
            <a:xfrm>
              <a:off x="5199" y="2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G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sp>
        <p:nvSpPr>
          <p:cNvPr id="20494" name="Line 30"/>
          <p:cNvSpPr>
            <a:spLocks noChangeShapeType="1"/>
          </p:cNvSpPr>
          <p:nvPr/>
        </p:nvSpPr>
        <p:spPr bwMode="auto">
          <a:xfrm>
            <a:off x="8139113" y="4400550"/>
            <a:ext cx="287337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95" name="Group 31"/>
          <p:cNvGrpSpPr/>
          <p:nvPr/>
        </p:nvGrpSpPr>
        <p:grpSpPr bwMode="auto">
          <a:xfrm>
            <a:off x="6326188" y="4964113"/>
            <a:ext cx="571500" cy="569912"/>
            <a:chOff x="3951" y="2795"/>
            <a:chExt cx="360" cy="359"/>
          </a:xfrm>
        </p:grpSpPr>
        <p:sp>
          <p:nvSpPr>
            <p:cNvPr id="20533" name="Oval 32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Rectangle 33"/>
            <p:cNvSpPr>
              <a:spLocks noChangeArrowheads="1"/>
            </p:cNvSpPr>
            <p:nvPr/>
          </p:nvSpPr>
          <p:spPr bwMode="auto">
            <a:xfrm>
              <a:off x="4020" y="284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E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grpSp>
        <p:nvGrpSpPr>
          <p:cNvPr id="20496" name="Group 34"/>
          <p:cNvGrpSpPr/>
          <p:nvPr/>
        </p:nvGrpSpPr>
        <p:grpSpPr bwMode="auto">
          <a:xfrm>
            <a:off x="5867400" y="6172200"/>
            <a:ext cx="571500" cy="569913"/>
            <a:chOff x="3662" y="3556"/>
            <a:chExt cx="360" cy="359"/>
          </a:xfrm>
        </p:grpSpPr>
        <p:sp>
          <p:nvSpPr>
            <p:cNvPr id="20531" name="Oval 35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Rectangle 36"/>
            <p:cNvSpPr>
              <a:spLocks noChangeArrowheads="1"/>
            </p:cNvSpPr>
            <p:nvPr/>
          </p:nvSpPr>
          <p:spPr bwMode="auto">
            <a:xfrm>
              <a:off x="3731" y="3609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I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sp>
        <p:nvSpPr>
          <p:cNvPr id="20497" name="Line 37"/>
          <p:cNvSpPr>
            <a:spLocks noChangeShapeType="1"/>
          </p:cNvSpPr>
          <p:nvPr/>
        </p:nvSpPr>
        <p:spPr bwMode="auto">
          <a:xfrm>
            <a:off x="5722938" y="5554663"/>
            <a:ext cx="4238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98" name="Group 38"/>
          <p:cNvGrpSpPr/>
          <p:nvPr/>
        </p:nvGrpSpPr>
        <p:grpSpPr bwMode="auto">
          <a:xfrm>
            <a:off x="5337175" y="4946650"/>
            <a:ext cx="571500" cy="569913"/>
            <a:chOff x="3328" y="2784"/>
            <a:chExt cx="360" cy="359"/>
          </a:xfrm>
        </p:grpSpPr>
        <p:sp>
          <p:nvSpPr>
            <p:cNvPr id="20529" name="Oval 39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Rectangle 40"/>
            <p:cNvSpPr>
              <a:spLocks noChangeArrowheads="1"/>
            </p:cNvSpPr>
            <p:nvPr/>
          </p:nvSpPr>
          <p:spPr bwMode="auto">
            <a:xfrm>
              <a:off x="3397" y="283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D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grpSp>
        <p:nvGrpSpPr>
          <p:cNvPr id="20499" name="Group 41"/>
          <p:cNvGrpSpPr/>
          <p:nvPr/>
        </p:nvGrpSpPr>
        <p:grpSpPr bwMode="auto">
          <a:xfrm>
            <a:off x="4776788" y="6135688"/>
            <a:ext cx="571500" cy="569912"/>
            <a:chOff x="2975" y="3533"/>
            <a:chExt cx="360" cy="359"/>
          </a:xfrm>
        </p:grpSpPr>
        <p:sp>
          <p:nvSpPr>
            <p:cNvPr id="20527" name="Oval 42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Rectangle 43"/>
            <p:cNvSpPr>
              <a:spLocks noChangeArrowheads="1"/>
            </p:cNvSpPr>
            <p:nvPr/>
          </p:nvSpPr>
          <p:spPr bwMode="auto">
            <a:xfrm>
              <a:off x="3044" y="358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H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grpSp>
        <p:nvGrpSpPr>
          <p:cNvPr id="20500" name="Group 44"/>
          <p:cNvGrpSpPr/>
          <p:nvPr/>
        </p:nvGrpSpPr>
        <p:grpSpPr bwMode="auto">
          <a:xfrm>
            <a:off x="7226300" y="4913313"/>
            <a:ext cx="571500" cy="569912"/>
            <a:chOff x="4518" y="2763"/>
            <a:chExt cx="360" cy="359"/>
          </a:xfrm>
        </p:grpSpPr>
        <p:sp>
          <p:nvSpPr>
            <p:cNvPr id="20525" name="Oval 45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Rectangle 46"/>
            <p:cNvSpPr>
              <a:spLocks noChangeArrowheads="1"/>
            </p:cNvSpPr>
            <p:nvPr/>
          </p:nvSpPr>
          <p:spPr bwMode="auto">
            <a:xfrm>
              <a:off x="4587" y="281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F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sp>
        <p:nvSpPr>
          <p:cNvPr id="20501" name="Line 47"/>
          <p:cNvSpPr>
            <a:spLocks noChangeShapeType="1"/>
          </p:cNvSpPr>
          <p:nvPr/>
        </p:nvSpPr>
        <p:spPr bwMode="auto">
          <a:xfrm flipH="1">
            <a:off x="7491413" y="4398963"/>
            <a:ext cx="322262" cy="493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48"/>
          <p:cNvSpPr>
            <a:spLocks noChangeShapeType="1"/>
          </p:cNvSpPr>
          <p:nvPr/>
        </p:nvSpPr>
        <p:spPr bwMode="auto">
          <a:xfrm>
            <a:off x="6181725" y="4348163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49"/>
          <p:cNvSpPr>
            <a:spLocks noChangeShapeType="1"/>
          </p:cNvSpPr>
          <p:nvPr/>
        </p:nvSpPr>
        <p:spPr bwMode="auto">
          <a:xfrm flipH="1">
            <a:off x="5602288" y="4330700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50"/>
          <p:cNvSpPr>
            <a:spLocks noChangeShapeType="1"/>
          </p:cNvSpPr>
          <p:nvPr/>
        </p:nvSpPr>
        <p:spPr bwMode="auto">
          <a:xfrm flipH="1">
            <a:off x="5057775" y="5537200"/>
            <a:ext cx="425450" cy="579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51"/>
          <p:cNvSpPr>
            <a:spLocks noChangeShapeType="1"/>
          </p:cNvSpPr>
          <p:nvPr/>
        </p:nvSpPr>
        <p:spPr bwMode="auto">
          <a:xfrm>
            <a:off x="7235825" y="3175000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Rectangle 52"/>
          <p:cNvSpPr>
            <a:spLocks noChangeArrowheads="1"/>
          </p:cNvSpPr>
          <p:nvPr/>
        </p:nvSpPr>
        <p:spPr bwMode="auto">
          <a:xfrm>
            <a:off x="5664200" y="2143125"/>
            <a:ext cx="290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solidFill>
                  <a:srgbClr val="003399"/>
                </a:solidFill>
                <a:ea typeface="PMingLiU" pitchFamily="18" charset="-120"/>
              </a:rPr>
              <a:t>Complete Binary Tree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20507" name="Rectangle 53"/>
          <p:cNvSpPr>
            <a:spLocks noChangeArrowheads="1"/>
          </p:cNvSpPr>
          <p:nvPr/>
        </p:nvSpPr>
        <p:spPr bwMode="auto">
          <a:xfrm>
            <a:off x="2057400" y="3581400"/>
            <a:ext cx="268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dirty="0">
                <a:solidFill>
                  <a:srgbClr val="003399"/>
                </a:solidFill>
                <a:ea typeface="PMingLiU" pitchFamily="18" charset="-120"/>
              </a:rPr>
              <a:t>Skewed Binary Tree</a:t>
            </a:r>
            <a:endParaRPr kumimoji="1" lang="en-US" altLang="zh-TW" dirty="0">
              <a:ea typeface="PMingLiU" pitchFamily="18" charset="-120"/>
            </a:endParaRPr>
          </a:p>
        </p:txBody>
      </p:sp>
      <p:grpSp>
        <p:nvGrpSpPr>
          <p:cNvPr id="20508" name="Group 54"/>
          <p:cNvGrpSpPr/>
          <p:nvPr/>
        </p:nvGrpSpPr>
        <p:grpSpPr bwMode="auto">
          <a:xfrm>
            <a:off x="749300" y="5775325"/>
            <a:ext cx="571500" cy="569913"/>
            <a:chOff x="468" y="3468"/>
            <a:chExt cx="360" cy="359"/>
          </a:xfrm>
        </p:grpSpPr>
        <p:sp>
          <p:nvSpPr>
            <p:cNvPr id="20523" name="Oval 55"/>
            <p:cNvSpPr>
              <a:spLocks noChangeArrowheads="1"/>
            </p:cNvSpPr>
            <p:nvPr/>
          </p:nvSpPr>
          <p:spPr bwMode="auto">
            <a:xfrm>
              <a:off x="468" y="34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Rectangle 56"/>
            <p:cNvSpPr>
              <a:spLocks noChangeArrowheads="1"/>
            </p:cNvSpPr>
            <p:nvPr/>
          </p:nvSpPr>
          <p:spPr bwMode="auto">
            <a:xfrm>
              <a:off x="537" y="352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E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sp>
        <p:nvSpPr>
          <p:cNvPr id="20509" name="Line 57"/>
          <p:cNvSpPr>
            <a:spLocks noChangeShapeType="1"/>
          </p:cNvSpPr>
          <p:nvPr/>
        </p:nvSpPr>
        <p:spPr bwMode="auto">
          <a:xfrm flipH="1">
            <a:off x="962025" y="5345113"/>
            <a:ext cx="322263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10" name="Group 58"/>
          <p:cNvGrpSpPr/>
          <p:nvPr/>
        </p:nvGrpSpPr>
        <p:grpSpPr bwMode="auto">
          <a:xfrm>
            <a:off x="1392238" y="3903663"/>
            <a:ext cx="571500" cy="569912"/>
            <a:chOff x="873" y="2289"/>
            <a:chExt cx="360" cy="359"/>
          </a:xfrm>
        </p:grpSpPr>
        <p:sp>
          <p:nvSpPr>
            <p:cNvPr id="20521" name="Oval 59"/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Rectangle 60"/>
            <p:cNvSpPr>
              <a:spLocks noChangeArrowheads="1"/>
            </p:cNvSpPr>
            <p:nvPr/>
          </p:nvSpPr>
          <p:spPr bwMode="auto">
            <a:xfrm>
              <a:off x="942" y="234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C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grpSp>
        <p:nvGrpSpPr>
          <p:cNvPr id="20511" name="Group 61"/>
          <p:cNvGrpSpPr/>
          <p:nvPr/>
        </p:nvGrpSpPr>
        <p:grpSpPr bwMode="auto">
          <a:xfrm>
            <a:off x="1035050" y="4768850"/>
            <a:ext cx="571500" cy="569913"/>
            <a:chOff x="648" y="2834"/>
            <a:chExt cx="360" cy="359"/>
          </a:xfrm>
        </p:grpSpPr>
        <p:sp>
          <p:nvSpPr>
            <p:cNvPr id="20519" name="Oval 62"/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0" name="Rectangle 63"/>
            <p:cNvSpPr>
              <a:spLocks noChangeArrowheads="1"/>
            </p:cNvSpPr>
            <p:nvPr/>
          </p:nvSpPr>
          <p:spPr bwMode="auto">
            <a:xfrm>
              <a:off x="717" y="288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D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sp>
        <p:nvSpPr>
          <p:cNvPr id="20512" name="Line 64"/>
          <p:cNvSpPr>
            <a:spLocks noChangeShapeType="1"/>
          </p:cNvSpPr>
          <p:nvPr/>
        </p:nvSpPr>
        <p:spPr bwMode="auto">
          <a:xfrm flipH="1">
            <a:off x="1657350" y="3562350"/>
            <a:ext cx="138113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65"/>
          <p:cNvSpPr>
            <a:spLocks noChangeShapeType="1"/>
          </p:cNvSpPr>
          <p:nvPr/>
        </p:nvSpPr>
        <p:spPr bwMode="auto">
          <a:xfrm flipH="1">
            <a:off x="1370013" y="4494213"/>
            <a:ext cx="168275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Text Box 66"/>
          <p:cNvSpPr txBox="1">
            <a:spLocks noChangeArrowheads="1"/>
          </p:cNvSpPr>
          <p:nvPr/>
        </p:nvSpPr>
        <p:spPr bwMode="auto">
          <a:xfrm>
            <a:off x="4848225" y="2740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TW">
                <a:solidFill>
                  <a:srgbClr val="CC3300"/>
                </a:solidFill>
                <a:ea typeface="PMingLiU" pitchFamily="18" charset="-120"/>
              </a:rPr>
              <a:t>1</a:t>
            </a:r>
            <a:endParaRPr kumimoji="1" lang="en-US" altLang="zh-TW">
              <a:solidFill>
                <a:srgbClr val="CC3300"/>
              </a:solidFill>
              <a:ea typeface="PMingLiU" pitchFamily="18" charset="-120"/>
            </a:endParaRPr>
          </a:p>
        </p:txBody>
      </p:sp>
      <p:sp>
        <p:nvSpPr>
          <p:cNvPr id="20515" name="Text Box 67"/>
          <p:cNvSpPr txBox="1">
            <a:spLocks noChangeArrowheads="1"/>
          </p:cNvSpPr>
          <p:nvPr/>
        </p:nvSpPr>
        <p:spPr bwMode="auto">
          <a:xfrm>
            <a:off x="4886325" y="3768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>
                <a:solidFill>
                  <a:srgbClr val="CC3300"/>
                </a:solidFill>
                <a:ea typeface="PMingLiU" pitchFamily="18" charset="-120"/>
              </a:rPr>
              <a:t>2</a:t>
            </a:r>
            <a:endParaRPr kumimoji="1" lang="en-US" altLang="zh-TW">
              <a:solidFill>
                <a:srgbClr val="CC3300"/>
              </a:solidFill>
              <a:ea typeface="PMingLiU" pitchFamily="18" charset="-120"/>
            </a:endParaRPr>
          </a:p>
        </p:txBody>
      </p:sp>
      <p:sp>
        <p:nvSpPr>
          <p:cNvPr id="20516" name="Text Box 68"/>
          <p:cNvSpPr txBox="1">
            <a:spLocks noChangeArrowheads="1"/>
          </p:cNvSpPr>
          <p:nvPr/>
        </p:nvSpPr>
        <p:spPr bwMode="auto">
          <a:xfrm>
            <a:off x="4886325" y="4949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>
                <a:solidFill>
                  <a:srgbClr val="CC3300"/>
                </a:solidFill>
                <a:ea typeface="PMingLiU" pitchFamily="18" charset="-120"/>
              </a:rPr>
              <a:t>3</a:t>
            </a:r>
            <a:endParaRPr kumimoji="1" lang="en-US" altLang="zh-TW">
              <a:solidFill>
                <a:srgbClr val="CC3300"/>
              </a:solidFill>
              <a:ea typeface="PMingLiU" pitchFamily="18" charset="-120"/>
            </a:endParaRPr>
          </a:p>
        </p:txBody>
      </p:sp>
      <p:sp>
        <p:nvSpPr>
          <p:cNvPr id="20517" name="Text Box 69"/>
          <p:cNvSpPr txBox="1">
            <a:spLocks noChangeArrowheads="1"/>
          </p:cNvSpPr>
          <p:nvPr/>
        </p:nvSpPr>
        <p:spPr bwMode="auto">
          <a:xfrm>
            <a:off x="4267200" y="624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>
                <a:solidFill>
                  <a:srgbClr val="CC3300"/>
                </a:solidFill>
                <a:ea typeface="PMingLiU" pitchFamily="18" charset="-120"/>
              </a:rPr>
              <a:t>4</a:t>
            </a:r>
            <a:endParaRPr kumimoji="1" lang="en-US" altLang="zh-TW">
              <a:solidFill>
                <a:srgbClr val="CC3300"/>
              </a:solidFill>
              <a:ea typeface="PMingLiU" pitchFamily="18" charset="-120"/>
            </a:endParaRPr>
          </a:p>
        </p:txBody>
      </p:sp>
      <p:sp>
        <p:nvSpPr>
          <p:cNvPr id="20518" name="Text Box 70"/>
          <p:cNvSpPr txBox="1">
            <a:spLocks noChangeArrowheads="1"/>
          </p:cNvSpPr>
          <p:nvPr/>
        </p:nvSpPr>
        <p:spPr bwMode="auto">
          <a:xfrm>
            <a:off x="1981200" y="5854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>
                <a:solidFill>
                  <a:srgbClr val="CC3300"/>
                </a:solidFill>
                <a:ea typeface="PMingLiU" pitchFamily="18" charset="-120"/>
              </a:rPr>
              <a:t>5</a:t>
            </a:r>
            <a:endParaRPr kumimoji="1" lang="en-US" altLang="zh-TW">
              <a:solidFill>
                <a:srgbClr val="CC3300"/>
              </a:solidFill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Binary Trees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maximum number of nodes on level </a:t>
            </a:r>
            <a:r>
              <a:rPr lang="en-US" i="1" dirty="0" smtClean="0"/>
              <a:t>i</a:t>
            </a:r>
            <a:r>
              <a:rPr lang="en-US" dirty="0" smtClean="0"/>
              <a:t> of a binary tree is </a:t>
            </a:r>
            <a:r>
              <a:rPr lang="en-US" i="1" dirty="0" smtClean="0"/>
              <a:t>2</a:t>
            </a:r>
            <a:r>
              <a:rPr lang="en-US" i="1" baseline="30000" dirty="0" smtClean="0"/>
              <a:t>i-1</a:t>
            </a:r>
            <a:r>
              <a:rPr lang="en-US" dirty="0" smtClean="0"/>
              <a:t> , i&gt;=1</a:t>
            </a:r>
            <a:endParaRPr lang="en-US" dirty="0" smtClean="0"/>
          </a:p>
          <a:p>
            <a:pPr eaLnBrk="1" hangingPunct="1"/>
            <a:r>
              <a:rPr lang="en-US" dirty="0" smtClean="0"/>
              <a:t>The maximum number of nodes in a binary tree of height </a:t>
            </a:r>
            <a:r>
              <a:rPr lang="en-US" i="1" dirty="0" smtClean="0"/>
              <a:t>k</a:t>
            </a:r>
            <a:r>
              <a:rPr lang="en-US" dirty="0" smtClean="0"/>
              <a:t> is </a:t>
            </a:r>
            <a:r>
              <a:rPr lang="en-US" i="1" dirty="0" smtClean="0"/>
              <a:t>2</a:t>
            </a:r>
            <a:r>
              <a:rPr lang="en-US" i="1" baseline="30000" dirty="0" smtClean="0"/>
              <a:t>k</a:t>
            </a:r>
            <a:r>
              <a:rPr lang="en-US" i="1" dirty="0" smtClean="0"/>
              <a:t> – 1</a:t>
            </a:r>
            <a:r>
              <a:rPr lang="en-US" dirty="0" smtClean="0"/>
              <a:t> , k&gt;=1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Full Binary Tree</a:t>
            </a:r>
            <a:endParaRPr lang="en-US" smtClean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00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A binary tree of height </a:t>
            </a:r>
            <a:r>
              <a:rPr lang="en-US" sz="2000" b="1" i="1"/>
              <a:t>k</a:t>
            </a:r>
            <a:r>
              <a:rPr lang="en-US" sz="2000" b="1"/>
              <a:t> having </a:t>
            </a:r>
            <a:r>
              <a:rPr lang="en-US" sz="2000" b="1" i="1"/>
              <a:t>2</a:t>
            </a:r>
            <a:r>
              <a:rPr lang="en-US" sz="2000" b="1" i="1" baseline="30000"/>
              <a:t>k</a:t>
            </a:r>
            <a:r>
              <a:rPr lang="en-US" sz="2000" b="1" i="1"/>
              <a:t> – 1</a:t>
            </a:r>
            <a:r>
              <a:rPr lang="en-US" sz="2000" b="1"/>
              <a:t>  nodes is called a </a:t>
            </a:r>
            <a:r>
              <a:rPr lang="en-US" sz="2000" b="1" i="1">
                <a:solidFill>
                  <a:srgbClr val="FF3300"/>
                </a:solidFill>
              </a:rPr>
              <a:t>full</a:t>
            </a:r>
            <a:r>
              <a:rPr lang="en-US" sz="2000" b="1" i="1"/>
              <a:t> </a:t>
            </a:r>
            <a:r>
              <a:rPr lang="en-US" sz="2000" b="1"/>
              <a:t>binary tree</a:t>
            </a:r>
            <a:endParaRPr lang="en-US" sz="2000" b="1"/>
          </a:p>
        </p:txBody>
      </p:sp>
      <p:grpSp>
        <p:nvGrpSpPr>
          <p:cNvPr id="23556" name="Group 39"/>
          <p:cNvGrpSpPr/>
          <p:nvPr/>
        </p:nvGrpSpPr>
        <p:grpSpPr bwMode="auto">
          <a:xfrm>
            <a:off x="1066800" y="2133600"/>
            <a:ext cx="6705600" cy="2819400"/>
            <a:chOff x="624" y="1152"/>
            <a:chExt cx="4224" cy="1776"/>
          </a:xfrm>
        </p:grpSpPr>
        <p:sp>
          <p:nvSpPr>
            <p:cNvPr id="23557" name="Oval 6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  <a:endParaRPr lang="en-US"/>
            </a:p>
          </p:txBody>
        </p:sp>
        <p:sp>
          <p:nvSpPr>
            <p:cNvPr id="23558" name="Oval 7"/>
            <p:cNvSpPr>
              <a:spLocks noChangeArrowheads="1"/>
            </p:cNvSpPr>
            <p:nvPr/>
          </p:nvSpPr>
          <p:spPr bwMode="auto">
            <a:xfrm>
              <a:off x="379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  <a:endParaRPr lang="en-US"/>
            </a:p>
          </p:txBody>
        </p:sp>
        <p:sp>
          <p:nvSpPr>
            <p:cNvPr id="23559" name="Oval 8"/>
            <p:cNvSpPr>
              <a:spLocks noChangeArrowheads="1"/>
            </p:cNvSpPr>
            <p:nvPr/>
          </p:nvSpPr>
          <p:spPr bwMode="auto">
            <a:xfrm>
              <a:off x="139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endParaRPr lang="en-US"/>
            </a:p>
          </p:txBody>
        </p:sp>
        <p:sp>
          <p:nvSpPr>
            <p:cNvPr id="23560" name="Line 9"/>
            <p:cNvSpPr>
              <a:spLocks noChangeShapeType="1"/>
            </p:cNvSpPr>
            <p:nvPr/>
          </p:nvSpPr>
          <p:spPr bwMode="auto">
            <a:xfrm flipH="1">
              <a:off x="1632" y="1392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10"/>
            <p:cNvSpPr>
              <a:spLocks noChangeShapeType="1"/>
            </p:cNvSpPr>
            <p:nvPr/>
          </p:nvSpPr>
          <p:spPr bwMode="auto">
            <a:xfrm>
              <a:off x="2880" y="1392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Oval 15"/>
            <p:cNvSpPr>
              <a:spLocks noChangeArrowheads="1"/>
            </p:cNvSpPr>
            <p:nvPr/>
          </p:nvSpPr>
          <p:spPr bwMode="auto">
            <a:xfrm>
              <a:off x="192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  <a:endParaRPr lang="en-US"/>
            </a:p>
          </p:txBody>
        </p:sp>
        <p:sp>
          <p:nvSpPr>
            <p:cNvPr id="23563" name="Oval 16"/>
            <p:cNvSpPr>
              <a:spLocks noChangeArrowheads="1"/>
            </p:cNvSpPr>
            <p:nvPr/>
          </p:nvSpPr>
          <p:spPr bwMode="auto">
            <a:xfrm>
              <a:off x="9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  <a:endParaRPr lang="en-US"/>
            </a:p>
          </p:txBody>
        </p:sp>
        <p:sp>
          <p:nvSpPr>
            <p:cNvPr id="23564" name="Line 17"/>
            <p:cNvSpPr>
              <a:spLocks noChangeShapeType="1"/>
            </p:cNvSpPr>
            <p:nvPr/>
          </p:nvSpPr>
          <p:spPr bwMode="auto">
            <a:xfrm flipH="1">
              <a:off x="1152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18"/>
            <p:cNvSpPr>
              <a:spLocks noChangeShapeType="1"/>
            </p:cNvSpPr>
            <p:nvPr/>
          </p:nvSpPr>
          <p:spPr bwMode="auto">
            <a:xfrm>
              <a:off x="1680" y="18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Oval 19"/>
            <p:cNvSpPr>
              <a:spLocks noChangeArrowheads="1"/>
            </p:cNvSpPr>
            <p:nvPr/>
          </p:nvSpPr>
          <p:spPr bwMode="auto">
            <a:xfrm>
              <a:off x="432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  <a:endParaRPr lang="en-US"/>
            </a:p>
          </p:txBody>
        </p:sp>
        <p:sp>
          <p:nvSpPr>
            <p:cNvPr id="23567" name="Oval 20"/>
            <p:cNvSpPr>
              <a:spLocks noChangeArrowheads="1"/>
            </p:cNvSpPr>
            <p:nvPr/>
          </p:nvSpPr>
          <p:spPr bwMode="auto">
            <a:xfrm>
              <a:off x="33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  <a:endParaRPr lang="en-US"/>
            </a:p>
          </p:txBody>
        </p:sp>
        <p:sp>
          <p:nvSpPr>
            <p:cNvPr id="23568" name="Line 21"/>
            <p:cNvSpPr>
              <a:spLocks noChangeShapeType="1"/>
            </p:cNvSpPr>
            <p:nvPr/>
          </p:nvSpPr>
          <p:spPr bwMode="auto">
            <a:xfrm flipH="1">
              <a:off x="3552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22"/>
            <p:cNvSpPr>
              <a:spLocks noChangeShapeType="1"/>
            </p:cNvSpPr>
            <p:nvPr/>
          </p:nvSpPr>
          <p:spPr bwMode="auto">
            <a:xfrm>
              <a:off x="4080" y="18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Oval 23"/>
            <p:cNvSpPr>
              <a:spLocks noChangeArrowheads="1"/>
            </p:cNvSpPr>
            <p:nvPr/>
          </p:nvSpPr>
          <p:spPr bwMode="auto">
            <a:xfrm>
              <a:off x="624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  <a:endParaRPr lang="en-US"/>
            </a:p>
          </p:txBody>
        </p:sp>
        <p:sp>
          <p:nvSpPr>
            <p:cNvPr id="23571" name="Oval 24"/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  <a:endParaRPr lang="en-US"/>
            </a:p>
          </p:txBody>
        </p:sp>
        <p:sp>
          <p:nvSpPr>
            <p:cNvPr id="23572" name="Line 25"/>
            <p:cNvSpPr>
              <a:spLocks noChangeShapeType="1"/>
            </p:cNvSpPr>
            <p:nvPr/>
          </p:nvSpPr>
          <p:spPr bwMode="auto">
            <a:xfrm flipH="1">
              <a:off x="816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6"/>
            <p:cNvSpPr>
              <a:spLocks noChangeShapeType="1"/>
            </p:cNvSpPr>
            <p:nvPr/>
          </p:nvSpPr>
          <p:spPr bwMode="auto">
            <a:xfrm>
              <a:off x="1152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Oval 27"/>
            <p:cNvSpPr>
              <a:spLocks noChangeArrowheads="1"/>
            </p:cNvSpPr>
            <p:nvPr/>
          </p:nvSpPr>
          <p:spPr bwMode="auto">
            <a:xfrm>
              <a:off x="163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  <a:endParaRPr lang="en-US"/>
            </a:p>
          </p:txBody>
        </p:sp>
        <p:sp>
          <p:nvSpPr>
            <p:cNvPr id="23575" name="Oval 28"/>
            <p:cNvSpPr>
              <a:spLocks noChangeArrowheads="1"/>
            </p:cNvSpPr>
            <p:nvPr/>
          </p:nvSpPr>
          <p:spPr bwMode="auto">
            <a:xfrm>
              <a:off x="2160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  <a:endParaRPr lang="en-US"/>
            </a:p>
          </p:txBody>
        </p:sp>
        <p:sp>
          <p:nvSpPr>
            <p:cNvPr id="23576" name="Line 29"/>
            <p:cNvSpPr>
              <a:spLocks noChangeShapeType="1"/>
            </p:cNvSpPr>
            <p:nvPr/>
          </p:nvSpPr>
          <p:spPr bwMode="auto">
            <a:xfrm flipH="1">
              <a:off x="1824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30"/>
            <p:cNvSpPr>
              <a:spLocks noChangeShapeType="1"/>
            </p:cNvSpPr>
            <p:nvPr/>
          </p:nvSpPr>
          <p:spPr bwMode="auto">
            <a:xfrm>
              <a:off x="2160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Oval 31"/>
            <p:cNvSpPr>
              <a:spLocks noChangeArrowheads="1"/>
            </p:cNvSpPr>
            <p:nvPr/>
          </p:nvSpPr>
          <p:spPr bwMode="auto">
            <a:xfrm>
              <a:off x="3024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  <a:endParaRPr lang="en-US"/>
            </a:p>
          </p:txBody>
        </p:sp>
        <p:sp>
          <p:nvSpPr>
            <p:cNvPr id="23579" name="Oval 32"/>
            <p:cNvSpPr>
              <a:spLocks noChangeArrowheads="1"/>
            </p:cNvSpPr>
            <p:nvPr/>
          </p:nvSpPr>
          <p:spPr bwMode="auto">
            <a:xfrm>
              <a:off x="355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  <a:endParaRPr lang="en-US"/>
            </a:p>
          </p:txBody>
        </p:sp>
        <p:sp>
          <p:nvSpPr>
            <p:cNvPr id="23580" name="Line 33"/>
            <p:cNvSpPr>
              <a:spLocks noChangeShapeType="1"/>
            </p:cNvSpPr>
            <p:nvPr/>
          </p:nvSpPr>
          <p:spPr bwMode="auto">
            <a:xfrm flipH="1">
              <a:off x="3216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34"/>
            <p:cNvSpPr>
              <a:spLocks noChangeShapeType="1"/>
            </p:cNvSpPr>
            <p:nvPr/>
          </p:nvSpPr>
          <p:spPr bwMode="auto">
            <a:xfrm>
              <a:off x="3552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Oval 35"/>
            <p:cNvSpPr>
              <a:spLocks noChangeArrowheads="1"/>
            </p:cNvSpPr>
            <p:nvPr/>
          </p:nvSpPr>
          <p:spPr bwMode="auto">
            <a:xfrm>
              <a:off x="403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  <a:endParaRPr lang="en-US"/>
            </a:p>
          </p:txBody>
        </p:sp>
        <p:sp>
          <p:nvSpPr>
            <p:cNvPr id="23583" name="Oval 36"/>
            <p:cNvSpPr>
              <a:spLocks noChangeArrowheads="1"/>
            </p:cNvSpPr>
            <p:nvPr/>
          </p:nvSpPr>
          <p:spPr bwMode="auto">
            <a:xfrm>
              <a:off x="4560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  <a:endParaRPr lang="en-US"/>
            </a:p>
          </p:txBody>
        </p:sp>
        <p:sp>
          <p:nvSpPr>
            <p:cNvPr id="23584" name="Line 37"/>
            <p:cNvSpPr>
              <a:spLocks noChangeShapeType="1"/>
            </p:cNvSpPr>
            <p:nvPr/>
          </p:nvSpPr>
          <p:spPr bwMode="auto">
            <a:xfrm flipH="1">
              <a:off x="4224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8"/>
            <p:cNvSpPr>
              <a:spLocks noChangeShapeType="1"/>
            </p:cNvSpPr>
            <p:nvPr/>
          </p:nvSpPr>
          <p:spPr bwMode="auto">
            <a:xfrm>
              <a:off x="4560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Family Tree</a:t>
            </a:r>
            <a:endParaRPr lang="en-US" smtClean="0"/>
          </a:p>
        </p:txBody>
      </p:sp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155575" y="1452563"/>
          <a:ext cx="8959850" cy="497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MS Org Chart" r:id="rId1" imgW="5961380" imgH="2993390" progId="OrgPlusWOPX.4">
                  <p:embed followColorScheme="full"/>
                </p:oleObj>
              </mc:Choice>
              <mc:Fallback>
                <p:oleObj name="MS Org Chart" r:id="rId1" imgW="5961380" imgH="2993390" progId="OrgPlusWOPX.4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452563"/>
                        <a:ext cx="8959850" cy="497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Complete Binary Tree</a:t>
            </a:r>
            <a:endParaRPr lang="en-US" smtClean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3400" y="1355725"/>
            <a:ext cx="8001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A binary tree that is completely filled, with the possible exception of the bottom level, which is filled from left to right, is called a </a:t>
            </a:r>
            <a:r>
              <a:rPr lang="en-US" sz="2000" b="1" i="1">
                <a:solidFill>
                  <a:srgbClr val="FF3300"/>
                </a:solidFill>
              </a:rPr>
              <a:t>complete</a:t>
            </a:r>
            <a:r>
              <a:rPr lang="en-US" sz="2000" b="1"/>
              <a:t> binary tree</a:t>
            </a:r>
            <a:endParaRPr lang="en-US" sz="2000" b="1"/>
          </a:p>
        </p:txBody>
      </p:sp>
      <p:grpSp>
        <p:nvGrpSpPr>
          <p:cNvPr id="24580" name="Group 34"/>
          <p:cNvGrpSpPr/>
          <p:nvPr/>
        </p:nvGrpSpPr>
        <p:grpSpPr bwMode="auto">
          <a:xfrm>
            <a:off x="1066800" y="2133600"/>
            <a:ext cx="6324600" cy="2819400"/>
            <a:chOff x="672" y="1344"/>
            <a:chExt cx="3984" cy="1776"/>
          </a:xfrm>
        </p:grpSpPr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2640" y="13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  <a:endParaRPr lang="en-US"/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3840" y="182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  <a:endParaRPr lang="en-US"/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1440" y="182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endParaRPr 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 flipH="1">
              <a:off x="1680" y="1584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2928" y="1584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Oval 10"/>
            <p:cNvSpPr>
              <a:spLocks noChangeArrowheads="1"/>
            </p:cNvSpPr>
            <p:nvPr/>
          </p:nvSpPr>
          <p:spPr bwMode="auto">
            <a:xfrm>
              <a:off x="1968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  <a:endParaRPr lang="en-US"/>
            </a:p>
          </p:txBody>
        </p:sp>
        <p:sp>
          <p:nvSpPr>
            <p:cNvPr id="24587" name="Oval 11"/>
            <p:cNvSpPr>
              <a:spLocks noChangeArrowheads="1"/>
            </p:cNvSpPr>
            <p:nvPr/>
          </p:nvSpPr>
          <p:spPr bwMode="auto">
            <a:xfrm>
              <a:off x="960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  <a:endParaRPr 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 flipH="1">
              <a:off x="1200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1728" y="206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Oval 14"/>
            <p:cNvSpPr>
              <a:spLocks noChangeArrowheads="1"/>
            </p:cNvSpPr>
            <p:nvPr/>
          </p:nvSpPr>
          <p:spPr bwMode="auto">
            <a:xfrm>
              <a:off x="4368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  <a:endParaRPr lang="en-US"/>
            </a:p>
          </p:txBody>
        </p:sp>
        <p:sp>
          <p:nvSpPr>
            <p:cNvPr id="24591" name="Oval 15"/>
            <p:cNvSpPr>
              <a:spLocks noChangeArrowheads="1"/>
            </p:cNvSpPr>
            <p:nvPr/>
          </p:nvSpPr>
          <p:spPr bwMode="auto">
            <a:xfrm>
              <a:off x="3360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  <a:endParaRPr 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 flipH="1">
              <a:off x="3600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4128" y="206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Oval 18"/>
            <p:cNvSpPr>
              <a:spLocks noChangeArrowheads="1"/>
            </p:cNvSpPr>
            <p:nvPr/>
          </p:nvSpPr>
          <p:spPr bwMode="auto">
            <a:xfrm>
              <a:off x="672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  <a:endParaRPr lang="en-US"/>
            </a:p>
          </p:txBody>
        </p:sp>
        <p:sp>
          <p:nvSpPr>
            <p:cNvPr id="24595" name="Oval 19"/>
            <p:cNvSpPr>
              <a:spLocks noChangeArrowheads="1"/>
            </p:cNvSpPr>
            <p:nvPr/>
          </p:nvSpPr>
          <p:spPr bwMode="auto">
            <a:xfrm>
              <a:off x="1200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  <a:endParaRPr 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1200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Oval 22"/>
            <p:cNvSpPr>
              <a:spLocks noChangeArrowheads="1"/>
            </p:cNvSpPr>
            <p:nvPr/>
          </p:nvSpPr>
          <p:spPr bwMode="auto">
            <a:xfrm>
              <a:off x="1680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  <a:endParaRPr lang="en-US"/>
            </a:p>
          </p:txBody>
        </p:sp>
        <p:sp>
          <p:nvSpPr>
            <p:cNvPr id="24599" name="Oval 23"/>
            <p:cNvSpPr>
              <a:spLocks noChangeArrowheads="1"/>
            </p:cNvSpPr>
            <p:nvPr/>
          </p:nvSpPr>
          <p:spPr bwMode="auto">
            <a:xfrm>
              <a:off x="2208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  <a:endParaRPr lang="en-US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 flipH="1">
              <a:off x="1872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>
              <a:off x="2208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3072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  <a:endParaRPr lang="en-US"/>
            </a:p>
          </p:txBody>
        </p:sp>
        <p:sp>
          <p:nvSpPr>
            <p:cNvPr id="24603" name="Line 2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895350" y="4572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TW" sz="4400" dirty="0">
                <a:latin typeface="+mj-lt"/>
                <a:ea typeface="PMingLiU" pitchFamily="18" charset="-120"/>
              </a:rPr>
              <a:t>Binary Tree Representations</a:t>
            </a:r>
            <a:endParaRPr lang="en-US" altLang="zh-TW" sz="4400" dirty="0">
              <a:latin typeface="+mj-lt"/>
              <a:ea typeface="PMingLiU" pitchFamily="18" charset="-12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46100" y="1676400"/>
            <a:ext cx="8362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If a complete binary tree with </a:t>
            </a:r>
            <a:r>
              <a:rPr lang="en-US" altLang="zh-TW" sz="2800" i="1" dirty="0">
                <a:latin typeface="Georgia" panose="02040502050405020303" pitchFamily="18" charset="0"/>
                <a:ea typeface="PMingLiU" pitchFamily="18" charset="-120"/>
              </a:rPr>
              <a:t>n</a:t>
            </a: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 </a:t>
            </a:r>
            <a:r>
              <a:rPr lang="en-US" altLang="zh-TW" sz="2800" dirty="0" smtClean="0">
                <a:latin typeface="Georgia" panose="02040502050405020303" pitchFamily="18" charset="0"/>
                <a:ea typeface="PMingLiU" pitchFamily="18" charset="-120"/>
              </a:rPr>
              <a:t>nodes</a:t>
            </a:r>
            <a:endParaRPr lang="en-US" altLang="zh-TW" sz="2800" dirty="0">
              <a:latin typeface="Georgia" panose="02040502050405020303" pitchFamily="18" charset="0"/>
              <a:ea typeface="PMingLiU" pitchFamily="18" charset="-120"/>
            </a:endParaRP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en-US" altLang="zh-TW" i="1" dirty="0">
                <a:latin typeface="Georgia" panose="02040502050405020303" pitchFamily="18" charset="0"/>
                <a:ea typeface="PMingLiU" pitchFamily="18" charset="-120"/>
              </a:rPr>
              <a:t>parent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(</a:t>
            </a:r>
            <a:r>
              <a:rPr lang="en-US" altLang="zh-TW" i="1" dirty="0">
                <a:latin typeface="Georgia" panose="02040502050405020303" pitchFamily="18" charset="0"/>
                <a:ea typeface="PMingLiU" pitchFamily="18" charset="-120"/>
              </a:rPr>
              <a:t>i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) is at </a:t>
            </a:r>
            <a:r>
              <a:rPr lang="en-US" altLang="zh-TW" i="1" dirty="0">
                <a:solidFill>
                  <a:srgbClr val="CC3300"/>
                </a:solidFill>
                <a:latin typeface="Georgia" panose="02040502050405020303" pitchFamily="18" charset="0"/>
                <a:ea typeface="PMingLiU" pitchFamily="18" charset="-120"/>
              </a:rPr>
              <a:t>i</a:t>
            </a:r>
            <a:r>
              <a:rPr lang="en-US" altLang="zh-TW" dirty="0">
                <a:solidFill>
                  <a:srgbClr val="CC3300"/>
                </a:solidFill>
                <a:latin typeface="Georgia" panose="02040502050405020303" pitchFamily="18" charset="0"/>
                <a:ea typeface="PMingLiU" pitchFamily="18" charset="-120"/>
              </a:rPr>
              <a:t>/2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 if </a:t>
            </a:r>
            <a:r>
              <a:rPr lang="en-US" altLang="zh-TW" i="1" dirty="0">
                <a:latin typeface="Georgia" panose="02040502050405020303" pitchFamily="18" charset="0"/>
                <a:ea typeface="PMingLiU" pitchFamily="18" charset="-120"/>
              </a:rPr>
              <a:t>i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!=1. If </a:t>
            </a:r>
            <a:r>
              <a:rPr lang="en-US" altLang="zh-TW" i="1" dirty="0">
                <a:latin typeface="Georgia" panose="02040502050405020303" pitchFamily="18" charset="0"/>
                <a:ea typeface="PMingLiU" pitchFamily="18" charset="-120"/>
              </a:rPr>
              <a:t>i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=1, </a:t>
            </a:r>
            <a:r>
              <a:rPr lang="en-US" altLang="zh-TW" i="1" dirty="0">
                <a:latin typeface="Georgia" panose="02040502050405020303" pitchFamily="18" charset="0"/>
                <a:ea typeface="PMingLiU" pitchFamily="18" charset="-120"/>
              </a:rPr>
              <a:t>i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 is at the root and </a:t>
            </a:r>
            <a:b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</a:b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has no parent.</a:t>
            </a:r>
            <a:endParaRPr lang="en-US" altLang="zh-TW" dirty="0">
              <a:latin typeface="Georgia" panose="02040502050405020303" pitchFamily="18" charset="0"/>
              <a:ea typeface="PMingLiU" pitchFamily="18" charset="-120"/>
            </a:endParaRP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en-US" altLang="zh-TW" i="1" dirty="0" err="1">
                <a:latin typeface="Georgia" panose="02040502050405020303" pitchFamily="18" charset="0"/>
                <a:ea typeface="PMingLiU" pitchFamily="18" charset="-120"/>
              </a:rPr>
              <a:t>leftChild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(</a:t>
            </a:r>
            <a:r>
              <a:rPr lang="en-US" altLang="zh-TW" i="1" dirty="0">
                <a:latin typeface="Georgia" panose="02040502050405020303" pitchFamily="18" charset="0"/>
                <a:ea typeface="PMingLiU" pitchFamily="18" charset="-120"/>
              </a:rPr>
              <a:t>i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) is at </a:t>
            </a:r>
            <a:r>
              <a:rPr lang="en-US" altLang="zh-TW" dirty="0">
                <a:solidFill>
                  <a:srgbClr val="CC3300"/>
                </a:solidFill>
                <a:latin typeface="Georgia" panose="02040502050405020303" pitchFamily="18" charset="0"/>
                <a:ea typeface="PMingLiU" pitchFamily="18" charset="-120"/>
              </a:rPr>
              <a:t>2</a:t>
            </a:r>
            <a:r>
              <a:rPr lang="en-US" altLang="zh-TW" i="1" dirty="0">
                <a:solidFill>
                  <a:srgbClr val="CC3300"/>
                </a:solidFill>
                <a:latin typeface="Georgia" panose="02040502050405020303" pitchFamily="18" charset="0"/>
                <a:ea typeface="PMingLiU" pitchFamily="18" charset="-120"/>
              </a:rPr>
              <a:t>i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 if 2</a:t>
            </a:r>
            <a:r>
              <a:rPr lang="en-US" altLang="zh-TW" i="1" dirty="0">
                <a:latin typeface="Georgia" panose="02040502050405020303" pitchFamily="18" charset="0"/>
                <a:ea typeface="PMingLiU" pitchFamily="18" charset="-120"/>
              </a:rPr>
              <a:t>i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&lt;=</a:t>
            </a:r>
            <a:r>
              <a:rPr lang="en-US" altLang="zh-TW" i="1" dirty="0">
                <a:latin typeface="Georgia" panose="02040502050405020303" pitchFamily="18" charset="0"/>
                <a:ea typeface="PMingLiU" pitchFamily="18" charset="-120"/>
              </a:rPr>
              <a:t>n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. If 2</a:t>
            </a:r>
            <a:r>
              <a:rPr lang="en-US" altLang="zh-TW" i="1" dirty="0">
                <a:latin typeface="Georgia" panose="02040502050405020303" pitchFamily="18" charset="0"/>
                <a:ea typeface="PMingLiU" pitchFamily="18" charset="-120"/>
              </a:rPr>
              <a:t>i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&gt;n, then </a:t>
            </a:r>
            <a:r>
              <a:rPr lang="en-US" altLang="zh-TW" i="1" dirty="0">
                <a:latin typeface="Georgia" panose="02040502050405020303" pitchFamily="18" charset="0"/>
                <a:ea typeface="PMingLiU" pitchFamily="18" charset="-120"/>
              </a:rPr>
              <a:t>i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 has no</a:t>
            </a:r>
            <a:b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</a:b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left child.</a:t>
            </a:r>
            <a:endParaRPr lang="en-US" altLang="zh-TW" dirty="0">
              <a:latin typeface="Georgia" panose="02040502050405020303" pitchFamily="18" charset="0"/>
              <a:ea typeface="PMingLiU" pitchFamily="18" charset="-120"/>
            </a:endParaRP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en-US" altLang="zh-TW" i="1" dirty="0" err="1">
                <a:latin typeface="Georgia" panose="02040502050405020303" pitchFamily="18" charset="0"/>
                <a:ea typeface="PMingLiU" pitchFamily="18" charset="-120"/>
              </a:rPr>
              <a:t>rightChild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(</a:t>
            </a:r>
            <a:r>
              <a:rPr lang="en-US" altLang="zh-TW" i="1" dirty="0">
                <a:latin typeface="Georgia" panose="02040502050405020303" pitchFamily="18" charset="0"/>
                <a:ea typeface="PMingLiU" pitchFamily="18" charset="-120"/>
              </a:rPr>
              <a:t>i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) is at </a:t>
            </a:r>
            <a:r>
              <a:rPr lang="en-US" altLang="zh-TW" dirty="0">
                <a:solidFill>
                  <a:srgbClr val="CC3300"/>
                </a:solidFill>
                <a:latin typeface="Georgia" panose="02040502050405020303" pitchFamily="18" charset="0"/>
                <a:ea typeface="PMingLiU" pitchFamily="18" charset="-120"/>
              </a:rPr>
              <a:t>2</a:t>
            </a:r>
            <a:r>
              <a:rPr lang="en-US" altLang="zh-TW" i="1" dirty="0">
                <a:solidFill>
                  <a:srgbClr val="CC3300"/>
                </a:solidFill>
                <a:latin typeface="Georgia" panose="02040502050405020303" pitchFamily="18" charset="0"/>
                <a:ea typeface="PMingLiU" pitchFamily="18" charset="-120"/>
              </a:rPr>
              <a:t>i</a:t>
            </a:r>
            <a:r>
              <a:rPr lang="en-US" altLang="zh-TW" dirty="0">
                <a:solidFill>
                  <a:srgbClr val="CC3300"/>
                </a:solidFill>
                <a:latin typeface="Georgia" panose="02040502050405020303" pitchFamily="18" charset="0"/>
                <a:ea typeface="PMingLiU" pitchFamily="18" charset="-120"/>
              </a:rPr>
              <a:t>+1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 if 2</a:t>
            </a:r>
            <a:r>
              <a:rPr lang="en-US" altLang="zh-TW" i="1" dirty="0">
                <a:latin typeface="Georgia" panose="02040502050405020303" pitchFamily="18" charset="0"/>
                <a:ea typeface="PMingLiU" pitchFamily="18" charset="-120"/>
              </a:rPr>
              <a:t>i 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+1 &lt;=</a:t>
            </a:r>
            <a:r>
              <a:rPr lang="en-US" altLang="zh-TW" i="1" dirty="0">
                <a:latin typeface="Georgia" panose="02040502050405020303" pitchFamily="18" charset="0"/>
                <a:ea typeface="PMingLiU" pitchFamily="18" charset="-120"/>
              </a:rPr>
              <a:t>n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. If 2</a:t>
            </a:r>
            <a:r>
              <a:rPr lang="en-US" altLang="zh-TW" i="1" dirty="0">
                <a:latin typeface="Georgia" panose="02040502050405020303" pitchFamily="18" charset="0"/>
                <a:ea typeface="PMingLiU" pitchFamily="18" charset="-120"/>
              </a:rPr>
              <a:t>i 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+1 &gt;n, </a:t>
            </a:r>
            <a:b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</a:b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then </a:t>
            </a:r>
            <a:r>
              <a:rPr lang="en-US" altLang="zh-TW" i="1" dirty="0">
                <a:latin typeface="Georgia" panose="02040502050405020303" pitchFamily="18" charset="0"/>
                <a:ea typeface="PMingLiU" pitchFamily="18" charset="-120"/>
              </a:rPr>
              <a:t>i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 has no right child.</a:t>
            </a:r>
            <a:endParaRPr lang="en-US" altLang="zh-TW" dirty="0">
              <a:latin typeface="Georgia" panose="02040502050405020303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219200" y="228600"/>
            <a:ext cx="60579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zh-TW" sz="4000" dirty="0">
                <a:latin typeface="+mj-lt"/>
                <a:ea typeface="PMingLiU" pitchFamily="18" charset="-120"/>
              </a:rPr>
              <a:t>Sequential Representation</a:t>
            </a:r>
            <a:endParaRPr lang="en-US" altLang="zh-TW" sz="4000" dirty="0">
              <a:latin typeface="+mj-lt"/>
              <a:ea typeface="PMingLiU" pitchFamily="18" charset="-12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560763" y="1455738"/>
            <a:ext cx="854075" cy="445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3554413" y="18573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3554413" y="22494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3554413" y="26400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554413" y="30480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3554413" y="34417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3554413" y="383063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54413" y="42211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70288" y="5546725"/>
            <a:ext cx="849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733800" y="1462088"/>
            <a:ext cx="404813" cy="45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A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B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--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C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--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--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--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D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--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.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E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54413" y="46116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3554413" y="50022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2932113" y="1460500"/>
            <a:ext cx="692150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[1]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[2]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[3]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[4]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[5]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[6]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[7]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[8]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[9]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.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[16]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8220075" y="46513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8220075" y="85725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8220075" y="12477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8220075" y="16557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8220075" y="20494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8220075" y="24384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8220075" y="282892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8220075" y="321945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flipV="1">
            <a:off x="8283575" y="3595688"/>
            <a:ext cx="784225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8212138" y="80963"/>
            <a:ext cx="855662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7454900" y="0"/>
            <a:ext cx="539750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[1]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[2]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[3]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[4]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[5]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[6]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[7]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[8]</a:t>
            </a:r>
            <a:endParaRPr kumimoji="1" lang="en-US" altLang="zh-TW">
              <a:ea typeface="PMingLiU" pitchFamily="18" charset="-12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[9]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8478838" y="50800"/>
            <a:ext cx="404812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A</a:t>
            </a:r>
            <a:endParaRPr kumimoji="1" lang="en-US" altLang="zh-TW">
              <a:ea typeface="PMingLiU" pitchFamily="18" charset="-120"/>
            </a:endParaRP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B</a:t>
            </a:r>
            <a:endParaRPr kumimoji="1" lang="en-US" altLang="zh-TW">
              <a:ea typeface="PMingLiU" pitchFamily="18" charset="-120"/>
            </a:endParaRP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C</a:t>
            </a:r>
            <a:endParaRPr kumimoji="1" lang="en-US" altLang="zh-TW">
              <a:ea typeface="PMingLiU" pitchFamily="18" charset="-120"/>
            </a:endParaRP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D</a:t>
            </a:r>
            <a:endParaRPr kumimoji="1" lang="en-US" altLang="zh-TW">
              <a:ea typeface="PMingLiU" pitchFamily="18" charset="-120"/>
            </a:endParaRP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E</a:t>
            </a:r>
            <a:endParaRPr kumimoji="1" lang="en-US" altLang="zh-TW">
              <a:ea typeface="PMingLiU" pitchFamily="18" charset="-120"/>
            </a:endParaRP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F</a:t>
            </a:r>
            <a:endParaRPr kumimoji="1" lang="en-US" altLang="zh-TW">
              <a:ea typeface="PMingLiU" pitchFamily="18" charset="-120"/>
            </a:endParaRP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G</a:t>
            </a:r>
            <a:endParaRPr kumimoji="1" lang="en-US" altLang="zh-TW">
              <a:ea typeface="PMingLiU" pitchFamily="18" charset="-120"/>
            </a:endParaRP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H</a:t>
            </a:r>
            <a:endParaRPr kumimoji="1" lang="en-US" altLang="zh-TW">
              <a:ea typeface="PMingLiU" pitchFamily="18" charset="-120"/>
            </a:endParaRP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>
                <a:ea typeface="PMingLiU" pitchFamily="18" charset="-120"/>
              </a:rPr>
              <a:t>I</a:t>
            </a:r>
            <a:endParaRPr kumimoji="1" lang="en-US" altLang="zh-TW">
              <a:ea typeface="PMingLiU" pitchFamily="18" charset="-120"/>
            </a:endParaRPr>
          </a:p>
        </p:txBody>
      </p:sp>
      <p:grpSp>
        <p:nvGrpSpPr>
          <p:cNvPr id="26652" name="Group 28"/>
          <p:cNvGrpSpPr/>
          <p:nvPr/>
        </p:nvGrpSpPr>
        <p:grpSpPr bwMode="auto">
          <a:xfrm>
            <a:off x="2366963" y="1493838"/>
            <a:ext cx="571500" cy="569912"/>
            <a:chOff x="1389" y="1133"/>
            <a:chExt cx="360" cy="359"/>
          </a:xfrm>
        </p:grpSpPr>
        <p:sp>
          <p:nvSpPr>
            <p:cNvPr id="26705" name="Oval 29"/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6" name="Rectangle 30"/>
            <p:cNvSpPr>
              <a:spLocks noChangeArrowheads="1"/>
            </p:cNvSpPr>
            <p:nvPr/>
          </p:nvSpPr>
          <p:spPr bwMode="auto">
            <a:xfrm>
              <a:off x="1458" y="118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solidFill>
                    <a:srgbClr val="006600"/>
                  </a:solidFill>
                  <a:ea typeface="PMingLiU" pitchFamily="18" charset="-120"/>
                </a:rPr>
                <a:t>A</a:t>
              </a:r>
              <a:endParaRPr kumimoji="1" lang="en-US" altLang="zh-TW">
                <a:solidFill>
                  <a:srgbClr val="006600"/>
                </a:solidFill>
                <a:ea typeface="PMingLiU" pitchFamily="18" charset="-120"/>
              </a:endParaRPr>
            </a:p>
          </p:txBody>
        </p:sp>
      </p:grpSp>
      <p:grpSp>
        <p:nvGrpSpPr>
          <p:cNvPr id="26653" name="Group 31"/>
          <p:cNvGrpSpPr/>
          <p:nvPr/>
        </p:nvGrpSpPr>
        <p:grpSpPr bwMode="auto">
          <a:xfrm>
            <a:off x="1755775" y="2397125"/>
            <a:ext cx="571500" cy="569913"/>
            <a:chOff x="1004" y="1702"/>
            <a:chExt cx="360" cy="359"/>
          </a:xfrm>
        </p:grpSpPr>
        <p:sp>
          <p:nvSpPr>
            <p:cNvPr id="26703" name="Oval 32"/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4" name="Rectangle 33"/>
            <p:cNvSpPr>
              <a:spLocks noChangeArrowheads="1"/>
            </p:cNvSpPr>
            <p:nvPr/>
          </p:nvSpPr>
          <p:spPr bwMode="auto">
            <a:xfrm>
              <a:off x="1073" y="175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solidFill>
                    <a:srgbClr val="006600"/>
                  </a:solidFill>
                  <a:ea typeface="PMingLiU" pitchFamily="18" charset="-120"/>
                </a:rPr>
                <a:t>B</a:t>
              </a:r>
              <a:endParaRPr kumimoji="1" lang="en-US" altLang="zh-TW">
                <a:solidFill>
                  <a:srgbClr val="006600"/>
                </a:solidFill>
                <a:ea typeface="PMingLiU" pitchFamily="18" charset="-120"/>
              </a:endParaRPr>
            </a:p>
          </p:txBody>
        </p:sp>
      </p:grpSp>
      <p:sp>
        <p:nvSpPr>
          <p:cNvPr id="26654" name="Line 34"/>
          <p:cNvSpPr>
            <a:spLocks noChangeShapeType="1"/>
          </p:cNvSpPr>
          <p:nvPr/>
        </p:nvSpPr>
        <p:spPr bwMode="auto">
          <a:xfrm flipH="1">
            <a:off x="2138363" y="2052638"/>
            <a:ext cx="34131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55" name="Group 35"/>
          <p:cNvGrpSpPr/>
          <p:nvPr/>
        </p:nvGrpSpPr>
        <p:grpSpPr bwMode="auto">
          <a:xfrm>
            <a:off x="904875" y="5200650"/>
            <a:ext cx="571500" cy="569913"/>
            <a:chOff x="468" y="3468"/>
            <a:chExt cx="360" cy="359"/>
          </a:xfrm>
        </p:grpSpPr>
        <p:sp>
          <p:nvSpPr>
            <p:cNvPr id="26701" name="Oval 36"/>
            <p:cNvSpPr>
              <a:spLocks noChangeArrowheads="1"/>
            </p:cNvSpPr>
            <p:nvPr/>
          </p:nvSpPr>
          <p:spPr bwMode="auto">
            <a:xfrm>
              <a:off x="468" y="34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2" name="Rectangle 37"/>
            <p:cNvSpPr>
              <a:spLocks noChangeArrowheads="1"/>
            </p:cNvSpPr>
            <p:nvPr/>
          </p:nvSpPr>
          <p:spPr bwMode="auto">
            <a:xfrm>
              <a:off x="537" y="352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solidFill>
                    <a:srgbClr val="006600"/>
                  </a:solidFill>
                  <a:ea typeface="PMingLiU" pitchFamily="18" charset="-120"/>
                </a:rPr>
                <a:t>E</a:t>
              </a:r>
              <a:endParaRPr kumimoji="1" lang="en-US" altLang="zh-TW">
                <a:solidFill>
                  <a:srgbClr val="006600"/>
                </a:solidFill>
                <a:ea typeface="PMingLiU" pitchFamily="18" charset="-120"/>
              </a:endParaRPr>
            </a:p>
          </p:txBody>
        </p:sp>
      </p:grpSp>
      <p:sp>
        <p:nvSpPr>
          <p:cNvPr id="26656" name="Line 38"/>
          <p:cNvSpPr>
            <a:spLocks noChangeShapeType="1"/>
          </p:cNvSpPr>
          <p:nvPr/>
        </p:nvSpPr>
        <p:spPr bwMode="auto">
          <a:xfrm flipH="1">
            <a:off x="1117600" y="4770438"/>
            <a:ext cx="322263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57" name="Group 39"/>
          <p:cNvGrpSpPr/>
          <p:nvPr/>
        </p:nvGrpSpPr>
        <p:grpSpPr bwMode="auto">
          <a:xfrm>
            <a:off x="1547813" y="3328988"/>
            <a:ext cx="571500" cy="569912"/>
            <a:chOff x="873" y="2289"/>
            <a:chExt cx="360" cy="359"/>
          </a:xfrm>
        </p:grpSpPr>
        <p:sp>
          <p:nvSpPr>
            <p:cNvPr id="26699" name="Oval 40"/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0" name="Rectangle 41"/>
            <p:cNvSpPr>
              <a:spLocks noChangeArrowheads="1"/>
            </p:cNvSpPr>
            <p:nvPr/>
          </p:nvSpPr>
          <p:spPr bwMode="auto">
            <a:xfrm>
              <a:off x="942" y="234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solidFill>
                    <a:srgbClr val="006600"/>
                  </a:solidFill>
                  <a:ea typeface="PMingLiU" pitchFamily="18" charset="-120"/>
                </a:rPr>
                <a:t>C</a:t>
              </a:r>
              <a:endParaRPr kumimoji="1" lang="en-US" altLang="zh-TW">
                <a:solidFill>
                  <a:srgbClr val="006600"/>
                </a:solidFill>
                <a:ea typeface="PMingLiU" pitchFamily="18" charset="-120"/>
              </a:endParaRPr>
            </a:p>
          </p:txBody>
        </p:sp>
      </p:grpSp>
      <p:grpSp>
        <p:nvGrpSpPr>
          <p:cNvPr id="26658" name="Group 42"/>
          <p:cNvGrpSpPr/>
          <p:nvPr/>
        </p:nvGrpSpPr>
        <p:grpSpPr bwMode="auto">
          <a:xfrm>
            <a:off x="1190625" y="4194175"/>
            <a:ext cx="571500" cy="569913"/>
            <a:chOff x="648" y="2834"/>
            <a:chExt cx="360" cy="359"/>
          </a:xfrm>
        </p:grpSpPr>
        <p:sp>
          <p:nvSpPr>
            <p:cNvPr id="26697" name="Oval 43"/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8" name="Rectangle 44"/>
            <p:cNvSpPr>
              <a:spLocks noChangeArrowheads="1"/>
            </p:cNvSpPr>
            <p:nvPr/>
          </p:nvSpPr>
          <p:spPr bwMode="auto">
            <a:xfrm>
              <a:off x="717" y="288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solidFill>
                    <a:srgbClr val="006600"/>
                  </a:solidFill>
                  <a:ea typeface="PMingLiU" pitchFamily="18" charset="-120"/>
                </a:rPr>
                <a:t>D</a:t>
              </a:r>
              <a:endParaRPr kumimoji="1" lang="en-US" altLang="zh-TW">
                <a:solidFill>
                  <a:srgbClr val="006600"/>
                </a:solidFill>
                <a:ea typeface="PMingLiU" pitchFamily="18" charset="-120"/>
              </a:endParaRPr>
            </a:p>
          </p:txBody>
        </p:sp>
      </p:grpSp>
      <p:sp>
        <p:nvSpPr>
          <p:cNvPr id="26659" name="Line 45"/>
          <p:cNvSpPr>
            <a:spLocks noChangeShapeType="1"/>
          </p:cNvSpPr>
          <p:nvPr/>
        </p:nvSpPr>
        <p:spPr bwMode="auto">
          <a:xfrm flipH="1">
            <a:off x="1812925" y="2987675"/>
            <a:ext cx="138113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Line 46"/>
          <p:cNvSpPr>
            <a:spLocks noChangeShapeType="1"/>
          </p:cNvSpPr>
          <p:nvPr/>
        </p:nvSpPr>
        <p:spPr bwMode="auto">
          <a:xfrm flipH="1">
            <a:off x="1525588" y="3919538"/>
            <a:ext cx="168275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61" name="Group 47"/>
          <p:cNvGrpSpPr/>
          <p:nvPr/>
        </p:nvGrpSpPr>
        <p:grpSpPr bwMode="auto">
          <a:xfrm>
            <a:off x="6189663" y="2782888"/>
            <a:ext cx="571500" cy="569912"/>
            <a:chOff x="4229" y="1348"/>
            <a:chExt cx="360" cy="359"/>
          </a:xfrm>
        </p:grpSpPr>
        <p:sp>
          <p:nvSpPr>
            <p:cNvPr id="26695" name="Oval 48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6" name="Rectangle 49"/>
            <p:cNvSpPr>
              <a:spLocks noChangeArrowheads="1"/>
            </p:cNvSpPr>
            <p:nvPr/>
          </p:nvSpPr>
          <p:spPr bwMode="auto">
            <a:xfrm>
              <a:off x="4298" y="140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A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grpSp>
        <p:nvGrpSpPr>
          <p:cNvPr id="26662" name="Group 50"/>
          <p:cNvGrpSpPr/>
          <p:nvPr/>
        </p:nvGrpSpPr>
        <p:grpSpPr bwMode="auto">
          <a:xfrm>
            <a:off x="5219700" y="3924300"/>
            <a:ext cx="571500" cy="569913"/>
            <a:chOff x="3618" y="2067"/>
            <a:chExt cx="360" cy="359"/>
          </a:xfrm>
        </p:grpSpPr>
        <p:sp>
          <p:nvSpPr>
            <p:cNvPr id="26693" name="Oval 51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4" name="Rectangle 52"/>
            <p:cNvSpPr>
              <a:spLocks noChangeArrowheads="1"/>
            </p:cNvSpPr>
            <p:nvPr/>
          </p:nvSpPr>
          <p:spPr bwMode="auto">
            <a:xfrm>
              <a:off x="3687" y="212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B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sp>
        <p:nvSpPr>
          <p:cNvPr id="26663" name="Line 53"/>
          <p:cNvSpPr>
            <a:spLocks noChangeShapeType="1"/>
          </p:cNvSpPr>
          <p:nvPr/>
        </p:nvSpPr>
        <p:spPr bwMode="auto">
          <a:xfrm flipH="1">
            <a:off x="5518150" y="3273425"/>
            <a:ext cx="765175" cy="64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64" name="Group 54"/>
          <p:cNvGrpSpPr/>
          <p:nvPr/>
        </p:nvGrpSpPr>
        <p:grpSpPr bwMode="auto">
          <a:xfrm>
            <a:off x="7110413" y="3957638"/>
            <a:ext cx="571500" cy="569912"/>
            <a:chOff x="4809" y="2088"/>
            <a:chExt cx="360" cy="359"/>
          </a:xfrm>
        </p:grpSpPr>
        <p:sp>
          <p:nvSpPr>
            <p:cNvPr id="26691" name="Oval 55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2" name="Rectangle 56"/>
            <p:cNvSpPr>
              <a:spLocks noChangeArrowheads="1"/>
            </p:cNvSpPr>
            <p:nvPr/>
          </p:nvSpPr>
          <p:spPr bwMode="auto">
            <a:xfrm>
              <a:off x="4878" y="2141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C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grpSp>
        <p:nvGrpSpPr>
          <p:cNvPr id="26665" name="Group 57"/>
          <p:cNvGrpSpPr/>
          <p:nvPr/>
        </p:nvGrpSpPr>
        <p:grpSpPr bwMode="auto">
          <a:xfrm>
            <a:off x="7620000" y="5030788"/>
            <a:ext cx="571500" cy="569912"/>
            <a:chOff x="5130" y="2764"/>
            <a:chExt cx="360" cy="359"/>
          </a:xfrm>
        </p:grpSpPr>
        <p:sp>
          <p:nvSpPr>
            <p:cNvPr id="26689" name="Oval 58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0" name="Rectangle 59"/>
            <p:cNvSpPr>
              <a:spLocks noChangeArrowheads="1"/>
            </p:cNvSpPr>
            <p:nvPr/>
          </p:nvSpPr>
          <p:spPr bwMode="auto">
            <a:xfrm>
              <a:off x="5199" y="2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G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sp>
        <p:nvSpPr>
          <p:cNvPr id="26666" name="Line 60"/>
          <p:cNvSpPr>
            <a:spLocks noChangeShapeType="1"/>
          </p:cNvSpPr>
          <p:nvPr/>
        </p:nvSpPr>
        <p:spPr bwMode="auto">
          <a:xfrm>
            <a:off x="7561263" y="4516438"/>
            <a:ext cx="287337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67" name="Group 61"/>
          <p:cNvGrpSpPr/>
          <p:nvPr/>
        </p:nvGrpSpPr>
        <p:grpSpPr bwMode="auto">
          <a:xfrm>
            <a:off x="5748338" y="5080000"/>
            <a:ext cx="571500" cy="569913"/>
            <a:chOff x="3951" y="2795"/>
            <a:chExt cx="360" cy="359"/>
          </a:xfrm>
        </p:grpSpPr>
        <p:sp>
          <p:nvSpPr>
            <p:cNvPr id="26687" name="Oval 62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8" name="Rectangle 63"/>
            <p:cNvSpPr>
              <a:spLocks noChangeArrowheads="1"/>
            </p:cNvSpPr>
            <p:nvPr/>
          </p:nvSpPr>
          <p:spPr bwMode="auto">
            <a:xfrm>
              <a:off x="4020" y="284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E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grpSp>
        <p:nvGrpSpPr>
          <p:cNvPr id="26668" name="Group 64"/>
          <p:cNvGrpSpPr/>
          <p:nvPr/>
        </p:nvGrpSpPr>
        <p:grpSpPr bwMode="auto">
          <a:xfrm>
            <a:off x="5289550" y="6288088"/>
            <a:ext cx="571500" cy="569912"/>
            <a:chOff x="3662" y="3556"/>
            <a:chExt cx="360" cy="359"/>
          </a:xfrm>
        </p:grpSpPr>
        <p:sp>
          <p:nvSpPr>
            <p:cNvPr id="26685" name="Oval 65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6" name="Rectangle 66"/>
            <p:cNvSpPr>
              <a:spLocks noChangeArrowheads="1"/>
            </p:cNvSpPr>
            <p:nvPr/>
          </p:nvSpPr>
          <p:spPr bwMode="auto">
            <a:xfrm>
              <a:off x="3731" y="3609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I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sp>
        <p:nvSpPr>
          <p:cNvPr id="26669" name="Line 67"/>
          <p:cNvSpPr>
            <a:spLocks noChangeShapeType="1"/>
          </p:cNvSpPr>
          <p:nvPr/>
        </p:nvSpPr>
        <p:spPr bwMode="auto">
          <a:xfrm>
            <a:off x="5145088" y="5670550"/>
            <a:ext cx="4238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70" name="Group 68"/>
          <p:cNvGrpSpPr/>
          <p:nvPr/>
        </p:nvGrpSpPr>
        <p:grpSpPr bwMode="auto">
          <a:xfrm>
            <a:off x="4759325" y="5062538"/>
            <a:ext cx="571500" cy="569912"/>
            <a:chOff x="3328" y="2784"/>
            <a:chExt cx="360" cy="359"/>
          </a:xfrm>
        </p:grpSpPr>
        <p:sp>
          <p:nvSpPr>
            <p:cNvPr id="26683" name="Oval 69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4" name="Rectangle 70"/>
            <p:cNvSpPr>
              <a:spLocks noChangeArrowheads="1"/>
            </p:cNvSpPr>
            <p:nvPr/>
          </p:nvSpPr>
          <p:spPr bwMode="auto">
            <a:xfrm>
              <a:off x="3397" y="283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D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grpSp>
        <p:nvGrpSpPr>
          <p:cNvPr id="26671" name="Group 71"/>
          <p:cNvGrpSpPr/>
          <p:nvPr/>
        </p:nvGrpSpPr>
        <p:grpSpPr bwMode="auto">
          <a:xfrm>
            <a:off x="4198938" y="6251575"/>
            <a:ext cx="571500" cy="569913"/>
            <a:chOff x="2975" y="3533"/>
            <a:chExt cx="360" cy="359"/>
          </a:xfrm>
        </p:grpSpPr>
        <p:sp>
          <p:nvSpPr>
            <p:cNvPr id="26681" name="Oval 72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2" name="Rectangle 73"/>
            <p:cNvSpPr>
              <a:spLocks noChangeArrowheads="1"/>
            </p:cNvSpPr>
            <p:nvPr/>
          </p:nvSpPr>
          <p:spPr bwMode="auto">
            <a:xfrm>
              <a:off x="3044" y="358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H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grpSp>
        <p:nvGrpSpPr>
          <p:cNvPr id="26672" name="Group 74"/>
          <p:cNvGrpSpPr/>
          <p:nvPr/>
        </p:nvGrpSpPr>
        <p:grpSpPr bwMode="auto">
          <a:xfrm>
            <a:off x="6648450" y="5029200"/>
            <a:ext cx="571500" cy="569913"/>
            <a:chOff x="4518" y="2763"/>
            <a:chExt cx="360" cy="359"/>
          </a:xfrm>
        </p:grpSpPr>
        <p:sp>
          <p:nvSpPr>
            <p:cNvPr id="26679" name="Oval 75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Rectangle 76"/>
            <p:cNvSpPr>
              <a:spLocks noChangeArrowheads="1"/>
            </p:cNvSpPr>
            <p:nvPr/>
          </p:nvSpPr>
          <p:spPr bwMode="auto">
            <a:xfrm>
              <a:off x="4587" y="281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a typeface="PMingLiU" pitchFamily="18" charset="-120"/>
                </a:rPr>
                <a:t>F</a:t>
              </a:r>
              <a:endParaRPr kumimoji="1" lang="en-US" altLang="zh-TW">
                <a:ea typeface="PMingLiU" pitchFamily="18" charset="-120"/>
              </a:endParaRPr>
            </a:p>
          </p:txBody>
        </p:sp>
      </p:grpSp>
      <p:sp>
        <p:nvSpPr>
          <p:cNvPr id="26673" name="Line 77"/>
          <p:cNvSpPr>
            <a:spLocks noChangeShapeType="1"/>
          </p:cNvSpPr>
          <p:nvPr/>
        </p:nvSpPr>
        <p:spPr bwMode="auto">
          <a:xfrm flipH="1">
            <a:off x="6913563" y="4514850"/>
            <a:ext cx="322262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4" name="Line 78"/>
          <p:cNvSpPr>
            <a:spLocks noChangeShapeType="1"/>
          </p:cNvSpPr>
          <p:nvPr/>
        </p:nvSpPr>
        <p:spPr bwMode="auto">
          <a:xfrm>
            <a:off x="5603875" y="4464050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5" name="Line 79"/>
          <p:cNvSpPr>
            <a:spLocks noChangeShapeType="1"/>
          </p:cNvSpPr>
          <p:nvPr/>
        </p:nvSpPr>
        <p:spPr bwMode="auto">
          <a:xfrm flipH="1">
            <a:off x="5024438" y="4446588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6" name="Line 80"/>
          <p:cNvSpPr>
            <a:spLocks noChangeShapeType="1"/>
          </p:cNvSpPr>
          <p:nvPr/>
        </p:nvSpPr>
        <p:spPr bwMode="auto">
          <a:xfrm flipH="1">
            <a:off x="4479925" y="5653088"/>
            <a:ext cx="425450" cy="579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7" name="Line 81"/>
          <p:cNvSpPr>
            <a:spLocks noChangeShapeType="1"/>
          </p:cNvSpPr>
          <p:nvPr/>
        </p:nvSpPr>
        <p:spPr bwMode="auto">
          <a:xfrm>
            <a:off x="6657975" y="3290888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8" name="Text Box 82"/>
          <p:cNvSpPr txBox="1">
            <a:spLocks noChangeArrowheads="1"/>
          </p:cNvSpPr>
          <p:nvPr/>
        </p:nvSpPr>
        <p:spPr bwMode="auto">
          <a:xfrm>
            <a:off x="4648200" y="1371600"/>
            <a:ext cx="2882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 b="1">
                <a:solidFill>
                  <a:srgbClr val="CC3300"/>
                </a:solidFill>
                <a:ea typeface="PMingLiU" pitchFamily="18" charset="-120"/>
              </a:rPr>
              <a:t>(1) waste space</a:t>
            </a:r>
            <a:endParaRPr kumimoji="1" lang="en-US" altLang="zh-TW" b="1">
              <a:solidFill>
                <a:srgbClr val="CC3300"/>
              </a:solidFill>
              <a:ea typeface="PMingLiU" pitchFamily="18" charset="-120"/>
            </a:endParaRPr>
          </a:p>
          <a:p>
            <a:pPr eaLnBrk="1" hangingPunct="1"/>
            <a:r>
              <a:rPr kumimoji="1" lang="en-US" altLang="zh-TW" b="1">
                <a:solidFill>
                  <a:srgbClr val="CC3300"/>
                </a:solidFill>
                <a:ea typeface="PMingLiU" pitchFamily="18" charset="-120"/>
              </a:rPr>
              <a:t>(2) insertion/deletion</a:t>
            </a:r>
            <a:endParaRPr kumimoji="1" lang="en-US" altLang="zh-TW" b="1">
              <a:solidFill>
                <a:srgbClr val="CC3300"/>
              </a:solidFill>
              <a:ea typeface="PMingLiU" pitchFamily="18" charset="-120"/>
            </a:endParaRPr>
          </a:p>
          <a:p>
            <a:pPr eaLnBrk="1" hangingPunct="1"/>
            <a:r>
              <a:rPr kumimoji="1" lang="en-US" altLang="zh-TW" b="1">
                <a:solidFill>
                  <a:srgbClr val="CC3300"/>
                </a:solidFill>
                <a:ea typeface="PMingLiU" pitchFamily="18" charset="-120"/>
              </a:rPr>
              <a:t>     problem</a:t>
            </a:r>
            <a:endParaRPr kumimoji="1" lang="en-US" altLang="zh-TW" b="1">
              <a:solidFill>
                <a:srgbClr val="CC3300"/>
              </a:solidFill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36195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TW" sz="4400" dirty="0">
                <a:latin typeface="+mj-lt"/>
                <a:ea typeface="PMingLiU" pitchFamily="18" charset="-120"/>
              </a:rPr>
              <a:t>Linked Representation</a:t>
            </a:r>
            <a:endParaRPr lang="en-US" altLang="zh-TW" sz="4400" dirty="0">
              <a:latin typeface="+mj-lt"/>
              <a:ea typeface="PMingLiU" pitchFamily="18" charset="-12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857250" y="1409700"/>
            <a:ext cx="9163050" cy="23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TW" b="1" dirty="0" err="1" smtClean="0">
                <a:latin typeface="Courier New" panose="02070309020205020404" pitchFamily="49" charset="0"/>
                <a:ea typeface="PMingLiU" pitchFamily="18" charset="-120"/>
              </a:rPr>
              <a:t>struct</a:t>
            </a:r>
            <a:r>
              <a:rPr lang="en-US" altLang="zh-TW" b="1" dirty="0" smtClean="0">
                <a:latin typeface="Courier New" panose="02070309020205020404" pitchFamily="49" charset="0"/>
                <a:ea typeface="PMingLiU" pitchFamily="18" charset="-12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ea typeface="PMingLiU" pitchFamily="18" charset="-120"/>
              </a:rPr>
              <a:t>tnode</a:t>
            </a: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 {</a:t>
            </a:r>
            <a:endParaRPr lang="en-US" altLang="zh-TW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ea typeface="PMingLiU" pitchFamily="18" charset="-12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 data;</a:t>
            </a:r>
            <a:endParaRPr lang="en-US" altLang="zh-TW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 </a:t>
            </a:r>
            <a:r>
              <a:rPr lang="en-US" altLang="zh-TW" b="1" dirty="0" err="1" smtClean="0">
                <a:latin typeface="Courier New" panose="02070309020205020404" pitchFamily="49" charset="0"/>
                <a:ea typeface="PMingLiU" pitchFamily="18" charset="-120"/>
              </a:rPr>
              <a:t>tnode</a:t>
            </a:r>
            <a:r>
              <a:rPr lang="en-US" altLang="zh-TW" b="1" dirty="0" smtClean="0">
                <a:latin typeface="Courier New" panose="02070309020205020404" pitchFamily="49" charset="0"/>
                <a:ea typeface="PMingLiU" pitchFamily="18" charset="-120"/>
              </a:rPr>
              <a:t> *left</a:t>
            </a: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, </a:t>
            </a:r>
            <a:r>
              <a:rPr lang="en-US" altLang="zh-TW" b="1" dirty="0" smtClean="0">
                <a:latin typeface="Courier New" panose="02070309020205020404" pitchFamily="49" charset="0"/>
                <a:ea typeface="PMingLiU" pitchFamily="18" charset="-120"/>
              </a:rPr>
              <a:t>*right</a:t>
            </a: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;</a:t>
            </a:r>
            <a:endParaRPr lang="en-US" altLang="zh-TW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};</a:t>
            </a:r>
            <a:endParaRPr lang="en-US" altLang="zh-TW" sz="2800" dirty="0">
              <a:latin typeface="Georgia" panose="02040502050405020303" pitchFamily="18" charset="0"/>
              <a:ea typeface="PMingLiU" pitchFamily="18" charset="-12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TW" sz="2800" dirty="0">
              <a:latin typeface="Georgia" panose="02040502050405020303" pitchFamily="18" charset="0"/>
              <a:ea typeface="PMingLiU" pitchFamily="18" charset="-12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130300" y="4525963"/>
            <a:ext cx="4105275" cy="819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2605088" y="4537075"/>
            <a:ext cx="0" cy="815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3573463" y="4537075"/>
            <a:ext cx="0" cy="798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733675" y="4795838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a typeface="PMingLiU" pitchFamily="18" charset="-120"/>
              </a:rPr>
              <a:t>data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447800" y="4724400"/>
            <a:ext cx="58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a typeface="PMingLiU" pitchFamily="18" charset="-120"/>
              </a:rPr>
              <a:t>left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962400" y="4724400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a typeface="PMingLiU" pitchFamily="18" charset="-120"/>
              </a:rPr>
              <a:t>right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7008813" y="3940175"/>
            <a:ext cx="939800" cy="871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131050" y="4176713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a typeface="PMingLiU" pitchFamily="18" charset="-120"/>
              </a:rPr>
              <a:t>data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6391275" y="4646613"/>
            <a:ext cx="67945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7854950" y="4664075"/>
            <a:ext cx="661988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6019800" y="5334000"/>
            <a:ext cx="58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a typeface="PMingLiU" pitchFamily="18" charset="-120"/>
              </a:rPr>
              <a:t>left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8077200" y="5334000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a typeface="PMingLiU" pitchFamily="18" charset="-120"/>
              </a:rPr>
              <a:t>right</a:t>
            </a:r>
            <a:endParaRPr kumimoji="1" lang="en-US" altLang="zh-TW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62000" y="4419600"/>
            <a:ext cx="7391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62000" y="2133600"/>
            <a:ext cx="7391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Binary Tree</a:t>
            </a:r>
            <a:br>
              <a:rPr lang="en-US" sz="3600" smtClean="0"/>
            </a:br>
            <a:r>
              <a:rPr lang="en-US" sz="3600" smtClean="0"/>
              <a:t> No node has a degree &gt; 2</a:t>
            </a:r>
            <a:endParaRPr lang="en-US" sz="360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Arial" panose="020B0604020202020204" pitchFamily="34" charset="0"/>
              </a:rPr>
              <a:t>struct TreeNode {</a:t>
            </a:r>
            <a:endParaRPr lang="en-US" sz="200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Arial" panose="020B0604020202020204" pitchFamily="34" charset="0"/>
              </a:rPr>
              <a:t>	int 		data;</a:t>
            </a:r>
            <a:endParaRPr lang="en-US" sz="200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Arial" panose="020B0604020202020204" pitchFamily="34" charset="0"/>
              </a:rPr>
              <a:t>	TreeNode	*left, *right;	// left subtree and right subtree</a:t>
            </a:r>
            <a:endParaRPr lang="en-US" sz="200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Arial" panose="020B0604020202020204" pitchFamily="34" charset="0"/>
              </a:rPr>
              <a:t>};</a:t>
            </a:r>
            <a:endParaRPr lang="en-US" sz="200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Arial" panose="020B0604020202020204" pitchFamily="34" charset="0"/>
              </a:rPr>
              <a:t>Class BinaryTree {</a:t>
            </a:r>
            <a:endParaRPr lang="en-US" sz="200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Arial" panose="020B0604020202020204" pitchFamily="34" charset="0"/>
              </a:rPr>
              <a:t>	private: </a:t>
            </a:r>
            <a:endParaRPr lang="en-US" sz="200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Arial" panose="020B0604020202020204" pitchFamily="34" charset="0"/>
              </a:rPr>
              <a:t>		TreeNode * root;</a:t>
            </a:r>
            <a:endParaRPr lang="en-US" sz="200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Arial" panose="020B0604020202020204" pitchFamily="34" charset="0"/>
              </a:rPr>
              <a:t>	public:</a:t>
            </a:r>
            <a:endParaRPr lang="en-US" sz="200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Arial" panose="020B0604020202020204" pitchFamily="34" charset="0"/>
              </a:rPr>
              <a:t>		 BinaryTree() { root = NULL; }</a:t>
            </a:r>
            <a:endParaRPr lang="en-US" sz="200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Arial" panose="020B0604020202020204" pitchFamily="34" charset="0"/>
              </a:rPr>
              <a:t>		void add (int data);</a:t>
            </a:r>
            <a:endParaRPr lang="en-US" sz="200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Arial" panose="020B0604020202020204" pitchFamily="34" charset="0"/>
              </a:rPr>
              <a:t>		void remove (int data);</a:t>
            </a:r>
            <a:endParaRPr lang="en-US" sz="200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Arial" panose="020B0604020202020204" pitchFamily="34" charset="0"/>
              </a:rPr>
              <a:t>		void  InOrder();		// In order traversal</a:t>
            </a:r>
            <a:endParaRPr lang="en-US" sz="200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Arial" panose="020B0604020202020204" pitchFamily="34" charset="0"/>
              </a:rPr>
              <a:t>		~ BinaryTree(); </a:t>
            </a:r>
            <a:endParaRPr lang="en-US" sz="200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Arial" panose="020B0604020202020204" pitchFamily="34" charset="0"/>
              </a:rPr>
              <a:t>};	</a:t>
            </a:r>
            <a:endParaRPr 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18" grpId="0" animBg="1"/>
      <p:bldP spid="1331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755650" y="381000"/>
            <a:ext cx="8401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TW" sz="4400" dirty="0">
                <a:latin typeface="+mj-lt"/>
                <a:ea typeface="PMingLiU" pitchFamily="18" charset="-120"/>
              </a:rPr>
              <a:t>Binary Tree Traversals</a:t>
            </a:r>
            <a:endParaRPr lang="en-US" altLang="zh-TW" sz="4400" dirty="0">
              <a:latin typeface="+mj-lt"/>
              <a:ea typeface="PMingLiU" pitchFamily="18" charset="-12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95350" y="1943100"/>
            <a:ext cx="84772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Let L, V, and R stand for moving left, visiting </a:t>
            </a:r>
            <a:b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</a:b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the node, and moving right.</a:t>
            </a:r>
            <a:endParaRPr lang="en-US" altLang="zh-TW" sz="2800" dirty="0">
              <a:latin typeface="Georgia" panose="02040502050405020303" pitchFamily="18" charset="0"/>
              <a:ea typeface="PMingLiU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There are six possible combinations of traversal</a:t>
            </a:r>
            <a:endParaRPr lang="en-US" altLang="zh-TW" sz="2800" dirty="0">
              <a:latin typeface="Georgia" panose="02040502050405020303" pitchFamily="18" charset="0"/>
              <a:ea typeface="PMingLiU" pitchFamily="18" charset="-120"/>
            </a:endParaRP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en-US" altLang="zh-TW" dirty="0" smtClean="0">
                <a:latin typeface="Georgia" panose="02040502050405020303" pitchFamily="18" charset="0"/>
                <a:ea typeface="PMingLiU" pitchFamily="18" charset="-120"/>
              </a:rPr>
              <a:t>LRV, LVR, RLV, RVL, VRL, VLR</a:t>
            </a:r>
            <a:endParaRPr lang="en-US" altLang="zh-TW" dirty="0">
              <a:latin typeface="Georgia" panose="02040502050405020303" pitchFamily="18" charset="0"/>
              <a:ea typeface="PMingLiU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Adopt convention that we traverse left before </a:t>
            </a:r>
            <a:b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</a:br>
            <a:r>
              <a:rPr lang="en-US" altLang="zh-TW" sz="2800" dirty="0">
                <a:latin typeface="Georgia" panose="02040502050405020303" pitchFamily="18" charset="0"/>
                <a:ea typeface="PMingLiU" pitchFamily="18" charset="-120"/>
              </a:rPr>
              <a:t>right, only 3 traversals remain</a:t>
            </a:r>
            <a:endParaRPr lang="en-US" altLang="zh-TW" sz="2800" dirty="0">
              <a:latin typeface="Georgia" panose="02040502050405020303" pitchFamily="18" charset="0"/>
              <a:ea typeface="PMingLiU" pitchFamily="18" charset="-120"/>
            </a:endParaRP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en-US" altLang="zh-TW" dirty="0" smtClean="0">
                <a:latin typeface="Georgia" panose="02040502050405020303" pitchFamily="18" charset="0"/>
                <a:ea typeface="PMingLiU" pitchFamily="18" charset="-120"/>
              </a:rPr>
              <a:t>LVR, LRV, VLR</a:t>
            </a:r>
            <a:endParaRPr lang="en-US" altLang="zh-TW" dirty="0">
              <a:latin typeface="Georgia" panose="02040502050405020303" pitchFamily="18" charset="0"/>
              <a:ea typeface="PMingLiU" pitchFamily="18" charset="-120"/>
            </a:endParaRP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en-US" altLang="zh-TW" dirty="0" err="1">
                <a:latin typeface="Georgia" panose="02040502050405020303" pitchFamily="18" charset="0"/>
                <a:ea typeface="PMingLiU" pitchFamily="18" charset="-120"/>
              </a:rPr>
              <a:t>inorder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, </a:t>
            </a:r>
            <a:r>
              <a:rPr lang="en-US" altLang="zh-TW" dirty="0" err="1">
                <a:latin typeface="Georgia" panose="02040502050405020303" pitchFamily="18" charset="0"/>
                <a:ea typeface="PMingLiU" pitchFamily="18" charset="-120"/>
              </a:rPr>
              <a:t>postorder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, preorder </a:t>
            </a:r>
            <a:endParaRPr lang="en-US" altLang="zh-TW" dirty="0">
              <a:latin typeface="Georgia" panose="02040502050405020303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57200" y="3048000"/>
            <a:ext cx="8077200" cy="2819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Binary Tree Traversal</a:t>
            </a:r>
            <a:br>
              <a:rPr lang="en-US" sz="3600" smtClean="0"/>
            </a:br>
            <a:r>
              <a:rPr lang="en-US" sz="2800" smtClean="0"/>
              <a:t>In order Traversal (LVR)</a:t>
            </a:r>
            <a:endParaRPr lang="en-US" sz="2800" smtClean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void BinaryTree::InOrder()		// work horse function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{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InOrder(root);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}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void BinaryTree::InOrder(TreeNode *t)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{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if (t) {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	InOrder(t-&gt;left);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	visit(t);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	InOrder(t-&gt;right);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}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}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void BinaryTree::visit (TreeNode *t) { cout &lt;&lt; t-&gt;data; }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  <p:bldP spid="3994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Informally , </a:t>
            </a:r>
            <a:r>
              <a:rPr lang="en-US" dirty="0" err="1" smtClean="0"/>
              <a:t>inorder</a:t>
            </a:r>
            <a:r>
              <a:rPr lang="en-US" dirty="0" smtClean="0"/>
              <a:t> traversal calls for moving down the tree towards left until you can not go further.</a:t>
            </a:r>
            <a:endParaRPr lang="en-US" dirty="0" smtClean="0"/>
          </a:p>
          <a:p>
            <a:r>
              <a:rPr lang="en-US" dirty="0" smtClean="0"/>
              <a:t>Then visit the node. </a:t>
            </a:r>
            <a:endParaRPr lang="en-US" dirty="0" smtClean="0"/>
          </a:p>
          <a:p>
            <a:r>
              <a:rPr lang="en-US" dirty="0" smtClean="0"/>
              <a:t>Move one node to the right and continue.</a:t>
            </a:r>
            <a:endParaRPr lang="en-US" dirty="0" smtClean="0"/>
          </a:p>
          <a:p>
            <a:r>
              <a:rPr lang="en-US" dirty="0" smtClean="0"/>
              <a:t>If you can not move to right, go back one more node.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/>
          <p:nvPr/>
        </p:nvGrpSpPr>
        <p:grpSpPr bwMode="auto">
          <a:xfrm>
            <a:off x="228600" y="2209800"/>
            <a:ext cx="5029200" cy="2743200"/>
            <a:chOff x="1296" y="1392"/>
            <a:chExt cx="3168" cy="1728"/>
          </a:xfrm>
        </p:grpSpPr>
        <p:sp>
          <p:nvSpPr>
            <p:cNvPr id="31795" name="Oval 3"/>
            <p:cNvSpPr>
              <a:spLocks noChangeArrowheads="1"/>
            </p:cNvSpPr>
            <p:nvPr/>
          </p:nvSpPr>
          <p:spPr bwMode="auto">
            <a:xfrm>
              <a:off x="2736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en-US"/>
            </a:p>
          </p:txBody>
        </p:sp>
        <p:sp>
          <p:nvSpPr>
            <p:cNvPr id="31796" name="Oval 4"/>
            <p:cNvSpPr>
              <a:spLocks noChangeArrowheads="1"/>
            </p:cNvSpPr>
            <p:nvPr/>
          </p:nvSpPr>
          <p:spPr bwMode="auto">
            <a:xfrm>
              <a:off x="345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en-US"/>
            </a:p>
          </p:txBody>
        </p:sp>
        <p:sp>
          <p:nvSpPr>
            <p:cNvPr id="31797" name="Oval 5"/>
            <p:cNvSpPr>
              <a:spLocks noChangeArrowheads="1"/>
            </p:cNvSpPr>
            <p:nvPr/>
          </p:nvSpPr>
          <p:spPr bwMode="auto">
            <a:xfrm>
              <a:off x="201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  <a:endParaRPr lang="en-US"/>
            </a:p>
          </p:txBody>
        </p:sp>
        <p:sp>
          <p:nvSpPr>
            <p:cNvPr id="31798" name="Oval 6"/>
            <p:cNvSpPr>
              <a:spLocks noChangeArrowheads="1"/>
            </p:cNvSpPr>
            <p:nvPr/>
          </p:nvSpPr>
          <p:spPr bwMode="auto">
            <a:xfrm>
              <a:off x="168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  <a:endParaRPr lang="en-US"/>
            </a:p>
          </p:txBody>
        </p:sp>
        <p:sp>
          <p:nvSpPr>
            <p:cNvPr id="31799" name="Oval 7"/>
            <p:cNvSpPr>
              <a:spLocks noChangeArrowheads="1"/>
            </p:cNvSpPr>
            <p:nvPr/>
          </p:nvSpPr>
          <p:spPr bwMode="auto">
            <a:xfrm>
              <a:off x="2304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  <a:endParaRPr lang="en-US"/>
            </a:p>
          </p:txBody>
        </p:sp>
        <p:sp>
          <p:nvSpPr>
            <p:cNvPr id="31800" name="Oval 8"/>
            <p:cNvSpPr>
              <a:spLocks noChangeArrowheads="1"/>
            </p:cNvSpPr>
            <p:nvPr/>
          </p:nvSpPr>
          <p:spPr bwMode="auto">
            <a:xfrm>
              <a:off x="3216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  <a:endParaRPr lang="en-US"/>
            </a:p>
          </p:txBody>
        </p:sp>
        <p:sp>
          <p:nvSpPr>
            <p:cNvPr id="31801" name="Oval 9"/>
            <p:cNvSpPr>
              <a:spLocks noChangeArrowheads="1"/>
            </p:cNvSpPr>
            <p:nvPr/>
          </p:nvSpPr>
          <p:spPr bwMode="auto">
            <a:xfrm>
              <a:off x="384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  <a:endParaRPr lang="en-US"/>
            </a:p>
          </p:txBody>
        </p:sp>
        <p:sp>
          <p:nvSpPr>
            <p:cNvPr id="31802" name="Oval 10"/>
            <p:cNvSpPr>
              <a:spLocks noChangeArrowheads="1"/>
            </p:cNvSpPr>
            <p:nvPr/>
          </p:nvSpPr>
          <p:spPr bwMode="auto">
            <a:xfrm>
              <a:off x="417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endParaRPr lang="en-US"/>
            </a:p>
          </p:txBody>
        </p:sp>
        <p:sp>
          <p:nvSpPr>
            <p:cNvPr id="31803" name="Oval 11"/>
            <p:cNvSpPr>
              <a:spLocks noChangeArrowheads="1"/>
            </p:cNvSpPr>
            <p:nvPr/>
          </p:nvSpPr>
          <p:spPr bwMode="auto">
            <a:xfrm>
              <a:off x="2064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  <a:endParaRPr lang="en-US"/>
            </a:p>
          </p:txBody>
        </p:sp>
        <p:sp>
          <p:nvSpPr>
            <p:cNvPr id="31804" name="Oval 12"/>
            <p:cNvSpPr>
              <a:spLocks noChangeArrowheads="1"/>
            </p:cNvSpPr>
            <p:nvPr/>
          </p:nvSpPr>
          <p:spPr bwMode="auto">
            <a:xfrm>
              <a:off x="129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endParaRPr lang="en-US"/>
            </a:p>
          </p:txBody>
        </p:sp>
        <p:sp>
          <p:nvSpPr>
            <p:cNvPr id="31805" name="Line 13"/>
            <p:cNvSpPr>
              <a:spLocks noChangeShapeType="1"/>
            </p:cNvSpPr>
            <p:nvPr/>
          </p:nvSpPr>
          <p:spPr bwMode="auto">
            <a:xfrm flipH="1">
              <a:off x="2256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6" name="Line 14"/>
            <p:cNvSpPr>
              <a:spLocks noChangeShapeType="1"/>
            </p:cNvSpPr>
            <p:nvPr/>
          </p:nvSpPr>
          <p:spPr bwMode="auto">
            <a:xfrm>
              <a:off x="3024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7" name="Line 15"/>
            <p:cNvSpPr>
              <a:spLocks noChangeShapeType="1"/>
            </p:cNvSpPr>
            <p:nvPr/>
          </p:nvSpPr>
          <p:spPr bwMode="auto">
            <a:xfrm>
              <a:off x="3696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8" name="Line 16"/>
            <p:cNvSpPr>
              <a:spLocks noChangeShapeType="1"/>
            </p:cNvSpPr>
            <p:nvPr/>
          </p:nvSpPr>
          <p:spPr bwMode="auto">
            <a:xfrm flipH="1">
              <a:off x="340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9" name="Line 17"/>
            <p:cNvSpPr>
              <a:spLocks noChangeShapeType="1"/>
            </p:cNvSpPr>
            <p:nvPr/>
          </p:nvSpPr>
          <p:spPr bwMode="auto">
            <a:xfrm flipH="1">
              <a:off x="187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0" name="Line 18"/>
            <p:cNvSpPr>
              <a:spLocks noChangeShapeType="1"/>
            </p:cNvSpPr>
            <p:nvPr/>
          </p:nvSpPr>
          <p:spPr bwMode="auto">
            <a:xfrm>
              <a:off x="2256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1" name="Line 19"/>
            <p:cNvSpPr>
              <a:spLocks noChangeShapeType="1"/>
            </p:cNvSpPr>
            <p:nvPr/>
          </p:nvSpPr>
          <p:spPr bwMode="auto">
            <a:xfrm>
              <a:off x="4080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2" name="Line 20"/>
            <p:cNvSpPr>
              <a:spLocks noChangeShapeType="1"/>
            </p:cNvSpPr>
            <p:nvPr/>
          </p:nvSpPr>
          <p:spPr bwMode="auto">
            <a:xfrm flipH="1">
              <a:off x="1536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3" name="Line 21"/>
            <p:cNvSpPr>
              <a:spLocks noChangeShapeType="1"/>
            </p:cNvSpPr>
            <p:nvPr/>
          </p:nvSpPr>
          <p:spPr bwMode="auto">
            <a:xfrm>
              <a:off x="192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152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991" name="Oval 31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992" name="Oval 32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993" name="Oval 33"/>
          <p:cNvSpPr>
            <a:spLocks noChangeArrowheads="1"/>
          </p:cNvSpPr>
          <p:nvPr/>
        </p:nvSpPr>
        <p:spPr bwMode="auto">
          <a:xfrm>
            <a:off x="1219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994" name="Oval 34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995" name="Oval 35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996" name="Oval 36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997" name="Oval 37"/>
          <p:cNvSpPr>
            <a:spLocks noChangeArrowheads="1"/>
          </p:cNvSpPr>
          <p:nvPr/>
        </p:nvSpPr>
        <p:spPr bwMode="auto">
          <a:xfrm>
            <a:off x="1752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998" name="Oval 38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999" name="Oval 39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00" name="Oval 40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01" name="Oval 41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02" name="Oval 42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03" name="Oval 43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04" name="Oval 44"/>
          <p:cNvSpPr>
            <a:spLocks noChangeArrowheads="1"/>
          </p:cNvSpPr>
          <p:nvPr/>
        </p:nvSpPr>
        <p:spPr bwMode="auto">
          <a:xfrm>
            <a:off x="2819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05" name="Oval 45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06" name="Oval 46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07" name="Oval 47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08" name="Oval 48"/>
          <p:cNvSpPr>
            <a:spLocks noChangeArrowheads="1"/>
          </p:cNvSpPr>
          <p:nvPr/>
        </p:nvSpPr>
        <p:spPr bwMode="auto">
          <a:xfrm>
            <a:off x="3352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09" name="Oval 49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10" name="Oval 50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11" name="Oval 51"/>
          <p:cNvSpPr>
            <a:spLocks noChangeArrowheads="1"/>
          </p:cNvSpPr>
          <p:nvPr/>
        </p:nvSpPr>
        <p:spPr bwMode="auto">
          <a:xfrm>
            <a:off x="3886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12" name="Oval 52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13" name="Oval 53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14" name="Oval 54"/>
          <p:cNvSpPr>
            <a:spLocks noChangeArrowheads="1"/>
          </p:cNvSpPr>
          <p:nvPr/>
        </p:nvSpPr>
        <p:spPr bwMode="auto">
          <a:xfrm>
            <a:off x="4419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15" name="Oval 55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16" name="Oval 56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17" name="Oval 57"/>
          <p:cNvSpPr>
            <a:spLocks noChangeArrowheads="1"/>
          </p:cNvSpPr>
          <p:nvPr/>
        </p:nvSpPr>
        <p:spPr bwMode="auto">
          <a:xfrm>
            <a:off x="4953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18" name="Oval 58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19" name="Oval 59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20" name="Oval 60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21" name="Oval 61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1022" name="Group 62"/>
          <p:cNvGrpSpPr/>
          <p:nvPr/>
        </p:nvGrpSpPr>
        <p:grpSpPr bwMode="auto">
          <a:xfrm>
            <a:off x="5638800" y="3810000"/>
            <a:ext cx="3657600" cy="2209800"/>
            <a:chOff x="3360" y="672"/>
            <a:chExt cx="2304" cy="1392"/>
          </a:xfrm>
        </p:grpSpPr>
        <p:sp>
          <p:nvSpPr>
            <p:cNvPr id="31789" name="Rectangle 63"/>
            <p:cNvSpPr>
              <a:spLocks noChangeArrowheads="1"/>
            </p:cNvSpPr>
            <p:nvPr/>
          </p:nvSpPr>
          <p:spPr bwMode="auto">
            <a:xfrm>
              <a:off x="3360" y="1536"/>
              <a:ext cx="2112" cy="24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0" name="Rectangle 64"/>
            <p:cNvSpPr>
              <a:spLocks noChangeArrowheads="1"/>
            </p:cNvSpPr>
            <p:nvPr/>
          </p:nvSpPr>
          <p:spPr bwMode="auto">
            <a:xfrm>
              <a:off x="3360" y="1248"/>
              <a:ext cx="2112" cy="240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Rectangle 65"/>
            <p:cNvSpPr>
              <a:spLocks noChangeArrowheads="1"/>
            </p:cNvSpPr>
            <p:nvPr/>
          </p:nvSpPr>
          <p:spPr bwMode="auto">
            <a:xfrm>
              <a:off x="3360" y="960"/>
              <a:ext cx="2112" cy="240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2" name="Rectangle 66"/>
            <p:cNvSpPr>
              <a:spLocks noChangeArrowheads="1"/>
            </p:cNvSpPr>
            <p:nvPr/>
          </p:nvSpPr>
          <p:spPr bwMode="auto">
            <a:xfrm>
              <a:off x="3360" y="1824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3" name="Rectangle 67"/>
            <p:cNvSpPr>
              <a:spLocks noChangeArrowheads="1"/>
            </p:cNvSpPr>
            <p:nvPr/>
          </p:nvSpPr>
          <p:spPr bwMode="auto">
            <a:xfrm>
              <a:off x="3360" y="672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4" name="Rectangle 68"/>
            <p:cNvSpPr>
              <a:spLocks noChangeArrowheads="1"/>
            </p:cNvSpPr>
            <p:nvPr/>
          </p:nvSpPr>
          <p:spPr bwMode="auto">
            <a:xfrm>
              <a:off x="3408" y="709"/>
              <a:ext cx="2256" cy="1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if (t) {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	InOrder(t-&gt;left);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	visit(t);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	InOrder(t-&gt;right);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}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1788" name="Rectangle 6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Binary Tree Traversal</a:t>
            </a:r>
            <a:br>
              <a:rPr lang="en-US" sz="4000" smtClean="0"/>
            </a:br>
            <a:r>
              <a:rPr lang="en-US" sz="3200" smtClean="0"/>
              <a:t>In Order Traversal (LVR)</a:t>
            </a: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0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0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0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0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4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4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4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2" grpId="0" animBg="1" autoUpdateAnimBg="0"/>
      <p:bldP spid="40983" grpId="0" animBg="1" autoUpdateAnimBg="0"/>
      <p:bldP spid="40984" grpId="0" animBg="1" autoUpdateAnimBg="0"/>
      <p:bldP spid="40985" grpId="0" animBg="1" autoUpdateAnimBg="0"/>
      <p:bldP spid="40986" grpId="0" animBg="1" autoUpdateAnimBg="0"/>
      <p:bldP spid="40987" grpId="0" animBg="1" autoUpdateAnimBg="0"/>
      <p:bldP spid="40988" grpId="0" animBg="1" autoUpdateAnimBg="0"/>
      <p:bldP spid="40989" grpId="0" animBg="1" autoUpdateAnimBg="0"/>
      <p:bldP spid="40990" grpId="0" animBg="1" autoUpdateAnimBg="0"/>
      <p:bldP spid="40991" grpId="0" animBg="1" autoUpdateAnimBg="0"/>
      <p:bldP spid="40992" grpId="0" animBg="1" autoUpdateAnimBg="0"/>
      <p:bldP spid="40993" grpId="0" animBg="1" autoUpdateAnimBg="0"/>
      <p:bldP spid="40994" grpId="0" animBg="1" autoUpdateAnimBg="0"/>
      <p:bldP spid="40995" grpId="0" animBg="1" autoUpdateAnimBg="0"/>
      <p:bldP spid="40996" grpId="0" animBg="1" autoUpdateAnimBg="0"/>
      <p:bldP spid="40997" grpId="0" animBg="1" autoUpdateAnimBg="0"/>
      <p:bldP spid="40998" grpId="0" animBg="1" autoUpdateAnimBg="0"/>
      <p:bldP spid="40999" grpId="0" animBg="1" autoUpdateAnimBg="0"/>
      <p:bldP spid="41000" grpId="0" animBg="1" autoUpdateAnimBg="0"/>
      <p:bldP spid="41001" grpId="0" animBg="1" autoUpdateAnimBg="0"/>
      <p:bldP spid="41002" grpId="0" animBg="1" autoUpdateAnimBg="0"/>
      <p:bldP spid="41003" grpId="0" animBg="1" autoUpdateAnimBg="0"/>
      <p:bldP spid="41004" grpId="0" animBg="1" autoUpdateAnimBg="0"/>
      <p:bldP spid="41005" grpId="0" animBg="1" autoUpdateAnimBg="0"/>
      <p:bldP spid="41006" grpId="0" animBg="1" autoUpdateAnimBg="0"/>
      <p:bldP spid="41007" grpId="0" animBg="1" autoUpdateAnimBg="0"/>
      <p:bldP spid="41008" grpId="0" animBg="1" autoUpdateAnimBg="0"/>
      <p:bldP spid="41009" grpId="0" animBg="1" autoUpdateAnimBg="0"/>
      <p:bldP spid="41010" grpId="0" animBg="1" autoUpdateAnimBg="0"/>
      <p:bldP spid="41011" grpId="0" animBg="1" autoUpdateAnimBg="0"/>
      <p:bldP spid="41012" grpId="0" animBg="1" autoUpdateAnimBg="0"/>
      <p:bldP spid="41013" grpId="0" animBg="1" autoUpdateAnimBg="0"/>
      <p:bldP spid="41014" grpId="0" animBg="1" autoUpdateAnimBg="0"/>
      <p:bldP spid="41015" grpId="0" animBg="1" autoUpdateAnimBg="0"/>
      <p:bldP spid="41016" grpId="0" animBg="1" autoUpdateAnimBg="0"/>
      <p:bldP spid="41017" grpId="0" animBg="1" autoUpdateAnimBg="0"/>
      <p:bldP spid="41018" grpId="0" animBg="1" autoUpdateAnimBg="0"/>
      <p:bldP spid="41019" grpId="0" animBg="1" autoUpdateAnimBg="0"/>
      <p:bldP spid="41020" grpId="0" animBg="1" autoUpdateAnimBg="0"/>
      <p:bldP spid="41021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57200" y="2819400"/>
            <a:ext cx="8077200" cy="2819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Binary Tree Traversal</a:t>
            </a:r>
            <a:br>
              <a:rPr lang="en-US" sz="3600" smtClean="0"/>
            </a:br>
            <a:r>
              <a:rPr lang="en-US" sz="2800" smtClean="0"/>
              <a:t>Pre Order Traversal (VLR)</a:t>
            </a:r>
            <a:endParaRPr lang="en-US" sz="2800" smtClean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void BinaryTree::PreOrder()		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{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PreOrder(root);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}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void BinaryTree::PreOrder(TreeNode *t) // work horse function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{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if (t) {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	visit(t);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	PreOrder(t-&gt;left);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	PreOrder(t-&gt;right);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}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}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void BinaryTree::visit (TreeNode *t) { cout &lt;&lt; t-&gt;data; }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7"/>
          <p:cNvGrpSpPr/>
          <p:nvPr/>
        </p:nvGrpSpPr>
        <p:grpSpPr bwMode="auto">
          <a:xfrm>
            <a:off x="762000" y="3505200"/>
            <a:ext cx="7848600" cy="3048000"/>
            <a:chOff x="480" y="2208"/>
            <a:chExt cx="4944" cy="192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480" y="2208"/>
              <a:ext cx="4944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2112" y="3840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Recursive Definition</a:t>
              </a:r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2" name="Line 6"/>
            <p:cNvSpPr>
              <a:spLocks noChangeShapeType="1"/>
            </p:cNvSpPr>
            <p:nvPr/>
          </p:nvSpPr>
          <p:spPr bwMode="auto">
            <a:xfrm flipH="1" flipV="1">
              <a:off x="2928" y="3072"/>
              <a:ext cx="0" cy="7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Tree - Definition</a:t>
            </a:r>
            <a:endParaRPr lang="en-US" smtClean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915400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mtClean="0"/>
              <a:t>A tree is a finite set of one or more nodes such that:</a:t>
            </a:r>
            <a:endParaRPr lang="en-US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There is a specially designated node called the </a:t>
            </a:r>
            <a:r>
              <a:rPr lang="en-US" i="1" smtClean="0">
                <a:solidFill>
                  <a:srgbClr val="FF3300"/>
                </a:solidFill>
              </a:rPr>
              <a:t>root.</a:t>
            </a:r>
            <a:endParaRPr lang="en-US" smtClean="0">
              <a:solidFill>
                <a:srgbClr val="FF3300"/>
              </a:solidFill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The remaining nodes are partitioned in n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mtClean="0"/>
              <a:t> 0 disjoint sets </a:t>
            </a:r>
            <a:r>
              <a:rPr lang="en-US" i="1" smtClean="0"/>
              <a:t>T</a:t>
            </a:r>
            <a:r>
              <a:rPr lang="en-US" i="1" baseline="-25000" smtClean="0"/>
              <a:t>1</a:t>
            </a:r>
            <a:r>
              <a:rPr lang="en-US" i="1" smtClean="0"/>
              <a:t>, T</a:t>
            </a:r>
            <a:r>
              <a:rPr lang="en-US" i="1" baseline="-25000" smtClean="0"/>
              <a:t>2</a:t>
            </a:r>
            <a:r>
              <a:rPr lang="en-US" i="1" smtClean="0"/>
              <a:t>, …, T</a:t>
            </a:r>
            <a:r>
              <a:rPr lang="en-US" i="1" baseline="-25000" smtClean="0"/>
              <a:t>n</a:t>
            </a:r>
            <a:r>
              <a:rPr lang="en-US" smtClean="0"/>
              <a:t>, where each of these sets is a tree. </a:t>
            </a:r>
            <a:endParaRPr lang="en-US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 </a:t>
            </a:r>
            <a:r>
              <a:rPr lang="en-US" i="1" smtClean="0"/>
              <a:t>T</a:t>
            </a:r>
            <a:r>
              <a:rPr lang="en-US" i="1" baseline="-25000" smtClean="0"/>
              <a:t>1</a:t>
            </a:r>
            <a:r>
              <a:rPr lang="en-US" i="1" smtClean="0"/>
              <a:t>, T</a:t>
            </a:r>
            <a:r>
              <a:rPr lang="en-US" i="1" baseline="-25000" smtClean="0"/>
              <a:t>2</a:t>
            </a:r>
            <a:r>
              <a:rPr lang="en-US" i="1" smtClean="0"/>
              <a:t>, …, T</a:t>
            </a:r>
            <a:r>
              <a:rPr lang="en-US" i="1" baseline="-25000" smtClean="0"/>
              <a:t>n</a:t>
            </a:r>
            <a:r>
              <a:rPr lang="en-US" baseline="-25000" smtClean="0"/>
              <a:t> </a:t>
            </a:r>
            <a:r>
              <a:rPr lang="en-US" smtClean="0"/>
              <a:t>are called the </a:t>
            </a:r>
            <a:r>
              <a:rPr lang="en-US" i="1" smtClean="0">
                <a:solidFill>
                  <a:srgbClr val="FF3300"/>
                </a:solidFill>
              </a:rPr>
              <a:t>sub-trees</a:t>
            </a:r>
            <a:r>
              <a:rPr lang="en-US" smtClean="0"/>
              <a:t> of the root.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words we say visit the node, traverse left and continue.</a:t>
            </a:r>
            <a:endParaRPr lang="en-US" dirty="0" smtClean="0"/>
          </a:p>
          <a:p>
            <a:r>
              <a:rPr lang="en-US" dirty="0" smtClean="0"/>
              <a:t>When you can not continue, move right and begin again or move back until you can not move right and resume.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/>
          <p:nvPr/>
        </p:nvGrpSpPr>
        <p:grpSpPr bwMode="auto">
          <a:xfrm>
            <a:off x="228600" y="2209800"/>
            <a:ext cx="5029200" cy="2743200"/>
            <a:chOff x="1296" y="1392"/>
            <a:chExt cx="3168" cy="1728"/>
          </a:xfrm>
        </p:grpSpPr>
        <p:sp>
          <p:nvSpPr>
            <p:cNvPr id="33843" name="Oval 3"/>
            <p:cNvSpPr>
              <a:spLocks noChangeArrowheads="1"/>
            </p:cNvSpPr>
            <p:nvPr/>
          </p:nvSpPr>
          <p:spPr bwMode="auto">
            <a:xfrm>
              <a:off x="2736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en-US"/>
            </a:p>
          </p:txBody>
        </p:sp>
        <p:sp>
          <p:nvSpPr>
            <p:cNvPr id="33844" name="Oval 4"/>
            <p:cNvSpPr>
              <a:spLocks noChangeArrowheads="1"/>
            </p:cNvSpPr>
            <p:nvPr/>
          </p:nvSpPr>
          <p:spPr bwMode="auto">
            <a:xfrm>
              <a:off x="345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en-US"/>
            </a:p>
          </p:txBody>
        </p:sp>
        <p:sp>
          <p:nvSpPr>
            <p:cNvPr id="33845" name="Oval 5"/>
            <p:cNvSpPr>
              <a:spLocks noChangeArrowheads="1"/>
            </p:cNvSpPr>
            <p:nvPr/>
          </p:nvSpPr>
          <p:spPr bwMode="auto">
            <a:xfrm>
              <a:off x="201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  <a:endParaRPr lang="en-US"/>
            </a:p>
          </p:txBody>
        </p:sp>
        <p:sp>
          <p:nvSpPr>
            <p:cNvPr id="33846" name="Oval 6"/>
            <p:cNvSpPr>
              <a:spLocks noChangeArrowheads="1"/>
            </p:cNvSpPr>
            <p:nvPr/>
          </p:nvSpPr>
          <p:spPr bwMode="auto">
            <a:xfrm>
              <a:off x="168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  <a:endParaRPr lang="en-US"/>
            </a:p>
          </p:txBody>
        </p:sp>
        <p:sp>
          <p:nvSpPr>
            <p:cNvPr id="33847" name="Oval 7"/>
            <p:cNvSpPr>
              <a:spLocks noChangeArrowheads="1"/>
            </p:cNvSpPr>
            <p:nvPr/>
          </p:nvSpPr>
          <p:spPr bwMode="auto">
            <a:xfrm>
              <a:off x="2304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  <a:endParaRPr lang="en-US"/>
            </a:p>
          </p:txBody>
        </p:sp>
        <p:sp>
          <p:nvSpPr>
            <p:cNvPr id="33848" name="Oval 8"/>
            <p:cNvSpPr>
              <a:spLocks noChangeArrowheads="1"/>
            </p:cNvSpPr>
            <p:nvPr/>
          </p:nvSpPr>
          <p:spPr bwMode="auto">
            <a:xfrm>
              <a:off x="3216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  <a:endParaRPr lang="en-US"/>
            </a:p>
          </p:txBody>
        </p:sp>
        <p:sp>
          <p:nvSpPr>
            <p:cNvPr id="33849" name="Oval 9"/>
            <p:cNvSpPr>
              <a:spLocks noChangeArrowheads="1"/>
            </p:cNvSpPr>
            <p:nvPr/>
          </p:nvSpPr>
          <p:spPr bwMode="auto">
            <a:xfrm>
              <a:off x="384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  <a:endParaRPr lang="en-US"/>
            </a:p>
          </p:txBody>
        </p:sp>
        <p:sp>
          <p:nvSpPr>
            <p:cNvPr id="33850" name="Oval 10"/>
            <p:cNvSpPr>
              <a:spLocks noChangeArrowheads="1"/>
            </p:cNvSpPr>
            <p:nvPr/>
          </p:nvSpPr>
          <p:spPr bwMode="auto">
            <a:xfrm>
              <a:off x="417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endParaRPr lang="en-US"/>
            </a:p>
          </p:txBody>
        </p:sp>
        <p:sp>
          <p:nvSpPr>
            <p:cNvPr id="33851" name="Oval 11"/>
            <p:cNvSpPr>
              <a:spLocks noChangeArrowheads="1"/>
            </p:cNvSpPr>
            <p:nvPr/>
          </p:nvSpPr>
          <p:spPr bwMode="auto">
            <a:xfrm>
              <a:off x="2064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  <a:endParaRPr lang="en-US"/>
            </a:p>
          </p:txBody>
        </p:sp>
        <p:sp>
          <p:nvSpPr>
            <p:cNvPr id="33852" name="Oval 12"/>
            <p:cNvSpPr>
              <a:spLocks noChangeArrowheads="1"/>
            </p:cNvSpPr>
            <p:nvPr/>
          </p:nvSpPr>
          <p:spPr bwMode="auto">
            <a:xfrm>
              <a:off x="129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endParaRPr lang="en-US"/>
            </a:p>
          </p:txBody>
        </p:sp>
        <p:sp>
          <p:nvSpPr>
            <p:cNvPr id="33853" name="Line 13"/>
            <p:cNvSpPr>
              <a:spLocks noChangeShapeType="1"/>
            </p:cNvSpPr>
            <p:nvPr/>
          </p:nvSpPr>
          <p:spPr bwMode="auto">
            <a:xfrm flipH="1">
              <a:off x="2256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4" name="Line 14"/>
            <p:cNvSpPr>
              <a:spLocks noChangeShapeType="1"/>
            </p:cNvSpPr>
            <p:nvPr/>
          </p:nvSpPr>
          <p:spPr bwMode="auto">
            <a:xfrm>
              <a:off x="3024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Line 15"/>
            <p:cNvSpPr>
              <a:spLocks noChangeShapeType="1"/>
            </p:cNvSpPr>
            <p:nvPr/>
          </p:nvSpPr>
          <p:spPr bwMode="auto">
            <a:xfrm>
              <a:off x="3696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6" name="Line 16"/>
            <p:cNvSpPr>
              <a:spLocks noChangeShapeType="1"/>
            </p:cNvSpPr>
            <p:nvPr/>
          </p:nvSpPr>
          <p:spPr bwMode="auto">
            <a:xfrm flipH="1">
              <a:off x="340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7" name="Line 17"/>
            <p:cNvSpPr>
              <a:spLocks noChangeShapeType="1"/>
            </p:cNvSpPr>
            <p:nvPr/>
          </p:nvSpPr>
          <p:spPr bwMode="auto">
            <a:xfrm flipH="1">
              <a:off x="187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8" name="Line 18"/>
            <p:cNvSpPr>
              <a:spLocks noChangeShapeType="1"/>
            </p:cNvSpPr>
            <p:nvPr/>
          </p:nvSpPr>
          <p:spPr bwMode="auto">
            <a:xfrm>
              <a:off x="2256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9" name="Line 19"/>
            <p:cNvSpPr>
              <a:spLocks noChangeShapeType="1"/>
            </p:cNvSpPr>
            <p:nvPr/>
          </p:nvSpPr>
          <p:spPr bwMode="auto">
            <a:xfrm>
              <a:off x="4080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0" name="Line 20"/>
            <p:cNvSpPr>
              <a:spLocks noChangeShapeType="1"/>
            </p:cNvSpPr>
            <p:nvPr/>
          </p:nvSpPr>
          <p:spPr bwMode="auto">
            <a:xfrm flipH="1">
              <a:off x="1536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Line 21"/>
            <p:cNvSpPr>
              <a:spLocks noChangeShapeType="1"/>
            </p:cNvSpPr>
            <p:nvPr/>
          </p:nvSpPr>
          <p:spPr bwMode="auto">
            <a:xfrm>
              <a:off x="192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41" name="Oval 33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48" name="Oval 40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49" name="Oval 41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50" name="Oval 42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51" name="Oval 43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52" name="Oval 44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53" name="Oval 45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54" name="Oval 46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55" name="Oval 47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56" name="Oval 48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57" name="Oval 49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58" name="Oval 50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59" name="Oval 51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3060" name="Group 52"/>
          <p:cNvGrpSpPr/>
          <p:nvPr/>
        </p:nvGrpSpPr>
        <p:grpSpPr bwMode="auto">
          <a:xfrm>
            <a:off x="5638800" y="3810000"/>
            <a:ext cx="3657600" cy="2209800"/>
            <a:chOff x="3360" y="672"/>
            <a:chExt cx="2304" cy="1392"/>
          </a:xfrm>
        </p:grpSpPr>
        <p:sp>
          <p:nvSpPr>
            <p:cNvPr id="33837" name="Rectangle 53"/>
            <p:cNvSpPr>
              <a:spLocks noChangeArrowheads="1"/>
            </p:cNvSpPr>
            <p:nvPr/>
          </p:nvSpPr>
          <p:spPr bwMode="auto">
            <a:xfrm>
              <a:off x="3360" y="1536"/>
              <a:ext cx="2112" cy="24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Rectangle 54"/>
            <p:cNvSpPr>
              <a:spLocks noChangeArrowheads="1"/>
            </p:cNvSpPr>
            <p:nvPr/>
          </p:nvSpPr>
          <p:spPr bwMode="auto">
            <a:xfrm>
              <a:off x="3360" y="1248"/>
              <a:ext cx="2112" cy="240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Rectangle 55"/>
            <p:cNvSpPr>
              <a:spLocks noChangeArrowheads="1"/>
            </p:cNvSpPr>
            <p:nvPr/>
          </p:nvSpPr>
          <p:spPr bwMode="auto">
            <a:xfrm>
              <a:off x="3360" y="960"/>
              <a:ext cx="2112" cy="240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Rectangle 56"/>
            <p:cNvSpPr>
              <a:spLocks noChangeArrowheads="1"/>
            </p:cNvSpPr>
            <p:nvPr/>
          </p:nvSpPr>
          <p:spPr bwMode="auto">
            <a:xfrm>
              <a:off x="3360" y="1824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Rectangle 57"/>
            <p:cNvSpPr>
              <a:spLocks noChangeArrowheads="1"/>
            </p:cNvSpPr>
            <p:nvPr/>
          </p:nvSpPr>
          <p:spPr bwMode="auto">
            <a:xfrm>
              <a:off x="3360" y="672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Rectangle 58"/>
            <p:cNvSpPr>
              <a:spLocks noChangeArrowheads="1"/>
            </p:cNvSpPr>
            <p:nvPr/>
          </p:nvSpPr>
          <p:spPr bwMode="auto">
            <a:xfrm>
              <a:off x="3408" y="709"/>
              <a:ext cx="2256" cy="1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if (t) {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	visit(t);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	PreOrder(t-&gt;left);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	PreOrder(t-&gt;right);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}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3826" name="Rectangle 5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Binary Tree Traversal</a:t>
            </a:r>
            <a:br>
              <a:rPr lang="en-US" sz="4000" smtClean="0"/>
            </a:br>
            <a:r>
              <a:rPr lang="en-US" sz="3200" smtClean="0"/>
              <a:t>Pre Order Traversal (VLR)</a:t>
            </a:r>
            <a:endParaRPr lang="en-US" sz="3200" smtClean="0"/>
          </a:p>
        </p:txBody>
      </p:sp>
      <p:sp>
        <p:nvSpPr>
          <p:cNvPr id="43068" name="Oval 60"/>
          <p:cNvSpPr>
            <a:spLocks noChangeArrowheads="1"/>
          </p:cNvSpPr>
          <p:nvPr/>
        </p:nvSpPr>
        <p:spPr bwMode="auto">
          <a:xfrm>
            <a:off x="152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69" name="Oval 61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70" name="Oval 62"/>
          <p:cNvSpPr>
            <a:spLocks noChangeArrowheads="1"/>
          </p:cNvSpPr>
          <p:nvPr/>
        </p:nvSpPr>
        <p:spPr bwMode="auto">
          <a:xfrm>
            <a:off x="1219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71" name="Oval 63"/>
          <p:cNvSpPr>
            <a:spLocks noChangeArrowheads="1"/>
          </p:cNvSpPr>
          <p:nvPr/>
        </p:nvSpPr>
        <p:spPr bwMode="auto">
          <a:xfrm>
            <a:off x="1752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72" name="Oval 64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73" name="Oval 65"/>
          <p:cNvSpPr>
            <a:spLocks noChangeArrowheads="1"/>
          </p:cNvSpPr>
          <p:nvPr/>
        </p:nvSpPr>
        <p:spPr bwMode="auto">
          <a:xfrm>
            <a:off x="2819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74" name="Oval 66"/>
          <p:cNvSpPr>
            <a:spLocks noChangeArrowheads="1"/>
          </p:cNvSpPr>
          <p:nvPr/>
        </p:nvSpPr>
        <p:spPr bwMode="auto">
          <a:xfrm>
            <a:off x="3352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75" name="Oval 67"/>
          <p:cNvSpPr>
            <a:spLocks noChangeArrowheads="1"/>
          </p:cNvSpPr>
          <p:nvPr/>
        </p:nvSpPr>
        <p:spPr bwMode="auto">
          <a:xfrm>
            <a:off x="3886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76" name="Oval 68"/>
          <p:cNvSpPr>
            <a:spLocks noChangeArrowheads="1"/>
          </p:cNvSpPr>
          <p:nvPr/>
        </p:nvSpPr>
        <p:spPr bwMode="auto">
          <a:xfrm>
            <a:off x="4419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77" name="Oval 69"/>
          <p:cNvSpPr>
            <a:spLocks noChangeArrowheads="1"/>
          </p:cNvSpPr>
          <p:nvPr/>
        </p:nvSpPr>
        <p:spPr bwMode="auto">
          <a:xfrm>
            <a:off x="4953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3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3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3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3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3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3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000"/>
                            </p:stCondLst>
                            <p:childTnLst>
                              <p:par>
                                <p:cTn id="8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0"/>
                            </p:stCondLst>
                            <p:childTnLst>
                              <p:par>
                                <p:cTn id="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0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4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4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3000"/>
                            </p:stCondLst>
                            <p:childTnLst>
                              <p:par>
                                <p:cTn id="1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4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4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0"/>
                            </p:stCondLst>
                            <p:childTnLst>
                              <p:par>
                                <p:cTn id="1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1000" fill="hold"/>
                                        <p:tgtEl>
                                          <p:spTgt spid="4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1000" fill="hold"/>
                                        <p:tgtEl>
                                          <p:spTgt spid="4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000"/>
                            </p:stCondLst>
                            <p:childTnLst>
                              <p:par>
                                <p:cTn id="1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10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5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3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3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9000"/>
                            </p:stCondLst>
                            <p:childTnLst>
                              <p:par>
                                <p:cTn id="1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43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43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43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43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1000"/>
                            </p:stCondLst>
                            <p:childTnLst>
                              <p:par>
                                <p:cTn id="1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1000" fill="hold"/>
                                        <p:tgtEl>
                                          <p:spTgt spid="4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1000" fill="hold"/>
                                        <p:tgtEl>
                                          <p:spTgt spid="4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2000"/>
                            </p:stCondLst>
                            <p:childTnLst>
                              <p:par>
                                <p:cTn id="1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43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43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3000"/>
                            </p:stCondLst>
                            <p:childTnLst>
                              <p:par>
                                <p:cTn id="1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1000" fill="hold"/>
                                        <p:tgtEl>
                                          <p:spTgt spid="43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1000" fill="hold"/>
                                        <p:tgtEl>
                                          <p:spTgt spid="43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4000"/>
                            </p:stCondLst>
                            <p:childTnLst>
                              <p:par>
                                <p:cTn id="1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4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4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5000"/>
                            </p:stCondLst>
                            <p:childTnLst>
                              <p:par>
                                <p:cTn id="1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1000" fill="hold"/>
                                        <p:tgtEl>
                                          <p:spTgt spid="43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1000" fill="hold"/>
                                        <p:tgtEl>
                                          <p:spTgt spid="43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6000"/>
                            </p:stCondLst>
                            <p:childTnLst>
                              <p:par>
                                <p:cTn id="19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 fill="hold"/>
                                        <p:tgtEl>
                                          <p:spTgt spid="43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000" fill="hold"/>
                                        <p:tgtEl>
                                          <p:spTgt spid="43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7000"/>
                            </p:stCondLst>
                            <p:childTnLst>
                              <p:par>
                                <p:cTn id="20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1000" fill="hold"/>
                                        <p:tgtEl>
                                          <p:spTgt spid="43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1000" fill="hold"/>
                                        <p:tgtEl>
                                          <p:spTgt spid="43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8000"/>
                            </p:stCondLst>
                            <p:childTnLst>
                              <p:par>
                                <p:cTn id="2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1000" fill="hold"/>
                                        <p:tgtEl>
                                          <p:spTgt spid="43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1000" fill="hold"/>
                                        <p:tgtEl>
                                          <p:spTgt spid="4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9000"/>
                            </p:stCondLst>
                            <p:childTnLst>
                              <p:par>
                                <p:cTn id="2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10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10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0" grpId="0" animBg="1" autoUpdateAnimBg="0"/>
      <p:bldP spid="43031" grpId="0" animBg="1" autoUpdateAnimBg="0"/>
      <p:bldP spid="43032" grpId="0" animBg="1" autoUpdateAnimBg="0"/>
      <p:bldP spid="43033" grpId="0" animBg="1" autoUpdateAnimBg="0"/>
      <p:bldP spid="43034" grpId="0" animBg="1" autoUpdateAnimBg="0"/>
      <p:bldP spid="43035" grpId="0" animBg="1" autoUpdateAnimBg="0"/>
      <p:bldP spid="43036" grpId="0" animBg="1" autoUpdateAnimBg="0"/>
      <p:bldP spid="43037" grpId="0" animBg="1" autoUpdateAnimBg="0"/>
      <p:bldP spid="43038" grpId="0" animBg="1" autoUpdateAnimBg="0"/>
      <p:bldP spid="43039" grpId="0" animBg="1" autoUpdateAnimBg="0"/>
      <p:bldP spid="43040" grpId="0" animBg="1" autoUpdateAnimBg="0"/>
      <p:bldP spid="43041" grpId="0" animBg="1" autoUpdateAnimBg="0"/>
      <p:bldP spid="43042" grpId="0" animBg="1" autoUpdateAnimBg="0"/>
      <p:bldP spid="43043" grpId="0" animBg="1" autoUpdateAnimBg="0"/>
      <p:bldP spid="43044" grpId="0" animBg="1" autoUpdateAnimBg="0"/>
      <p:bldP spid="43045" grpId="0" animBg="1" autoUpdateAnimBg="0"/>
      <p:bldP spid="43046" grpId="0" animBg="1" autoUpdateAnimBg="0"/>
      <p:bldP spid="43047" grpId="0" animBg="1" autoUpdateAnimBg="0"/>
      <p:bldP spid="43048" grpId="0" animBg="1" autoUpdateAnimBg="0"/>
      <p:bldP spid="43049" grpId="0" animBg="1" autoUpdateAnimBg="0"/>
      <p:bldP spid="43050" grpId="0" animBg="1" autoUpdateAnimBg="0"/>
      <p:bldP spid="43051" grpId="0" animBg="1" autoUpdateAnimBg="0"/>
      <p:bldP spid="43052" grpId="0" animBg="1" autoUpdateAnimBg="0"/>
      <p:bldP spid="43053" grpId="0" animBg="1" autoUpdateAnimBg="0"/>
      <p:bldP spid="43054" grpId="0" animBg="1" autoUpdateAnimBg="0"/>
      <p:bldP spid="43055" grpId="0" animBg="1" autoUpdateAnimBg="0"/>
      <p:bldP spid="43056" grpId="0" animBg="1" autoUpdateAnimBg="0"/>
      <p:bldP spid="43057" grpId="0" animBg="1" autoUpdateAnimBg="0"/>
      <p:bldP spid="43058" grpId="0" animBg="1" autoUpdateAnimBg="0"/>
      <p:bldP spid="43059" grpId="0" animBg="1" autoUpdateAnimBg="0"/>
      <p:bldP spid="43068" grpId="0" animBg="1" autoUpdateAnimBg="0"/>
      <p:bldP spid="43069" grpId="0" animBg="1" autoUpdateAnimBg="0"/>
      <p:bldP spid="43070" grpId="0" animBg="1" autoUpdateAnimBg="0"/>
      <p:bldP spid="43071" grpId="0" animBg="1" autoUpdateAnimBg="0"/>
      <p:bldP spid="43072" grpId="0" animBg="1" autoUpdateAnimBg="0"/>
      <p:bldP spid="43073" grpId="0" animBg="1" autoUpdateAnimBg="0"/>
      <p:bldP spid="43074" grpId="0" animBg="1" autoUpdateAnimBg="0"/>
      <p:bldP spid="43075" grpId="0" animBg="1" autoUpdateAnimBg="0"/>
      <p:bldP spid="43076" grpId="0" animBg="1" autoUpdateAnimBg="0"/>
      <p:bldP spid="4307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57200" y="3048000"/>
            <a:ext cx="8077200" cy="28194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Binary Tree Traversal</a:t>
            </a:r>
            <a:br>
              <a:rPr lang="en-US" sz="3600" smtClean="0"/>
            </a:br>
            <a:r>
              <a:rPr lang="en-US" sz="2800" smtClean="0"/>
              <a:t>Post Order Traversal (LRV)</a:t>
            </a:r>
            <a:endParaRPr lang="en-US" sz="2800" smtClean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void BinaryTree::PostOrder()		// work horse function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{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PostOrder(root);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}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void BinaryTree::PostOrder(TreeNode *t)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{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if (t) {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	PostOrder(t-&gt;left);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	PostOrder(t-&gt;right);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	visit(t);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	}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}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panose="020B0604020202020204" pitchFamily="34" charset="0"/>
              </a:rPr>
              <a:t>void BinaryTree::visit (TreeNode *t) { cout &lt;&lt; t-&gt;data; }</a:t>
            </a:r>
            <a:endParaRPr lang="en-US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  <p:bldP spid="4403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/>
          <p:nvPr/>
        </p:nvGrpSpPr>
        <p:grpSpPr bwMode="auto">
          <a:xfrm>
            <a:off x="228600" y="2209800"/>
            <a:ext cx="5029200" cy="2743200"/>
            <a:chOff x="1296" y="1392"/>
            <a:chExt cx="3168" cy="1728"/>
          </a:xfrm>
        </p:grpSpPr>
        <p:sp>
          <p:nvSpPr>
            <p:cNvPr id="35891" name="Oval 3"/>
            <p:cNvSpPr>
              <a:spLocks noChangeArrowheads="1"/>
            </p:cNvSpPr>
            <p:nvPr/>
          </p:nvSpPr>
          <p:spPr bwMode="auto">
            <a:xfrm>
              <a:off x="2736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en-US"/>
            </a:p>
          </p:txBody>
        </p:sp>
        <p:sp>
          <p:nvSpPr>
            <p:cNvPr id="35892" name="Oval 4"/>
            <p:cNvSpPr>
              <a:spLocks noChangeArrowheads="1"/>
            </p:cNvSpPr>
            <p:nvPr/>
          </p:nvSpPr>
          <p:spPr bwMode="auto">
            <a:xfrm>
              <a:off x="345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en-US"/>
            </a:p>
          </p:txBody>
        </p:sp>
        <p:sp>
          <p:nvSpPr>
            <p:cNvPr id="35893" name="Oval 5"/>
            <p:cNvSpPr>
              <a:spLocks noChangeArrowheads="1"/>
            </p:cNvSpPr>
            <p:nvPr/>
          </p:nvSpPr>
          <p:spPr bwMode="auto">
            <a:xfrm>
              <a:off x="201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  <a:endParaRPr lang="en-US"/>
            </a:p>
          </p:txBody>
        </p:sp>
        <p:sp>
          <p:nvSpPr>
            <p:cNvPr id="35894" name="Oval 6"/>
            <p:cNvSpPr>
              <a:spLocks noChangeArrowheads="1"/>
            </p:cNvSpPr>
            <p:nvPr/>
          </p:nvSpPr>
          <p:spPr bwMode="auto">
            <a:xfrm>
              <a:off x="168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  <a:endParaRPr lang="en-US"/>
            </a:p>
          </p:txBody>
        </p:sp>
        <p:sp>
          <p:nvSpPr>
            <p:cNvPr id="35895" name="Oval 7"/>
            <p:cNvSpPr>
              <a:spLocks noChangeArrowheads="1"/>
            </p:cNvSpPr>
            <p:nvPr/>
          </p:nvSpPr>
          <p:spPr bwMode="auto">
            <a:xfrm>
              <a:off x="2304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  <a:endParaRPr lang="en-US"/>
            </a:p>
          </p:txBody>
        </p:sp>
        <p:sp>
          <p:nvSpPr>
            <p:cNvPr id="35896" name="Oval 8"/>
            <p:cNvSpPr>
              <a:spLocks noChangeArrowheads="1"/>
            </p:cNvSpPr>
            <p:nvPr/>
          </p:nvSpPr>
          <p:spPr bwMode="auto">
            <a:xfrm>
              <a:off x="3216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  <a:endParaRPr lang="en-US"/>
            </a:p>
          </p:txBody>
        </p:sp>
        <p:sp>
          <p:nvSpPr>
            <p:cNvPr id="35897" name="Oval 9"/>
            <p:cNvSpPr>
              <a:spLocks noChangeArrowheads="1"/>
            </p:cNvSpPr>
            <p:nvPr/>
          </p:nvSpPr>
          <p:spPr bwMode="auto">
            <a:xfrm>
              <a:off x="384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  <a:endParaRPr lang="en-US"/>
            </a:p>
          </p:txBody>
        </p:sp>
        <p:sp>
          <p:nvSpPr>
            <p:cNvPr id="35898" name="Oval 10"/>
            <p:cNvSpPr>
              <a:spLocks noChangeArrowheads="1"/>
            </p:cNvSpPr>
            <p:nvPr/>
          </p:nvSpPr>
          <p:spPr bwMode="auto">
            <a:xfrm>
              <a:off x="417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endParaRPr lang="en-US"/>
            </a:p>
          </p:txBody>
        </p:sp>
        <p:sp>
          <p:nvSpPr>
            <p:cNvPr id="35899" name="Oval 11"/>
            <p:cNvSpPr>
              <a:spLocks noChangeArrowheads="1"/>
            </p:cNvSpPr>
            <p:nvPr/>
          </p:nvSpPr>
          <p:spPr bwMode="auto">
            <a:xfrm>
              <a:off x="2064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  <a:endParaRPr lang="en-US"/>
            </a:p>
          </p:txBody>
        </p:sp>
        <p:sp>
          <p:nvSpPr>
            <p:cNvPr id="35900" name="Oval 12"/>
            <p:cNvSpPr>
              <a:spLocks noChangeArrowheads="1"/>
            </p:cNvSpPr>
            <p:nvPr/>
          </p:nvSpPr>
          <p:spPr bwMode="auto">
            <a:xfrm>
              <a:off x="129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endParaRPr lang="en-US"/>
            </a:p>
          </p:txBody>
        </p:sp>
        <p:sp>
          <p:nvSpPr>
            <p:cNvPr id="35901" name="Line 13"/>
            <p:cNvSpPr>
              <a:spLocks noChangeShapeType="1"/>
            </p:cNvSpPr>
            <p:nvPr/>
          </p:nvSpPr>
          <p:spPr bwMode="auto">
            <a:xfrm flipH="1">
              <a:off x="2256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Line 14"/>
            <p:cNvSpPr>
              <a:spLocks noChangeShapeType="1"/>
            </p:cNvSpPr>
            <p:nvPr/>
          </p:nvSpPr>
          <p:spPr bwMode="auto">
            <a:xfrm>
              <a:off x="3024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" name="Line 15"/>
            <p:cNvSpPr>
              <a:spLocks noChangeShapeType="1"/>
            </p:cNvSpPr>
            <p:nvPr/>
          </p:nvSpPr>
          <p:spPr bwMode="auto">
            <a:xfrm>
              <a:off x="3696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4" name="Line 16"/>
            <p:cNvSpPr>
              <a:spLocks noChangeShapeType="1"/>
            </p:cNvSpPr>
            <p:nvPr/>
          </p:nvSpPr>
          <p:spPr bwMode="auto">
            <a:xfrm flipH="1">
              <a:off x="340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" name="Line 17"/>
            <p:cNvSpPr>
              <a:spLocks noChangeShapeType="1"/>
            </p:cNvSpPr>
            <p:nvPr/>
          </p:nvSpPr>
          <p:spPr bwMode="auto">
            <a:xfrm flipH="1">
              <a:off x="187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6" name="Line 18"/>
            <p:cNvSpPr>
              <a:spLocks noChangeShapeType="1"/>
            </p:cNvSpPr>
            <p:nvPr/>
          </p:nvSpPr>
          <p:spPr bwMode="auto">
            <a:xfrm>
              <a:off x="2256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" name="Line 19"/>
            <p:cNvSpPr>
              <a:spLocks noChangeShapeType="1"/>
            </p:cNvSpPr>
            <p:nvPr/>
          </p:nvSpPr>
          <p:spPr bwMode="auto">
            <a:xfrm>
              <a:off x="4080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" name="Line 20"/>
            <p:cNvSpPr>
              <a:spLocks noChangeShapeType="1"/>
            </p:cNvSpPr>
            <p:nvPr/>
          </p:nvSpPr>
          <p:spPr bwMode="auto">
            <a:xfrm flipH="1">
              <a:off x="1536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" name="Line 21"/>
            <p:cNvSpPr>
              <a:spLocks noChangeShapeType="1"/>
            </p:cNvSpPr>
            <p:nvPr/>
          </p:nvSpPr>
          <p:spPr bwMode="auto">
            <a:xfrm>
              <a:off x="192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78" name="Oval 22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80" name="Oval 24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81" name="Oval 25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82" name="Oval 26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83" name="Oval 27"/>
          <p:cNvSpPr>
            <a:spLocks noChangeArrowheads="1"/>
          </p:cNvSpPr>
          <p:nvPr/>
        </p:nvSpPr>
        <p:spPr bwMode="auto">
          <a:xfrm>
            <a:off x="152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84" name="Oval 28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85" name="Oval 29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86" name="Oval 30"/>
          <p:cNvSpPr>
            <a:spLocks noChangeArrowheads="1"/>
          </p:cNvSpPr>
          <p:nvPr/>
        </p:nvSpPr>
        <p:spPr bwMode="auto">
          <a:xfrm>
            <a:off x="1219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87" name="Oval 31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88" name="Oval 32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89" name="Oval 33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90" name="Oval 34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91" name="Oval 35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92" name="Oval 36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93" name="Oval 37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94" name="Oval 38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95" name="Oval 39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96" name="Oval 40"/>
          <p:cNvSpPr>
            <a:spLocks noChangeArrowheads="1"/>
          </p:cNvSpPr>
          <p:nvPr/>
        </p:nvSpPr>
        <p:spPr bwMode="auto">
          <a:xfrm>
            <a:off x="1752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97" name="Oval 41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98" name="Oval 42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099" name="Oval 43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00" name="Oval 44"/>
          <p:cNvSpPr>
            <a:spLocks noChangeArrowheads="1"/>
          </p:cNvSpPr>
          <p:nvPr/>
        </p:nvSpPr>
        <p:spPr bwMode="auto">
          <a:xfrm>
            <a:off x="4953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01" name="Oval 45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02" name="Oval 46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03" name="Oval 47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04" name="Oval 48"/>
          <p:cNvSpPr>
            <a:spLocks noChangeArrowheads="1"/>
          </p:cNvSpPr>
          <p:nvPr/>
        </p:nvSpPr>
        <p:spPr bwMode="auto">
          <a:xfrm>
            <a:off x="2819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05" name="Oval 49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06" name="Oval 50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07" name="Oval 51"/>
          <p:cNvSpPr>
            <a:spLocks noChangeArrowheads="1"/>
          </p:cNvSpPr>
          <p:nvPr/>
        </p:nvSpPr>
        <p:spPr bwMode="auto">
          <a:xfrm>
            <a:off x="4419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08" name="Oval 52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09" name="Oval 53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10" name="Oval 54"/>
          <p:cNvSpPr>
            <a:spLocks noChangeArrowheads="1"/>
          </p:cNvSpPr>
          <p:nvPr/>
        </p:nvSpPr>
        <p:spPr bwMode="auto">
          <a:xfrm>
            <a:off x="3886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11" name="Oval 55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12" name="Oval 56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13" name="Oval 57"/>
          <p:cNvSpPr>
            <a:spLocks noChangeArrowheads="1"/>
          </p:cNvSpPr>
          <p:nvPr/>
        </p:nvSpPr>
        <p:spPr bwMode="auto">
          <a:xfrm>
            <a:off x="3352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14" name="Oval 58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15" name="Oval 59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16" name="Oval 60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117" name="Oval 61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118" name="Group 62"/>
          <p:cNvGrpSpPr/>
          <p:nvPr/>
        </p:nvGrpSpPr>
        <p:grpSpPr bwMode="auto">
          <a:xfrm>
            <a:off x="5638800" y="3810000"/>
            <a:ext cx="3657600" cy="2209800"/>
            <a:chOff x="3360" y="672"/>
            <a:chExt cx="2304" cy="1392"/>
          </a:xfrm>
        </p:grpSpPr>
        <p:sp>
          <p:nvSpPr>
            <p:cNvPr id="35885" name="Rectangle 63"/>
            <p:cNvSpPr>
              <a:spLocks noChangeArrowheads="1"/>
            </p:cNvSpPr>
            <p:nvPr/>
          </p:nvSpPr>
          <p:spPr bwMode="auto">
            <a:xfrm>
              <a:off x="3360" y="1536"/>
              <a:ext cx="2112" cy="24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Rectangle 64"/>
            <p:cNvSpPr>
              <a:spLocks noChangeArrowheads="1"/>
            </p:cNvSpPr>
            <p:nvPr/>
          </p:nvSpPr>
          <p:spPr bwMode="auto">
            <a:xfrm>
              <a:off x="3360" y="1248"/>
              <a:ext cx="2112" cy="240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7" name="Rectangle 65"/>
            <p:cNvSpPr>
              <a:spLocks noChangeArrowheads="1"/>
            </p:cNvSpPr>
            <p:nvPr/>
          </p:nvSpPr>
          <p:spPr bwMode="auto">
            <a:xfrm>
              <a:off x="3360" y="960"/>
              <a:ext cx="2112" cy="240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8" name="Rectangle 66"/>
            <p:cNvSpPr>
              <a:spLocks noChangeArrowheads="1"/>
            </p:cNvSpPr>
            <p:nvPr/>
          </p:nvSpPr>
          <p:spPr bwMode="auto">
            <a:xfrm>
              <a:off x="3360" y="1824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Rectangle 67"/>
            <p:cNvSpPr>
              <a:spLocks noChangeArrowheads="1"/>
            </p:cNvSpPr>
            <p:nvPr/>
          </p:nvSpPr>
          <p:spPr bwMode="auto">
            <a:xfrm>
              <a:off x="3360" y="672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Rectangle 68"/>
            <p:cNvSpPr>
              <a:spLocks noChangeArrowheads="1"/>
            </p:cNvSpPr>
            <p:nvPr/>
          </p:nvSpPr>
          <p:spPr bwMode="auto">
            <a:xfrm>
              <a:off x="3408" y="709"/>
              <a:ext cx="2256" cy="1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if (t) {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    PostOrder(t-&gt;left);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    PostOrder(t-&gt;right);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    visit(t);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}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5884" name="Rectangle 6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Binary Tree Traversal</a:t>
            </a:r>
            <a:br>
              <a:rPr lang="en-US" sz="4000" smtClean="0"/>
            </a:br>
            <a:r>
              <a:rPr lang="en-US" sz="3200" smtClean="0"/>
              <a:t>Post Order Traversal (LRV)</a:t>
            </a: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5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5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5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5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5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5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5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5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00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45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45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000"/>
                            </p:stCondLst>
                            <p:childTnLst>
                              <p:par>
                                <p:cTn id="8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4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0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45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4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0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5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45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45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45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45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45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45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45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45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45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3000"/>
                            </p:stCondLst>
                            <p:childTnLst>
                              <p:par>
                                <p:cTn id="1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45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45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45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45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0"/>
                            </p:stCondLst>
                            <p:childTnLst>
                              <p:par>
                                <p:cTn id="1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45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45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1000" fill="hold"/>
                                        <p:tgtEl>
                                          <p:spTgt spid="45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1000" fill="hold"/>
                                        <p:tgtEl>
                                          <p:spTgt spid="45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000"/>
                            </p:stCondLst>
                            <p:childTnLst>
                              <p:par>
                                <p:cTn id="1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1000" fill="hold"/>
                                        <p:tgtEl>
                                          <p:spTgt spid="4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9000"/>
                            </p:stCondLst>
                            <p:childTnLst>
                              <p:par>
                                <p:cTn id="1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45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45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45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45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1000"/>
                            </p:stCondLst>
                            <p:childTnLst>
                              <p:par>
                                <p:cTn id="1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1000" fill="hold"/>
                                        <p:tgtEl>
                                          <p:spTgt spid="45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1000" fill="hold"/>
                                        <p:tgtEl>
                                          <p:spTgt spid="45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2000"/>
                            </p:stCondLst>
                            <p:childTnLst>
                              <p:par>
                                <p:cTn id="17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45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45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3000"/>
                            </p:stCondLst>
                            <p:childTnLst>
                              <p:par>
                                <p:cTn id="1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1000" fill="hold"/>
                                        <p:tgtEl>
                                          <p:spTgt spid="45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1000" fill="hold"/>
                                        <p:tgtEl>
                                          <p:spTgt spid="45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4000"/>
                            </p:stCondLst>
                            <p:childTnLst>
                              <p:par>
                                <p:cTn id="18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45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45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5000"/>
                            </p:stCondLst>
                            <p:childTnLst>
                              <p:par>
                                <p:cTn id="1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1000" fill="hold"/>
                                        <p:tgtEl>
                                          <p:spTgt spid="45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1000" fill="hold"/>
                                        <p:tgtEl>
                                          <p:spTgt spid="45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6000"/>
                            </p:stCondLst>
                            <p:childTnLst>
                              <p:par>
                                <p:cTn id="19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 fill="hold"/>
                                        <p:tgtEl>
                                          <p:spTgt spid="45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000" fill="hold"/>
                                        <p:tgtEl>
                                          <p:spTgt spid="45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7000"/>
                            </p:stCondLst>
                            <p:childTnLst>
                              <p:par>
                                <p:cTn id="2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1000" fill="hold"/>
                                        <p:tgtEl>
                                          <p:spTgt spid="45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1000" fill="hold"/>
                                        <p:tgtEl>
                                          <p:spTgt spid="45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8000"/>
                            </p:stCondLst>
                            <p:childTnLst>
                              <p:par>
                                <p:cTn id="2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1000" fill="hold"/>
                                        <p:tgtEl>
                                          <p:spTgt spid="45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1000" fill="hold"/>
                                        <p:tgtEl>
                                          <p:spTgt spid="45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9000"/>
                            </p:stCondLst>
                            <p:childTnLst>
                              <p:par>
                                <p:cTn id="2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1000" fill="hold"/>
                                        <p:tgtEl>
                                          <p:spTgt spid="45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1000" fill="hold"/>
                                        <p:tgtEl>
                                          <p:spTgt spid="45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 animBg="1" autoUpdateAnimBg="0"/>
      <p:bldP spid="45079" grpId="0" animBg="1" autoUpdateAnimBg="0"/>
      <p:bldP spid="45080" grpId="0" animBg="1" autoUpdateAnimBg="0"/>
      <p:bldP spid="45081" grpId="0" animBg="1" autoUpdateAnimBg="0"/>
      <p:bldP spid="45082" grpId="0" animBg="1" autoUpdateAnimBg="0"/>
      <p:bldP spid="45083" grpId="0" animBg="1" autoUpdateAnimBg="0"/>
      <p:bldP spid="45084" grpId="0" animBg="1" autoUpdateAnimBg="0"/>
      <p:bldP spid="45085" grpId="0" animBg="1" autoUpdateAnimBg="0"/>
      <p:bldP spid="45086" grpId="0" animBg="1" autoUpdateAnimBg="0"/>
      <p:bldP spid="45087" grpId="0" animBg="1" autoUpdateAnimBg="0"/>
      <p:bldP spid="45088" grpId="0" animBg="1" autoUpdateAnimBg="0"/>
      <p:bldP spid="45089" grpId="0" animBg="1" autoUpdateAnimBg="0"/>
      <p:bldP spid="45090" grpId="0" animBg="1" autoUpdateAnimBg="0"/>
      <p:bldP spid="45091" grpId="0" animBg="1" autoUpdateAnimBg="0"/>
      <p:bldP spid="45092" grpId="0" animBg="1" autoUpdateAnimBg="0"/>
      <p:bldP spid="45093" grpId="0" animBg="1" autoUpdateAnimBg="0"/>
      <p:bldP spid="45094" grpId="0" animBg="1" autoUpdateAnimBg="0"/>
      <p:bldP spid="45095" grpId="0" animBg="1" autoUpdateAnimBg="0"/>
      <p:bldP spid="45096" grpId="0" animBg="1" autoUpdateAnimBg="0"/>
      <p:bldP spid="45097" grpId="0" animBg="1" autoUpdateAnimBg="0"/>
      <p:bldP spid="45098" grpId="0" animBg="1" autoUpdateAnimBg="0"/>
      <p:bldP spid="45099" grpId="0" animBg="1" autoUpdateAnimBg="0"/>
      <p:bldP spid="45100" grpId="0" animBg="1" autoUpdateAnimBg="0"/>
      <p:bldP spid="45101" grpId="0" animBg="1" autoUpdateAnimBg="0"/>
      <p:bldP spid="45102" grpId="0" animBg="1" autoUpdateAnimBg="0"/>
      <p:bldP spid="45103" grpId="0" animBg="1" autoUpdateAnimBg="0"/>
      <p:bldP spid="45104" grpId="0" animBg="1" autoUpdateAnimBg="0"/>
      <p:bldP spid="45105" grpId="0" animBg="1" autoUpdateAnimBg="0"/>
      <p:bldP spid="45106" grpId="0" animBg="1" autoUpdateAnimBg="0"/>
      <p:bldP spid="45107" grpId="0" animBg="1" autoUpdateAnimBg="0"/>
      <p:bldP spid="45108" grpId="0" animBg="1" autoUpdateAnimBg="0"/>
      <p:bldP spid="45109" grpId="0" animBg="1" autoUpdateAnimBg="0"/>
      <p:bldP spid="45110" grpId="0" animBg="1" autoUpdateAnimBg="0"/>
      <p:bldP spid="45111" grpId="0" animBg="1" autoUpdateAnimBg="0"/>
      <p:bldP spid="45112" grpId="0" animBg="1" autoUpdateAnimBg="0"/>
      <p:bldP spid="45113" grpId="0" animBg="1" autoUpdateAnimBg="0"/>
      <p:bldP spid="45114" grpId="0" animBg="1" autoUpdateAnimBg="0"/>
      <p:bldP spid="45115" grpId="0" animBg="1" autoUpdateAnimBg="0"/>
      <p:bldP spid="45116" grpId="0" animBg="1" autoUpdateAnimBg="0"/>
      <p:bldP spid="4511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Binary Tree Traversal</a:t>
            </a:r>
            <a:endParaRPr lang="en-US" sz="3200" smtClean="0"/>
          </a:p>
        </p:txBody>
      </p:sp>
      <p:grpSp>
        <p:nvGrpSpPr>
          <p:cNvPr id="46083" name="Group 3"/>
          <p:cNvGrpSpPr/>
          <p:nvPr/>
        </p:nvGrpSpPr>
        <p:grpSpPr bwMode="auto">
          <a:xfrm>
            <a:off x="2286000" y="1600200"/>
            <a:ext cx="5029200" cy="2743200"/>
            <a:chOff x="1296" y="1392"/>
            <a:chExt cx="3168" cy="1728"/>
          </a:xfrm>
        </p:grpSpPr>
        <p:sp>
          <p:nvSpPr>
            <p:cNvPr id="36905" name="Oval 4"/>
            <p:cNvSpPr>
              <a:spLocks noChangeArrowheads="1"/>
            </p:cNvSpPr>
            <p:nvPr/>
          </p:nvSpPr>
          <p:spPr bwMode="auto">
            <a:xfrm>
              <a:off x="2736" y="139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906" name="Oval 5"/>
            <p:cNvSpPr>
              <a:spLocks noChangeArrowheads="1"/>
            </p:cNvSpPr>
            <p:nvPr/>
          </p:nvSpPr>
          <p:spPr bwMode="auto">
            <a:xfrm>
              <a:off x="3456" y="187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K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907" name="Oval 6"/>
            <p:cNvSpPr>
              <a:spLocks noChangeArrowheads="1"/>
            </p:cNvSpPr>
            <p:nvPr/>
          </p:nvSpPr>
          <p:spPr bwMode="auto">
            <a:xfrm>
              <a:off x="2016" y="187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908" name="Oval 7"/>
            <p:cNvSpPr>
              <a:spLocks noChangeArrowheads="1"/>
            </p:cNvSpPr>
            <p:nvPr/>
          </p:nvSpPr>
          <p:spPr bwMode="auto">
            <a:xfrm>
              <a:off x="1680" y="235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909" name="Oval 8"/>
            <p:cNvSpPr>
              <a:spLocks noChangeArrowheads="1"/>
            </p:cNvSpPr>
            <p:nvPr/>
          </p:nvSpPr>
          <p:spPr bwMode="auto">
            <a:xfrm>
              <a:off x="2304" y="235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H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910" name="Oval 9"/>
            <p:cNvSpPr>
              <a:spLocks noChangeArrowheads="1"/>
            </p:cNvSpPr>
            <p:nvPr/>
          </p:nvSpPr>
          <p:spPr bwMode="auto">
            <a:xfrm>
              <a:off x="3216" y="235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L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911" name="Oval 10"/>
            <p:cNvSpPr>
              <a:spLocks noChangeArrowheads="1"/>
            </p:cNvSpPr>
            <p:nvPr/>
          </p:nvSpPr>
          <p:spPr bwMode="auto">
            <a:xfrm>
              <a:off x="3840" y="235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X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912" name="Oval 11"/>
            <p:cNvSpPr>
              <a:spLocks noChangeArrowheads="1"/>
            </p:cNvSpPr>
            <p:nvPr/>
          </p:nvSpPr>
          <p:spPr bwMode="auto">
            <a:xfrm>
              <a:off x="4176" y="283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P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913" name="Oval 12"/>
            <p:cNvSpPr>
              <a:spLocks noChangeArrowheads="1"/>
            </p:cNvSpPr>
            <p:nvPr/>
          </p:nvSpPr>
          <p:spPr bwMode="auto">
            <a:xfrm>
              <a:off x="2064" y="283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914" name="Oval 13"/>
            <p:cNvSpPr>
              <a:spLocks noChangeArrowheads="1"/>
            </p:cNvSpPr>
            <p:nvPr/>
          </p:nvSpPr>
          <p:spPr bwMode="auto">
            <a:xfrm>
              <a:off x="1296" y="283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Q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915" name="Line 14"/>
            <p:cNvSpPr>
              <a:spLocks noChangeShapeType="1"/>
            </p:cNvSpPr>
            <p:nvPr/>
          </p:nvSpPr>
          <p:spPr bwMode="auto">
            <a:xfrm flipH="1">
              <a:off x="2256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Line 15"/>
            <p:cNvSpPr>
              <a:spLocks noChangeShapeType="1"/>
            </p:cNvSpPr>
            <p:nvPr/>
          </p:nvSpPr>
          <p:spPr bwMode="auto">
            <a:xfrm>
              <a:off x="3024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Line 16"/>
            <p:cNvSpPr>
              <a:spLocks noChangeShapeType="1"/>
            </p:cNvSpPr>
            <p:nvPr/>
          </p:nvSpPr>
          <p:spPr bwMode="auto">
            <a:xfrm>
              <a:off x="3696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8" name="Line 17"/>
            <p:cNvSpPr>
              <a:spLocks noChangeShapeType="1"/>
            </p:cNvSpPr>
            <p:nvPr/>
          </p:nvSpPr>
          <p:spPr bwMode="auto">
            <a:xfrm flipH="1">
              <a:off x="340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Line 18"/>
            <p:cNvSpPr>
              <a:spLocks noChangeShapeType="1"/>
            </p:cNvSpPr>
            <p:nvPr/>
          </p:nvSpPr>
          <p:spPr bwMode="auto">
            <a:xfrm flipH="1">
              <a:off x="187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Line 19"/>
            <p:cNvSpPr>
              <a:spLocks noChangeShapeType="1"/>
            </p:cNvSpPr>
            <p:nvPr/>
          </p:nvSpPr>
          <p:spPr bwMode="auto">
            <a:xfrm>
              <a:off x="2256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Line 20"/>
            <p:cNvSpPr>
              <a:spLocks noChangeShapeType="1"/>
            </p:cNvSpPr>
            <p:nvPr/>
          </p:nvSpPr>
          <p:spPr bwMode="auto">
            <a:xfrm>
              <a:off x="4080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Line 21"/>
            <p:cNvSpPr>
              <a:spLocks noChangeShapeType="1"/>
            </p:cNvSpPr>
            <p:nvPr/>
          </p:nvSpPr>
          <p:spPr bwMode="auto">
            <a:xfrm flipH="1">
              <a:off x="1536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Line 22"/>
            <p:cNvSpPr>
              <a:spLocks noChangeShapeType="1"/>
            </p:cNvSpPr>
            <p:nvPr/>
          </p:nvSpPr>
          <p:spPr bwMode="auto">
            <a:xfrm>
              <a:off x="192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3" name="Freeform 23"/>
          <p:cNvSpPr/>
          <p:nvPr/>
        </p:nvSpPr>
        <p:spPr bwMode="auto">
          <a:xfrm>
            <a:off x="2054225" y="1579563"/>
            <a:ext cx="5521325" cy="3068637"/>
          </a:xfrm>
          <a:custGeom>
            <a:avLst/>
            <a:gdLst>
              <a:gd name="T0" fmla="*/ 2147483647 w 3478"/>
              <a:gd name="T1" fmla="*/ 2147483647 h 1933"/>
              <a:gd name="T2" fmla="*/ 2147483647 w 3478"/>
              <a:gd name="T3" fmla="*/ 2147483647 h 1933"/>
              <a:gd name="T4" fmla="*/ 2147483647 w 3478"/>
              <a:gd name="T5" fmla="*/ 2147483647 h 1933"/>
              <a:gd name="T6" fmla="*/ 2147483647 w 3478"/>
              <a:gd name="T7" fmla="*/ 2147483647 h 1933"/>
              <a:gd name="T8" fmla="*/ 2147483647 w 3478"/>
              <a:gd name="T9" fmla="*/ 2147483647 h 1933"/>
              <a:gd name="T10" fmla="*/ 2147483647 w 3478"/>
              <a:gd name="T11" fmla="*/ 2147483647 h 1933"/>
              <a:gd name="T12" fmla="*/ 2147483647 w 3478"/>
              <a:gd name="T13" fmla="*/ 2147483647 h 1933"/>
              <a:gd name="T14" fmla="*/ 2147483647 w 3478"/>
              <a:gd name="T15" fmla="*/ 2147483647 h 1933"/>
              <a:gd name="T16" fmla="*/ 2147483647 w 3478"/>
              <a:gd name="T17" fmla="*/ 2147483647 h 1933"/>
              <a:gd name="T18" fmla="*/ 2147483647 w 3478"/>
              <a:gd name="T19" fmla="*/ 2147483647 h 1933"/>
              <a:gd name="T20" fmla="*/ 2147483647 w 3478"/>
              <a:gd name="T21" fmla="*/ 2147483647 h 1933"/>
              <a:gd name="T22" fmla="*/ 2147483647 w 3478"/>
              <a:gd name="T23" fmla="*/ 2147483647 h 1933"/>
              <a:gd name="T24" fmla="*/ 2147483647 w 3478"/>
              <a:gd name="T25" fmla="*/ 2147483647 h 1933"/>
              <a:gd name="T26" fmla="*/ 2147483647 w 3478"/>
              <a:gd name="T27" fmla="*/ 2147483647 h 1933"/>
              <a:gd name="T28" fmla="*/ 2147483647 w 3478"/>
              <a:gd name="T29" fmla="*/ 2147483647 h 1933"/>
              <a:gd name="T30" fmla="*/ 2147483647 w 3478"/>
              <a:gd name="T31" fmla="*/ 2147483647 h 1933"/>
              <a:gd name="T32" fmla="*/ 2147483647 w 3478"/>
              <a:gd name="T33" fmla="*/ 2147483647 h 1933"/>
              <a:gd name="T34" fmla="*/ 2147483647 w 3478"/>
              <a:gd name="T35" fmla="*/ 2147483647 h 1933"/>
              <a:gd name="T36" fmla="*/ 2147483647 w 3478"/>
              <a:gd name="T37" fmla="*/ 2147483647 h 1933"/>
              <a:gd name="T38" fmla="*/ 2147483647 w 3478"/>
              <a:gd name="T39" fmla="*/ 2147483647 h 1933"/>
              <a:gd name="T40" fmla="*/ 2147483647 w 3478"/>
              <a:gd name="T41" fmla="*/ 2147483647 h 1933"/>
              <a:gd name="T42" fmla="*/ 2147483647 w 3478"/>
              <a:gd name="T43" fmla="*/ 2147483647 h 1933"/>
              <a:gd name="T44" fmla="*/ 2147483647 w 3478"/>
              <a:gd name="T45" fmla="*/ 2147483647 h 1933"/>
              <a:gd name="T46" fmla="*/ 2147483647 w 3478"/>
              <a:gd name="T47" fmla="*/ 2147483647 h 1933"/>
              <a:gd name="T48" fmla="*/ 2147483647 w 3478"/>
              <a:gd name="T49" fmla="*/ 2147483647 h 1933"/>
              <a:gd name="T50" fmla="*/ 2147483647 w 3478"/>
              <a:gd name="T51" fmla="*/ 2147483647 h 1933"/>
              <a:gd name="T52" fmla="*/ 2147483647 w 3478"/>
              <a:gd name="T53" fmla="*/ 2147483647 h 1933"/>
              <a:gd name="T54" fmla="*/ 2147483647 w 3478"/>
              <a:gd name="T55" fmla="*/ 2147483647 h 1933"/>
              <a:gd name="T56" fmla="*/ 2147483647 w 3478"/>
              <a:gd name="T57" fmla="*/ 2147483647 h 1933"/>
              <a:gd name="T58" fmla="*/ 2147483647 w 3478"/>
              <a:gd name="T59" fmla="*/ 2147483647 h 1933"/>
              <a:gd name="T60" fmla="*/ 2147483647 w 3478"/>
              <a:gd name="T61" fmla="*/ 2147483647 h 1933"/>
              <a:gd name="T62" fmla="*/ 2147483647 w 3478"/>
              <a:gd name="T63" fmla="*/ 2147483647 h 1933"/>
              <a:gd name="T64" fmla="*/ 2147483647 w 3478"/>
              <a:gd name="T65" fmla="*/ 2147483647 h 1933"/>
              <a:gd name="T66" fmla="*/ 2147483647 w 3478"/>
              <a:gd name="T67" fmla="*/ 2147483647 h 1933"/>
              <a:gd name="T68" fmla="*/ 2147483647 w 3478"/>
              <a:gd name="T69" fmla="*/ 2147483647 h 1933"/>
              <a:gd name="T70" fmla="*/ 2147483647 w 3478"/>
              <a:gd name="T71" fmla="*/ 2147483647 h 1933"/>
              <a:gd name="T72" fmla="*/ 2147483647 w 3478"/>
              <a:gd name="T73" fmla="*/ 2147483647 h 1933"/>
              <a:gd name="T74" fmla="*/ 2147483647 w 3478"/>
              <a:gd name="T75" fmla="*/ 2147483647 h 1933"/>
              <a:gd name="T76" fmla="*/ 2147483647 w 3478"/>
              <a:gd name="T77" fmla="*/ 2147483647 h 1933"/>
              <a:gd name="T78" fmla="*/ 2147483647 w 3478"/>
              <a:gd name="T79" fmla="*/ 2147483647 h 1933"/>
              <a:gd name="T80" fmla="*/ 2147483647 w 3478"/>
              <a:gd name="T81" fmla="*/ 2147483647 h 1933"/>
              <a:gd name="T82" fmla="*/ 2147483647 w 3478"/>
              <a:gd name="T83" fmla="*/ 2147483647 h 1933"/>
              <a:gd name="T84" fmla="*/ 2147483647 w 3478"/>
              <a:gd name="T85" fmla="*/ 2147483647 h 1933"/>
              <a:gd name="T86" fmla="*/ 2147483647 w 3478"/>
              <a:gd name="T87" fmla="*/ 2147483647 h 1933"/>
              <a:gd name="T88" fmla="*/ 2147483647 w 3478"/>
              <a:gd name="T89" fmla="*/ 2147483647 h 193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478" h="1933">
                <a:moveTo>
                  <a:pt x="1451" y="40"/>
                </a:moveTo>
                <a:cubicBezTo>
                  <a:pt x="1447" y="94"/>
                  <a:pt x="1459" y="144"/>
                  <a:pt x="1414" y="175"/>
                </a:cubicBezTo>
                <a:cubicBezTo>
                  <a:pt x="1393" y="206"/>
                  <a:pt x="1311" y="240"/>
                  <a:pt x="1272" y="250"/>
                </a:cubicBezTo>
                <a:cubicBezTo>
                  <a:pt x="1259" y="257"/>
                  <a:pt x="1248" y="267"/>
                  <a:pt x="1234" y="272"/>
                </a:cubicBezTo>
                <a:cubicBezTo>
                  <a:pt x="1215" y="279"/>
                  <a:pt x="1175" y="287"/>
                  <a:pt x="1175" y="287"/>
                </a:cubicBezTo>
                <a:cubicBezTo>
                  <a:pt x="1152" y="302"/>
                  <a:pt x="1133" y="309"/>
                  <a:pt x="1107" y="317"/>
                </a:cubicBezTo>
                <a:cubicBezTo>
                  <a:pt x="1083" y="341"/>
                  <a:pt x="1056" y="360"/>
                  <a:pt x="1032" y="384"/>
                </a:cubicBezTo>
                <a:cubicBezTo>
                  <a:pt x="984" y="432"/>
                  <a:pt x="1036" y="397"/>
                  <a:pt x="988" y="437"/>
                </a:cubicBezTo>
                <a:cubicBezTo>
                  <a:pt x="947" y="472"/>
                  <a:pt x="894" y="480"/>
                  <a:pt x="845" y="497"/>
                </a:cubicBezTo>
                <a:cubicBezTo>
                  <a:pt x="794" y="600"/>
                  <a:pt x="872" y="453"/>
                  <a:pt x="801" y="549"/>
                </a:cubicBezTo>
                <a:cubicBezTo>
                  <a:pt x="779" y="579"/>
                  <a:pt x="774" y="622"/>
                  <a:pt x="756" y="654"/>
                </a:cubicBezTo>
                <a:cubicBezTo>
                  <a:pt x="733" y="695"/>
                  <a:pt x="740" y="674"/>
                  <a:pt x="711" y="699"/>
                </a:cubicBezTo>
                <a:cubicBezTo>
                  <a:pt x="667" y="737"/>
                  <a:pt x="699" y="723"/>
                  <a:pt x="658" y="736"/>
                </a:cubicBezTo>
                <a:cubicBezTo>
                  <a:pt x="632" y="774"/>
                  <a:pt x="589" y="804"/>
                  <a:pt x="569" y="848"/>
                </a:cubicBezTo>
                <a:cubicBezTo>
                  <a:pt x="551" y="888"/>
                  <a:pt x="540" y="932"/>
                  <a:pt x="516" y="968"/>
                </a:cubicBezTo>
                <a:cubicBezTo>
                  <a:pt x="499" y="993"/>
                  <a:pt x="477" y="1014"/>
                  <a:pt x="464" y="1043"/>
                </a:cubicBezTo>
                <a:cubicBezTo>
                  <a:pt x="458" y="1057"/>
                  <a:pt x="456" y="1074"/>
                  <a:pt x="449" y="1088"/>
                </a:cubicBezTo>
                <a:cubicBezTo>
                  <a:pt x="423" y="1140"/>
                  <a:pt x="423" y="1124"/>
                  <a:pt x="389" y="1162"/>
                </a:cubicBezTo>
                <a:cubicBezTo>
                  <a:pt x="355" y="1200"/>
                  <a:pt x="327" y="1239"/>
                  <a:pt x="284" y="1267"/>
                </a:cubicBezTo>
                <a:cubicBezTo>
                  <a:pt x="266" y="1298"/>
                  <a:pt x="241" y="1325"/>
                  <a:pt x="225" y="1357"/>
                </a:cubicBezTo>
                <a:cubicBezTo>
                  <a:pt x="201" y="1405"/>
                  <a:pt x="185" y="1444"/>
                  <a:pt x="142" y="1477"/>
                </a:cubicBezTo>
                <a:cubicBezTo>
                  <a:pt x="105" y="1550"/>
                  <a:pt x="150" y="1479"/>
                  <a:pt x="105" y="1514"/>
                </a:cubicBezTo>
                <a:cubicBezTo>
                  <a:pt x="86" y="1529"/>
                  <a:pt x="81" y="1555"/>
                  <a:pt x="67" y="1574"/>
                </a:cubicBezTo>
                <a:cubicBezTo>
                  <a:pt x="61" y="1582"/>
                  <a:pt x="52" y="1588"/>
                  <a:pt x="45" y="1596"/>
                </a:cubicBezTo>
                <a:cubicBezTo>
                  <a:pt x="39" y="1603"/>
                  <a:pt x="35" y="1611"/>
                  <a:pt x="30" y="1619"/>
                </a:cubicBezTo>
                <a:cubicBezTo>
                  <a:pt x="22" y="1643"/>
                  <a:pt x="9" y="1662"/>
                  <a:pt x="0" y="1686"/>
                </a:cubicBezTo>
                <a:cubicBezTo>
                  <a:pt x="3" y="1706"/>
                  <a:pt x="1" y="1727"/>
                  <a:pt x="8" y="1746"/>
                </a:cubicBezTo>
                <a:cubicBezTo>
                  <a:pt x="11" y="1754"/>
                  <a:pt x="22" y="1757"/>
                  <a:pt x="30" y="1761"/>
                </a:cubicBezTo>
                <a:cubicBezTo>
                  <a:pt x="65" y="1781"/>
                  <a:pt x="101" y="1784"/>
                  <a:pt x="135" y="1806"/>
                </a:cubicBezTo>
                <a:cubicBezTo>
                  <a:pt x="165" y="1848"/>
                  <a:pt x="181" y="1894"/>
                  <a:pt x="232" y="1910"/>
                </a:cubicBezTo>
                <a:cubicBezTo>
                  <a:pt x="414" y="1903"/>
                  <a:pt x="400" y="1933"/>
                  <a:pt x="486" y="1843"/>
                </a:cubicBezTo>
                <a:cubicBezTo>
                  <a:pt x="508" y="1782"/>
                  <a:pt x="474" y="1881"/>
                  <a:pt x="501" y="1761"/>
                </a:cubicBezTo>
                <a:cubicBezTo>
                  <a:pt x="510" y="1721"/>
                  <a:pt x="528" y="1681"/>
                  <a:pt x="539" y="1641"/>
                </a:cubicBezTo>
                <a:cubicBezTo>
                  <a:pt x="543" y="1595"/>
                  <a:pt x="541" y="1520"/>
                  <a:pt x="569" y="1477"/>
                </a:cubicBezTo>
                <a:cubicBezTo>
                  <a:pt x="583" y="1456"/>
                  <a:pt x="614" y="1417"/>
                  <a:pt x="614" y="1417"/>
                </a:cubicBezTo>
                <a:cubicBezTo>
                  <a:pt x="632" y="1360"/>
                  <a:pt x="636" y="1333"/>
                  <a:pt x="688" y="1297"/>
                </a:cubicBezTo>
                <a:cubicBezTo>
                  <a:pt x="710" y="1364"/>
                  <a:pt x="725" y="1437"/>
                  <a:pt x="786" y="1477"/>
                </a:cubicBezTo>
                <a:cubicBezTo>
                  <a:pt x="800" y="1539"/>
                  <a:pt x="807" y="1631"/>
                  <a:pt x="838" y="1686"/>
                </a:cubicBezTo>
                <a:cubicBezTo>
                  <a:pt x="857" y="1719"/>
                  <a:pt x="888" y="1743"/>
                  <a:pt x="905" y="1776"/>
                </a:cubicBezTo>
                <a:cubicBezTo>
                  <a:pt x="917" y="1799"/>
                  <a:pt x="916" y="1832"/>
                  <a:pt x="935" y="1851"/>
                </a:cubicBezTo>
                <a:cubicBezTo>
                  <a:pt x="948" y="1864"/>
                  <a:pt x="962" y="1877"/>
                  <a:pt x="980" y="1881"/>
                </a:cubicBezTo>
                <a:cubicBezTo>
                  <a:pt x="1002" y="1886"/>
                  <a:pt x="1047" y="1896"/>
                  <a:pt x="1047" y="1896"/>
                </a:cubicBezTo>
                <a:cubicBezTo>
                  <a:pt x="1090" y="1893"/>
                  <a:pt x="1133" y="1896"/>
                  <a:pt x="1175" y="1888"/>
                </a:cubicBezTo>
                <a:cubicBezTo>
                  <a:pt x="1186" y="1886"/>
                  <a:pt x="1214" y="1840"/>
                  <a:pt x="1219" y="1836"/>
                </a:cubicBezTo>
                <a:cubicBezTo>
                  <a:pt x="1232" y="1824"/>
                  <a:pt x="1264" y="1806"/>
                  <a:pt x="1264" y="1806"/>
                </a:cubicBezTo>
                <a:cubicBezTo>
                  <a:pt x="1283" y="1751"/>
                  <a:pt x="1262" y="1817"/>
                  <a:pt x="1279" y="1709"/>
                </a:cubicBezTo>
                <a:cubicBezTo>
                  <a:pt x="1283" y="1683"/>
                  <a:pt x="1301" y="1659"/>
                  <a:pt x="1309" y="1634"/>
                </a:cubicBezTo>
                <a:cubicBezTo>
                  <a:pt x="1304" y="1566"/>
                  <a:pt x="1319" y="1534"/>
                  <a:pt x="1257" y="1514"/>
                </a:cubicBezTo>
                <a:cubicBezTo>
                  <a:pt x="1245" y="1506"/>
                  <a:pt x="1212" y="1485"/>
                  <a:pt x="1204" y="1477"/>
                </a:cubicBezTo>
                <a:cubicBezTo>
                  <a:pt x="1198" y="1471"/>
                  <a:pt x="1197" y="1460"/>
                  <a:pt x="1190" y="1454"/>
                </a:cubicBezTo>
                <a:cubicBezTo>
                  <a:pt x="1148" y="1416"/>
                  <a:pt x="1099" y="1409"/>
                  <a:pt x="1055" y="1379"/>
                </a:cubicBezTo>
                <a:cubicBezTo>
                  <a:pt x="1046" y="1365"/>
                  <a:pt x="1032" y="1342"/>
                  <a:pt x="1017" y="1334"/>
                </a:cubicBezTo>
                <a:cubicBezTo>
                  <a:pt x="1004" y="1327"/>
                  <a:pt x="986" y="1328"/>
                  <a:pt x="973" y="1320"/>
                </a:cubicBezTo>
                <a:cubicBezTo>
                  <a:pt x="925" y="1291"/>
                  <a:pt x="948" y="1304"/>
                  <a:pt x="905" y="1282"/>
                </a:cubicBezTo>
                <a:cubicBezTo>
                  <a:pt x="882" y="1248"/>
                  <a:pt x="881" y="1227"/>
                  <a:pt x="875" y="1185"/>
                </a:cubicBezTo>
                <a:cubicBezTo>
                  <a:pt x="882" y="1055"/>
                  <a:pt x="867" y="1006"/>
                  <a:pt x="950" y="923"/>
                </a:cubicBezTo>
                <a:cubicBezTo>
                  <a:pt x="977" y="896"/>
                  <a:pt x="981" y="883"/>
                  <a:pt x="1017" y="871"/>
                </a:cubicBezTo>
                <a:cubicBezTo>
                  <a:pt x="1070" y="883"/>
                  <a:pt x="1062" y="906"/>
                  <a:pt x="1077" y="953"/>
                </a:cubicBezTo>
                <a:cubicBezTo>
                  <a:pt x="1081" y="1036"/>
                  <a:pt x="1074" y="1109"/>
                  <a:pt x="1100" y="1185"/>
                </a:cubicBezTo>
                <a:cubicBezTo>
                  <a:pt x="1106" y="1230"/>
                  <a:pt x="1101" y="1254"/>
                  <a:pt x="1145" y="1267"/>
                </a:cubicBezTo>
                <a:cubicBezTo>
                  <a:pt x="1180" y="1291"/>
                  <a:pt x="1200" y="1326"/>
                  <a:pt x="1234" y="1349"/>
                </a:cubicBezTo>
                <a:cubicBezTo>
                  <a:pt x="1266" y="1398"/>
                  <a:pt x="1322" y="1402"/>
                  <a:pt x="1377" y="1409"/>
                </a:cubicBezTo>
                <a:cubicBezTo>
                  <a:pt x="1419" y="1407"/>
                  <a:pt x="1463" y="1411"/>
                  <a:pt x="1504" y="1402"/>
                </a:cubicBezTo>
                <a:cubicBezTo>
                  <a:pt x="1512" y="1400"/>
                  <a:pt x="1506" y="1385"/>
                  <a:pt x="1511" y="1379"/>
                </a:cubicBezTo>
                <a:cubicBezTo>
                  <a:pt x="1528" y="1358"/>
                  <a:pt x="1563" y="1335"/>
                  <a:pt x="1586" y="1320"/>
                </a:cubicBezTo>
                <a:cubicBezTo>
                  <a:pt x="1581" y="1150"/>
                  <a:pt x="1629" y="1130"/>
                  <a:pt x="1534" y="1065"/>
                </a:cubicBezTo>
                <a:cubicBezTo>
                  <a:pt x="1491" y="1000"/>
                  <a:pt x="1464" y="965"/>
                  <a:pt x="1406" y="916"/>
                </a:cubicBezTo>
                <a:cubicBezTo>
                  <a:pt x="1375" y="890"/>
                  <a:pt x="1359" y="856"/>
                  <a:pt x="1324" y="833"/>
                </a:cubicBezTo>
                <a:cubicBezTo>
                  <a:pt x="1299" y="796"/>
                  <a:pt x="1287" y="753"/>
                  <a:pt x="1264" y="714"/>
                </a:cubicBezTo>
                <a:cubicBezTo>
                  <a:pt x="1255" y="699"/>
                  <a:pt x="1234" y="669"/>
                  <a:pt x="1234" y="669"/>
                </a:cubicBezTo>
                <a:cubicBezTo>
                  <a:pt x="1240" y="617"/>
                  <a:pt x="1228" y="580"/>
                  <a:pt x="1279" y="564"/>
                </a:cubicBezTo>
                <a:cubicBezTo>
                  <a:pt x="1330" y="513"/>
                  <a:pt x="1412" y="459"/>
                  <a:pt x="1481" y="437"/>
                </a:cubicBezTo>
                <a:cubicBezTo>
                  <a:pt x="1553" y="365"/>
                  <a:pt x="1674" y="388"/>
                  <a:pt x="1766" y="384"/>
                </a:cubicBezTo>
                <a:cubicBezTo>
                  <a:pt x="1828" y="387"/>
                  <a:pt x="1891" y="382"/>
                  <a:pt x="1953" y="392"/>
                </a:cubicBezTo>
                <a:cubicBezTo>
                  <a:pt x="1958" y="393"/>
                  <a:pt x="1967" y="459"/>
                  <a:pt x="1975" y="467"/>
                </a:cubicBezTo>
                <a:cubicBezTo>
                  <a:pt x="1990" y="482"/>
                  <a:pt x="2027" y="504"/>
                  <a:pt x="2027" y="504"/>
                </a:cubicBezTo>
                <a:cubicBezTo>
                  <a:pt x="2062" y="556"/>
                  <a:pt x="2040" y="543"/>
                  <a:pt x="2080" y="557"/>
                </a:cubicBezTo>
                <a:cubicBezTo>
                  <a:pt x="2103" y="580"/>
                  <a:pt x="2121" y="583"/>
                  <a:pt x="2147" y="601"/>
                </a:cubicBezTo>
                <a:cubicBezTo>
                  <a:pt x="2157" y="616"/>
                  <a:pt x="2167" y="631"/>
                  <a:pt x="2177" y="646"/>
                </a:cubicBezTo>
                <a:cubicBezTo>
                  <a:pt x="2182" y="654"/>
                  <a:pt x="2192" y="669"/>
                  <a:pt x="2192" y="669"/>
                </a:cubicBezTo>
                <a:cubicBezTo>
                  <a:pt x="2190" y="713"/>
                  <a:pt x="2199" y="869"/>
                  <a:pt x="2125" y="893"/>
                </a:cubicBezTo>
                <a:cubicBezTo>
                  <a:pt x="2124" y="896"/>
                  <a:pt x="2098" y="950"/>
                  <a:pt x="2087" y="960"/>
                </a:cubicBezTo>
                <a:cubicBezTo>
                  <a:pt x="2073" y="972"/>
                  <a:pt x="2042" y="990"/>
                  <a:pt x="2042" y="990"/>
                </a:cubicBezTo>
                <a:cubicBezTo>
                  <a:pt x="2037" y="998"/>
                  <a:pt x="2033" y="1006"/>
                  <a:pt x="2027" y="1013"/>
                </a:cubicBezTo>
                <a:cubicBezTo>
                  <a:pt x="2021" y="1019"/>
                  <a:pt x="2011" y="1021"/>
                  <a:pt x="2005" y="1028"/>
                </a:cubicBezTo>
                <a:cubicBezTo>
                  <a:pt x="1993" y="1042"/>
                  <a:pt x="1985" y="1058"/>
                  <a:pt x="1975" y="1073"/>
                </a:cubicBezTo>
                <a:cubicBezTo>
                  <a:pt x="1965" y="1088"/>
                  <a:pt x="1945" y="1118"/>
                  <a:pt x="1945" y="1118"/>
                </a:cubicBezTo>
                <a:cubicBezTo>
                  <a:pt x="1943" y="1125"/>
                  <a:pt x="1938" y="1132"/>
                  <a:pt x="1938" y="1140"/>
                </a:cubicBezTo>
                <a:cubicBezTo>
                  <a:pt x="1938" y="1175"/>
                  <a:pt x="1939" y="1210"/>
                  <a:pt x="1945" y="1245"/>
                </a:cubicBezTo>
                <a:cubicBezTo>
                  <a:pt x="1950" y="1272"/>
                  <a:pt x="1965" y="1265"/>
                  <a:pt x="1982" y="1275"/>
                </a:cubicBezTo>
                <a:cubicBezTo>
                  <a:pt x="2021" y="1297"/>
                  <a:pt x="2032" y="1306"/>
                  <a:pt x="2072" y="1320"/>
                </a:cubicBezTo>
                <a:cubicBezTo>
                  <a:pt x="2080" y="1327"/>
                  <a:pt x="2086" y="1336"/>
                  <a:pt x="2095" y="1342"/>
                </a:cubicBezTo>
                <a:cubicBezTo>
                  <a:pt x="2101" y="1346"/>
                  <a:pt x="2111" y="1344"/>
                  <a:pt x="2117" y="1349"/>
                </a:cubicBezTo>
                <a:cubicBezTo>
                  <a:pt x="2124" y="1355"/>
                  <a:pt x="2125" y="1366"/>
                  <a:pt x="2132" y="1372"/>
                </a:cubicBezTo>
                <a:cubicBezTo>
                  <a:pt x="2147" y="1384"/>
                  <a:pt x="2189" y="1390"/>
                  <a:pt x="2207" y="1394"/>
                </a:cubicBezTo>
                <a:cubicBezTo>
                  <a:pt x="2259" y="1392"/>
                  <a:pt x="2312" y="1396"/>
                  <a:pt x="2364" y="1387"/>
                </a:cubicBezTo>
                <a:cubicBezTo>
                  <a:pt x="2380" y="1384"/>
                  <a:pt x="2385" y="1331"/>
                  <a:pt x="2386" y="1327"/>
                </a:cubicBezTo>
                <a:cubicBezTo>
                  <a:pt x="2408" y="1239"/>
                  <a:pt x="2387" y="1260"/>
                  <a:pt x="2431" y="1230"/>
                </a:cubicBezTo>
                <a:cubicBezTo>
                  <a:pt x="2469" y="1120"/>
                  <a:pt x="2389" y="973"/>
                  <a:pt x="2499" y="901"/>
                </a:cubicBezTo>
                <a:cubicBezTo>
                  <a:pt x="2574" y="913"/>
                  <a:pt x="2579" y="938"/>
                  <a:pt x="2633" y="975"/>
                </a:cubicBezTo>
                <a:cubicBezTo>
                  <a:pt x="2661" y="1056"/>
                  <a:pt x="2630" y="1142"/>
                  <a:pt x="2611" y="1222"/>
                </a:cubicBezTo>
                <a:cubicBezTo>
                  <a:pt x="2619" y="1346"/>
                  <a:pt x="2597" y="1387"/>
                  <a:pt x="2716" y="1409"/>
                </a:cubicBezTo>
                <a:cubicBezTo>
                  <a:pt x="2826" y="1404"/>
                  <a:pt x="2833" y="1405"/>
                  <a:pt x="2910" y="1387"/>
                </a:cubicBezTo>
                <a:cubicBezTo>
                  <a:pt x="2917" y="1382"/>
                  <a:pt x="2923" y="1371"/>
                  <a:pt x="2932" y="1372"/>
                </a:cubicBezTo>
                <a:cubicBezTo>
                  <a:pt x="2957" y="1376"/>
                  <a:pt x="2977" y="1462"/>
                  <a:pt x="2985" y="1484"/>
                </a:cubicBezTo>
                <a:cubicBezTo>
                  <a:pt x="2979" y="1547"/>
                  <a:pt x="2973" y="1604"/>
                  <a:pt x="2918" y="1641"/>
                </a:cubicBezTo>
                <a:cubicBezTo>
                  <a:pt x="2927" y="1724"/>
                  <a:pt x="2923" y="1815"/>
                  <a:pt x="3015" y="1843"/>
                </a:cubicBezTo>
                <a:cubicBezTo>
                  <a:pt x="3052" y="1869"/>
                  <a:pt x="3098" y="1867"/>
                  <a:pt x="3142" y="1873"/>
                </a:cubicBezTo>
                <a:cubicBezTo>
                  <a:pt x="3269" y="1869"/>
                  <a:pt x="3329" y="1909"/>
                  <a:pt x="3389" y="1821"/>
                </a:cubicBezTo>
                <a:cubicBezTo>
                  <a:pt x="3398" y="1774"/>
                  <a:pt x="3399" y="1725"/>
                  <a:pt x="3411" y="1679"/>
                </a:cubicBezTo>
                <a:cubicBezTo>
                  <a:pt x="3419" y="1649"/>
                  <a:pt x="3446" y="1620"/>
                  <a:pt x="3456" y="1589"/>
                </a:cubicBezTo>
                <a:cubicBezTo>
                  <a:pt x="3452" y="1524"/>
                  <a:pt x="3478" y="1452"/>
                  <a:pt x="3411" y="1432"/>
                </a:cubicBezTo>
                <a:cubicBezTo>
                  <a:pt x="3353" y="1372"/>
                  <a:pt x="3311" y="1374"/>
                  <a:pt x="3239" y="1349"/>
                </a:cubicBezTo>
                <a:cubicBezTo>
                  <a:pt x="3199" y="1290"/>
                  <a:pt x="3251" y="1361"/>
                  <a:pt x="3202" y="1312"/>
                </a:cubicBezTo>
                <a:cubicBezTo>
                  <a:pt x="3166" y="1276"/>
                  <a:pt x="3148" y="1225"/>
                  <a:pt x="3120" y="1185"/>
                </a:cubicBezTo>
                <a:cubicBezTo>
                  <a:pt x="3072" y="1116"/>
                  <a:pt x="3119" y="1204"/>
                  <a:pt x="3082" y="1140"/>
                </a:cubicBezTo>
                <a:cubicBezTo>
                  <a:pt x="3030" y="1049"/>
                  <a:pt x="3105" y="1166"/>
                  <a:pt x="3045" y="1088"/>
                </a:cubicBezTo>
                <a:cubicBezTo>
                  <a:pt x="3034" y="1074"/>
                  <a:pt x="3015" y="1043"/>
                  <a:pt x="3015" y="1043"/>
                </a:cubicBezTo>
                <a:cubicBezTo>
                  <a:pt x="3009" y="1020"/>
                  <a:pt x="3004" y="989"/>
                  <a:pt x="2992" y="968"/>
                </a:cubicBezTo>
                <a:cubicBezTo>
                  <a:pt x="2967" y="925"/>
                  <a:pt x="2976" y="950"/>
                  <a:pt x="2947" y="916"/>
                </a:cubicBezTo>
                <a:cubicBezTo>
                  <a:pt x="2909" y="871"/>
                  <a:pt x="2879" y="829"/>
                  <a:pt x="2820" y="811"/>
                </a:cubicBezTo>
                <a:cubicBezTo>
                  <a:pt x="2810" y="803"/>
                  <a:pt x="2798" y="797"/>
                  <a:pt x="2790" y="788"/>
                </a:cubicBezTo>
                <a:cubicBezTo>
                  <a:pt x="2778" y="775"/>
                  <a:pt x="2760" y="744"/>
                  <a:pt x="2760" y="744"/>
                </a:cubicBezTo>
                <a:cubicBezTo>
                  <a:pt x="2752" y="709"/>
                  <a:pt x="2746" y="696"/>
                  <a:pt x="2716" y="676"/>
                </a:cubicBezTo>
                <a:cubicBezTo>
                  <a:pt x="2699" y="651"/>
                  <a:pt x="2680" y="627"/>
                  <a:pt x="2663" y="601"/>
                </a:cubicBezTo>
                <a:cubicBezTo>
                  <a:pt x="2657" y="576"/>
                  <a:pt x="2651" y="543"/>
                  <a:pt x="2641" y="519"/>
                </a:cubicBezTo>
                <a:cubicBezTo>
                  <a:pt x="2614" y="455"/>
                  <a:pt x="2535" y="442"/>
                  <a:pt x="2484" y="407"/>
                </a:cubicBezTo>
                <a:cubicBezTo>
                  <a:pt x="2465" y="378"/>
                  <a:pt x="2445" y="359"/>
                  <a:pt x="2416" y="340"/>
                </a:cubicBezTo>
                <a:cubicBezTo>
                  <a:pt x="2393" y="308"/>
                  <a:pt x="2372" y="292"/>
                  <a:pt x="2334" y="280"/>
                </a:cubicBezTo>
                <a:cubicBezTo>
                  <a:pt x="2292" y="236"/>
                  <a:pt x="2335" y="273"/>
                  <a:pt x="2274" y="250"/>
                </a:cubicBezTo>
                <a:cubicBezTo>
                  <a:pt x="2266" y="247"/>
                  <a:pt x="2260" y="238"/>
                  <a:pt x="2252" y="235"/>
                </a:cubicBezTo>
                <a:cubicBezTo>
                  <a:pt x="2204" y="218"/>
                  <a:pt x="2151" y="214"/>
                  <a:pt x="2102" y="197"/>
                </a:cubicBezTo>
                <a:cubicBezTo>
                  <a:pt x="2068" y="147"/>
                  <a:pt x="2089" y="159"/>
                  <a:pt x="2050" y="145"/>
                </a:cubicBezTo>
                <a:cubicBezTo>
                  <a:pt x="2032" y="119"/>
                  <a:pt x="2015" y="119"/>
                  <a:pt x="1997" y="93"/>
                </a:cubicBezTo>
                <a:cubicBezTo>
                  <a:pt x="1989" y="65"/>
                  <a:pt x="1985" y="29"/>
                  <a:pt x="1975" y="3"/>
                </a:cubicBezTo>
                <a:cubicBezTo>
                  <a:pt x="1974" y="0"/>
                  <a:pt x="1970" y="8"/>
                  <a:pt x="1968" y="1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152400" y="49530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VLR – visit when at the left of the Node</a:t>
            </a:r>
            <a:endParaRPr lang="en-US"/>
          </a:p>
        </p:txBody>
      </p:sp>
      <p:grpSp>
        <p:nvGrpSpPr>
          <p:cNvPr id="46105" name="Group 25"/>
          <p:cNvGrpSpPr/>
          <p:nvPr/>
        </p:nvGrpSpPr>
        <p:grpSpPr bwMode="auto">
          <a:xfrm>
            <a:off x="5943600" y="4953000"/>
            <a:ext cx="2362200" cy="457200"/>
            <a:chOff x="3744" y="3120"/>
            <a:chExt cx="1488" cy="288"/>
          </a:xfrm>
        </p:grpSpPr>
        <p:sp>
          <p:nvSpPr>
            <p:cNvPr id="36895" name="Text Box 26"/>
            <p:cNvSpPr txBox="1">
              <a:spLocks noChangeArrowheads="1"/>
            </p:cNvSpPr>
            <p:nvPr/>
          </p:nvSpPr>
          <p:spPr bwMode="auto">
            <a:xfrm>
              <a:off x="3744" y="31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A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96" name="Text Box 27"/>
            <p:cNvSpPr txBox="1">
              <a:spLocks noChangeArrowheads="1"/>
            </p:cNvSpPr>
            <p:nvPr/>
          </p:nvSpPr>
          <p:spPr bwMode="auto">
            <a:xfrm>
              <a:off x="3888" y="31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B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97" name="Text Box 28"/>
            <p:cNvSpPr txBox="1">
              <a:spLocks noChangeArrowheads="1"/>
            </p:cNvSpPr>
            <p:nvPr/>
          </p:nvSpPr>
          <p:spPr bwMode="auto">
            <a:xfrm>
              <a:off x="4032" y="31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C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98" name="Text Box 29"/>
            <p:cNvSpPr txBox="1">
              <a:spLocks noChangeArrowheads="1"/>
            </p:cNvSpPr>
            <p:nvPr/>
          </p:nvSpPr>
          <p:spPr bwMode="auto">
            <a:xfrm>
              <a:off x="4176" y="31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Q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99" name="Text Box 30"/>
            <p:cNvSpPr txBox="1">
              <a:spLocks noChangeArrowheads="1"/>
            </p:cNvSpPr>
            <p:nvPr/>
          </p:nvSpPr>
          <p:spPr bwMode="auto">
            <a:xfrm>
              <a:off x="4320" y="31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M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900" name="Text Box 31"/>
            <p:cNvSpPr txBox="1">
              <a:spLocks noChangeArrowheads="1"/>
            </p:cNvSpPr>
            <p:nvPr/>
          </p:nvSpPr>
          <p:spPr bwMode="auto">
            <a:xfrm>
              <a:off x="4464" y="31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H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901" name="Text Box 32"/>
            <p:cNvSpPr txBox="1">
              <a:spLocks noChangeArrowheads="1"/>
            </p:cNvSpPr>
            <p:nvPr/>
          </p:nvSpPr>
          <p:spPr bwMode="auto">
            <a:xfrm>
              <a:off x="4608" y="31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K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902" name="Text Box 33"/>
            <p:cNvSpPr txBox="1">
              <a:spLocks noChangeArrowheads="1"/>
            </p:cNvSpPr>
            <p:nvPr/>
          </p:nvSpPr>
          <p:spPr bwMode="auto">
            <a:xfrm>
              <a:off x="4752" y="31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L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903" name="Text Box 34"/>
            <p:cNvSpPr txBox="1">
              <a:spLocks noChangeArrowheads="1"/>
            </p:cNvSpPr>
            <p:nvPr/>
          </p:nvSpPr>
          <p:spPr bwMode="auto">
            <a:xfrm>
              <a:off x="4848" y="31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X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904" name="Text Box 35"/>
            <p:cNvSpPr txBox="1">
              <a:spLocks noChangeArrowheads="1"/>
            </p:cNvSpPr>
            <p:nvPr/>
          </p:nvSpPr>
          <p:spPr bwMode="auto">
            <a:xfrm>
              <a:off x="4992" y="31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P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152400" y="54102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LVR – visit when under the Node</a:t>
            </a:r>
            <a:endParaRPr lang="en-US"/>
          </a:p>
        </p:txBody>
      </p:sp>
      <p:grpSp>
        <p:nvGrpSpPr>
          <p:cNvPr id="46117" name="Group 37"/>
          <p:cNvGrpSpPr/>
          <p:nvPr/>
        </p:nvGrpSpPr>
        <p:grpSpPr bwMode="auto">
          <a:xfrm>
            <a:off x="5943600" y="5410200"/>
            <a:ext cx="2438400" cy="457200"/>
            <a:chOff x="3744" y="3408"/>
            <a:chExt cx="1536" cy="288"/>
          </a:xfrm>
        </p:grpSpPr>
        <p:sp>
          <p:nvSpPr>
            <p:cNvPr id="36885" name="Text Box 38"/>
            <p:cNvSpPr txBox="1">
              <a:spLocks noChangeArrowheads="1"/>
            </p:cNvSpPr>
            <p:nvPr/>
          </p:nvSpPr>
          <p:spPr bwMode="auto">
            <a:xfrm>
              <a:off x="3744" y="340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Q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86" name="Text Box 39"/>
            <p:cNvSpPr txBox="1">
              <a:spLocks noChangeArrowheads="1"/>
            </p:cNvSpPr>
            <p:nvPr/>
          </p:nvSpPr>
          <p:spPr bwMode="auto">
            <a:xfrm>
              <a:off x="3888" y="340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C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87" name="Text Box 40"/>
            <p:cNvSpPr txBox="1">
              <a:spLocks noChangeArrowheads="1"/>
            </p:cNvSpPr>
            <p:nvPr/>
          </p:nvSpPr>
          <p:spPr bwMode="auto">
            <a:xfrm>
              <a:off x="4032" y="340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M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88" name="Text Box 41"/>
            <p:cNvSpPr txBox="1">
              <a:spLocks noChangeArrowheads="1"/>
            </p:cNvSpPr>
            <p:nvPr/>
          </p:nvSpPr>
          <p:spPr bwMode="auto">
            <a:xfrm>
              <a:off x="4224" y="340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B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89" name="Text Box 42"/>
            <p:cNvSpPr txBox="1">
              <a:spLocks noChangeArrowheads="1"/>
            </p:cNvSpPr>
            <p:nvPr/>
          </p:nvSpPr>
          <p:spPr bwMode="auto">
            <a:xfrm>
              <a:off x="4368" y="34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H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90" name="Text Box 43"/>
            <p:cNvSpPr txBox="1">
              <a:spLocks noChangeArrowheads="1"/>
            </p:cNvSpPr>
            <p:nvPr/>
          </p:nvSpPr>
          <p:spPr bwMode="auto">
            <a:xfrm>
              <a:off x="4512" y="34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A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91" name="Text Box 44"/>
            <p:cNvSpPr txBox="1">
              <a:spLocks noChangeArrowheads="1"/>
            </p:cNvSpPr>
            <p:nvPr/>
          </p:nvSpPr>
          <p:spPr bwMode="auto">
            <a:xfrm>
              <a:off x="4656" y="340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L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92" name="Text Box 45"/>
            <p:cNvSpPr txBox="1">
              <a:spLocks noChangeArrowheads="1"/>
            </p:cNvSpPr>
            <p:nvPr/>
          </p:nvSpPr>
          <p:spPr bwMode="auto">
            <a:xfrm>
              <a:off x="4800" y="340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K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93" name="Text Box 46"/>
            <p:cNvSpPr txBox="1">
              <a:spLocks noChangeArrowheads="1"/>
            </p:cNvSpPr>
            <p:nvPr/>
          </p:nvSpPr>
          <p:spPr bwMode="auto">
            <a:xfrm>
              <a:off x="4896" y="34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X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94" name="Text Box 47"/>
            <p:cNvSpPr txBox="1">
              <a:spLocks noChangeArrowheads="1"/>
            </p:cNvSpPr>
            <p:nvPr/>
          </p:nvSpPr>
          <p:spPr bwMode="auto">
            <a:xfrm>
              <a:off x="5040" y="340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P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sp>
        <p:nvSpPr>
          <p:cNvPr id="46128" name="Text Box 48"/>
          <p:cNvSpPr txBox="1">
            <a:spLocks noChangeArrowheads="1"/>
          </p:cNvSpPr>
          <p:nvPr/>
        </p:nvSpPr>
        <p:spPr bwMode="auto">
          <a:xfrm>
            <a:off x="152400" y="58674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LRV – visit when at the right of the Node</a:t>
            </a:r>
            <a:endParaRPr lang="en-US"/>
          </a:p>
        </p:txBody>
      </p:sp>
      <p:grpSp>
        <p:nvGrpSpPr>
          <p:cNvPr id="46129" name="Group 49"/>
          <p:cNvGrpSpPr/>
          <p:nvPr/>
        </p:nvGrpSpPr>
        <p:grpSpPr bwMode="auto">
          <a:xfrm>
            <a:off x="5943600" y="5867400"/>
            <a:ext cx="2438400" cy="457200"/>
            <a:chOff x="3744" y="3696"/>
            <a:chExt cx="1536" cy="288"/>
          </a:xfrm>
        </p:grpSpPr>
        <p:sp>
          <p:nvSpPr>
            <p:cNvPr id="36875" name="Text Box 50"/>
            <p:cNvSpPr txBox="1">
              <a:spLocks noChangeArrowheads="1"/>
            </p:cNvSpPr>
            <p:nvPr/>
          </p:nvSpPr>
          <p:spPr bwMode="auto">
            <a:xfrm>
              <a:off x="3744" y="36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Q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76" name="Text Box 51"/>
            <p:cNvSpPr txBox="1">
              <a:spLocks noChangeArrowheads="1"/>
            </p:cNvSpPr>
            <p:nvPr/>
          </p:nvSpPr>
          <p:spPr bwMode="auto">
            <a:xfrm>
              <a:off x="3888" y="36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M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77" name="Text Box 52"/>
            <p:cNvSpPr txBox="1">
              <a:spLocks noChangeArrowheads="1"/>
            </p:cNvSpPr>
            <p:nvPr/>
          </p:nvSpPr>
          <p:spPr bwMode="auto">
            <a:xfrm>
              <a:off x="4032" y="36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C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78" name="Text Box 53"/>
            <p:cNvSpPr txBox="1">
              <a:spLocks noChangeArrowheads="1"/>
            </p:cNvSpPr>
            <p:nvPr/>
          </p:nvSpPr>
          <p:spPr bwMode="auto">
            <a:xfrm>
              <a:off x="4224" y="36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H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79" name="Text Box 54"/>
            <p:cNvSpPr txBox="1">
              <a:spLocks noChangeArrowheads="1"/>
            </p:cNvSpPr>
            <p:nvPr/>
          </p:nvSpPr>
          <p:spPr bwMode="auto">
            <a:xfrm>
              <a:off x="4368" y="369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B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80" name="Text Box 55"/>
            <p:cNvSpPr txBox="1">
              <a:spLocks noChangeArrowheads="1"/>
            </p:cNvSpPr>
            <p:nvPr/>
          </p:nvSpPr>
          <p:spPr bwMode="auto">
            <a:xfrm>
              <a:off x="4512" y="369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L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81" name="Text Box 56"/>
            <p:cNvSpPr txBox="1">
              <a:spLocks noChangeArrowheads="1"/>
            </p:cNvSpPr>
            <p:nvPr/>
          </p:nvSpPr>
          <p:spPr bwMode="auto">
            <a:xfrm>
              <a:off x="4656" y="36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P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82" name="Text Box 57"/>
            <p:cNvSpPr txBox="1">
              <a:spLocks noChangeArrowheads="1"/>
            </p:cNvSpPr>
            <p:nvPr/>
          </p:nvSpPr>
          <p:spPr bwMode="auto">
            <a:xfrm>
              <a:off x="4800" y="36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X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83" name="Text Box 58"/>
            <p:cNvSpPr txBox="1">
              <a:spLocks noChangeArrowheads="1"/>
            </p:cNvSpPr>
            <p:nvPr/>
          </p:nvSpPr>
          <p:spPr bwMode="auto">
            <a:xfrm>
              <a:off x="4896" y="369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K</a:t>
              </a:r>
              <a:endParaRPr lang="en-US" b="1">
                <a:latin typeface="Courier New" panose="02070309020205020404" pitchFamily="49" charset="0"/>
              </a:endParaRPr>
            </a:p>
          </p:txBody>
        </p:sp>
        <p:sp>
          <p:nvSpPr>
            <p:cNvPr id="36884" name="Text Box 59"/>
            <p:cNvSpPr txBox="1">
              <a:spLocks noChangeArrowheads="1"/>
            </p:cNvSpPr>
            <p:nvPr/>
          </p:nvSpPr>
          <p:spPr bwMode="auto">
            <a:xfrm>
              <a:off x="5040" y="36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Courier New" panose="02070309020205020404" pitchFamily="49" charset="0"/>
                </a:rPr>
                <a:t>A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3" grpId="0" animBg="1"/>
      <p:bldP spid="46104" grpId="0" autoUpdateAnimBg="0"/>
      <p:bldP spid="46116" grpId="0" autoUpdateAnimBg="0"/>
      <p:bldP spid="4612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/>
          <p:nvPr/>
        </p:nvGrpSpPr>
        <p:grpSpPr bwMode="auto">
          <a:xfrm>
            <a:off x="2438400" y="1066800"/>
            <a:ext cx="4419600" cy="2743200"/>
            <a:chOff x="1824" y="1008"/>
            <a:chExt cx="2784" cy="1728"/>
          </a:xfrm>
        </p:grpSpPr>
        <p:sp>
          <p:nvSpPr>
            <p:cNvPr id="37895" name="Oval 3"/>
            <p:cNvSpPr>
              <a:spLocks noChangeArrowheads="1"/>
            </p:cNvSpPr>
            <p:nvPr/>
          </p:nvSpPr>
          <p:spPr bwMode="auto">
            <a:xfrm>
              <a:off x="2880" y="100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7896" name="Oval 4"/>
            <p:cNvSpPr>
              <a:spLocks noChangeArrowheads="1"/>
            </p:cNvSpPr>
            <p:nvPr/>
          </p:nvSpPr>
          <p:spPr bwMode="auto">
            <a:xfrm>
              <a:off x="3600" y="148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/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7897" name="Oval 5"/>
            <p:cNvSpPr>
              <a:spLocks noChangeArrowheads="1"/>
            </p:cNvSpPr>
            <p:nvPr/>
          </p:nvSpPr>
          <p:spPr bwMode="auto">
            <a:xfrm>
              <a:off x="2160" y="148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7898" name="Oval 6"/>
            <p:cNvSpPr>
              <a:spLocks noChangeArrowheads="1"/>
            </p:cNvSpPr>
            <p:nvPr/>
          </p:nvSpPr>
          <p:spPr bwMode="auto">
            <a:xfrm>
              <a:off x="1824" y="196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A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7899" name="Oval 7"/>
            <p:cNvSpPr>
              <a:spLocks noChangeArrowheads="1"/>
            </p:cNvSpPr>
            <p:nvPr/>
          </p:nvSpPr>
          <p:spPr bwMode="auto">
            <a:xfrm>
              <a:off x="2448" y="196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*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7900" name="Oval 8"/>
            <p:cNvSpPr>
              <a:spLocks noChangeArrowheads="1"/>
            </p:cNvSpPr>
            <p:nvPr/>
          </p:nvSpPr>
          <p:spPr bwMode="auto">
            <a:xfrm>
              <a:off x="3360" y="196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D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7901" name="Oval 9"/>
            <p:cNvSpPr>
              <a:spLocks noChangeArrowheads="1"/>
            </p:cNvSpPr>
            <p:nvPr/>
          </p:nvSpPr>
          <p:spPr bwMode="auto">
            <a:xfrm>
              <a:off x="3984" y="196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*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7902" name="Oval 10"/>
            <p:cNvSpPr>
              <a:spLocks noChangeArrowheads="1"/>
            </p:cNvSpPr>
            <p:nvPr/>
          </p:nvSpPr>
          <p:spPr bwMode="auto">
            <a:xfrm>
              <a:off x="4320" y="244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F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7903" name="Oval 11"/>
            <p:cNvSpPr>
              <a:spLocks noChangeArrowheads="1"/>
            </p:cNvSpPr>
            <p:nvPr/>
          </p:nvSpPr>
          <p:spPr bwMode="auto">
            <a:xfrm>
              <a:off x="2832" y="244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C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7904" name="Oval 12"/>
            <p:cNvSpPr>
              <a:spLocks noChangeArrowheads="1"/>
            </p:cNvSpPr>
            <p:nvPr/>
          </p:nvSpPr>
          <p:spPr bwMode="auto">
            <a:xfrm>
              <a:off x="2064" y="244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B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7905" name="Line 13"/>
            <p:cNvSpPr>
              <a:spLocks noChangeShapeType="1"/>
            </p:cNvSpPr>
            <p:nvPr/>
          </p:nvSpPr>
          <p:spPr bwMode="auto">
            <a:xfrm flipH="1">
              <a:off x="2400" y="12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14"/>
            <p:cNvSpPr>
              <a:spLocks noChangeShapeType="1"/>
            </p:cNvSpPr>
            <p:nvPr/>
          </p:nvSpPr>
          <p:spPr bwMode="auto">
            <a:xfrm>
              <a:off x="3168" y="12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15"/>
            <p:cNvSpPr>
              <a:spLocks noChangeShapeType="1"/>
            </p:cNvSpPr>
            <p:nvPr/>
          </p:nvSpPr>
          <p:spPr bwMode="auto">
            <a:xfrm>
              <a:off x="3840" y="17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16"/>
            <p:cNvSpPr>
              <a:spLocks noChangeShapeType="1"/>
            </p:cNvSpPr>
            <p:nvPr/>
          </p:nvSpPr>
          <p:spPr bwMode="auto">
            <a:xfrm flipH="1">
              <a:off x="3552" y="17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Line 17"/>
            <p:cNvSpPr>
              <a:spLocks noChangeShapeType="1"/>
            </p:cNvSpPr>
            <p:nvPr/>
          </p:nvSpPr>
          <p:spPr bwMode="auto">
            <a:xfrm flipH="1">
              <a:off x="2016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18"/>
            <p:cNvSpPr>
              <a:spLocks noChangeShapeType="1"/>
            </p:cNvSpPr>
            <p:nvPr/>
          </p:nvSpPr>
          <p:spPr bwMode="auto">
            <a:xfrm>
              <a:off x="2400" y="172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Line 19"/>
            <p:cNvSpPr>
              <a:spLocks noChangeShapeType="1"/>
            </p:cNvSpPr>
            <p:nvPr/>
          </p:nvSpPr>
          <p:spPr bwMode="auto">
            <a:xfrm>
              <a:off x="4224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Line 20"/>
            <p:cNvSpPr>
              <a:spLocks noChangeShapeType="1"/>
            </p:cNvSpPr>
            <p:nvPr/>
          </p:nvSpPr>
          <p:spPr bwMode="auto">
            <a:xfrm flipH="1">
              <a:off x="2304" y="22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Line 21"/>
            <p:cNvSpPr>
              <a:spLocks noChangeShapeType="1"/>
            </p:cNvSpPr>
            <p:nvPr/>
          </p:nvSpPr>
          <p:spPr bwMode="auto">
            <a:xfrm>
              <a:off x="2688" y="22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Oval 22"/>
            <p:cNvSpPr>
              <a:spLocks noChangeArrowheads="1"/>
            </p:cNvSpPr>
            <p:nvPr/>
          </p:nvSpPr>
          <p:spPr bwMode="auto">
            <a:xfrm>
              <a:off x="3744" y="244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7915" name="Line 23"/>
            <p:cNvSpPr>
              <a:spLocks noChangeShapeType="1"/>
            </p:cNvSpPr>
            <p:nvPr/>
          </p:nvSpPr>
          <p:spPr bwMode="auto">
            <a:xfrm flipH="1">
              <a:off x="3936" y="22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2362200" y="4038600"/>
            <a:ext cx="4419600" cy="650875"/>
          </a:xfrm>
          <a:prstGeom prst="rect">
            <a:avLst/>
          </a:prstGeom>
          <a:solidFill>
            <a:srgbClr val="990099"/>
          </a:solidFill>
          <a:ln w="9525">
            <a:solidFill>
              <a:srgbClr val="9900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>
                <a:solidFill>
                  <a:schemeClr val="bg1"/>
                </a:solidFill>
              </a:rPr>
              <a:t>LVR: A+B*C-D/E*F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2362200" y="4911725"/>
            <a:ext cx="4419600" cy="6508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>
                <a:solidFill>
                  <a:schemeClr val="bg1"/>
                </a:solidFill>
              </a:rPr>
              <a:t>VLR: -+A*BC/D*EF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2362200" y="5749925"/>
            <a:ext cx="4419600" cy="650875"/>
          </a:xfrm>
          <a:prstGeom prst="rect">
            <a:avLst/>
          </a:prstGeom>
          <a:solidFill>
            <a:srgbClr val="008000"/>
          </a:solidFill>
          <a:ln w="9525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>
                <a:solidFill>
                  <a:schemeClr val="bg1"/>
                </a:solidFill>
              </a:rPr>
              <a:t>LRV: ABC*+DEF*/-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37894" name="Rectangle 27"/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Expression Tree</a:t>
            </a:r>
            <a:endParaRPr lang="en-US" sz="3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8" grpId="0" animBg="1" autoUpdateAnimBg="0"/>
      <p:bldP spid="47129" grpId="0" animBg="1" autoUpdateAnimBg="0"/>
      <p:bldP spid="47130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</a:rPr>
              <a:t>BinaryTree ::~ BinaryTree();</a:t>
            </a:r>
            <a:endParaRPr lang="en-US" sz="28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838200" y="2895600"/>
            <a:ext cx="7620000" cy="1143000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Delete both the left child and right child before deleting itself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209800" y="4191000"/>
            <a:ext cx="4648200" cy="12954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7200">
                <a:solidFill>
                  <a:schemeClr val="bg1"/>
                </a:solidFill>
              </a:rPr>
              <a:t>LRV</a:t>
            </a:r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838200" y="1905000"/>
            <a:ext cx="7620000" cy="685800"/>
          </a:xfrm>
          <a:prstGeom prst="rect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Which Algorithm?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 autoUpdateAnimBg="0"/>
      <p:bldP spid="48132" grpId="0" animBg="1" autoUpdateAnimBg="0"/>
      <p:bldP spid="4813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-38100"/>
            <a:ext cx="7772400" cy="914400"/>
          </a:xfrm>
        </p:spPr>
        <p:txBody>
          <a:bodyPr/>
          <a:lstStyle/>
          <a:p>
            <a:r>
              <a:rPr lang="en-US" smtClean="0"/>
              <a:t>Non-Recusive Inorder Traversal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87400"/>
            <a:ext cx="7772400" cy="60706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void Tree::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NonrecInorder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Stack&lt;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TreeNode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*&gt; s;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TreeNode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CurrentNode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=root;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while(1){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while(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CurrentNode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s.push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CurrentNode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CurrentNode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CurrentNode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LeftChild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if(!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s.IsEmpty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()){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CurrentNode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s.pop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();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cout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&lt;&lt;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CurrentNodedata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&lt;&lt;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endl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CurrentNode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CurrentNode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RightChild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else break;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}  }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6"/>
          <p:cNvGraphicFramePr>
            <a:graphicFrameLocks noChangeAspect="1"/>
          </p:cNvGraphicFramePr>
          <p:nvPr/>
        </p:nvGraphicFramePr>
        <p:xfrm>
          <a:off x="146050" y="1452563"/>
          <a:ext cx="8978900" cy="497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MS Org Chart" r:id="rId1" imgW="5961380" imgH="2993390" progId="OrgPlusWOPX.4">
                  <p:embed followColorScheme="full"/>
                </p:oleObj>
              </mc:Choice>
              <mc:Fallback>
                <p:oleObj name="MS Org Chart" r:id="rId1" imgW="5961380" imgH="2993390" progId="OrgPlusWOPX.4">
                  <p:embed followColorScheme="full"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1452563"/>
                        <a:ext cx="8978900" cy="497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Family Tree</a:t>
            </a:r>
            <a:endParaRPr lang="en-US" smtClean="0"/>
          </a:p>
        </p:txBody>
      </p:sp>
      <p:grpSp>
        <p:nvGrpSpPr>
          <p:cNvPr id="5126" name="Group 6"/>
          <p:cNvGrpSpPr/>
          <p:nvPr/>
        </p:nvGrpSpPr>
        <p:grpSpPr bwMode="auto">
          <a:xfrm>
            <a:off x="5029200" y="1295400"/>
            <a:ext cx="2438400" cy="457200"/>
            <a:chOff x="3168" y="816"/>
            <a:chExt cx="1536" cy="288"/>
          </a:xfrm>
        </p:grpSpPr>
        <p:sp>
          <p:nvSpPr>
            <p:cNvPr id="5132" name="Text Box 4"/>
            <p:cNvSpPr txBox="1">
              <a:spLocks noChangeArrowheads="1"/>
            </p:cNvSpPr>
            <p:nvPr/>
          </p:nvSpPr>
          <p:spPr bwMode="auto">
            <a:xfrm>
              <a:off x="4080" y="81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</a:rPr>
                <a:t>root</a:t>
              </a:r>
              <a:endParaRPr lang="en-US" b="1">
                <a:solidFill>
                  <a:srgbClr val="FF3300"/>
                </a:solidFill>
              </a:endParaRPr>
            </a:p>
          </p:txBody>
        </p:sp>
        <p:sp>
          <p:nvSpPr>
            <p:cNvPr id="5133" name="Line 5"/>
            <p:cNvSpPr>
              <a:spLocks noChangeShapeType="1"/>
            </p:cNvSpPr>
            <p:nvPr/>
          </p:nvSpPr>
          <p:spPr bwMode="auto">
            <a:xfrm flipH="1">
              <a:off x="3168" y="1008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11"/>
          <p:cNvGrpSpPr/>
          <p:nvPr/>
        </p:nvGrpSpPr>
        <p:grpSpPr bwMode="auto">
          <a:xfrm>
            <a:off x="381000" y="762000"/>
            <a:ext cx="4038600" cy="1066800"/>
            <a:chOff x="240" y="480"/>
            <a:chExt cx="2544" cy="672"/>
          </a:xfrm>
        </p:grpSpPr>
        <p:sp>
          <p:nvSpPr>
            <p:cNvPr id="5129" name="Text Box 7"/>
            <p:cNvSpPr txBox="1">
              <a:spLocks noChangeArrowheads="1"/>
            </p:cNvSpPr>
            <p:nvPr/>
          </p:nvSpPr>
          <p:spPr bwMode="auto">
            <a:xfrm>
              <a:off x="240" y="48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66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996633"/>
                  </a:solidFill>
                </a:rPr>
                <a:t>Sub-trees</a:t>
              </a:r>
              <a:endParaRPr lang="en-US" b="1">
                <a:solidFill>
                  <a:srgbClr val="996633"/>
                </a:solidFill>
              </a:endParaRPr>
            </a:p>
          </p:txBody>
        </p:sp>
        <p:sp>
          <p:nvSpPr>
            <p:cNvPr id="5130" name="Line 8"/>
            <p:cNvSpPr>
              <a:spLocks noChangeShapeType="1"/>
            </p:cNvSpPr>
            <p:nvPr/>
          </p:nvSpPr>
          <p:spPr bwMode="auto">
            <a:xfrm>
              <a:off x="960" y="720"/>
              <a:ext cx="1248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Line 9"/>
            <p:cNvSpPr>
              <a:spLocks noChangeShapeType="1"/>
            </p:cNvSpPr>
            <p:nvPr/>
          </p:nvSpPr>
          <p:spPr bwMode="auto">
            <a:xfrm>
              <a:off x="960" y="720"/>
              <a:ext cx="1824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5" name="Group 15"/>
          <p:cNvGrpSpPr/>
          <p:nvPr/>
        </p:nvGrpSpPr>
        <p:grpSpPr bwMode="auto">
          <a:xfrm>
            <a:off x="4495800" y="3505200"/>
            <a:ext cx="4419600" cy="1219200"/>
            <a:chOff x="2832" y="2208"/>
            <a:chExt cx="2784" cy="768"/>
          </a:xfrm>
        </p:grpSpPr>
        <p:sp>
          <p:nvSpPr>
            <p:cNvPr id="5127" name="Text Box 13"/>
            <p:cNvSpPr txBox="1">
              <a:spLocks noChangeArrowheads="1"/>
            </p:cNvSpPr>
            <p:nvPr/>
          </p:nvSpPr>
          <p:spPr bwMode="auto">
            <a:xfrm>
              <a:off x="4272" y="2208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Banu Hashim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5128" name="Line 14"/>
            <p:cNvSpPr>
              <a:spLocks noChangeShapeType="1"/>
            </p:cNvSpPr>
            <p:nvPr/>
          </p:nvSpPr>
          <p:spPr bwMode="auto">
            <a:xfrm flipH="1">
              <a:off x="2832" y="2496"/>
              <a:ext cx="1920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/>
          <p:nvPr/>
        </p:nvGrpSpPr>
        <p:grpSpPr bwMode="auto">
          <a:xfrm>
            <a:off x="1828800" y="1828800"/>
            <a:ext cx="4876800" cy="2743200"/>
            <a:chOff x="1152" y="1152"/>
            <a:chExt cx="3072" cy="1728"/>
          </a:xfrm>
        </p:grpSpPr>
        <p:sp>
          <p:nvSpPr>
            <p:cNvPr id="6148" name="Oval 3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en-US"/>
            </a:p>
          </p:txBody>
        </p:sp>
        <p:sp>
          <p:nvSpPr>
            <p:cNvPr id="6149" name="Oval 4"/>
            <p:cNvSpPr>
              <a:spLocks noChangeArrowheads="1"/>
            </p:cNvSpPr>
            <p:nvPr/>
          </p:nvSpPr>
          <p:spPr bwMode="auto">
            <a:xfrm>
              <a:off x="259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  <a:endParaRPr lang="en-US"/>
            </a:p>
          </p:txBody>
        </p:sp>
        <p:sp>
          <p:nvSpPr>
            <p:cNvPr id="6150" name="Oval 5"/>
            <p:cNvSpPr>
              <a:spLocks noChangeArrowheads="1"/>
            </p:cNvSpPr>
            <p:nvPr/>
          </p:nvSpPr>
          <p:spPr bwMode="auto">
            <a:xfrm>
              <a:off x="331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en-US"/>
            </a:p>
          </p:txBody>
        </p:sp>
        <p:sp>
          <p:nvSpPr>
            <p:cNvPr id="6151" name="Oval 6"/>
            <p:cNvSpPr>
              <a:spLocks noChangeArrowheads="1"/>
            </p:cNvSpPr>
            <p:nvPr/>
          </p:nvSpPr>
          <p:spPr bwMode="auto">
            <a:xfrm>
              <a:off x="187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  <a:endParaRPr lang="en-US"/>
            </a:p>
          </p:txBody>
        </p:sp>
        <p:sp>
          <p:nvSpPr>
            <p:cNvPr id="6152" name="Oval 7"/>
            <p:cNvSpPr>
              <a:spLocks noChangeArrowheads="1"/>
            </p:cNvSpPr>
            <p:nvPr/>
          </p:nvSpPr>
          <p:spPr bwMode="auto">
            <a:xfrm>
              <a:off x="1536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  <a:endParaRPr lang="en-US"/>
            </a:p>
          </p:txBody>
        </p:sp>
        <p:sp>
          <p:nvSpPr>
            <p:cNvPr id="6153" name="Oval 8"/>
            <p:cNvSpPr>
              <a:spLocks noChangeArrowheads="1"/>
            </p:cNvSpPr>
            <p:nvPr/>
          </p:nvSpPr>
          <p:spPr bwMode="auto">
            <a:xfrm>
              <a:off x="216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  <a:endParaRPr lang="en-US"/>
            </a:p>
          </p:txBody>
        </p:sp>
        <p:sp>
          <p:nvSpPr>
            <p:cNvPr id="6154" name="Oval 9"/>
            <p:cNvSpPr>
              <a:spLocks noChangeArrowheads="1"/>
            </p:cNvSpPr>
            <p:nvPr/>
          </p:nvSpPr>
          <p:spPr bwMode="auto">
            <a:xfrm>
              <a:off x="259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  <a:endParaRPr lang="en-US"/>
            </a:p>
          </p:txBody>
        </p:sp>
        <p:sp>
          <p:nvSpPr>
            <p:cNvPr id="6155" name="Oval 10"/>
            <p:cNvSpPr>
              <a:spLocks noChangeArrowheads="1"/>
            </p:cNvSpPr>
            <p:nvPr/>
          </p:nvSpPr>
          <p:spPr bwMode="auto">
            <a:xfrm>
              <a:off x="2352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  <a:endParaRPr lang="en-US"/>
            </a:p>
          </p:txBody>
        </p:sp>
        <p:sp>
          <p:nvSpPr>
            <p:cNvPr id="6156" name="Oval 11"/>
            <p:cNvSpPr>
              <a:spLocks noChangeArrowheads="1"/>
            </p:cNvSpPr>
            <p:nvPr/>
          </p:nvSpPr>
          <p:spPr bwMode="auto">
            <a:xfrm>
              <a:off x="33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  <a:endParaRPr lang="en-US"/>
            </a:p>
          </p:txBody>
        </p:sp>
        <p:sp>
          <p:nvSpPr>
            <p:cNvPr id="6157" name="Oval 12"/>
            <p:cNvSpPr>
              <a:spLocks noChangeArrowheads="1"/>
            </p:cNvSpPr>
            <p:nvPr/>
          </p:nvSpPr>
          <p:spPr bwMode="auto">
            <a:xfrm>
              <a:off x="2880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  <a:endParaRPr lang="en-US"/>
            </a:p>
          </p:txBody>
        </p:sp>
        <p:sp>
          <p:nvSpPr>
            <p:cNvPr id="6158" name="Oval 13"/>
            <p:cNvSpPr>
              <a:spLocks noChangeArrowheads="1"/>
            </p:cNvSpPr>
            <p:nvPr/>
          </p:nvSpPr>
          <p:spPr bwMode="auto">
            <a:xfrm>
              <a:off x="3936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  <a:endParaRPr lang="en-US"/>
            </a:p>
          </p:txBody>
        </p:sp>
        <p:sp>
          <p:nvSpPr>
            <p:cNvPr id="6159" name="Oval 14"/>
            <p:cNvSpPr>
              <a:spLocks noChangeArrowheads="1"/>
            </p:cNvSpPr>
            <p:nvPr/>
          </p:nvSpPr>
          <p:spPr bwMode="auto">
            <a:xfrm>
              <a:off x="3936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endParaRPr lang="en-US"/>
            </a:p>
          </p:txBody>
        </p:sp>
        <p:sp>
          <p:nvSpPr>
            <p:cNvPr id="6160" name="Oval 15"/>
            <p:cNvSpPr>
              <a:spLocks noChangeArrowheads="1"/>
            </p:cNvSpPr>
            <p:nvPr/>
          </p:nvSpPr>
          <p:spPr bwMode="auto">
            <a:xfrm>
              <a:off x="1536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  <a:endParaRPr lang="en-US"/>
            </a:p>
          </p:txBody>
        </p:sp>
        <p:sp>
          <p:nvSpPr>
            <p:cNvPr id="6161" name="Oval 16"/>
            <p:cNvSpPr>
              <a:spLocks noChangeArrowheads="1"/>
            </p:cNvSpPr>
            <p:nvPr/>
          </p:nvSpPr>
          <p:spPr bwMode="auto">
            <a:xfrm>
              <a:off x="1920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  <a:endParaRPr lang="en-US"/>
            </a:p>
          </p:txBody>
        </p:sp>
        <p:sp>
          <p:nvSpPr>
            <p:cNvPr id="6162" name="Oval 17"/>
            <p:cNvSpPr>
              <a:spLocks noChangeArrowheads="1"/>
            </p:cNvSpPr>
            <p:nvPr/>
          </p:nvSpPr>
          <p:spPr bwMode="auto">
            <a:xfrm>
              <a:off x="1152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endParaRPr lang="en-US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flipH="1">
              <a:off x="2112" y="139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>
              <a:off x="273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20"/>
            <p:cNvSpPr>
              <a:spLocks noChangeShapeType="1"/>
            </p:cNvSpPr>
            <p:nvPr/>
          </p:nvSpPr>
          <p:spPr bwMode="auto">
            <a:xfrm>
              <a:off x="2880" y="139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21"/>
            <p:cNvSpPr>
              <a:spLocks noChangeShapeType="1"/>
            </p:cNvSpPr>
            <p:nvPr/>
          </p:nvSpPr>
          <p:spPr bwMode="auto">
            <a:xfrm>
              <a:off x="2736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22"/>
            <p:cNvSpPr>
              <a:spLocks noChangeShapeType="1"/>
            </p:cNvSpPr>
            <p:nvPr/>
          </p:nvSpPr>
          <p:spPr bwMode="auto">
            <a:xfrm>
              <a:off x="168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>
              <a:off x="3600" y="187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>
              <a:off x="3456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25"/>
            <p:cNvSpPr>
              <a:spLocks noChangeShapeType="1"/>
            </p:cNvSpPr>
            <p:nvPr/>
          </p:nvSpPr>
          <p:spPr bwMode="auto">
            <a:xfrm flipH="1">
              <a:off x="1776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6"/>
            <p:cNvSpPr>
              <a:spLocks noChangeShapeType="1"/>
            </p:cNvSpPr>
            <p:nvPr/>
          </p:nvSpPr>
          <p:spPr bwMode="auto">
            <a:xfrm>
              <a:off x="2112" y="187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7"/>
            <p:cNvSpPr>
              <a:spLocks noChangeShapeType="1"/>
            </p:cNvSpPr>
            <p:nvPr/>
          </p:nvSpPr>
          <p:spPr bwMode="auto">
            <a:xfrm>
              <a:off x="408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8"/>
            <p:cNvSpPr>
              <a:spLocks noChangeShapeType="1"/>
            </p:cNvSpPr>
            <p:nvPr/>
          </p:nvSpPr>
          <p:spPr bwMode="auto">
            <a:xfrm flipH="1">
              <a:off x="2544" y="235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29"/>
            <p:cNvSpPr>
              <a:spLocks noChangeShapeType="1"/>
            </p:cNvSpPr>
            <p:nvPr/>
          </p:nvSpPr>
          <p:spPr bwMode="auto">
            <a:xfrm>
              <a:off x="2832" y="235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30"/>
            <p:cNvSpPr>
              <a:spLocks noChangeShapeType="1"/>
            </p:cNvSpPr>
            <p:nvPr/>
          </p:nvSpPr>
          <p:spPr bwMode="auto">
            <a:xfrm flipH="1">
              <a:off x="1392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31"/>
            <p:cNvSpPr>
              <a:spLocks noChangeShapeType="1"/>
            </p:cNvSpPr>
            <p:nvPr/>
          </p:nvSpPr>
          <p:spPr bwMode="auto">
            <a:xfrm>
              <a:off x="1776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Rectangle 3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Tree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/>
          <p:nvPr/>
        </p:nvGrpSpPr>
        <p:grpSpPr bwMode="auto">
          <a:xfrm>
            <a:off x="1828800" y="1371600"/>
            <a:ext cx="4876800" cy="2743200"/>
            <a:chOff x="1152" y="1152"/>
            <a:chExt cx="3072" cy="1728"/>
          </a:xfrm>
        </p:grpSpPr>
        <p:sp>
          <p:nvSpPr>
            <p:cNvPr id="7199" name="Oval 3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en-US"/>
            </a:p>
          </p:txBody>
        </p:sp>
        <p:sp>
          <p:nvSpPr>
            <p:cNvPr id="7200" name="Oval 4"/>
            <p:cNvSpPr>
              <a:spLocks noChangeArrowheads="1"/>
            </p:cNvSpPr>
            <p:nvPr/>
          </p:nvSpPr>
          <p:spPr bwMode="auto">
            <a:xfrm>
              <a:off x="259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  <a:endParaRPr lang="en-US"/>
            </a:p>
          </p:txBody>
        </p:sp>
        <p:sp>
          <p:nvSpPr>
            <p:cNvPr id="7201" name="Oval 5"/>
            <p:cNvSpPr>
              <a:spLocks noChangeArrowheads="1"/>
            </p:cNvSpPr>
            <p:nvPr/>
          </p:nvSpPr>
          <p:spPr bwMode="auto">
            <a:xfrm>
              <a:off x="331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en-US"/>
            </a:p>
          </p:txBody>
        </p:sp>
        <p:sp>
          <p:nvSpPr>
            <p:cNvPr id="7202" name="Oval 6"/>
            <p:cNvSpPr>
              <a:spLocks noChangeArrowheads="1"/>
            </p:cNvSpPr>
            <p:nvPr/>
          </p:nvSpPr>
          <p:spPr bwMode="auto">
            <a:xfrm>
              <a:off x="187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  <a:endParaRPr lang="en-US"/>
            </a:p>
          </p:txBody>
        </p:sp>
        <p:sp>
          <p:nvSpPr>
            <p:cNvPr id="7203" name="Oval 7"/>
            <p:cNvSpPr>
              <a:spLocks noChangeArrowheads="1"/>
            </p:cNvSpPr>
            <p:nvPr/>
          </p:nvSpPr>
          <p:spPr bwMode="auto">
            <a:xfrm>
              <a:off x="1536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  <a:endParaRPr lang="en-US"/>
            </a:p>
          </p:txBody>
        </p:sp>
        <p:sp>
          <p:nvSpPr>
            <p:cNvPr id="7204" name="Oval 8"/>
            <p:cNvSpPr>
              <a:spLocks noChangeArrowheads="1"/>
            </p:cNvSpPr>
            <p:nvPr/>
          </p:nvSpPr>
          <p:spPr bwMode="auto">
            <a:xfrm>
              <a:off x="216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  <a:endParaRPr lang="en-US"/>
            </a:p>
          </p:txBody>
        </p:sp>
        <p:sp>
          <p:nvSpPr>
            <p:cNvPr id="7205" name="Oval 9"/>
            <p:cNvSpPr>
              <a:spLocks noChangeArrowheads="1"/>
            </p:cNvSpPr>
            <p:nvPr/>
          </p:nvSpPr>
          <p:spPr bwMode="auto">
            <a:xfrm>
              <a:off x="259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  <a:endParaRPr lang="en-US"/>
            </a:p>
          </p:txBody>
        </p:sp>
        <p:sp>
          <p:nvSpPr>
            <p:cNvPr id="7206" name="Oval 10"/>
            <p:cNvSpPr>
              <a:spLocks noChangeArrowheads="1"/>
            </p:cNvSpPr>
            <p:nvPr/>
          </p:nvSpPr>
          <p:spPr bwMode="auto">
            <a:xfrm>
              <a:off x="2352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  <a:endParaRPr lang="en-US"/>
            </a:p>
          </p:txBody>
        </p:sp>
        <p:sp>
          <p:nvSpPr>
            <p:cNvPr id="7207" name="Oval 11"/>
            <p:cNvSpPr>
              <a:spLocks noChangeArrowheads="1"/>
            </p:cNvSpPr>
            <p:nvPr/>
          </p:nvSpPr>
          <p:spPr bwMode="auto">
            <a:xfrm>
              <a:off x="33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  <a:endParaRPr lang="en-US"/>
            </a:p>
          </p:txBody>
        </p:sp>
        <p:sp>
          <p:nvSpPr>
            <p:cNvPr id="7208" name="Oval 12"/>
            <p:cNvSpPr>
              <a:spLocks noChangeArrowheads="1"/>
            </p:cNvSpPr>
            <p:nvPr/>
          </p:nvSpPr>
          <p:spPr bwMode="auto">
            <a:xfrm>
              <a:off x="2880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  <a:endParaRPr lang="en-US"/>
            </a:p>
          </p:txBody>
        </p:sp>
        <p:sp>
          <p:nvSpPr>
            <p:cNvPr id="7209" name="Oval 13"/>
            <p:cNvSpPr>
              <a:spLocks noChangeArrowheads="1"/>
            </p:cNvSpPr>
            <p:nvPr/>
          </p:nvSpPr>
          <p:spPr bwMode="auto">
            <a:xfrm>
              <a:off x="3936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  <a:endParaRPr lang="en-US"/>
            </a:p>
          </p:txBody>
        </p:sp>
        <p:sp>
          <p:nvSpPr>
            <p:cNvPr id="7210" name="Oval 14"/>
            <p:cNvSpPr>
              <a:spLocks noChangeArrowheads="1"/>
            </p:cNvSpPr>
            <p:nvPr/>
          </p:nvSpPr>
          <p:spPr bwMode="auto">
            <a:xfrm>
              <a:off x="3936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endParaRPr lang="en-US"/>
            </a:p>
          </p:txBody>
        </p:sp>
        <p:sp>
          <p:nvSpPr>
            <p:cNvPr id="7211" name="Oval 15"/>
            <p:cNvSpPr>
              <a:spLocks noChangeArrowheads="1"/>
            </p:cNvSpPr>
            <p:nvPr/>
          </p:nvSpPr>
          <p:spPr bwMode="auto">
            <a:xfrm>
              <a:off x="1536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  <a:endParaRPr lang="en-US"/>
            </a:p>
          </p:txBody>
        </p:sp>
        <p:sp>
          <p:nvSpPr>
            <p:cNvPr id="7212" name="Oval 16"/>
            <p:cNvSpPr>
              <a:spLocks noChangeArrowheads="1"/>
            </p:cNvSpPr>
            <p:nvPr/>
          </p:nvSpPr>
          <p:spPr bwMode="auto">
            <a:xfrm>
              <a:off x="1920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  <a:endParaRPr lang="en-US"/>
            </a:p>
          </p:txBody>
        </p:sp>
        <p:sp>
          <p:nvSpPr>
            <p:cNvPr id="7213" name="Oval 17"/>
            <p:cNvSpPr>
              <a:spLocks noChangeArrowheads="1"/>
            </p:cNvSpPr>
            <p:nvPr/>
          </p:nvSpPr>
          <p:spPr bwMode="auto">
            <a:xfrm>
              <a:off x="1152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endParaRPr lang="en-US"/>
            </a:p>
          </p:txBody>
        </p:sp>
        <p:sp>
          <p:nvSpPr>
            <p:cNvPr id="7214" name="Line 18"/>
            <p:cNvSpPr>
              <a:spLocks noChangeShapeType="1"/>
            </p:cNvSpPr>
            <p:nvPr/>
          </p:nvSpPr>
          <p:spPr bwMode="auto">
            <a:xfrm flipH="1">
              <a:off x="2112" y="139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Line 19"/>
            <p:cNvSpPr>
              <a:spLocks noChangeShapeType="1"/>
            </p:cNvSpPr>
            <p:nvPr/>
          </p:nvSpPr>
          <p:spPr bwMode="auto">
            <a:xfrm>
              <a:off x="273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6" name="Line 20"/>
            <p:cNvSpPr>
              <a:spLocks noChangeShapeType="1"/>
            </p:cNvSpPr>
            <p:nvPr/>
          </p:nvSpPr>
          <p:spPr bwMode="auto">
            <a:xfrm>
              <a:off x="2880" y="139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Line 21"/>
            <p:cNvSpPr>
              <a:spLocks noChangeShapeType="1"/>
            </p:cNvSpPr>
            <p:nvPr/>
          </p:nvSpPr>
          <p:spPr bwMode="auto">
            <a:xfrm>
              <a:off x="2736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Line 22"/>
            <p:cNvSpPr>
              <a:spLocks noChangeShapeType="1"/>
            </p:cNvSpPr>
            <p:nvPr/>
          </p:nvSpPr>
          <p:spPr bwMode="auto">
            <a:xfrm>
              <a:off x="168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Line 23"/>
            <p:cNvSpPr>
              <a:spLocks noChangeShapeType="1"/>
            </p:cNvSpPr>
            <p:nvPr/>
          </p:nvSpPr>
          <p:spPr bwMode="auto">
            <a:xfrm>
              <a:off x="3600" y="187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Line 24"/>
            <p:cNvSpPr>
              <a:spLocks noChangeShapeType="1"/>
            </p:cNvSpPr>
            <p:nvPr/>
          </p:nvSpPr>
          <p:spPr bwMode="auto">
            <a:xfrm>
              <a:off x="3456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Line 25"/>
            <p:cNvSpPr>
              <a:spLocks noChangeShapeType="1"/>
            </p:cNvSpPr>
            <p:nvPr/>
          </p:nvSpPr>
          <p:spPr bwMode="auto">
            <a:xfrm flipH="1">
              <a:off x="1776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2" name="Line 26"/>
            <p:cNvSpPr>
              <a:spLocks noChangeShapeType="1"/>
            </p:cNvSpPr>
            <p:nvPr/>
          </p:nvSpPr>
          <p:spPr bwMode="auto">
            <a:xfrm>
              <a:off x="2112" y="187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3" name="Line 27"/>
            <p:cNvSpPr>
              <a:spLocks noChangeShapeType="1"/>
            </p:cNvSpPr>
            <p:nvPr/>
          </p:nvSpPr>
          <p:spPr bwMode="auto">
            <a:xfrm>
              <a:off x="408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4" name="Line 28"/>
            <p:cNvSpPr>
              <a:spLocks noChangeShapeType="1"/>
            </p:cNvSpPr>
            <p:nvPr/>
          </p:nvSpPr>
          <p:spPr bwMode="auto">
            <a:xfrm flipH="1">
              <a:off x="2544" y="235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Line 29"/>
            <p:cNvSpPr>
              <a:spLocks noChangeShapeType="1"/>
            </p:cNvSpPr>
            <p:nvPr/>
          </p:nvSpPr>
          <p:spPr bwMode="auto">
            <a:xfrm>
              <a:off x="2832" y="235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Line 30"/>
            <p:cNvSpPr>
              <a:spLocks noChangeShapeType="1"/>
            </p:cNvSpPr>
            <p:nvPr/>
          </p:nvSpPr>
          <p:spPr bwMode="auto">
            <a:xfrm flipH="1">
              <a:off x="1392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Line 31"/>
            <p:cNvSpPr>
              <a:spLocks noChangeShapeType="1"/>
            </p:cNvSpPr>
            <p:nvPr/>
          </p:nvSpPr>
          <p:spPr bwMode="auto">
            <a:xfrm>
              <a:off x="1776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48" name="Group 32"/>
          <p:cNvGrpSpPr/>
          <p:nvPr/>
        </p:nvGrpSpPr>
        <p:grpSpPr bwMode="auto">
          <a:xfrm>
            <a:off x="1219200" y="1371600"/>
            <a:ext cx="3352800" cy="3733800"/>
            <a:chOff x="768" y="864"/>
            <a:chExt cx="2112" cy="2352"/>
          </a:xfrm>
        </p:grpSpPr>
        <p:sp>
          <p:nvSpPr>
            <p:cNvPr id="7195" name="Oval 33"/>
            <p:cNvSpPr>
              <a:spLocks noChangeArrowheads="1"/>
            </p:cNvSpPr>
            <p:nvPr/>
          </p:nvSpPr>
          <p:spPr bwMode="auto">
            <a:xfrm>
              <a:off x="2592" y="864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en-US"/>
            </a:p>
          </p:txBody>
        </p:sp>
        <p:grpSp>
          <p:nvGrpSpPr>
            <p:cNvPr id="7196" name="Group 34"/>
            <p:cNvGrpSpPr/>
            <p:nvPr/>
          </p:nvGrpSpPr>
          <p:grpSpPr bwMode="auto">
            <a:xfrm>
              <a:off x="768" y="2928"/>
              <a:ext cx="2016" cy="288"/>
              <a:chOff x="768" y="2928"/>
              <a:chExt cx="2016" cy="288"/>
            </a:xfrm>
          </p:grpSpPr>
          <p:sp>
            <p:nvSpPr>
              <p:cNvPr id="7197" name="Text Box 35"/>
              <p:cNvSpPr txBox="1">
                <a:spLocks noChangeArrowheads="1"/>
              </p:cNvSpPr>
              <p:nvPr/>
            </p:nvSpPr>
            <p:spPr bwMode="auto">
              <a:xfrm>
                <a:off x="1056" y="2928"/>
                <a:ext cx="17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FF3300"/>
                    </a:solidFill>
                  </a:rPr>
                  <a:t>Root (no parent)</a:t>
                </a:r>
                <a:endParaRPr lang="en-US">
                  <a:solidFill>
                    <a:srgbClr val="FF3300"/>
                  </a:solidFill>
                </a:endParaRPr>
              </a:p>
            </p:txBody>
          </p:sp>
          <p:sp>
            <p:nvSpPr>
              <p:cNvPr id="7198" name="Oval 36"/>
              <p:cNvSpPr>
                <a:spLocks noChangeArrowheads="1"/>
              </p:cNvSpPr>
              <p:nvPr/>
            </p:nvSpPr>
            <p:spPr bwMode="auto">
              <a:xfrm>
                <a:off x="768" y="2928"/>
                <a:ext cx="288" cy="28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53" name="Group 37"/>
          <p:cNvGrpSpPr/>
          <p:nvPr/>
        </p:nvGrpSpPr>
        <p:grpSpPr bwMode="auto">
          <a:xfrm>
            <a:off x="1219200" y="2133600"/>
            <a:ext cx="7620000" cy="3505200"/>
            <a:chOff x="768" y="1344"/>
            <a:chExt cx="4800" cy="2208"/>
          </a:xfrm>
        </p:grpSpPr>
        <p:grpSp>
          <p:nvGrpSpPr>
            <p:cNvPr id="7186" name="Group 38"/>
            <p:cNvGrpSpPr/>
            <p:nvPr/>
          </p:nvGrpSpPr>
          <p:grpSpPr bwMode="auto">
            <a:xfrm>
              <a:off x="1536" y="1344"/>
              <a:ext cx="2688" cy="768"/>
              <a:chOff x="192" y="144"/>
              <a:chExt cx="2688" cy="768"/>
            </a:xfrm>
          </p:grpSpPr>
          <p:sp>
            <p:nvSpPr>
              <p:cNvPr id="7189" name="Oval 39"/>
              <p:cNvSpPr>
                <a:spLocks noChangeArrowheads="1"/>
              </p:cNvSpPr>
              <p:nvPr/>
            </p:nvSpPr>
            <p:spPr bwMode="auto">
              <a:xfrm>
                <a:off x="1248" y="144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F</a:t>
                </a:r>
                <a:endParaRPr lang="en-US"/>
              </a:p>
            </p:txBody>
          </p:sp>
          <p:sp>
            <p:nvSpPr>
              <p:cNvPr id="7190" name="Oval 40"/>
              <p:cNvSpPr>
                <a:spLocks noChangeArrowheads="1"/>
              </p:cNvSpPr>
              <p:nvPr/>
            </p:nvSpPr>
            <p:spPr bwMode="auto">
              <a:xfrm>
                <a:off x="1968" y="144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  <a:endParaRPr lang="en-US"/>
              </a:p>
            </p:txBody>
          </p:sp>
          <p:sp>
            <p:nvSpPr>
              <p:cNvPr id="7191" name="Oval 41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  <a:endParaRPr lang="en-US"/>
              </a:p>
            </p:txBody>
          </p:sp>
          <p:sp>
            <p:nvSpPr>
              <p:cNvPr id="7192" name="Oval 42"/>
              <p:cNvSpPr>
                <a:spLocks noChangeArrowheads="1"/>
              </p:cNvSpPr>
              <p:nvPr/>
            </p:nvSpPr>
            <p:spPr bwMode="auto">
              <a:xfrm>
                <a:off x="192" y="624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  <a:endParaRPr lang="en-US"/>
              </a:p>
            </p:txBody>
          </p:sp>
          <p:sp>
            <p:nvSpPr>
              <p:cNvPr id="7193" name="Oval 43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  <a:endParaRPr lang="en-US"/>
              </a:p>
            </p:txBody>
          </p:sp>
          <p:sp>
            <p:nvSpPr>
              <p:cNvPr id="7194" name="Oval 44"/>
              <p:cNvSpPr>
                <a:spLocks noChangeArrowheads="1"/>
              </p:cNvSpPr>
              <p:nvPr/>
            </p:nvSpPr>
            <p:spPr bwMode="auto">
              <a:xfrm>
                <a:off x="2592" y="624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X</a:t>
                </a:r>
                <a:endParaRPr lang="en-US"/>
              </a:p>
            </p:txBody>
          </p:sp>
        </p:grpSp>
        <p:sp>
          <p:nvSpPr>
            <p:cNvPr id="7187" name="Text Box 45"/>
            <p:cNvSpPr txBox="1">
              <a:spLocks noChangeArrowheads="1"/>
            </p:cNvSpPr>
            <p:nvPr/>
          </p:nvSpPr>
          <p:spPr bwMode="auto">
            <a:xfrm>
              <a:off x="1056" y="3264"/>
              <a:ext cx="45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accent2"/>
                  </a:solidFill>
                </a:rPr>
                <a:t>Intermediate nodes (has a parent and at least one child)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7188" name="Oval 46"/>
            <p:cNvSpPr>
              <a:spLocks noChangeArrowheads="1"/>
            </p:cNvSpPr>
            <p:nvPr/>
          </p:nvSpPr>
          <p:spPr bwMode="auto">
            <a:xfrm>
              <a:off x="768" y="3264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9263" name="Group 47"/>
          <p:cNvGrpSpPr/>
          <p:nvPr/>
        </p:nvGrpSpPr>
        <p:grpSpPr bwMode="auto">
          <a:xfrm>
            <a:off x="1219200" y="2895600"/>
            <a:ext cx="5486400" cy="3276600"/>
            <a:chOff x="768" y="1824"/>
            <a:chExt cx="3456" cy="2064"/>
          </a:xfrm>
        </p:grpSpPr>
        <p:grpSp>
          <p:nvGrpSpPr>
            <p:cNvPr id="7175" name="Group 48"/>
            <p:cNvGrpSpPr/>
            <p:nvPr/>
          </p:nvGrpSpPr>
          <p:grpSpPr bwMode="auto">
            <a:xfrm>
              <a:off x="1152" y="1824"/>
              <a:ext cx="3072" cy="768"/>
              <a:chOff x="1152" y="2976"/>
              <a:chExt cx="3072" cy="768"/>
            </a:xfrm>
          </p:grpSpPr>
          <p:sp>
            <p:nvSpPr>
              <p:cNvPr id="7178" name="Oval 49"/>
              <p:cNvSpPr>
                <a:spLocks noChangeArrowheads="1"/>
              </p:cNvSpPr>
              <p:nvPr/>
            </p:nvSpPr>
            <p:spPr bwMode="auto">
              <a:xfrm>
                <a:off x="2160" y="297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H</a:t>
                </a:r>
                <a:endParaRPr lang="en-US"/>
              </a:p>
            </p:txBody>
          </p:sp>
          <p:sp>
            <p:nvSpPr>
              <p:cNvPr id="7179" name="Oval 50"/>
              <p:cNvSpPr>
                <a:spLocks noChangeArrowheads="1"/>
              </p:cNvSpPr>
              <p:nvPr/>
            </p:nvSpPr>
            <p:spPr bwMode="auto">
              <a:xfrm>
                <a:off x="2352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endParaRPr lang="en-US"/>
              </a:p>
            </p:txBody>
          </p:sp>
          <p:sp>
            <p:nvSpPr>
              <p:cNvPr id="7180" name="Oval 51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L</a:t>
                </a:r>
                <a:endParaRPr lang="en-US"/>
              </a:p>
            </p:txBody>
          </p:sp>
          <p:sp>
            <p:nvSpPr>
              <p:cNvPr id="7181" name="Oval 52"/>
              <p:cNvSpPr>
                <a:spLocks noChangeArrowheads="1"/>
              </p:cNvSpPr>
              <p:nvPr/>
            </p:nvSpPr>
            <p:spPr bwMode="auto">
              <a:xfrm>
                <a:off x="2880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N</a:t>
                </a:r>
                <a:endParaRPr lang="en-US"/>
              </a:p>
            </p:txBody>
          </p:sp>
          <p:sp>
            <p:nvSpPr>
              <p:cNvPr id="7182" name="Oval 53"/>
              <p:cNvSpPr>
                <a:spLocks noChangeArrowheads="1"/>
              </p:cNvSpPr>
              <p:nvPr/>
            </p:nvSpPr>
            <p:spPr bwMode="auto">
              <a:xfrm>
                <a:off x="3936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P</a:t>
                </a:r>
                <a:endParaRPr lang="en-US"/>
              </a:p>
            </p:txBody>
          </p:sp>
          <p:sp>
            <p:nvSpPr>
              <p:cNvPr id="7183" name="Oval 54"/>
              <p:cNvSpPr>
                <a:spLocks noChangeArrowheads="1"/>
              </p:cNvSpPr>
              <p:nvPr/>
            </p:nvSpPr>
            <p:spPr bwMode="auto">
              <a:xfrm>
                <a:off x="1536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  <a:endParaRPr lang="en-US"/>
              </a:p>
            </p:txBody>
          </p:sp>
          <p:sp>
            <p:nvSpPr>
              <p:cNvPr id="7184" name="Oval 55"/>
              <p:cNvSpPr>
                <a:spLocks noChangeArrowheads="1"/>
              </p:cNvSpPr>
              <p:nvPr/>
            </p:nvSpPr>
            <p:spPr bwMode="auto">
              <a:xfrm>
                <a:off x="1920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M</a:t>
                </a:r>
                <a:endParaRPr lang="en-US"/>
              </a:p>
            </p:txBody>
          </p:sp>
          <p:sp>
            <p:nvSpPr>
              <p:cNvPr id="7185" name="Oval 56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  <a:endParaRPr lang="en-US"/>
              </a:p>
            </p:txBody>
          </p:sp>
        </p:grpSp>
        <p:sp>
          <p:nvSpPr>
            <p:cNvPr id="7176" name="Text Box 57"/>
            <p:cNvSpPr txBox="1">
              <a:spLocks noChangeArrowheads="1"/>
            </p:cNvSpPr>
            <p:nvPr/>
          </p:nvSpPr>
          <p:spPr bwMode="auto">
            <a:xfrm>
              <a:off x="1056" y="3600"/>
              <a:ext cx="28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8000"/>
                  </a:solidFill>
                </a:rPr>
                <a:t>Leaf nodes (0 children)</a:t>
              </a:r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177" name="Oval 58"/>
            <p:cNvSpPr>
              <a:spLocks noChangeArrowheads="1"/>
            </p:cNvSpPr>
            <p:nvPr/>
          </p:nvSpPr>
          <p:spPr bwMode="auto">
            <a:xfrm>
              <a:off x="768" y="3600"/>
              <a:ext cx="288" cy="2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7174" name="Rectangle 59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Node Types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1828800" y="1828800"/>
            <a:ext cx="4876800" cy="2743200"/>
            <a:chOff x="1152" y="1008"/>
            <a:chExt cx="3072" cy="1728"/>
          </a:xfrm>
        </p:grpSpPr>
        <p:sp>
          <p:nvSpPr>
            <p:cNvPr id="8230" name="Oval 3"/>
            <p:cNvSpPr>
              <a:spLocks noChangeArrowheads="1"/>
            </p:cNvSpPr>
            <p:nvPr/>
          </p:nvSpPr>
          <p:spPr bwMode="auto">
            <a:xfrm>
              <a:off x="259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en-US"/>
            </a:p>
          </p:txBody>
        </p:sp>
        <p:sp>
          <p:nvSpPr>
            <p:cNvPr id="8231" name="Oval 4"/>
            <p:cNvSpPr>
              <a:spLocks noChangeArrowheads="1"/>
            </p:cNvSpPr>
            <p:nvPr/>
          </p:nvSpPr>
          <p:spPr bwMode="auto">
            <a:xfrm>
              <a:off x="2592" y="14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  <a:endParaRPr lang="en-US"/>
            </a:p>
          </p:txBody>
        </p:sp>
        <p:sp>
          <p:nvSpPr>
            <p:cNvPr id="8232" name="Oval 5"/>
            <p:cNvSpPr>
              <a:spLocks noChangeArrowheads="1"/>
            </p:cNvSpPr>
            <p:nvPr/>
          </p:nvSpPr>
          <p:spPr bwMode="auto">
            <a:xfrm>
              <a:off x="3312" y="14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en-US"/>
            </a:p>
          </p:txBody>
        </p:sp>
        <p:sp>
          <p:nvSpPr>
            <p:cNvPr id="8233" name="Oval 6"/>
            <p:cNvSpPr>
              <a:spLocks noChangeArrowheads="1"/>
            </p:cNvSpPr>
            <p:nvPr/>
          </p:nvSpPr>
          <p:spPr bwMode="auto">
            <a:xfrm>
              <a:off x="1872" y="14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  <a:endParaRPr lang="en-US"/>
            </a:p>
          </p:txBody>
        </p:sp>
        <p:sp>
          <p:nvSpPr>
            <p:cNvPr id="8234" name="Oval 7"/>
            <p:cNvSpPr>
              <a:spLocks noChangeArrowheads="1"/>
            </p:cNvSpPr>
            <p:nvPr/>
          </p:nvSpPr>
          <p:spPr bwMode="auto">
            <a:xfrm>
              <a:off x="153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  <a:endParaRPr lang="en-US"/>
            </a:p>
          </p:txBody>
        </p:sp>
        <p:sp>
          <p:nvSpPr>
            <p:cNvPr id="8235" name="Oval 8"/>
            <p:cNvSpPr>
              <a:spLocks noChangeArrowheads="1"/>
            </p:cNvSpPr>
            <p:nvPr/>
          </p:nvSpPr>
          <p:spPr bwMode="auto">
            <a:xfrm>
              <a:off x="2160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  <a:endParaRPr lang="en-US"/>
            </a:p>
          </p:txBody>
        </p:sp>
        <p:sp>
          <p:nvSpPr>
            <p:cNvPr id="8236" name="Oval 9"/>
            <p:cNvSpPr>
              <a:spLocks noChangeArrowheads="1"/>
            </p:cNvSpPr>
            <p:nvPr/>
          </p:nvSpPr>
          <p:spPr bwMode="auto">
            <a:xfrm>
              <a:off x="2592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  <a:endParaRPr lang="en-US"/>
            </a:p>
          </p:txBody>
        </p:sp>
        <p:sp>
          <p:nvSpPr>
            <p:cNvPr id="8237" name="Oval 10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  <a:endParaRPr lang="en-US"/>
            </a:p>
          </p:txBody>
        </p:sp>
        <p:sp>
          <p:nvSpPr>
            <p:cNvPr id="8238" name="Oval 11"/>
            <p:cNvSpPr>
              <a:spLocks noChangeArrowheads="1"/>
            </p:cNvSpPr>
            <p:nvPr/>
          </p:nvSpPr>
          <p:spPr bwMode="auto">
            <a:xfrm>
              <a:off x="3312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  <a:endParaRPr lang="en-US"/>
            </a:p>
          </p:txBody>
        </p:sp>
        <p:sp>
          <p:nvSpPr>
            <p:cNvPr id="8239" name="Oval 12"/>
            <p:cNvSpPr>
              <a:spLocks noChangeArrowheads="1"/>
            </p:cNvSpPr>
            <p:nvPr/>
          </p:nvSpPr>
          <p:spPr bwMode="auto">
            <a:xfrm>
              <a:off x="2880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  <a:endParaRPr lang="en-US"/>
            </a:p>
          </p:txBody>
        </p:sp>
        <p:sp>
          <p:nvSpPr>
            <p:cNvPr id="8240" name="Oval 13"/>
            <p:cNvSpPr>
              <a:spLocks noChangeArrowheads="1"/>
            </p:cNvSpPr>
            <p:nvPr/>
          </p:nvSpPr>
          <p:spPr bwMode="auto">
            <a:xfrm>
              <a:off x="393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  <a:endParaRPr lang="en-US"/>
            </a:p>
          </p:txBody>
        </p:sp>
        <p:sp>
          <p:nvSpPr>
            <p:cNvPr id="8241" name="Oval 14"/>
            <p:cNvSpPr>
              <a:spLocks noChangeArrowheads="1"/>
            </p:cNvSpPr>
            <p:nvPr/>
          </p:nvSpPr>
          <p:spPr bwMode="auto">
            <a:xfrm>
              <a:off x="3936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endParaRPr lang="en-US"/>
            </a:p>
          </p:txBody>
        </p:sp>
        <p:sp>
          <p:nvSpPr>
            <p:cNvPr id="8242" name="Oval 15"/>
            <p:cNvSpPr>
              <a:spLocks noChangeArrowheads="1"/>
            </p:cNvSpPr>
            <p:nvPr/>
          </p:nvSpPr>
          <p:spPr bwMode="auto">
            <a:xfrm>
              <a:off x="1536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  <a:endParaRPr lang="en-US"/>
            </a:p>
          </p:txBody>
        </p:sp>
        <p:sp>
          <p:nvSpPr>
            <p:cNvPr id="8243" name="Oval 16"/>
            <p:cNvSpPr>
              <a:spLocks noChangeArrowheads="1"/>
            </p:cNvSpPr>
            <p:nvPr/>
          </p:nvSpPr>
          <p:spPr bwMode="auto">
            <a:xfrm>
              <a:off x="1920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  <a:endParaRPr lang="en-US"/>
            </a:p>
          </p:txBody>
        </p:sp>
        <p:sp>
          <p:nvSpPr>
            <p:cNvPr id="8244" name="Oval 17"/>
            <p:cNvSpPr>
              <a:spLocks noChangeArrowheads="1"/>
            </p:cNvSpPr>
            <p:nvPr/>
          </p:nvSpPr>
          <p:spPr bwMode="auto">
            <a:xfrm>
              <a:off x="1152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endParaRPr lang="en-US"/>
            </a:p>
          </p:txBody>
        </p:sp>
        <p:sp>
          <p:nvSpPr>
            <p:cNvPr id="8245" name="Line 18"/>
            <p:cNvSpPr>
              <a:spLocks noChangeShapeType="1"/>
            </p:cNvSpPr>
            <p:nvPr/>
          </p:nvSpPr>
          <p:spPr bwMode="auto">
            <a:xfrm flipH="1">
              <a:off x="2112" y="12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19"/>
            <p:cNvSpPr>
              <a:spLocks noChangeShapeType="1"/>
            </p:cNvSpPr>
            <p:nvPr/>
          </p:nvSpPr>
          <p:spPr bwMode="auto">
            <a:xfrm>
              <a:off x="2736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20"/>
            <p:cNvSpPr>
              <a:spLocks noChangeShapeType="1"/>
            </p:cNvSpPr>
            <p:nvPr/>
          </p:nvSpPr>
          <p:spPr bwMode="auto">
            <a:xfrm>
              <a:off x="2880" y="12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Line 21"/>
            <p:cNvSpPr>
              <a:spLocks noChangeShapeType="1"/>
            </p:cNvSpPr>
            <p:nvPr/>
          </p:nvSpPr>
          <p:spPr bwMode="auto">
            <a:xfrm>
              <a:off x="2736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22"/>
            <p:cNvSpPr>
              <a:spLocks noChangeShapeType="1"/>
            </p:cNvSpPr>
            <p:nvPr/>
          </p:nvSpPr>
          <p:spPr bwMode="auto">
            <a:xfrm>
              <a:off x="1680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23"/>
            <p:cNvSpPr>
              <a:spLocks noChangeShapeType="1"/>
            </p:cNvSpPr>
            <p:nvPr/>
          </p:nvSpPr>
          <p:spPr bwMode="auto">
            <a:xfrm>
              <a:off x="3600" y="172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24"/>
            <p:cNvSpPr>
              <a:spLocks noChangeShapeType="1"/>
            </p:cNvSpPr>
            <p:nvPr/>
          </p:nvSpPr>
          <p:spPr bwMode="auto">
            <a:xfrm>
              <a:off x="3456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25"/>
            <p:cNvSpPr>
              <a:spLocks noChangeShapeType="1"/>
            </p:cNvSpPr>
            <p:nvPr/>
          </p:nvSpPr>
          <p:spPr bwMode="auto">
            <a:xfrm flipH="1">
              <a:off x="1776" y="172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26"/>
            <p:cNvSpPr>
              <a:spLocks noChangeShapeType="1"/>
            </p:cNvSpPr>
            <p:nvPr/>
          </p:nvSpPr>
          <p:spPr bwMode="auto">
            <a:xfrm>
              <a:off x="2112" y="172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27"/>
            <p:cNvSpPr>
              <a:spLocks noChangeShapeType="1"/>
            </p:cNvSpPr>
            <p:nvPr/>
          </p:nvSpPr>
          <p:spPr bwMode="auto">
            <a:xfrm>
              <a:off x="4080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H="1">
              <a:off x="2544" y="220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29"/>
            <p:cNvSpPr>
              <a:spLocks noChangeShapeType="1"/>
            </p:cNvSpPr>
            <p:nvPr/>
          </p:nvSpPr>
          <p:spPr bwMode="auto">
            <a:xfrm>
              <a:off x="2832" y="220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Line 30"/>
            <p:cNvSpPr>
              <a:spLocks noChangeShapeType="1"/>
            </p:cNvSpPr>
            <p:nvPr/>
          </p:nvSpPr>
          <p:spPr bwMode="auto">
            <a:xfrm flipH="1">
              <a:off x="1392" y="22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Line 31"/>
            <p:cNvSpPr>
              <a:spLocks noChangeShapeType="1"/>
            </p:cNvSpPr>
            <p:nvPr/>
          </p:nvSpPr>
          <p:spPr bwMode="auto">
            <a:xfrm>
              <a:off x="1776" y="22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2" name="Group 32"/>
          <p:cNvGrpSpPr/>
          <p:nvPr/>
        </p:nvGrpSpPr>
        <p:grpSpPr bwMode="auto">
          <a:xfrm>
            <a:off x="2438400" y="1828800"/>
            <a:ext cx="5029200" cy="4267200"/>
            <a:chOff x="1536" y="1152"/>
            <a:chExt cx="3168" cy="2688"/>
          </a:xfrm>
        </p:grpSpPr>
        <p:grpSp>
          <p:nvGrpSpPr>
            <p:cNvPr id="8224" name="Group 33"/>
            <p:cNvGrpSpPr/>
            <p:nvPr/>
          </p:nvGrpSpPr>
          <p:grpSpPr bwMode="auto">
            <a:xfrm>
              <a:off x="1536" y="1152"/>
              <a:ext cx="1344" cy="1248"/>
              <a:chOff x="336" y="96"/>
              <a:chExt cx="1344" cy="1248"/>
            </a:xfrm>
          </p:grpSpPr>
          <p:sp>
            <p:nvSpPr>
              <p:cNvPr id="8228" name="Oval 34"/>
              <p:cNvSpPr>
                <a:spLocks noChangeArrowheads="1"/>
              </p:cNvSpPr>
              <p:nvPr/>
            </p:nvSpPr>
            <p:spPr bwMode="auto">
              <a:xfrm>
                <a:off x="1392" y="96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  <a:endParaRPr lang="en-US"/>
              </a:p>
            </p:txBody>
          </p:sp>
          <p:sp>
            <p:nvSpPr>
              <p:cNvPr id="8229" name="Oval 35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  <a:endParaRPr lang="en-US"/>
              </a:p>
            </p:txBody>
          </p:sp>
        </p:grpSp>
        <p:grpSp>
          <p:nvGrpSpPr>
            <p:cNvPr id="8225" name="Group 36"/>
            <p:cNvGrpSpPr/>
            <p:nvPr/>
          </p:nvGrpSpPr>
          <p:grpSpPr bwMode="auto">
            <a:xfrm>
              <a:off x="3602" y="3552"/>
              <a:ext cx="1102" cy="288"/>
              <a:chOff x="3602" y="3552"/>
              <a:chExt cx="1102" cy="288"/>
            </a:xfrm>
          </p:grpSpPr>
          <p:sp>
            <p:nvSpPr>
              <p:cNvPr id="8226" name="Oval 37"/>
              <p:cNvSpPr>
                <a:spLocks noChangeArrowheads="1"/>
              </p:cNvSpPr>
              <p:nvPr/>
            </p:nvSpPr>
            <p:spPr bwMode="auto">
              <a:xfrm>
                <a:off x="3602" y="3552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227" name="Text Box 38"/>
              <p:cNvSpPr txBox="1">
                <a:spLocks noChangeArrowheads="1"/>
              </p:cNvSpPr>
              <p:nvPr/>
            </p:nvSpPr>
            <p:spPr bwMode="auto">
              <a:xfrm>
                <a:off x="3890" y="3552"/>
                <a:ext cx="8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/>
                  <a:t>Degree 3</a:t>
                </a:r>
                <a:endParaRPr lang="en-US"/>
              </a:p>
            </p:txBody>
          </p:sp>
        </p:grpSp>
      </p:grpSp>
      <p:grpSp>
        <p:nvGrpSpPr>
          <p:cNvPr id="10279" name="Group 39"/>
          <p:cNvGrpSpPr/>
          <p:nvPr/>
        </p:nvGrpSpPr>
        <p:grpSpPr bwMode="auto">
          <a:xfrm>
            <a:off x="1219200" y="2590800"/>
            <a:ext cx="5486400" cy="3505200"/>
            <a:chOff x="768" y="1632"/>
            <a:chExt cx="3456" cy="2208"/>
          </a:xfrm>
        </p:grpSpPr>
        <p:grpSp>
          <p:nvGrpSpPr>
            <p:cNvPr id="8218" name="Group 40"/>
            <p:cNvGrpSpPr/>
            <p:nvPr/>
          </p:nvGrpSpPr>
          <p:grpSpPr bwMode="auto">
            <a:xfrm>
              <a:off x="2592" y="1632"/>
              <a:ext cx="1632" cy="768"/>
              <a:chOff x="3936" y="3360"/>
              <a:chExt cx="1632" cy="768"/>
            </a:xfrm>
          </p:grpSpPr>
          <p:sp>
            <p:nvSpPr>
              <p:cNvPr id="8222" name="Oval 41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F</a:t>
                </a:r>
                <a:endParaRPr lang="en-US"/>
              </a:p>
            </p:txBody>
          </p:sp>
          <p:sp>
            <p:nvSpPr>
              <p:cNvPr id="8223" name="Oval 42"/>
              <p:cNvSpPr>
                <a:spLocks noChangeArrowheads="1"/>
              </p:cNvSpPr>
              <p:nvPr/>
            </p:nvSpPr>
            <p:spPr bwMode="auto">
              <a:xfrm>
                <a:off x="5280" y="3840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X</a:t>
                </a:r>
                <a:endParaRPr lang="en-US"/>
              </a:p>
            </p:txBody>
          </p:sp>
        </p:grpSp>
        <p:grpSp>
          <p:nvGrpSpPr>
            <p:cNvPr id="8219" name="Group 43"/>
            <p:cNvGrpSpPr/>
            <p:nvPr/>
          </p:nvGrpSpPr>
          <p:grpSpPr bwMode="auto">
            <a:xfrm>
              <a:off x="768" y="3552"/>
              <a:ext cx="1102" cy="288"/>
              <a:chOff x="768" y="3552"/>
              <a:chExt cx="1102" cy="288"/>
            </a:xfrm>
          </p:grpSpPr>
          <p:sp>
            <p:nvSpPr>
              <p:cNvPr id="8220" name="Oval 44"/>
              <p:cNvSpPr>
                <a:spLocks noChangeArrowheads="1"/>
              </p:cNvSpPr>
              <p:nvPr/>
            </p:nvSpPr>
            <p:spPr bwMode="auto">
              <a:xfrm>
                <a:off x="768" y="3552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221" name="Text Box 45"/>
              <p:cNvSpPr txBox="1">
                <a:spLocks noChangeArrowheads="1"/>
              </p:cNvSpPr>
              <p:nvPr/>
            </p:nvSpPr>
            <p:spPr bwMode="auto">
              <a:xfrm>
                <a:off x="1056" y="3552"/>
                <a:ext cx="8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/>
                  <a:t>Degree 1</a:t>
                </a:r>
                <a:endParaRPr lang="en-US"/>
              </a:p>
            </p:txBody>
          </p:sp>
        </p:grpSp>
      </p:grpSp>
      <p:grpSp>
        <p:nvGrpSpPr>
          <p:cNvPr id="10286" name="Group 46"/>
          <p:cNvGrpSpPr/>
          <p:nvPr/>
        </p:nvGrpSpPr>
        <p:grpSpPr bwMode="auto">
          <a:xfrm>
            <a:off x="1219200" y="3352800"/>
            <a:ext cx="5486400" cy="3276600"/>
            <a:chOff x="768" y="1824"/>
            <a:chExt cx="3456" cy="2064"/>
          </a:xfrm>
        </p:grpSpPr>
        <p:grpSp>
          <p:nvGrpSpPr>
            <p:cNvPr id="8207" name="Group 47"/>
            <p:cNvGrpSpPr/>
            <p:nvPr/>
          </p:nvGrpSpPr>
          <p:grpSpPr bwMode="auto">
            <a:xfrm>
              <a:off x="1152" y="1824"/>
              <a:ext cx="3072" cy="768"/>
              <a:chOff x="1152" y="2976"/>
              <a:chExt cx="3072" cy="768"/>
            </a:xfrm>
          </p:grpSpPr>
          <p:sp>
            <p:nvSpPr>
              <p:cNvPr id="8210" name="Oval 48"/>
              <p:cNvSpPr>
                <a:spLocks noChangeArrowheads="1"/>
              </p:cNvSpPr>
              <p:nvPr/>
            </p:nvSpPr>
            <p:spPr bwMode="auto">
              <a:xfrm>
                <a:off x="2160" y="297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H</a:t>
                </a:r>
                <a:endParaRPr lang="en-US"/>
              </a:p>
            </p:txBody>
          </p:sp>
          <p:sp>
            <p:nvSpPr>
              <p:cNvPr id="8211" name="Oval 49"/>
              <p:cNvSpPr>
                <a:spLocks noChangeArrowheads="1"/>
              </p:cNvSpPr>
              <p:nvPr/>
            </p:nvSpPr>
            <p:spPr bwMode="auto">
              <a:xfrm>
                <a:off x="2352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endParaRPr lang="en-US"/>
              </a:p>
            </p:txBody>
          </p:sp>
          <p:sp>
            <p:nvSpPr>
              <p:cNvPr id="8212" name="Oval 50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L</a:t>
                </a:r>
                <a:endParaRPr lang="en-US"/>
              </a:p>
            </p:txBody>
          </p:sp>
          <p:sp>
            <p:nvSpPr>
              <p:cNvPr id="8213" name="Oval 51"/>
              <p:cNvSpPr>
                <a:spLocks noChangeArrowheads="1"/>
              </p:cNvSpPr>
              <p:nvPr/>
            </p:nvSpPr>
            <p:spPr bwMode="auto">
              <a:xfrm>
                <a:off x="2880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N</a:t>
                </a:r>
                <a:endParaRPr lang="en-US"/>
              </a:p>
            </p:txBody>
          </p:sp>
          <p:sp>
            <p:nvSpPr>
              <p:cNvPr id="8214" name="Oval 52"/>
              <p:cNvSpPr>
                <a:spLocks noChangeArrowheads="1"/>
              </p:cNvSpPr>
              <p:nvPr/>
            </p:nvSpPr>
            <p:spPr bwMode="auto">
              <a:xfrm>
                <a:off x="3936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P</a:t>
                </a:r>
                <a:endParaRPr lang="en-US"/>
              </a:p>
            </p:txBody>
          </p:sp>
          <p:sp>
            <p:nvSpPr>
              <p:cNvPr id="8215" name="Oval 53"/>
              <p:cNvSpPr>
                <a:spLocks noChangeArrowheads="1"/>
              </p:cNvSpPr>
              <p:nvPr/>
            </p:nvSpPr>
            <p:spPr bwMode="auto">
              <a:xfrm>
                <a:off x="1536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  <a:endParaRPr lang="en-US"/>
              </a:p>
            </p:txBody>
          </p:sp>
          <p:sp>
            <p:nvSpPr>
              <p:cNvPr id="8216" name="Oval 54"/>
              <p:cNvSpPr>
                <a:spLocks noChangeArrowheads="1"/>
              </p:cNvSpPr>
              <p:nvPr/>
            </p:nvSpPr>
            <p:spPr bwMode="auto">
              <a:xfrm>
                <a:off x="1920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M</a:t>
                </a:r>
                <a:endParaRPr lang="en-US"/>
              </a:p>
            </p:txBody>
          </p:sp>
          <p:sp>
            <p:nvSpPr>
              <p:cNvPr id="8217" name="Oval 55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  <a:endParaRPr lang="en-US"/>
              </a:p>
            </p:txBody>
          </p:sp>
        </p:grpSp>
        <p:sp>
          <p:nvSpPr>
            <p:cNvPr id="8208" name="Text Box 56"/>
            <p:cNvSpPr txBox="1">
              <a:spLocks noChangeArrowheads="1"/>
            </p:cNvSpPr>
            <p:nvPr/>
          </p:nvSpPr>
          <p:spPr bwMode="auto">
            <a:xfrm>
              <a:off x="1056" y="3600"/>
              <a:ext cx="28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/>
                <a:t>Degree 0</a:t>
              </a:r>
              <a:endParaRPr lang="en-US"/>
            </a:p>
          </p:txBody>
        </p:sp>
        <p:sp>
          <p:nvSpPr>
            <p:cNvPr id="8209" name="Oval 57"/>
            <p:cNvSpPr>
              <a:spLocks noChangeArrowheads="1"/>
            </p:cNvSpPr>
            <p:nvPr/>
          </p:nvSpPr>
          <p:spPr bwMode="auto">
            <a:xfrm>
              <a:off x="768" y="3600"/>
              <a:ext cx="288" cy="2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298" name="Group 58"/>
          <p:cNvGrpSpPr/>
          <p:nvPr/>
        </p:nvGrpSpPr>
        <p:grpSpPr bwMode="auto">
          <a:xfrm>
            <a:off x="2971800" y="2590800"/>
            <a:ext cx="4495800" cy="4038600"/>
            <a:chOff x="1872" y="1632"/>
            <a:chExt cx="2832" cy="2544"/>
          </a:xfrm>
        </p:grpSpPr>
        <p:grpSp>
          <p:nvGrpSpPr>
            <p:cNvPr id="8200" name="Group 59"/>
            <p:cNvGrpSpPr/>
            <p:nvPr/>
          </p:nvGrpSpPr>
          <p:grpSpPr bwMode="auto">
            <a:xfrm>
              <a:off x="1872" y="1632"/>
              <a:ext cx="1728" cy="768"/>
              <a:chOff x="3840" y="144"/>
              <a:chExt cx="1728" cy="768"/>
            </a:xfrm>
          </p:grpSpPr>
          <p:sp>
            <p:nvSpPr>
              <p:cNvPr id="8204" name="Oval 60"/>
              <p:cNvSpPr>
                <a:spLocks noChangeArrowheads="1"/>
              </p:cNvSpPr>
              <p:nvPr/>
            </p:nvSpPr>
            <p:spPr bwMode="auto">
              <a:xfrm>
                <a:off x="5280" y="144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  <a:endParaRPr lang="en-US"/>
              </a:p>
            </p:txBody>
          </p:sp>
          <p:sp>
            <p:nvSpPr>
              <p:cNvPr id="8205" name="Oval 61"/>
              <p:cNvSpPr>
                <a:spLocks noChangeArrowheads="1"/>
              </p:cNvSpPr>
              <p:nvPr/>
            </p:nvSpPr>
            <p:spPr bwMode="auto">
              <a:xfrm>
                <a:off x="3840" y="144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  <a:endParaRPr lang="en-US"/>
              </a:p>
            </p:txBody>
          </p:sp>
          <p:sp>
            <p:nvSpPr>
              <p:cNvPr id="8206" name="Oval 62"/>
              <p:cNvSpPr>
                <a:spLocks noChangeArrowheads="1"/>
              </p:cNvSpPr>
              <p:nvPr/>
            </p:nvSpPr>
            <p:spPr bwMode="auto">
              <a:xfrm>
                <a:off x="4560" y="624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  <a:endParaRPr lang="en-US"/>
              </a:p>
            </p:txBody>
          </p:sp>
        </p:grpSp>
        <p:grpSp>
          <p:nvGrpSpPr>
            <p:cNvPr id="8201" name="Group 63"/>
            <p:cNvGrpSpPr/>
            <p:nvPr/>
          </p:nvGrpSpPr>
          <p:grpSpPr bwMode="auto">
            <a:xfrm>
              <a:off x="3602" y="3888"/>
              <a:ext cx="1102" cy="288"/>
              <a:chOff x="3602" y="3888"/>
              <a:chExt cx="1102" cy="288"/>
            </a:xfrm>
          </p:grpSpPr>
          <p:sp>
            <p:nvSpPr>
              <p:cNvPr id="8202" name="Oval 64"/>
              <p:cNvSpPr>
                <a:spLocks noChangeArrowheads="1"/>
              </p:cNvSpPr>
              <p:nvPr/>
            </p:nvSpPr>
            <p:spPr bwMode="auto">
              <a:xfrm>
                <a:off x="3602" y="3888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203" name="Text Box 65"/>
              <p:cNvSpPr txBox="1">
                <a:spLocks noChangeArrowheads="1"/>
              </p:cNvSpPr>
              <p:nvPr/>
            </p:nvSpPr>
            <p:spPr bwMode="auto">
              <a:xfrm>
                <a:off x="3890" y="3888"/>
                <a:ext cx="8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/>
                  <a:t>Degree 2</a:t>
                </a:r>
                <a:endParaRPr lang="en-US"/>
              </a:p>
            </p:txBody>
          </p:sp>
        </p:grpSp>
      </p:grpSp>
      <p:sp>
        <p:nvSpPr>
          <p:cNvPr id="8199" name="Rectangle 6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Degree of a Node</a:t>
            </a:r>
            <a:br>
              <a:rPr lang="en-US" smtClean="0"/>
            </a:br>
            <a:r>
              <a:rPr lang="en-US" sz="3200" smtClean="0"/>
              <a:t>Number of Children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/>
          <p:nvPr/>
        </p:nvGrpSpPr>
        <p:grpSpPr bwMode="auto">
          <a:xfrm>
            <a:off x="1905000" y="1371600"/>
            <a:ext cx="4876800" cy="2743200"/>
            <a:chOff x="1152" y="480"/>
            <a:chExt cx="3072" cy="1728"/>
          </a:xfrm>
        </p:grpSpPr>
        <p:sp>
          <p:nvSpPr>
            <p:cNvPr id="9251" name="Oval 3"/>
            <p:cNvSpPr>
              <a:spLocks noChangeArrowheads="1"/>
            </p:cNvSpPr>
            <p:nvPr/>
          </p:nvSpPr>
          <p:spPr bwMode="auto">
            <a:xfrm>
              <a:off x="2592" y="4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en-US"/>
            </a:p>
          </p:txBody>
        </p:sp>
        <p:sp>
          <p:nvSpPr>
            <p:cNvPr id="9252" name="Oval 4"/>
            <p:cNvSpPr>
              <a:spLocks noChangeArrowheads="1"/>
            </p:cNvSpPr>
            <p:nvPr/>
          </p:nvSpPr>
          <p:spPr bwMode="auto">
            <a:xfrm>
              <a:off x="2592" y="9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  <a:endParaRPr lang="en-US"/>
            </a:p>
          </p:txBody>
        </p:sp>
        <p:sp>
          <p:nvSpPr>
            <p:cNvPr id="9253" name="Oval 5"/>
            <p:cNvSpPr>
              <a:spLocks noChangeArrowheads="1"/>
            </p:cNvSpPr>
            <p:nvPr/>
          </p:nvSpPr>
          <p:spPr bwMode="auto">
            <a:xfrm>
              <a:off x="3312" y="9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en-US"/>
            </a:p>
          </p:txBody>
        </p:sp>
        <p:sp>
          <p:nvSpPr>
            <p:cNvPr id="9254" name="Oval 6"/>
            <p:cNvSpPr>
              <a:spLocks noChangeArrowheads="1"/>
            </p:cNvSpPr>
            <p:nvPr/>
          </p:nvSpPr>
          <p:spPr bwMode="auto">
            <a:xfrm>
              <a:off x="1872" y="9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  <a:endParaRPr lang="en-US"/>
            </a:p>
          </p:txBody>
        </p:sp>
        <p:sp>
          <p:nvSpPr>
            <p:cNvPr id="9255" name="Oval 7"/>
            <p:cNvSpPr>
              <a:spLocks noChangeArrowheads="1"/>
            </p:cNvSpPr>
            <p:nvPr/>
          </p:nvSpPr>
          <p:spPr bwMode="auto">
            <a:xfrm>
              <a:off x="1536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  <a:endParaRPr lang="en-US"/>
            </a:p>
          </p:txBody>
        </p:sp>
        <p:sp>
          <p:nvSpPr>
            <p:cNvPr id="9256" name="Oval 8"/>
            <p:cNvSpPr>
              <a:spLocks noChangeArrowheads="1"/>
            </p:cNvSpPr>
            <p:nvPr/>
          </p:nvSpPr>
          <p:spPr bwMode="auto">
            <a:xfrm>
              <a:off x="2160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  <a:endParaRPr lang="en-US"/>
            </a:p>
          </p:txBody>
        </p:sp>
        <p:sp>
          <p:nvSpPr>
            <p:cNvPr id="9257" name="Oval 9"/>
            <p:cNvSpPr>
              <a:spLocks noChangeArrowheads="1"/>
            </p:cNvSpPr>
            <p:nvPr/>
          </p:nvSpPr>
          <p:spPr bwMode="auto">
            <a:xfrm>
              <a:off x="2592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  <a:endParaRPr lang="en-US"/>
            </a:p>
          </p:txBody>
        </p:sp>
        <p:sp>
          <p:nvSpPr>
            <p:cNvPr id="9258" name="Oval 10"/>
            <p:cNvSpPr>
              <a:spLocks noChangeArrowheads="1"/>
            </p:cNvSpPr>
            <p:nvPr/>
          </p:nvSpPr>
          <p:spPr bwMode="auto">
            <a:xfrm>
              <a:off x="2352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  <a:endParaRPr lang="en-US"/>
            </a:p>
          </p:txBody>
        </p:sp>
        <p:sp>
          <p:nvSpPr>
            <p:cNvPr id="9259" name="Oval 11"/>
            <p:cNvSpPr>
              <a:spLocks noChangeArrowheads="1"/>
            </p:cNvSpPr>
            <p:nvPr/>
          </p:nvSpPr>
          <p:spPr bwMode="auto">
            <a:xfrm>
              <a:off x="3312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  <a:endParaRPr lang="en-US"/>
            </a:p>
          </p:txBody>
        </p:sp>
        <p:sp>
          <p:nvSpPr>
            <p:cNvPr id="9260" name="Oval 12"/>
            <p:cNvSpPr>
              <a:spLocks noChangeArrowheads="1"/>
            </p:cNvSpPr>
            <p:nvPr/>
          </p:nvSpPr>
          <p:spPr bwMode="auto">
            <a:xfrm>
              <a:off x="2880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  <a:endParaRPr lang="en-US"/>
            </a:p>
          </p:txBody>
        </p:sp>
        <p:sp>
          <p:nvSpPr>
            <p:cNvPr id="9261" name="Oval 13"/>
            <p:cNvSpPr>
              <a:spLocks noChangeArrowheads="1"/>
            </p:cNvSpPr>
            <p:nvPr/>
          </p:nvSpPr>
          <p:spPr bwMode="auto">
            <a:xfrm>
              <a:off x="3936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  <a:endParaRPr lang="en-US"/>
            </a:p>
          </p:txBody>
        </p:sp>
        <p:sp>
          <p:nvSpPr>
            <p:cNvPr id="9262" name="Oval 14"/>
            <p:cNvSpPr>
              <a:spLocks noChangeArrowheads="1"/>
            </p:cNvSpPr>
            <p:nvPr/>
          </p:nvSpPr>
          <p:spPr bwMode="auto">
            <a:xfrm>
              <a:off x="3936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endParaRPr lang="en-US"/>
            </a:p>
          </p:txBody>
        </p:sp>
        <p:sp>
          <p:nvSpPr>
            <p:cNvPr id="9263" name="Oval 15"/>
            <p:cNvSpPr>
              <a:spLocks noChangeArrowheads="1"/>
            </p:cNvSpPr>
            <p:nvPr/>
          </p:nvSpPr>
          <p:spPr bwMode="auto">
            <a:xfrm>
              <a:off x="1536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  <a:endParaRPr lang="en-US"/>
            </a:p>
          </p:txBody>
        </p:sp>
        <p:sp>
          <p:nvSpPr>
            <p:cNvPr id="9264" name="Oval 16"/>
            <p:cNvSpPr>
              <a:spLocks noChangeArrowheads="1"/>
            </p:cNvSpPr>
            <p:nvPr/>
          </p:nvSpPr>
          <p:spPr bwMode="auto">
            <a:xfrm>
              <a:off x="1920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  <a:endParaRPr lang="en-US"/>
            </a:p>
          </p:txBody>
        </p:sp>
        <p:sp>
          <p:nvSpPr>
            <p:cNvPr id="9265" name="Oval 17"/>
            <p:cNvSpPr>
              <a:spLocks noChangeArrowheads="1"/>
            </p:cNvSpPr>
            <p:nvPr/>
          </p:nvSpPr>
          <p:spPr bwMode="auto">
            <a:xfrm>
              <a:off x="1152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endParaRPr lang="en-US"/>
            </a:p>
          </p:txBody>
        </p:sp>
        <p:sp>
          <p:nvSpPr>
            <p:cNvPr id="9266" name="Line 18"/>
            <p:cNvSpPr>
              <a:spLocks noChangeShapeType="1"/>
            </p:cNvSpPr>
            <p:nvPr/>
          </p:nvSpPr>
          <p:spPr bwMode="auto">
            <a:xfrm flipH="1">
              <a:off x="2112" y="72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Line 19"/>
            <p:cNvSpPr>
              <a:spLocks noChangeShapeType="1"/>
            </p:cNvSpPr>
            <p:nvPr/>
          </p:nvSpPr>
          <p:spPr bwMode="auto">
            <a:xfrm>
              <a:off x="2736" y="7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20"/>
            <p:cNvSpPr>
              <a:spLocks noChangeShapeType="1"/>
            </p:cNvSpPr>
            <p:nvPr/>
          </p:nvSpPr>
          <p:spPr bwMode="auto">
            <a:xfrm>
              <a:off x="2880" y="72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Line 21"/>
            <p:cNvSpPr>
              <a:spLocks noChangeShapeType="1"/>
            </p:cNvSpPr>
            <p:nvPr/>
          </p:nvSpPr>
          <p:spPr bwMode="auto">
            <a:xfrm>
              <a:off x="2736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22"/>
            <p:cNvSpPr>
              <a:spLocks noChangeShapeType="1"/>
            </p:cNvSpPr>
            <p:nvPr/>
          </p:nvSpPr>
          <p:spPr bwMode="auto">
            <a:xfrm>
              <a:off x="1680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Line 23"/>
            <p:cNvSpPr>
              <a:spLocks noChangeShapeType="1"/>
            </p:cNvSpPr>
            <p:nvPr/>
          </p:nvSpPr>
          <p:spPr bwMode="auto">
            <a:xfrm>
              <a:off x="3600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Line 24"/>
            <p:cNvSpPr>
              <a:spLocks noChangeShapeType="1"/>
            </p:cNvSpPr>
            <p:nvPr/>
          </p:nvSpPr>
          <p:spPr bwMode="auto">
            <a:xfrm>
              <a:off x="3456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Line 25"/>
            <p:cNvSpPr>
              <a:spLocks noChangeShapeType="1"/>
            </p:cNvSpPr>
            <p:nvPr/>
          </p:nvSpPr>
          <p:spPr bwMode="auto">
            <a:xfrm flipH="1">
              <a:off x="1776" y="120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Line 26"/>
            <p:cNvSpPr>
              <a:spLocks noChangeShapeType="1"/>
            </p:cNvSpPr>
            <p:nvPr/>
          </p:nvSpPr>
          <p:spPr bwMode="auto">
            <a:xfrm>
              <a:off x="2112" y="12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Line 27"/>
            <p:cNvSpPr>
              <a:spLocks noChangeShapeType="1"/>
            </p:cNvSpPr>
            <p:nvPr/>
          </p:nvSpPr>
          <p:spPr bwMode="auto">
            <a:xfrm>
              <a:off x="4080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Line 28"/>
            <p:cNvSpPr>
              <a:spLocks noChangeShapeType="1"/>
            </p:cNvSpPr>
            <p:nvPr/>
          </p:nvSpPr>
          <p:spPr bwMode="auto">
            <a:xfrm flipH="1">
              <a:off x="2544" y="168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Line 29"/>
            <p:cNvSpPr>
              <a:spLocks noChangeShapeType="1"/>
            </p:cNvSpPr>
            <p:nvPr/>
          </p:nvSpPr>
          <p:spPr bwMode="auto">
            <a:xfrm>
              <a:off x="2832" y="16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Line 30"/>
            <p:cNvSpPr>
              <a:spLocks noChangeShapeType="1"/>
            </p:cNvSpPr>
            <p:nvPr/>
          </p:nvSpPr>
          <p:spPr bwMode="auto">
            <a:xfrm flipH="1">
              <a:off x="1392" y="16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Line 31"/>
            <p:cNvSpPr>
              <a:spLocks noChangeShapeType="1"/>
            </p:cNvSpPr>
            <p:nvPr/>
          </p:nvSpPr>
          <p:spPr bwMode="auto">
            <a:xfrm>
              <a:off x="1776" y="16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6" name="Group 32"/>
          <p:cNvGrpSpPr/>
          <p:nvPr/>
        </p:nvGrpSpPr>
        <p:grpSpPr bwMode="auto">
          <a:xfrm>
            <a:off x="1752600" y="1371600"/>
            <a:ext cx="2895600" cy="3814763"/>
            <a:chOff x="1056" y="1152"/>
            <a:chExt cx="1824" cy="2403"/>
          </a:xfrm>
        </p:grpSpPr>
        <p:sp>
          <p:nvSpPr>
            <p:cNvPr id="9248" name="Oval 33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en-US"/>
            </a:p>
          </p:txBody>
        </p:sp>
        <p:sp>
          <p:nvSpPr>
            <p:cNvPr id="9249" name="Oval 34"/>
            <p:cNvSpPr>
              <a:spLocks noChangeArrowheads="1"/>
            </p:cNvSpPr>
            <p:nvPr/>
          </p:nvSpPr>
          <p:spPr bwMode="auto">
            <a:xfrm>
              <a:off x="1056" y="3264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250" name="Text Box 35"/>
            <p:cNvSpPr txBox="1">
              <a:spLocks noChangeArrowheads="1"/>
            </p:cNvSpPr>
            <p:nvPr/>
          </p:nvSpPr>
          <p:spPr bwMode="auto">
            <a:xfrm>
              <a:off x="1392" y="3264"/>
              <a:ext cx="7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/>
                <a:t>Level 1</a:t>
              </a:r>
              <a:endParaRPr lang="en-US"/>
            </a:p>
          </p:txBody>
        </p:sp>
      </p:grpSp>
      <p:grpSp>
        <p:nvGrpSpPr>
          <p:cNvPr id="11300" name="Group 36"/>
          <p:cNvGrpSpPr/>
          <p:nvPr/>
        </p:nvGrpSpPr>
        <p:grpSpPr bwMode="auto">
          <a:xfrm>
            <a:off x="1752600" y="2133600"/>
            <a:ext cx="4038600" cy="3586163"/>
            <a:chOff x="1056" y="1632"/>
            <a:chExt cx="2544" cy="2259"/>
          </a:xfrm>
        </p:grpSpPr>
        <p:grpSp>
          <p:nvGrpSpPr>
            <p:cNvPr id="9242" name="Group 37"/>
            <p:cNvGrpSpPr/>
            <p:nvPr/>
          </p:nvGrpSpPr>
          <p:grpSpPr bwMode="auto">
            <a:xfrm>
              <a:off x="1872" y="1632"/>
              <a:ext cx="1728" cy="288"/>
              <a:chOff x="1056" y="2976"/>
              <a:chExt cx="1728" cy="288"/>
            </a:xfrm>
          </p:grpSpPr>
          <p:sp>
            <p:nvSpPr>
              <p:cNvPr id="9245" name="Oval 38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F</a:t>
                </a:r>
                <a:endParaRPr lang="en-US"/>
              </a:p>
            </p:txBody>
          </p:sp>
          <p:sp>
            <p:nvSpPr>
              <p:cNvPr id="9246" name="Oval 39"/>
              <p:cNvSpPr>
                <a:spLocks noChangeArrowheads="1"/>
              </p:cNvSpPr>
              <p:nvPr/>
            </p:nvSpPr>
            <p:spPr bwMode="auto">
              <a:xfrm>
                <a:off x="2496" y="2976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  <a:endParaRPr lang="en-US"/>
              </a:p>
            </p:txBody>
          </p:sp>
          <p:sp>
            <p:nvSpPr>
              <p:cNvPr id="9247" name="Oval 40"/>
              <p:cNvSpPr>
                <a:spLocks noChangeArrowheads="1"/>
              </p:cNvSpPr>
              <p:nvPr/>
            </p:nvSpPr>
            <p:spPr bwMode="auto">
              <a:xfrm>
                <a:off x="1056" y="2976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  <a:endParaRPr lang="en-US"/>
              </a:p>
            </p:txBody>
          </p:sp>
        </p:grpSp>
        <p:sp>
          <p:nvSpPr>
            <p:cNvPr id="9243" name="Oval 41"/>
            <p:cNvSpPr>
              <a:spLocks noChangeArrowheads="1"/>
            </p:cNvSpPr>
            <p:nvPr/>
          </p:nvSpPr>
          <p:spPr bwMode="auto">
            <a:xfrm>
              <a:off x="1056" y="3600"/>
              <a:ext cx="288" cy="28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244" name="Text Box 42"/>
            <p:cNvSpPr txBox="1">
              <a:spLocks noChangeArrowheads="1"/>
            </p:cNvSpPr>
            <p:nvPr/>
          </p:nvSpPr>
          <p:spPr bwMode="auto">
            <a:xfrm>
              <a:off x="1392" y="3600"/>
              <a:ext cx="7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/>
                <a:t>Level 2</a:t>
              </a:r>
              <a:endParaRPr lang="en-US"/>
            </a:p>
          </p:txBody>
        </p:sp>
      </p:grpSp>
      <p:grpSp>
        <p:nvGrpSpPr>
          <p:cNvPr id="11307" name="Group 43"/>
          <p:cNvGrpSpPr/>
          <p:nvPr/>
        </p:nvGrpSpPr>
        <p:grpSpPr bwMode="auto">
          <a:xfrm>
            <a:off x="2514600" y="2895600"/>
            <a:ext cx="4429125" cy="2290763"/>
            <a:chOff x="1536" y="2112"/>
            <a:chExt cx="2790" cy="1443"/>
          </a:xfrm>
        </p:grpSpPr>
        <p:grpSp>
          <p:nvGrpSpPr>
            <p:cNvPr id="9234" name="Group 44"/>
            <p:cNvGrpSpPr/>
            <p:nvPr/>
          </p:nvGrpSpPr>
          <p:grpSpPr bwMode="auto">
            <a:xfrm>
              <a:off x="1536" y="2112"/>
              <a:ext cx="2688" cy="288"/>
              <a:chOff x="1056" y="3360"/>
              <a:chExt cx="2688" cy="288"/>
            </a:xfrm>
          </p:grpSpPr>
          <p:sp>
            <p:nvSpPr>
              <p:cNvPr id="9237" name="Oval 45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  <a:endParaRPr lang="en-US"/>
              </a:p>
            </p:txBody>
          </p:sp>
          <p:sp>
            <p:nvSpPr>
              <p:cNvPr id="9238" name="Oval 46"/>
              <p:cNvSpPr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H</a:t>
                </a:r>
                <a:endParaRPr lang="en-US"/>
              </a:p>
            </p:txBody>
          </p:sp>
          <p:sp>
            <p:nvSpPr>
              <p:cNvPr id="9239" name="Oval 47"/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  <a:endParaRPr lang="en-US"/>
              </a:p>
            </p:txBody>
          </p:sp>
          <p:sp>
            <p:nvSpPr>
              <p:cNvPr id="9240" name="Oval 48"/>
              <p:cNvSpPr>
                <a:spLocks noChangeArrowheads="1"/>
              </p:cNvSpPr>
              <p:nvPr/>
            </p:nvSpPr>
            <p:spPr bwMode="auto">
              <a:xfrm>
                <a:off x="2832" y="3360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L</a:t>
                </a:r>
                <a:endParaRPr lang="en-US"/>
              </a:p>
            </p:txBody>
          </p:sp>
          <p:sp>
            <p:nvSpPr>
              <p:cNvPr id="9241" name="Oval 49"/>
              <p:cNvSpPr>
                <a:spLocks noChangeArrowheads="1"/>
              </p:cNvSpPr>
              <p:nvPr/>
            </p:nvSpPr>
            <p:spPr bwMode="auto">
              <a:xfrm>
                <a:off x="3456" y="3360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X</a:t>
                </a:r>
                <a:endParaRPr lang="en-US"/>
              </a:p>
            </p:txBody>
          </p:sp>
        </p:grpSp>
        <p:sp>
          <p:nvSpPr>
            <p:cNvPr id="9235" name="Oval 50"/>
            <p:cNvSpPr>
              <a:spLocks noChangeArrowheads="1"/>
            </p:cNvSpPr>
            <p:nvPr/>
          </p:nvSpPr>
          <p:spPr bwMode="auto">
            <a:xfrm>
              <a:off x="3288" y="3264"/>
              <a:ext cx="288" cy="288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236" name="Text Box 51"/>
            <p:cNvSpPr txBox="1">
              <a:spLocks noChangeArrowheads="1"/>
            </p:cNvSpPr>
            <p:nvPr/>
          </p:nvSpPr>
          <p:spPr bwMode="auto">
            <a:xfrm>
              <a:off x="3624" y="3264"/>
              <a:ext cx="7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/>
                <a:t>Level 3</a:t>
              </a:r>
              <a:endParaRPr lang="en-US"/>
            </a:p>
          </p:txBody>
        </p:sp>
      </p:grpSp>
      <p:grpSp>
        <p:nvGrpSpPr>
          <p:cNvPr id="11316" name="Group 52"/>
          <p:cNvGrpSpPr/>
          <p:nvPr/>
        </p:nvGrpSpPr>
        <p:grpSpPr bwMode="auto">
          <a:xfrm>
            <a:off x="1905000" y="3657600"/>
            <a:ext cx="5038725" cy="2062163"/>
            <a:chOff x="1152" y="2592"/>
            <a:chExt cx="3174" cy="1299"/>
          </a:xfrm>
        </p:grpSpPr>
        <p:grpSp>
          <p:nvGrpSpPr>
            <p:cNvPr id="9225" name="Group 53"/>
            <p:cNvGrpSpPr/>
            <p:nvPr/>
          </p:nvGrpSpPr>
          <p:grpSpPr bwMode="auto">
            <a:xfrm>
              <a:off x="1152" y="2592"/>
              <a:ext cx="3072" cy="288"/>
              <a:chOff x="1056" y="3792"/>
              <a:chExt cx="3072" cy="288"/>
            </a:xfrm>
          </p:grpSpPr>
          <p:sp>
            <p:nvSpPr>
              <p:cNvPr id="9228" name="Oval 54"/>
              <p:cNvSpPr>
                <a:spLocks noChangeArrowheads="1"/>
              </p:cNvSpPr>
              <p:nvPr/>
            </p:nvSpPr>
            <p:spPr bwMode="auto">
              <a:xfrm>
                <a:off x="2256" y="3792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endParaRPr lang="en-US"/>
              </a:p>
            </p:txBody>
          </p:sp>
          <p:sp>
            <p:nvSpPr>
              <p:cNvPr id="9229" name="Oval 55"/>
              <p:cNvSpPr>
                <a:spLocks noChangeArrowheads="1"/>
              </p:cNvSpPr>
              <p:nvPr/>
            </p:nvSpPr>
            <p:spPr bwMode="auto">
              <a:xfrm>
                <a:off x="2784" y="3792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N</a:t>
                </a:r>
                <a:endParaRPr lang="en-US"/>
              </a:p>
            </p:txBody>
          </p:sp>
          <p:sp>
            <p:nvSpPr>
              <p:cNvPr id="9230" name="Oval 56"/>
              <p:cNvSpPr>
                <a:spLocks noChangeArrowheads="1"/>
              </p:cNvSpPr>
              <p:nvPr/>
            </p:nvSpPr>
            <p:spPr bwMode="auto">
              <a:xfrm>
                <a:off x="3840" y="3792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P</a:t>
                </a:r>
                <a:endParaRPr lang="en-US"/>
              </a:p>
            </p:txBody>
          </p:sp>
          <p:sp>
            <p:nvSpPr>
              <p:cNvPr id="9231" name="Oval 57"/>
              <p:cNvSpPr>
                <a:spLocks noChangeArrowheads="1"/>
              </p:cNvSpPr>
              <p:nvPr/>
            </p:nvSpPr>
            <p:spPr bwMode="auto">
              <a:xfrm>
                <a:off x="1440" y="3792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  <a:endParaRPr lang="en-US"/>
              </a:p>
            </p:txBody>
          </p:sp>
          <p:sp>
            <p:nvSpPr>
              <p:cNvPr id="9232" name="Oval 58"/>
              <p:cNvSpPr>
                <a:spLocks noChangeArrowheads="1"/>
              </p:cNvSpPr>
              <p:nvPr/>
            </p:nvSpPr>
            <p:spPr bwMode="auto">
              <a:xfrm>
                <a:off x="1824" y="3792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M</a:t>
                </a:r>
                <a:endParaRPr lang="en-US"/>
              </a:p>
            </p:txBody>
          </p:sp>
          <p:sp>
            <p:nvSpPr>
              <p:cNvPr id="9233" name="Oval 59"/>
              <p:cNvSpPr>
                <a:spLocks noChangeArrowheads="1"/>
              </p:cNvSpPr>
              <p:nvPr/>
            </p:nvSpPr>
            <p:spPr bwMode="auto">
              <a:xfrm>
                <a:off x="1056" y="3792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  <a:endParaRPr lang="en-US"/>
              </a:p>
            </p:txBody>
          </p:sp>
        </p:grpSp>
        <p:sp>
          <p:nvSpPr>
            <p:cNvPr id="9226" name="Oval 60"/>
            <p:cNvSpPr>
              <a:spLocks noChangeArrowheads="1"/>
            </p:cNvSpPr>
            <p:nvPr/>
          </p:nvSpPr>
          <p:spPr bwMode="auto">
            <a:xfrm>
              <a:off x="3288" y="3600"/>
              <a:ext cx="288" cy="28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227" name="Text Box 61"/>
            <p:cNvSpPr txBox="1">
              <a:spLocks noChangeArrowheads="1"/>
            </p:cNvSpPr>
            <p:nvPr/>
          </p:nvSpPr>
          <p:spPr bwMode="auto">
            <a:xfrm>
              <a:off x="3624" y="3600"/>
              <a:ext cx="7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/>
                <a:t>Level 4</a:t>
              </a:r>
              <a:endParaRPr lang="en-US"/>
            </a:p>
          </p:txBody>
        </p:sp>
      </p:grpSp>
      <p:sp>
        <p:nvSpPr>
          <p:cNvPr id="9223" name="Rectangle 6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Level of a Node</a:t>
            </a:r>
            <a:br>
              <a:rPr lang="en-US" smtClean="0"/>
            </a:br>
            <a:r>
              <a:rPr lang="en-US" sz="3200" smtClean="0"/>
              <a:t>Distance from the root</a:t>
            </a:r>
            <a:endParaRPr lang="en-US" smtClean="0"/>
          </a:p>
        </p:txBody>
      </p:sp>
      <p:sp>
        <p:nvSpPr>
          <p:cNvPr id="11327" name="Rectangle 63"/>
          <p:cNvSpPr>
            <a:spLocks noChangeArrowheads="1"/>
          </p:cNvSpPr>
          <p:nvPr/>
        </p:nvSpPr>
        <p:spPr bwMode="auto">
          <a:xfrm>
            <a:off x="685800" y="5867400"/>
            <a:ext cx="7772400" cy="838200"/>
          </a:xfrm>
          <a:prstGeom prst="rect">
            <a:avLst/>
          </a:prstGeom>
          <a:solidFill>
            <a:srgbClr val="CC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Height of the Tree = Maximum Level of any Node in the tree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62000" y="457200"/>
            <a:ext cx="7791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TW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Terminology</a:t>
            </a:r>
            <a:endParaRPr lang="en-US" altLang="zh-TW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33400" y="18288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The degree of a node is the number of </a:t>
            </a:r>
            <a:r>
              <a:rPr lang="en-US" altLang="zh-TW" dirty="0" err="1">
                <a:latin typeface="Georgia" panose="02040502050405020303" pitchFamily="18" charset="0"/>
                <a:ea typeface="PMingLiU" pitchFamily="18" charset="-120"/>
              </a:rPr>
              <a:t>subtrees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 of the node.</a:t>
            </a:r>
            <a:endParaRPr lang="en-US" altLang="zh-TW" dirty="0">
              <a:latin typeface="Georgia" panose="02040502050405020303" pitchFamily="18" charset="0"/>
              <a:ea typeface="PMingLiU" pitchFamily="18" charset="-12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The node with degree </a:t>
            </a:r>
            <a:r>
              <a:rPr lang="en-US" altLang="zh-TW" dirty="0" smtClean="0">
                <a:latin typeface="Georgia" panose="02040502050405020303" pitchFamily="18" charset="0"/>
                <a:ea typeface="PMingLiU" pitchFamily="18" charset="-120"/>
              </a:rPr>
              <a:t>0 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is a leaf or terminal node.</a:t>
            </a:r>
            <a:endParaRPr lang="en-US" altLang="zh-TW" dirty="0">
              <a:latin typeface="Georgia" panose="02040502050405020303" pitchFamily="18" charset="0"/>
              <a:ea typeface="PMingLiU" pitchFamily="18" charset="-12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Georgia" panose="02040502050405020303" pitchFamily="18" charset="0"/>
                <a:ea typeface="PMingLiU" pitchFamily="18" charset="-120"/>
              </a:rPr>
              <a:t>Children 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of the same parent are </a:t>
            </a:r>
            <a:r>
              <a:rPr lang="en-US" altLang="zh-TW" i="1" dirty="0">
                <a:latin typeface="Georgia" panose="02040502050405020303" pitchFamily="18" charset="0"/>
                <a:ea typeface="PMingLiU" pitchFamily="18" charset="-120"/>
              </a:rPr>
              <a:t>siblings</a:t>
            </a: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.</a:t>
            </a:r>
            <a:endParaRPr lang="en-US" altLang="zh-TW" dirty="0">
              <a:latin typeface="Georgia" panose="02040502050405020303" pitchFamily="18" charset="0"/>
              <a:ea typeface="PMingLiU" pitchFamily="18" charset="-12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TW" dirty="0">
                <a:latin typeface="Georgia" panose="02040502050405020303" pitchFamily="18" charset="0"/>
                <a:ea typeface="PMingLiU" pitchFamily="18" charset="-120"/>
              </a:rPr>
              <a:t>The ancestors  of a node are all the nodes along the path from the root to the node</a:t>
            </a:r>
            <a:r>
              <a:rPr lang="en-US" altLang="zh-TW" dirty="0" smtClean="0">
                <a:latin typeface="Georgia" panose="02040502050405020303" pitchFamily="18" charset="0"/>
                <a:ea typeface="PMingLiU" pitchFamily="18" charset="-120"/>
              </a:rPr>
              <a:t>.</a:t>
            </a:r>
            <a:endParaRPr lang="en-US" altLang="zh-TW" dirty="0" smtClean="0">
              <a:latin typeface="Georgia" panose="02040502050405020303" pitchFamily="18" charset="0"/>
              <a:ea typeface="PMingLiU" pitchFamily="18" charset="-12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Georgia" panose="02040502050405020303" pitchFamily="18" charset="0"/>
                <a:ea typeface="PMingLiU" pitchFamily="18" charset="-120"/>
              </a:rPr>
              <a:t>The descendant of a node are all the nodes towards the root that has parent of that node and parent’s of that node.</a:t>
            </a:r>
            <a:endParaRPr lang="en-US" altLang="zh-TW" dirty="0" smtClean="0">
              <a:latin typeface="Georgia" panose="02040502050405020303" pitchFamily="18" charset="0"/>
              <a:ea typeface="PMingLiU" pitchFamily="18" charset="-12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zh-TW" dirty="0">
              <a:latin typeface="Georgia" panose="02040502050405020303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6694</Words>
  <Application>WPS Presentation</Application>
  <PresentationFormat>On-screen Show (4:3)</PresentationFormat>
  <Paragraphs>1147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SimSun</vt:lpstr>
      <vt:lpstr>Wingdings</vt:lpstr>
      <vt:lpstr>Times New Roman</vt:lpstr>
      <vt:lpstr>Symbol</vt:lpstr>
      <vt:lpstr>Georgia</vt:lpstr>
      <vt:lpstr>PMingLiU</vt:lpstr>
      <vt:lpstr>MingLiU-ExtB</vt:lpstr>
      <vt:lpstr>Microsoft YaHei</vt:lpstr>
      <vt:lpstr>Arial Unicode MS</vt:lpstr>
      <vt:lpstr>Courier New</vt:lpstr>
      <vt:lpstr>Default Design</vt:lpstr>
      <vt:lpstr>Paint.Picture</vt:lpstr>
      <vt:lpstr>OrgPlusWOPX.4</vt:lpstr>
      <vt:lpstr>OrgPlusWOPX.4</vt:lpstr>
      <vt:lpstr>Trees</vt:lpstr>
      <vt:lpstr>Family Tree</vt:lpstr>
      <vt:lpstr>Tree - Definition</vt:lpstr>
      <vt:lpstr>Family Tree</vt:lpstr>
      <vt:lpstr>Tree</vt:lpstr>
      <vt:lpstr>Node Types</vt:lpstr>
      <vt:lpstr>Degree of a Node Number of Children</vt:lpstr>
      <vt:lpstr>Level of a Node Distance from the root</vt:lpstr>
      <vt:lpstr>PowerPoint 演示文稿</vt:lpstr>
      <vt:lpstr>Terminology </vt:lpstr>
      <vt:lpstr>Representation of Trees</vt:lpstr>
      <vt:lpstr>A Tree Node</vt:lpstr>
      <vt:lpstr>PowerPoint 演示文稿</vt:lpstr>
      <vt:lpstr>Examples of Binary Trees</vt:lpstr>
      <vt:lpstr>PowerPoint 演示文稿</vt:lpstr>
      <vt:lpstr>PowerPoint 演示文稿</vt:lpstr>
      <vt:lpstr>PowerPoint 演示文稿</vt:lpstr>
      <vt:lpstr>Properties of Binary Trees</vt:lpstr>
      <vt:lpstr>Full Binary Tree</vt:lpstr>
      <vt:lpstr>Complete Binary Tree</vt:lpstr>
      <vt:lpstr>PowerPoint 演示文稿</vt:lpstr>
      <vt:lpstr>PowerPoint 演示文稿</vt:lpstr>
      <vt:lpstr>PowerPoint 演示文稿</vt:lpstr>
      <vt:lpstr>Binary Tree  No node has a degree &gt; 2</vt:lpstr>
      <vt:lpstr>PowerPoint 演示文稿</vt:lpstr>
      <vt:lpstr>Binary Tree Traversal In order Traversal (LVR)</vt:lpstr>
      <vt:lpstr>In Order Traversal</vt:lpstr>
      <vt:lpstr>Binary Tree Traversal In Order Traversal (LVR)</vt:lpstr>
      <vt:lpstr>Binary Tree Traversal Pre Order Traversal (VLR)</vt:lpstr>
      <vt:lpstr>PreOrder Traversal</vt:lpstr>
      <vt:lpstr>Binary Tree Traversal Pre Order Traversal (VLR)</vt:lpstr>
      <vt:lpstr>Binary Tree Traversal Post Order Traversal (LRV)</vt:lpstr>
      <vt:lpstr>Binary Tree Traversal Post Order Traversal (LRV)</vt:lpstr>
      <vt:lpstr>Binary Tree Traversal</vt:lpstr>
      <vt:lpstr>PowerPoint 演示文稿</vt:lpstr>
      <vt:lpstr>BinaryTree ::~ BinaryTree();</vt:lpstr>
      <vt:lpstr>Non-Recusive Inorder Traversal</vt:lpstr>
    </vt:vector>
  </TitlesOfParts>
  <Company>vroom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Fakhar Lodhi</dc:creator>
  <cp:lastModifiedBy>Rana</cp:lastModifiedBy>
  <cp:revision>100</cp:revision>
  <dcterms:created xsi:type="dcterms:W3CDTF">2001-10-14T08:22:00Z</dcterms:created>
  <dcterms:modified xsi:type="dcterms:W3CDTF">2022-04-25T15:46:46Z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050A00897E4E4D3693CBEE3105A6543A</vt:lpwstr>
  </property>
  <property fmtid="{D5CDD505-2E9C-101B-9397-08002B2CF9AE}" pid="3" name="KSOProductBuildVer">
    <vt:lpwstr>1033-11.2.0.11074</vt:lpwstr>
  </property>
</Properties>
</file>