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4-04T05:46:01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17321 7179 0,'0'18'1094,"18"-1"-1094,0 1 0,-18 0 16,0-1 15,0 1 16,0 0 62,0 17-109,0-18 16,0 1-1,0 0 1,17 17 15,-17-17-15,18-1 0,-18 1-16</inkml:trace>
  <inkml:trace contextRef="#ctx0" brushRef="#br0" timeOffset="2343.98">17339 7179 0,'0'-18'125,"18"18"-78,-1 0 31,-17 18-78,18-18 0,17 18 16,-35-1 0,18-17 15,-18 18 16,18 0-47,-1-18 0,1 17 15</inkml:trace>
  <inkml:trace contextRef="#ctx0" brushRef="#br0" timeOffset="8164.11">17657 7126 0,'0'18'140,"-18"-1"-124,0-17 15,1 0-15,-1 0 15,0 0-31,18 18 141,-17-18-110,-1 0 0,0 18 1,1-1-1</inkml:trace>
  <inkml:trace contextRef="#ctx0" brushRef="#br0" timeOffset="12800.62">17692 7126 0,'17'0'406,"-17"18"-406,0-1 16,0 1-1,0 0 1,0-1-1,0 1 1,18 0 0,-18-1 15,0 1 16,0 0-47,0-1 15,0 1 1,0-1 31,0 1 0,0 0 125</inkml:trace>
  <inkml:trace contextRef="#ctx0" brushRef="#br0" timeOffset="14355.88">13917 7161 0,'0'36'204,"0"-19"-189,18 72 1,17-1-16,-35-71 15,35 54 1,-17-36-16,0 18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4-04T05:46:29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20479 5345 0,'0'17'343,"-18"1"-311,0-18 77,18 18-93,-17-18-1,17 35-15,0 0 16,-18 0 15,18-17-31,0 0 0,-17-1 16,17 1-1,0 0 360,0 17-359,0-18 0,0 1-16,0 0 15,0 17 1,-18-17 218</inkml:trace>
  <inkml:trace contextRef="#ctx0" brushRef="#br0" timeOffset="2384.06">14323 5398 0,'17'17'250,"1"1"-250,0-18 16,35 106-1,-18-53 1,-35-36-1,0 1 1,18-1 0,-18 19-1,17-19 17,-17 1-1,0 0 0,0-1-31,0 1 16</inkml:trace>
  <inkml:trace contextRef="#ctx0" brushRef="#br0" timeOffset="6207.36">14376 5398 0,'17'0'141,"1"0"-94,0 0-32,-1 0-15,19 0 16,-19 35-1,1-35 1,-1 0 0,-17 17-1,18-17-15,-18 18 16,18-18 0,17 35-1,-17-35 16,-1 18 16,1-18-15,-18 18-1,18-18 375,-1 0-343,1 0-32,-1 0 0,1 0 47,0 0 110,17 0-173,0-53 1,-17 35-16,17-35 16,-17 36 187,0 17 31,-1 0-156,1 0-62,-1 0 62,1-18-16,-18 0 17,0 1-64,0-1 16,0 0-15,0 36 281,18 17-281,-18-17-16,0 35 31,17-18-16,19 0 1,-19-17-16,-17 0 16,0-1-1,0 1 1,0 0 93,0-1-77,0 18-17,18 1 1,-18-19-1,0 1 1,0 0 0,0 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CD725-6A0F-4529-8119-DACD7A4DF6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738-45B7-4A20-9E4C-2BDA573BA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4C39-5695-4956-9C38-FE15BCF810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D1A65-27A3-40FD-867C-60A2AB1D5B40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EB3A7-26BF-4D20-BC11-886CC0A22256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A2CD-F805-4BD3-8F64-0EC8248B2AC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Transforming ERD into Relations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6" name="Picture 14" descr="C:\MyData\MIS\Hoffer6e\Hoffer 6e figures\chapter 05\FIG5-13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5118100"/>
          </a:xfrm>
          <a:prstGeom prst="rect">
            <a:avLst/>
          </a:prstGeom>
          <a:noFill/>
        </p:spPr>
      </p:pic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-990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lang="en-US" sz="260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19400" y="3810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Three resulting relations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934200" y="3124200"/>
            <a:ext cx="1643063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New </a:t>
            </a:r>
            <a:r>
              <a:rPr lang="en-US" i="1">
                <a:solidFill>
                  <a:srgbClr val="FF3300"/>
                </a:solidFill>
              </a:rPr>
              <a:t>intersection relation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3581400"/>
            <a:ext cx="4310063" cy="930275"/>
            <a:chOff x="720" y="2256"/>
            <a:chExt cx="2715" cy="586"/>
          </a:xfrm>
        </p:grpSpPr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400" y="2592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90800" y="2590800"/>
            <a:ext cx="2971800" cy="609600"/>
            <a:chOff x="1632" y="1632"/>
            <a:chExt cx="1872" cy="384"/>
          </a:xfrm>
        </p:grpSpPr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9162" name="AutoShape 10"/>
            <p:cNvSpPr>
              <a:spLocks/>
            </p:cNvSpPr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7" name="Picture 9" descr="C:\MyData\MIS\Hoffer6e\Hoffer 6e figures\chapter 05\FIG5-17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0"/>
            <a:ext cx="7543800" cy="1433513"/>
          </a:xfrm>
          <a:prstGeom prst="rect">
            <a:avLst/>
          </a:prstGeom>
          <a:noFill/>
        </p:spPr>
      </p:pic>
      <p:pic>
        <p:nvPicPr>
          <p:cNvPr id="109576" name="Picture 8" descr="C:\MyData\MIS\Hoffer6e\Hoffer 6e figures\chapter 05\FIG5-17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685800"/>
            <a:ext cx="5562600" cy="3754438"/>
          </a:xfrm>
          <a:prstGeom prst="rect">
            <a:avLst/>
          </a:prstGeom>
          <a:noFill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209800" y="152400"/>
            <a:ext cx="3570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a unary 1:N relationship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8168"/>
          <a:stretch>
            <a:fillRect/>
          </a:stretch>
        </p:blipFill>
        <p:spPr bwMode="auto">
          <a:xfrm>
            <a:off x="533400" y="762000"/>
            <a:ext cx="809224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114800"/>
            <a:ext cx="4391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B79769-52A8-E761-C048-3A836E053A29}"/>
                  </a:ext>
                </a:extLst>
              </p14:cNvPr>
              <p14:cNvContentPartPr/>
              <p14:nvPr/>
            </p14:nvContentPartPr>
            <p14:xfrm>
              <a:off x="5010120" y="2565360"/>
              <a:ext cx="1371960" cy="15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B79769-52A8-E761-C048-3A836E053A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0760" y="2556000"/>
                <a:ext cx="1390680" cy="17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0772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038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FC85F5-0E8A-A535-8AC4-EE49D933DCE4}"/>
                  </a:ext>
                </a:extLst>
              </p14:cNvPr>
              <p14:cNvContentPartPr/>
              <p14:nvPr/>
            </p14:nvContentPartPr>
            <p14:xfrm>
              <a:off x="5156280" y="1911240"/>
              <a:ext cx="2216520" cy="16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FC85F5-0E8A-A535-8AC4-EE49D933DC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6920" y="1901880"/>
                <a:ext cx="2235240" cy="18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848600" cy="343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3362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F61C5D5-ED31-A7EA-6059-40FE78166204}"/>
              </a:ext>
            </a:extLst>
          </p:cNvPr>
          <p:cNvSpPr/>
          <p:nvPr/>
        </p:nvSpPr>
        <p:spPr>
          <a:xfrm>
            <a:off x="5105400" y="1981200"/>
            <a:ext cx="4572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2423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375142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458200" cy="2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733800"/>
            <a:ext cx="4343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3837" cy="413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657600"/>
            <a:ext cx="4143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3F8D463-A3D1-1094-20F8-47CB7DC0DCF3}"/>
              </a:ext>
            </a:extLst>
          </p:cNvPr>
          <p:cNvSpPr/>
          <p:nvPr/>
        </p:nvSpPr>
        <p:spPr>
          <a:xfrm>
            <a:off x="7467600" y="3352800"/>
            <a:ext cx="304800" cy="4572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Mapping of Binary 1:1 Relationship Types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1800" dirty="0"/>
              <a:t>For each binary 1:1 relationship type R in the ER schema, identify the relations S and T that correspond to the entity types participating in R.</a:t>
            </a:r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000" dirty="0"/>
              <a:t>There are three possible approaches:</a:t>
            </a:r>
          </a:p>
          <a:p>
            <a:pPr marL="781050" lvl="1" indent="-32385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dirty="0"/>
              <a:t>Foreign Key approach:</a:t>
            </a:r>
            <a:r>
              <a:rPr lang="en-US" sz="1800" dirty="0"/>
              <a:t> Choose one of the relations-say S-and include a foreign key in S the primary key of T. It is better to choose an entity type with total participation in R in the role of S.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sz="1600" dirty="0"/>
              <a:t>Example: 1:1 relation MANAGES is mapped by choosing the participating entity type DEPARTMENT to serve in the role of S, because its participation in the MANAGES relationship type is total.</a:t>
            </a:r>
          </a:p>
          <a:p>
            <a:pPr marL="781050" lvl="1" indent="-32385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dirty="0"/>
              <a:t>Merged relation option:</a:t>
            </a:r>
            <a:r>
              <a:rPr lang="en-US" sz="1800" dirty="0"/>
              <a:t> An alternate mapping of a 1:1 relationship type is possible by merging the two entity types and the relationship into a single relation. This may be appropriate when both participations are total.</a:t>
            </a:r>
          </a:p>
          <a:p>
            <a:pPr marL="781050" lvl="1" indent="-32385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dirty="0"/>
              <a:t>Cross-reference</a:t>
            </a:r>
            <a:r>
              <a:rPr lang="en-US" sz="1800" dirty="0"/>
              <a:t> </a:t>
            </a:r>
            <a:r>
              <a:rPr lang="en-US" sz="1800" b="1" dirty="0"/>
              <a:t>or relationship relation option:</a:t>
            </a:r>
            <a:r>
              <a:rPr lang="en-US" sz="1800" dirty="0"/>
              <a:t> The third alternative is to set up a third relation R for the purpose of cross-referencing the primary keys of the two relations S and T representing the entity types.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2460" t="8974"/>
          <a:stretch>
            <a:fillRect/>
          </a:stretch>
        </p:blipFill>
        <p:spPr bwMode="auto">
          <a:xfrm>
            <a:off x="1676400" y="1143000"/>
            <a:ext cx="60429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858000" cy="8382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3100" dirty="0"/>
              <a:t>Quiz</a:t>
            </a:r>
            <a:br>
              <a:rPr lang="en-US" sz="3100" dirty="0"/>
            </a:br>
            <a:r>
              <a:rPr lang="en-US" sz="3100" dirty="0"/>
              <a:t>Transform ERD into Relations</a:t>
            </a:r>
            <a:br>
              <a:rPr lang="en-US" sz="3100" dirty="0"/>
            </a:br>
            <a:endParaRPr lang="en-U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90625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b="1" dirty="0">
                <a:solidFill>
                  <a:srgbClr val="FF9900"/>
                </a:solidFill>
                <a:latin typeface="Arial" charset="0"/>
              </a:rPr>
              <a:t>CUSTOMER entity type with simple attributes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429000" y="2286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a regular entity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2399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>
                <a:solidFill>
                  <a:srgbClr val="FF9900"/>
                </a:solidFill>
                <a:latin typeface="Arial" charset="0"/>
              </a:rPr>
              <a:t>CUSTOMER relation</a:t>
            </a:r>
          </a:p>
        </p:txBody>
      </p:sp>
      <p:pic>
        <p:nvPicPr>
          <p:cNvPr id="38921" name="Picture 9" descr="C:\MyData\MIS\Hoffer6e\Hoffer 6e figures\chapter 05\FIG5-8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69988"/>
            <a:ext cx="6400800" cy="2411412"/>
          </a:xfrm>
          <a:prstGeom prst="rect">
            <a:avLst/>
          </a:prstGeom>
          <a:noFill/>
        </p:spPr>
      </p:pic>
      <p:pic>
        <p:nvPicPr>
          <p:cNvPr id="38922" name="Picture 10" descr="C:\MyData\MIS\Hoffer6e\Hoffer 6e figures\chapter 05\FIG5-8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495800"/>
            <a:ext cx="6858000" cy="1189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2" descr="fig09_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239000" cy="519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1488"/>
            <a:ext cx="7924800" cy="1439862"/>
          </a:xfrm>
        </p:spPr>
        <p:txBody>
          <a:bodyPr anchor="t"/>
          <a:lstStyle/>
          <a:p>
            <a:pPr eaLnBrk="1" hangingPunct="1"/>
            <a:br>
              <a:rPr lang="en-US" altLang="en-US" sz="2800" b="1" dirty="0"/>
            </a:br>
            <a:r>
              <a:rPr lang="en-US" altLang="en-US" sz="2800" b="1" dirty="0"/>
              <a:t>TERNARY RELATIONSHIP: SUPPLY</a:t>
            </a:r>
            <a:br>
              <a:rPr lang="en-US" altLang="en-US" sz="2800" b="1" dirty="0"/>
            </a:br>
            <a:endParaRPr lang="en-US" altLang="en-US" sz="2800" b="1" dirty="0"/>
          </a:p>
        </p:txBody>
      </p:sp>
      <p:pic>
        <p:nvPicPr>
          <p:cNvPr id="307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922"/>
          <a:stretch>
            <a:fillRect/>
          </a:stretch>
        </p:blipFill>
        <p:spPr>
          <a:xfrm>
            <a:off x="990600" y="1911350"/>
            <a:ext cx="7467600" cy="2654300"/>
          </a:xfr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44488"/>
            <a:ext cx="8382000" cy="1027112"/>
          </a:xfrm>
        </p:spPr>
        <p:txBody>
          <a:bodyPr anchor="t"/>
          <a:lstStyle/>
          <a:p>
            <a:pPr eaLnBrk="1" hangingPunct="1"/>
            <a:br>
              <a:rPr lang="en-US" altLang="en-US" sz="1800" b="1" dirty="0"/>
            </a:br>
            <a:r>
              <a:rPr lang="en-US" altLang="en-US" sz="2800" b="1" dirty="0"/>
              <a:t>Mapping the </a:t>
            </a:r>
            <a:r>
              <a:rPr lang="en-US" altLang="en-US" sz="2800" b="1" i="1" dirty="0"/>
              <a:t>Ternary</a:t>
            </a:r>
            <a:r>
              <a:rPr lang="en-US" altLang="en-US" sz="2800" b="1" dirty="0"/>
              <a:t> relationship type SUPPLY </a:t>
            </a:r>
          </a:p>
        </p:txBody>
      </p:sp>
      <p:pic>
        <p:nvPicPr>
          <p:cNvPr id="32772" name="Picture 2" descr="fig09_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1447800"/>
            <a:ext cx="5257800" cy="4506913"/>
          </a:xfr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6EE8-9941-1183-C53D-E4E9294B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TERNARY RELATIONSHIP: PRESCRIBES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7D7AD-39E7-AEF6-1A19-A9139FD0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362200"/>
            <a:ext cx="5181600" cy="2371725"/>
          </a:xfrm>
        </p:spPr>
      </p:pic>
    </p:spTree>
    <p:extLst>
      <p:ext uri="{BB962C8B-B14F-4D97-AF65-F5344CB8AC3E}">
        <p14:creationId xmlns:p14="http://schemas.microsoft.com/office/powerpoint/2010/main" val="31005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D:\McFadden Slides\slide files 6\06_09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dirty="0">
                <a:solidFill>
                  <a:srgbClr val="FF3300"/>
                </a:solidFill>
                <a:latin typeface="Arial" charset="0"/>
              </a:rPr>
              <a:t>CUSTOMER entity type with composite attribute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362200" y="0"/>
            <a:ext cx="32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a composite attribute</a:t>
            </a:r>
          </a:p>
        </p:txBody>
      </p:sp>
      <p:pic>
        <p:nvPicPr>
          <p:cNvPr id="108549" name="Picture 5" descr="D:\McFadden Slides\slide files 6\06_09b.p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752600" y="4114800"/>
            <a:ext cx="4297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solidFill>
                  <a:srgbClr val="FF3300"/>
                </a:solidFill>
                <a:latin typeface="Arial" charset="0"/>
              </a:rPr>
              <a:t>CUSTOMER relation with address detail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3" name="Picture 1039" descr="C:\MyData\MIS\Hoffer6e\Hoffer 6e figures\chapter 05\FIG5-10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6324600" cy="2730500"/>
          </a:xfrm>
          <a:prstGeom prst="rect">
            <a:avLst/>
          </a:prstGeom>
          <a:noFill/>
        </p:spPr>
      </p:pic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2514600" y="0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a </a:t>
            </a:r>
            <a:r>
              <a:rPr lang="en-US" dirty="0" err="1">
                <a:latin typeface="Arial" charset="0"/>
              </a:rPr>
              <a:t>multivalued</a:t>
            </a:r>
            <a:r>
              <a:rPr lang="en-US" dirty="0">
                <a:latin typeface="Arial" charset="0"/>
              </a:rPr>
              <a:t> attribute</a:t>
            </a:r>
          </a:p>
        </p:txBody>
      </p:sp>
      <p:sp>
        <p:nvSpPr>
          <p:cNvPr id="89098" name="Text Box 1034"/>
          <p:cNvSpPr txBox="1">
            <a:spLocks noChangeArrowheads="1"/>
          </p:cNvSpPr>
          <p:nvPr/>
        </p:nvSpPr>
        <p:spPr bwMode="auto">
          <a:xfrm>
            <a:off x="152400" y="5867400"/>
            <a:ext cx="88773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9900"/>
                </a:solidFill>
              </a:rPr>
              <a:t>1 – to – many relationship between original entity and new relation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3200400"/>
            <a:ext cx="8866188" cy="2728913"/>
            <a:chOff x="96" y="2016"/>
            <a:chExt cx="5585" cy="1719"/>
          </a:xfrm>
        </p:grpSpPr>
        <p:pic>
          <p:nvPicPr>
            <p:cNvPr id="89104" name="Picture 1040" descr="C:\MyData\MIS\Hoffer6e\Hoffer 6e figures\chapter 05\FIG5-10B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2304"/>
              <a:ext cx="4128" cy="1431"/>
            </a:xfrm>
            <a:prstGeom prst="rect">
              <a:avLst/>
            </a:prstGeom>
            <a:noFill/>
          </p:spPr>
        </p:pic>
        <p:sp>
          <p:nvSpPr>
            <p:cNvPr id="89097" name="Text Box 1033"/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FF9900"/>
                  </a:solidFill>
                </a:rPr>
                <a:t>Multivalued attribute becomes a separate relation with foreign key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D:\McFadden Slides\slide files 6\06_11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0" y="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Example of mapping a weak entity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895600" y="609600"/>
            <a:ext cx="2873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Weak entity DEPENDENT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438400" y="30480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Relations resulting from weak entity</a:t>
            </a:r>
          </a:p>
        </p:txBody>
      </p:sp>
      <p:pic>
        <p:nvPicPr>
          <p:cNvPr id="46083" name="Picture 3" descr="D:\McFadden Slides\slide files 6\06_11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257800" y="1828800"/>
            <a:ext cx="3200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>
                <a:solidFill>
                  <a:schemeClr val="hlink"/>
                </a:solidFill>
              </a:rPr>
              <a:t>NOTE: the domain constraint for the foreign key should NOT allow </a:t>
            </a:r>
            <a:r>
              <a:rPr lang="en-US" sz="2000" i="1">
                <a:solidFill>
                  <a:schemeClr val="hlink"/>
                </a:solidFill>
              </a:rPr>
              <a:t>null</a:t>
            </a:r>
            <a:r>
              <a:rPr lang="en-US" sz="2000">
                <a:solidFill>
                  <a:schemeClr val="hlink"/>
                </a:solidFill>
              </a:rPr>
              <a:t> value if DEPENDENT is a weak entity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5334000"/>
            <a:ext cx="5181600" cy="701675"/>
            <a:chOff x="528" y="3360"/>
            <a:chExt cx="3264" cy="442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6088" name="AutoShape 8"/>
            <p:cNvSpPr>
              <a:spLocks/>
            </p:cNvSpPr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417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charset="0"/>
              </a:rPr>
              <a:t>Example of mapping a 1:M relationship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676400" y="914400"/>
            <a:ext cx="4685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Relationship between customers and orders</a:t>
            </a:r>
          </a:p>
        </p:txBody>
      </p:sp>
      <p:pic>
        <p:nvPicPr>
          <p:cNvPr id="47108" name="Picture 4" descr="D:\McFadden Slides\slide files 6\06_12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2698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the relationship</a:t>
            </a:r>
          </a:p>
        </p:txBody>
      </p:sp>
      <p:pic>
        <p:nvPicPr>
          <p:cNvPr id="48131" name="Picture 3" descr="D:\McFadden Slides\slide files 6\06_12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953000" y="5486400"/>
            <a:ext cx="16764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086600" y="51816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5" name="Picture 1033" descr="C:\MyData\MIS\Hoffer6e\Hoffer 6e figures\chapter 05\FIG5-13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3678238"/>
          </a:xfrm>
          <a:prstGeom prst="rect">
            <a:avLst/>
          </a:prstGeom>
          <a:noFill/>
        </p:spPr>
      </p:pic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2057400" y="228600"/>
            <a:ext cx="4339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charset="0"/>
              </a:rPr>
              <a:t>Example of mapping an M:N relationship</a:t>
            </a: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3276600" y="685800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ER diagram (M:N)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04825" y="4876800"/>
            <a:ext cx="8102600" cy="990600"/>
            <a:chOff x="336" y="3312"/>
            <a:chExt cx="5104" cy="624"/>
          </a:xfrm>
        </p:grpSpPr>
        <p:sp>
          <p:nvSpPr>
            <p:cNvPr id="50182" name="Text Box 1030"/>
            <p:cNvSpPr txBox="1">
              <a:spLocks noChangeArrowheads="1"/>
            </p:cNvSpPr>
            <p:nvPr/>
          </p:nvSpPr>
          <p:spPr bwMode="auto">
            <a:xfrm>
              <a:off x="336" y="3648"/>
              <a:ext cx="510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The </a:t>
              </a:r>
              <a:r>
                <a:rPr lang="en-US" i="1">
                  <a:solidFill>
                    <a:schemeClr val="tx2"/>
                  </a:solidFill>
                </a:rPr>
                <a:t>Supplies</a:t>
              </a:r>
              <a:r>
                <a:rPr lang="en-US">
                  <a:solidFill>
                    <a:schemeClr val="tx2"/>
                  </a:solidFill>
                </a:rPr>
                <a:t> relationship will need to become a separate relation</a:t>
              </a:r>
            </a:p>
          </p:txBody>
        </p:sp>
        <p:sp>
          <p:nvSpPr>
            <p:cNvPr id="50183" name="Line 1031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376</Words>
  <Application>Microsoft Office PowerPoint</Application>
  <PresentationFormat>On-screen Show (4:3)</PresentationFormat>
  <Paragraphs>45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Transforming ERD into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Mapping of Binary 1:1 Relationship Types</vt:lpstr>
      <vt:lpstr> Quiz Transform ERD into Relations </vt:lpstr>
      <vt:lpstr>Solution</vt:lpstr>
      <vt:lpstr> TERNARY RELATIONSHIP: SUPPLY </vt:lpstr>
      <vt:lpstr> Mapping the Ternary relationship type SUPPLY </vt:lpstr>
      <vt:lpstr>TERNARY RELATIONSHIP: PRESCRIBES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ERD into Relations</dc:title>
  <dc:creator>*</dc:creator>
  <cp:lastModifiedBy>Shoaib M Khan</cp:lastModifiedBy>
  <cp:revision>27</cp:revision>
  <dcterms:created xsi:type="dcterms:W3CDTF">2009-03-19T08:35:07Z</dcterms:created>
  <dcterms:modified xsi:type="dcterms:W3CDTF">2023-04-04T05:47:03Z</dcterms:modified>
</cp:coreProperties>
</file>