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1"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1FFD-D46F-44E5-B4FF-A240EC5B9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265E263-F31C-4FB9-A91C-96D8BEE2A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2B933E9-1F77-4927-A551-2C62FB00F96A}"/>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5" name="Footer Placeholder 4">
            <a:extLst>
              <a:ext uri="{FF2B5EF4-FFF2-40B4-BE49-F238E27FC236}">
                <a16:creationId xmlns:a16="http://schemas.microsoft.com/office/drawing/2014/main" id="{5717CBA8-92F7-4EF1-9C6F-913C2892906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39C3485-08C5-405B-B6CA-C86632B9CAC4}"/>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32633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8D1A-E971-475A-B044-0C66EEB35F85}"/>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8F5A888-9F96-47A2-86D2-0FB03210D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569D55C-9A88-4ADE-86AC-CFD30E3A75E3}"/>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5" name="Footer Placeholder 4">
            <a:extLst>
              <a:ext uri="{FF2B5EF4-FFF2-40B4-BE49-F238E27FC236}">
                <a16:creationId xmlns:a16="http://schemas.microsoft.com/office/drawing/2014/main" id="{4D7F38A2-5E0D-4DF1-80F8-526E8E7CD96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2DCD650-1A1A-4515-938A-0B10F6EE3451}"/>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3765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BAFE7-74F2-4592-AD68-1EAABB17B0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1E1599A-8618-42D4-99DF-A68FC416B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AD04396-56AF-4D62-8523-49CC49CD0DB7}"/>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5" name="Footer Placeholder 4">
            <a:extLst>
              <a:ext uri="{FF2B5EF4-FFF2-40B4-BE49-F238E27FC236}">
                <a16:creationId xmlns:a16="http://schemas.microsoft.com/office/drawing/2014/main" id="{C3B6B08A-405E-4790-87B3-5190CD5E308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CC611BC-3538-4965-A045-2F18B1115289}"/>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414178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92DC-3F5C-48C7-9B15-D2784D7217B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8F63FBE-4FAD-414D-B57C-D56A04D9B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3C44763-B98D-440A-81F0-32FD77647AC0}"/>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5" name="Footer Placeholder 4">
            <a:extLst>
              <a:ext uri="{FF2B5EF4-FFF2-40B4-BE49-F238E27FC236}">
                <a16:creationId xmlns:a16="http://schemas.microsoft.com/office/drawing/2014/main" id="{5988CD6A-5D13-42CE-BCDC-DBDF139FBB3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349927-35D6-4EB3-93D7-D59810BFDF44}"/>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277634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6464-62F5-4B61-9741-F213814D8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B219390-6667-40CA-B092-C0C945B53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6B169-3576-420C-980F-F955CDA44E65}"/>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5" name="Footer Placeholder 4">
            <a:extLst>
              <a:ext uri="{FF2B5EF4-FFF2-40B4-BE49-F238E27FC236}">
                <a16:creationId xmlns:a16="http://schemas.microsoft.com/office/drawing/2014/main" id="{EC3373E3-B7EA-431D-86EC-5E24365BD7E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35FE737-4091-4E01-A5E9-90E838E4CB73}"/>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73830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6BDE-E9A3-4BFF-94B6-E9F7E884DAD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33866F4-E85E-4881-843C-BDE5EB792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C68F99A-69D6-4648-92D5-E47C071B0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F41430-1EA9-492D-8A2F-43449B1C2961}"/>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6" name="Footer Placeholder 5">
            <a:extLst>
              <a:ext uri="{FF2B5EF4-FFF2-40B4-BE49-F238E27FC236}">
                <a16:creationId xmlns:a16="http://schemas.microsoft.com/office/drawing/2014/main" id="{DF8AC6AE-6169-4B99-9566-8DEFE80E775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F0A85F4-2996-4556-97FA-8BE067D1747D}"/>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8625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4005-BA4B-41D9-AF54-DB98C4F93C4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C7D459A-A863-42A4-9515-744733804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A330E-0533-45C3-8F64-FE56FF9EA6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0B9C925-6AFB-450C-9D0A-0142D8848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FF3A1-5289-4F00-A0A7-2C25D92DB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3F853D0-3649-4614-B363-45EFEA06CBDA}"/>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8" name="Footer Placeholder 7">
            <a:extLst>
              <a:ext uri="{FF2B5EF4-FFF2-40B4-BE49-F238E27FC236}">
                <a16:creationId xmlns:a16="http://schemas.microsoft.com/office/drawing/2014/main" id="{2F252208-64C1-4EBD-9766-172B1E2D70C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BC6C00D-ECFF-42D0-A500-AC5EAAD2BFB4}"/>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5425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A2A0-1007-4642-8EE4-C399822750C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2270695-5DE8-4BCC-8BD1-2491D7F1062D}"/>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4" name="Footer Placeholder 3">
            <a:extLst>
              <a:ext uri="{FF2B5EF4-FFF2-40B4-BE49-F238E27FC236}">
                <a16:creationId xmlns:a16="http://schemas.microsoft.com/office/drawing/2014/main" id="{C2DCEF5D-FB39-4407-B39B-52FF6FDEEB5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805B1A4-427A-471D-91B5-0A35A20A83BE}"/>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204484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8B41C-9216-49E7-A7A2-2E660157B604}"/>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3" name="Footer Placeholder 2">
            <a:extLst>
              <a:ext uri="{FF2B5EF4-FFF2-40B4-BE49-F238E27FC236}">
                <a16:creationId xmlns:a16="http://schemas.microsoft.com/office/drawing/2014/main" id="{6F007A67-CE2E-40A6-8584-FB71887D390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C066BE2-2D60-4834-AA59-F0998F38D615}"/>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79908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867C-D996-4900-95C7-85BBCBD89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12ADC24-612E-4305-9CFE-E04D8CEC8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5D23F93-3473-4E57-A994-23DFE026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2A22C-A62E-4D0D-832F-832E704F573F}"/>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6" name="Footer Placeholder 5">
            <a:extLst>
              <a:ext uri="{FF2B5EF4-FFF2-40B4-BE49-F238E27FC236}">
                <a16:creationId xmlns:a16="http://schemas.microsoft.com/office/drawing/2014/main" id="{1FF22F30-77AA-4C13-930D-685F2FEF9D9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8D1CE01-EEE1-478C-9AC4-FF344235CBE1}"/>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68255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94F7-4449-49D2-A148-A8C1A0FB5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B99CFF-EE79-4F2B-A689-F2A57012D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67FB528-582C-4136-8D4B-2D4496083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8470D-7902-4F1F-9EF2-746C6D2E0A3F}"/>
              </a:ext>
            </a:extLst>
          </p:cNvPr>
          <p:cNvSpPr>
            <a:spLocks noGrp="1"/>
          </p:cNvSpPr>
          <p:nvPr>
            <p:ph type="dt" sz="half" idx="10"/>
          </p:nvPr>
        </p:nvSpPr>
        <p:spPr/>
        <p:txBody>
          <a:bodyPr/>
          <a:lstStyle/>
          <a:p>
            <a:fld id="{A7FA737E-C2CD-466E-8B20-0DE8550214A4}" type="datetimeFigureOut">
              <a:rPr lang="en-PK" smtClean="0"/>
              <a:t>15/03/2021</a:t>
            </a:fld>
            <a:endParaRPr lang="en-PK"/>
          </a:p>
        </p:txBody>
      </p:sp>
      <p:sp>
        <p:nvSpPr>
          <p:cNvPr id="6" name="Footer Placeholder 5">
            <a:extLst>
              <a:ext uri="{FF2B5EF4-FFF2-40B4-BE49-F238E27FC236}">
                <a16:creationId xmlns:a16="http://schemas.microsoft.com/office/drawing/2014/main" id="{287C14A6-623F-4F30-B407-90494E30BCE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13F38EF-390C-44B6-B052-7FBC6E479C5A}"/>
              </a:ext>
            </a:extLst>
          </p:cNvPr>
          <p:cNvSpPr>
            <a:spLocks noGrp="1"/>
          </p:cNvSpPr>
          <p:nvPr>
            <p:ph type="sldNum" sz="quarter" idx="12"/>
          </p:nvPr>
        </p:nvSpPr>
        <p:spPr/>
        <p:txBody>
          <a:bodyPr/>
          <a:lstStyle/>
          <a:p>
            <a:fld id="{5D76685E-47DB-42F3-89A2-F09AE5300A7B}" type="slidenum">
              <a:rPr lang="en-PK" smtClean="0"/>
              <a:t>‹#›</a:t>
            </a:fld>
            <a:endParaRPr lang="en-PK"/>
          </a:p>
        </p:txBody>
      </p:sp>
    </p:spTree>
    <p:extLst>
      <p:ext uri="{BB962C8B-B14F-4D97-AF65-F5344CB8AC3E}">
        <p14:creationId xmlns:p14="http://schemas.microsoft.com/office/powerpoint/2010/main" val="387143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6843E-0AFC-4438-A3BC-DB90785A6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EC414AC-EB49-4BA1-953B-DA29645D9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53CBF05-C505-43A4-9C5B-7100160B6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737E-C2CD-466E-8B20-0DE8550214A4}" type="datetimeFigureOut">
              <a:rPr lang="en-PK" smtClean="0"/>
              <a:t>15/03/2021</a:t>
            </a:fld>
            <a:endParaRPr lang="en-PK"/>
          </a:p>
        </p:txBody>
      </p:sp>
      <p:sp>
        <p:nvSpPr>
          <p:cNvPr id="5" name="Footer Placeholder 4">
            <a:extLst>
              <a:ext uri="{FF2B5EF4-FFF2-40B4-BE49-F238E27FC236}">
                <a16:creationId xmlns:a16="http://schemas.microsoft.com/office/drawing/2014/main" id="{0E92919B-7954-4989-8649-E8D483455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079F4AF-DDC4-41A2-AA8A-BC92B7066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6685E-47DB-42F3-89A2-F09AE5300A7B}" type="slidenum">
              <a:rPr lang="en-PK" smtClean="0"/>
              <a:t>‹#›</a:t>
            </a:fld>
            <a:endParaRPr lang="en-PK"/>
          </a:p>
        </p:txBody>
      </p:sp>
    </p:spTree>
    <p:extLst>
      <p:ext uri="{BB962C8B-B14F-4D97-AF65-F5344CB8AC3E}">
        <p14:creationId xmlns:p14="http://schemas.microsoft.com/office/powerpoint/2010/main" val="53710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oftwaretestinghelp.com/how-to-write-effective-test-cases-test-cases-procedures-and-defini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36F0C-C1B6-453A-B58B-075E856A451D}"/>
              </a:ext>
            </a:extLst>
          </p:cNvPr>
          <p:cNvSpPr>
            <a:spLocks noGrp="1"/>
          </p:cNvSpPr>
          <p:nvPr>
            <p:ph type="ctrTitle"/>
          </p:nvPr>
        </p:nvSpPr>
        <p:spPr>
          <a:xfrm>
            <a:off x="2381534" y="1344304"/>
            <a:ext cx="7451678" cy="2843702"/>
          </a:xfrm>
        </p:spPr>
        <p:txBody>
          <a:bodyPr>
            <a:normAutofit/>
          </a:bodyPr>
          <a:lstStyle/>
          <a:p>
            <a:r>
              <a:rPr lang="en-IN" sz="5400">
                <a:solidFill>
                  <a:schemeClr val="bg1"/>
                </a:solidFill>
              </a:rPr>
              <a:t>Lecture 3 (online)</a:t>
            </a:r>
            <a:br>
              <a:rPr lang="en-IN" sz="5400">
                <a:solidFill>
                  <a:schemeClr val="bg1"/>
                </a:solidFill>
              </a:rPr>
            </a:br>
            <a:r>
              <a:rPr lang="en-IN" sz="5400">
                <a:solidFill>
                  <a:schemeClr val="bg1"/>
                </a:solidFill>
              </a:rPr>
              <a:t>Black-box Testing Techniques</a:t>
            </a:r>
            <a:endParaRPr lang="en-PK" sz="5400">
              <a:solidFill>
                <a:schemeClr val="bg1"/>
              </a:solidFill>
            </a:endParaRPr>
          </a:p>
        </p:txBody>
      </p:sp>
      <p:sp>
        <p:nvSpPr>
          <p:cNvPr id="3" name="Subtitle 2">
            <a:extLst>
              <a:ext uri="{FF2B5EF4-FFF2-40B4-BE49-F238E27FC236}">
                <a16:creationId xmlns:a16="http://schemas.microsoft.com/office/drawing/2014/main" id="{870C6865-97C7-4090-A47B-20D30213CF5F}"/>
              </a:ext>
            </a:extLst>
          </p:cNvPr>
          <p:cNvSpPr>
            <a:spLocks noGrp="1"/>
          </p:cNvSpPr>
          <p:nvPr>
            <p:ph type="subTitle" idx="1"/>
          </p:nvPr>
        </p:nvSpPr>
        <p:spPr>
          <a:xfrm>
            <a:off x="2886765" y="4414123"/>
            <a:ext cx="6418471" cy="1432109"/>
          </a:xfrm>
        </p:spPr>
        <p:txBody>
          <a:bodyPr>
            <a:normAutofit/>
          </a:bodyPr>
          <a:lstStyle/>
          <a:p>
            <a:r>
              <a:rPr lang="en-IN" sz="2000">
                <a:solidFill>
                  <a:schemeClr val="bg1"/>
                </a:solidFill>
              </a:rPr>
              <a:t>Naseem us Sehar</a:t>
            </a:r>
            <a:endParaRPr lang="en-PK" sz="200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2735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BA30-6E89-4242-85CD-7F8110CA3078}"/>
              </a:ext>
            </a:extLst>
          </p:cNvPr>
          <p:cNvSpPr>
            <a:spLocks noGrp="1"/>
          </p:cNvSpPr>
          <p:nvPr>
            <p:ph type="title"/>
          </p:nvPr>
        </p:nvSpPr>
        <p:spPr/>
        <p:txBody>
          <a:bodyPr/>
          <a:lstStyle/>
          <a:p>
            <a:r>
              <a:rPr lang="en-IN" b="1" dirty="0"/>
              <a:t>Example</a:t>
            </a:r>
            <a:endParaRPr lang="en-PK" b="1" dirty="0"/>
          </a:p>
        </p:txBody>
      </p:sp>
      <p:sp>
        <p:nvSpPr>
          <p:cNvPr id="3" name="Content Placeholder 2">
            <a:extLst>
              <a:ext uri="{FF2B5EF4-FFF2-40B4-BE49-F238E27FC236}">
                <a16:creationId xmlns:a16="http://schemas.microsoft.com/office/drawing/2014/main" id="{438ABA5D-EABD-46A9-8A0C-9B5A1020DF9D}"/>
              </a:ext>
            </a:extLst>
          </p:cNvPr>
          <p:cNvSpPr>
            <a:spLocks noGrp="1"/>
          </p:cNvSpPr>
          <p:nvPr>
            <p:ph idx="1"/>
          </p:nvPr>
        </p:nvSpPr>
        <p:spPr/>
        <p:txBody>
          <a:bodyPr/>
          <a:lstStyle/>
          <a:p>
            <a:pPr algn="l"/>
            <a:r>
              <a:rPr lang="en-US" b="1" i="0" dirty="0">
                <a:solidFill>
                  <a:srgbClr val="3A3A3A"/>
                </a:solidFill>
                <a:effectLst/>
                <a:latin typeface="Work Sans"/>
              </a:rPr>
              <a:t>The Causes of this situation are:</a:t>
            </a:r>
            <a:br>
              <a:rPr lang="en-US" b="0" i="0" dirty="0">
                <a:solidFill>
                  <a:srgbClr val="3A3A3A"/>
                </a:solidFill>
                <a:effectLst/>
                <a:latin typeface="Work Sans"/>
              </a:rPr>
            </a:br>
            <a:r>
              <a:rPr lang="en-US" b="0" i="0" dirty="0">
                <a:solidFill>
                  <a:srgbClr val="3A3A3A"/>
                </a:solidFill>
                <a:effectLst/>
                <a:latin typeface="Work Sans"/>
              </a:rPr>
              <a:t>C1 – First character is A</a:t>
            </a:r>
            <a:br>
              <a:rPr lang="en-US" b="0" i="0" dirty="0">
                <a:solidFill>
                  <a:srgbClr val="3A3A3A"/>
                </a:solidFill>
                <a:effectLst/>
                <a:latin typeface="Work Sans"/>
              </a:rPr>
            </a:br>
            <a:r>
              <a:rPr lang="en-US" b="0" i="0" dirty="0">
                <a:solidFill>
                  <a:srgbClr val="3A3A3A"/>
                </a:solidFill>
                <a:effectLst/>
                <a:latin typeface="Work Sans"/>
              </a:rPr>
              <a:t>C2 – First character is B</a:t>
            </a:r>
            <a:br>
              <a:rPr lang="en-US" b="0" i="0" dirty="0">
                <a:solidFill>
                  <a:srgbClr val="3A3A3A"/>
                </a:solidFill>
                <a:effectLst/>
                <a:latin typeface="Work Sans"/>
              </a:rPr>
            </a:br>
            <a:r>
              <a:rPr lang="en-US" b="0" i="0" dirty="0">
                <a:solidFill>
                  <a:srgbClr val="3A3A3A"/>
                </a:solidFill>
                <a:effectLst/>
                <a:latin typeface="Work Sans"/>
              </a:rPr>
              <a:t>C3 – the Second character is a digit</a:t>
            </a:r>
          </a:p>
          <a:p>
            <a:pPr algn="l"/>
            <a:r>
              <a:rPr lang="en-US" b="1" i="0" dirty="0">
                <a:solidFill>
                  <a:srgbClr val="3A3A3A"/>
                </a:solidFill>
                <a:effectLst/>
                <a:latin typeface="Work Sans"/>
              </a:rPr>
              <a:t>The Effects (results) for this situation are:</a:t>
            </a:r>
            <a:br>
              <a:rPr lang="en-US" b="0" i="0" dirty="0">
                <a:solidFill>
                  <a:srgbClr val="3A3A3A"/>
                </a:solidFill>
                <a:effectLst/>
                <a:latin typeface="Work Sans"/>
              </a:rPr>
            </a:br>
            <a:r>
              <a:rPr lang="en-US" b="0" i="0" dirty="0">
                <a:solidFill>
                  <a:srgbClr val="3A3A3A"/>
                </a:solidFill>
                <a:effectLst/>
                <a:latin typeface="Work Sans"/>
              </a:rPr>
              <a:t>E1 – Update the file</a:t>
            </a:r>
            <a:br>
              <a:rPr lang="en-US" b="0" i="0" dirty="0">
                <a:solidFill>
                  <a:srgbClr val="3A3A3A"/>
                </a:solidFill>
                <a:effectLst/>
                <a:latin typeface="Work Sans"/>
              </a:rPr>
            </a:br>
            <a:r>
              <a:rPr lang="en-US" b="0" i="0" dirty="0">
                <a:solidFill>
                  <a:srgbClr val="3A3A3A"/>
                </a:solidFill>
                <a:effectLst/>
                <a:latin typeface="Work Sans"/>
              </a:rPr>
              <a:t>E2 – Print message “X”</a:t>
            </a:r>
            <a:br>
              <a:rPr lang="en-US" b="0" i="0" dirty="0">
                <a:solidFill>
                  <a:srgbClr val="3A3A3A"/>
                </a:solidFill>
                <a:effectLst/>
                <a:latin typeface="Work Sans"/>
              </a:rPr>
            </a:br>
            <a:r>
              <a:rPr lang="en-US" b="0" i="0" dirty="0">
                <a:solidFill>
                  <a:srgbClr val="3A3A3A"/>
                </a:solidFill>
                <a:effectLst/>
                <a:latin typeface="Work Sans"/>
              </a:rPr>
              <a:t>E3 – Print message “Y”</a:t>
            </a:r>
          </a:p>
          <a:p>
            <a:pPr marL="0" indent="0">
              <a:buNone/>
            </a:pPr>
            <a:endParaRPr lang="en-PK" dirty="0"/>
          </a:p>
        </p:txBody>
      </p:sp>
    </p:spTree>
    <p:extLst>
      <p:ext uri="{BB962C8B-B14F-4D97-AF65-F5344CB8AC3E}">
        <p14:creationId xmlns:p14="http://schemas.microsoft.com/office/powerpoint/2010/main" val="164341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A85E5-A49C-4E20-97C1-F386B5DC1ED1}"/>
              </a:ext>
            </a:extLst>
          </p:cNvPr>
          <p:cNvSpPr>
            <a:spLocks noGrp="1"/>
          </p:cNvSpPr>
          <p:nvPr>
            <p:ph idx="1"/>
          </p:nvPr>
        </p:nvSpPr>
        <p:spPr>
          <a:xfrm>
            <a:off x="689113" y="516835"/>
            <a:ext cx="10664687" cy="5660128"/>
          </a:xfrm>
        </p:spPr>
        <p:txBody>
          <a:bodyPr>
            <a:normAutofit lnSpcReduction="10000"/>
          </a:bodyPr>
          <a:lstStyle/>
          <a:p>
            <a:pPr algn="l"/>
            <a:r>
              <a:rPr lang="en-US" sz="3200" b="0" i="0" dirty="0">
                <a:solidFill>
                  <a:srgbClr val="3A3A3A"/>
                </a:solidFill>
                <a:effectLst/>
                <a:latin typeface="Work Sans"/>
              </a:rPr>
              <a:t>In this example, let’s start with Effect E1.</a:t>
            </a:r>
          </a:p>
          <a:p>
            <a:pPr algn="l"/>
            <a:r>
              <a:rPr lang="en-US" sz="3200" b="0" i="0" dirty="0">
                <a:solidFill>
                  <a:srgbClr val="3A3A3A"/>
                </a:solidFill>
                <a:effectLst/>
                <a:latin typeface="Work Sans"/>
              </a:rPr>
              <a:t>Effect E1 is for updating the file. The file is updated when</a:t>
            </a:r>
            <a:br>
              <a:rPr lang="en-US" sz="3200" b="0" i="0" dirty="0">
                <a:solidFill>
                  <a:srgbClr val="3A3A3A"/>
                </a:solidFill>
                <a:effectLst/>
                <a:latin typeface="Work Sans"/>
              </a:rPr>
            </a:br>
            <a:r>
              <a:rPr lang="en-US" sz="3200" b="0" i="0" dirty="0">
                <a:solidFill>
                  <a:srgbClr val="3A3A3A"/>
                </a:solidFill>
                <a:effectLst/>
                <a:latin typeface="Work Sans"/>
              </a:rPr>
              <a:t>–  The first character is “A” and the second character is a digit</a:t>
            </a:r>
            <a:br>
              <a:rPr lang="en-US" sz="3200" b="0" i="0" dirty="0">
                <a:solidFill>
                  <a:srgbClr val="3A3A3A"/>
                </a:solidFill>
                <a:effectLst/>
                <a:latin typeface="Work Sans"/>
              </a:rPr>
            </a:br>
            <a:r>
              <a:rPr lang="en-US" sz="3200" b="0" i="0" dirty="0">
                <a:solidFill>
                  <a:srgbClr val="3A3A3A"/>
                </a:solidFill>
                <a:effectLst/>
                <a:latin typeface="Work Sans"/>
              </a:rPr>
              <a:t>–  The first character is “B” and the second character is a digit</a:t>
            </a:r>
            <a:br>
              <a:rPr lang="en-US" sz="3200" b="0" i="0" dirty="0">
                <a:solidFill>
                  <a:srgbClr val="3A3A3A"/>
                </a:solidFill>
                <a:effectLst/>
                <a:latin typeface="Work Sans"/>
              </a:rPr>
            </a:br>
            <a:r>
              <a:rPr lang="en-US" sz="3200" b="0" i="0" dirty="0">
                <a:solidFill>
                  <a:srgbClr val="3A3A3A"/>
                </a:solidFill>
                <a:effectLst/>
                <a:latin typeface="Work Sans"/>
              </a:rPr>
              <a:t>–  The first character can either be “A” or “B” and cannot be both.</a:t>
            </a:r>
          </a:p>
          <a:p>
            <a:pPr algn="l"/>
            <a:r>
              <a:rPr lang="en-US" sz="3200" b="0" i="0" dirty="0">
                <a:solidFill>
                  <a:srgbClr val="3A3A3A"/>
                </a:solidFill>
                <a:effectLst/>
                <a:latin typeface="Work Sans"/>
              </a:rPr>
              <a:t>Now let’s put these 3 points in symbolic form:</a:t>
            </a:r>
          </a:p>
          <a:p>
            <a:pPr algn="l"/>
            <a:r>
              <a:rPr lang="en-US" sz="3200" b="0" i="0" dirty="0">
                <a:solidFill>
                  <a:srgbClr val="3A3A3A"/>
                </a:solidFill>
                <a:effectLst/>
                <a:latin typeface="Work Sans"/>
              </a:rPr>
              <a:t>For E1 to be true – the following are the causes:</a:t>
            </a:r>
            <a:br>
              <a:rPr lang="en-US" sz="3200" b="0" i="0" dirty="0">
                <a:solidFill>
                  <a:srgbClr val="3A3A3A"/>
                </a:solidFill>
                <a:effectLst/>
                <a:latin typeface="Work Sans"/>
              </a:rPr>
            </a:br>
            <a:r>
              <a:rPr lang="en-US" sz="3200" b="0" i="0" dirty="0">
                <a:solidFill>
                  <a:srgbClr val="3A3A3A"/>
                </a:solidFill>
                <a:effectLst/>
                <a:latin typeface="Work Sans"/>
              </a:rPr>
              <a:t>–  C1 and C3 should be true</a:t>
            </a:r>
            <a:br>
              <a:rPr lang="en-US" sz="3200" b="0" i="0" dirty="0">
                <a:solidFill>
                  <a:srgbClr val="3A3A3A"/>
                </a:solidFill>
                <a:effectLst/>
                <a:latin typeface="Work Sans"/>
              </a:rPr>
            </a:br>
            <a:r>
              <a:rPr lang="en-US" sz="3200" b="0" i="0" dirty="0">
                <a:solidFill>
                  <a:srgbClr val="3A3A3A"/>
                </a:solidFill>
                <a:effectLst/>
                <a:latin typeface="Work Sans"/>
              </a:rPr>
              <a:t>–  C2 and C3 should be true</a:t>
            </a:r>
            <a:br>
              <a:rPr lang="en-US" sz="3200" b="0" i="0" dirty="0">
                <a:solidFill>
                  <a:srgbClr val="3A3A3A"/>
                </a:solidFill>
                <a:effectLst/>
                <a:latin typeface="Work Sans"/>
              </a:rPr>
            </a:br>
            <a:r>
              <a:rPr lang="en-US" sz="3200" b="0" i="0" dirty="0">
                <a:solidFill>
                  <a:srgbClr val="3A3A3A"/>
                </a:solidFill>
                <a:effectLst/>
                <a:latin typeface="Work Sans"/>
              </a:rPr>
              <a:t>–  C1 and C2 cannot be true together. This means C1 and C2 are mutually exclusive.</a:t>
            </a:r>
          </a:p>
          <a:p>
            <a:endParaRPr lang="en-PK" sz="3200" dirty="0"/>
          </a:p>
        </p:txBody>
      </p:sp>
    </p:spTree>
    <p:extLst>
      <p:ext uri="{BB962C8B-B14F-4D97-AF65-F5344CB8AC3E}">
        <p14:creationId xmlns:p14="http://schemas.microsoft.com/office/powerpoint/2010/main" val="11373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B0E04-1765-49A9-A18D-D71FC15EFFD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Draw the cause-and-effect graph</a:t>
            </a:r>
          </a:p>
        </p:txBody>
      </p:sp>
      <p:pic>
        <p:nvPicPr>
          <p:cNvPr id="4098" name="Picture 2" descr="Cause and effect graph testing 3">
            <a:extLst>
              <a:ext uri="{FF2B5EF4-FFF2-40B4-BE49-F238E27FC236}">
                <a16:creationId xmlns:a16="http://schemas.microsoft.com/office/drawing/2014/main" id="{C443C116-1123-4AFD-9100-ACE432A81E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2514" y="314698"/>
            <a:ext cx="6893081" cy="516106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D8EFCAE-D323-47D2-87BF-C0B04A18CBF8}"/>
              </a:ext>
            </a:extLst>
          </p:cNvPr>
          <p:cNvSpPr/>
          <p:nvPr/>
        </p:nvSpPr>
        <p:spPr>
          <a:xfrm>
            <a:off x="7089914" y="1510749"/>
            <a:ext cx="622851" cy="8348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1336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2385-A21A-4024-A8B9-F3BAA36030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 we know C1 and C2 are mutually exclusive</a:t>
            </a:r>
          </a:p>
        </p:txBody>
      </p:sp>
      <p:pic>
        <p:nvPicPr>
          <p:cNvPr id="5122" name="Picture 2" descr="Cause and effect graph testing 4">
            <a:extLst>
              <a:ext uri="{FF2B5EF4-FFF2-40B4-BE49-F238E27FC236}">
                <a16:creationId xmlns:a16="http://schemas.microsoft.com/office/drawing/2014/main" id="{B8990D95-EB87-40EB-AAD1-D654E4CC4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72298" y="1091141"/>
            <a:ext cx="7454501" cy="484542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E24BA201-D854-4C07-98BA-96B206986BF5}"/>
              </a:ext>
            </a:extLst>
          </p:cNvPr>
          <p:cNvSpPr/>
          <p:nvPr/>
        </p:nvSpPr>
        <p:spPr>
          <a:xfrm>
            <a:off x="7858540" y="2326155"/>
            <a:ext cx="622851" cy="8348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51947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4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A95EB-6AA2-4AEC-AD8E-C9E181EC0FE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Now we will see how E2 is generated</a:t>
            </a:r>
          </a:p>
        </p:txBody>
      </p:sp>
      <p:pic>
        <p:nvPicPr>
          <p:cNvPr id="6146" name="Picture 2" descr="Cause and effect graph testing 5">
            <a:extLst>
              <a:ext uri="{FF2B5EF4-FFF2-40B4-BE49-F238E27FC236}">
                <a16:creationId xmlns:a16="http://schemas.microsoft.com/office/drawing/2014/main" id="{53EB3A96-C8C6-4506-A641-5B7EA63CE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10274"/>
            <a:ext cx="7188199" cy="483406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71DAD645-B109-4307-A347-2E86509BA910}"/>
              </a:ext>
            </a:extLst>
          </p:cNvPr>
          <p:cNvSpPr/>
          <p:nvPr/>
        </p:nvSpPr>
        <p:spPr>
          <a:xfrm>
            <a:off x="7885044" y="2240413"/>
            <a:ext cx="622851" cy="8348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80011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4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9B0AB-6BF6-43BF-B553-D4E2C1EEB1D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E3 is generated as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Cause and effect graph testing 6">
            <a:extLst>
              <a:ext uri="{FF2B5EF4-FFF2-40B4-BE49-F238E27FC236}">
                <a16:creationId xmlns:a16="http://schemas.microsoft.com/office/drawing/2014/main" id="{8F06AA32-43D7-41B2-87B1-35C4F30FE08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21" r="-2" b="-2"/>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96060E28-5A37-4A74-B116-CC315F5D45CC}"/>
              </a:ext>
            </a:extLst>
          </p:cNvPr>
          <p:cNvSpPr/>
          <p:nvPr/>
        </p:nvSpPr>
        <p:spPr>
          <a:xfrm>
            <a:off x="4770784" y="2181078"/>
            <a:ext cx="622851" cy="8348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2153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F6075-2CE0-49A7-ABA5-EA08EDD77C84}"/>
              </a:ext>
            </a:extLst>
          </p:cNvPr>
          <p:cNvSpPr>
            <a:spLocks noGrp="1"/>
          </p:cNvSpPr>
          <p:nvPr>
            <p:ph type="title"/>
          </p:nvPr>
        </p:nvSpPr>
        <p:spPr>
          <a:xfrm>
            <a:off x="965199" y="447741"/>
            <a:ext cx="4278623" cy="1645919"/>
          </a:xfrm>
        </p:spPr>
        <p:txBody>
          <a:bodyPr vert="horz" lIns="91440" tIns="45720" rIns="91440" bIns="45720" rtlCol="0" anchor="ctr">
            <a:normAutofit/>
          </a:bodyPr>
          <a:lstStyle/>
          <a:p>
            <a:r>
              <a:rPr lang="en-US" sz="4000" kern="1200">
                <a:solidFill>
                  <a:schemeClr val="tx1"/>
                </a:solidFill>
                <a:latin typeface="+mj-lt"/>
                <a:ea typeface="+mj-ea"/>
                <a:cs typeface="+mj-cs"/>
              </a:rPr>
              <a:t>Decision Table</a:t>
            </a:r>
          </a:p>
        </p:txBody>
      </p:sp>
      <p:grpSp>
        <p:nvGrpSpPr>
          <p:cNvPr id="75" name="Group 74">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76"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79"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Shape 80">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BC41D48-534E-4AB9-89E8-4CFD2B2015CE}"/>
              </a:ext>
            </a:extLst>
          </p:cNvPr>
          <p:cNvSpPr txBox="1"/>
          <p:nvPr/>
        </p:nvSpPr>
        <p:spPr>
          <a:xfrm>
            <a:off x="965199" y="2912937"/>
            <a:ext cx="4741917" cy="30935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dirty="0">
                <a:solidFill>
                  <a:schemeClr val="bg1"/>
                </a:solidFill>
                <a:effectLst/>
              </a:rPr>
              <a:t>Now for E1 to be “1” (true)</a:t>
            </a:r>
            <a:endParaRPr lang="en-US" sz="2400" dirty="0">
              <a:solidFill>
                <a:schemeClr val="bg1"/>
              </a:solidFill>
            </a:endParaRPr>
          </a:p>
        </p:txBody>
      </p:sp>
      <p:pic>
        <p:nvPicPr>
          <p:cNvPr id="8196" name="Picture 4" descr="Cause and effect graph testing 8">
            <a:extLst>
              <a:ext uri="{FF2B5EF4-FFF2-40B4-BE49-F238E27FC236}">
                <a16:creationId xmlns:a16="http://schemas.microsoft.com/office/drawing/2014/main" id="{E74E2616-2980-4F64-BA44-1C78DBCCFB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12319" y="1494970"/>
            <a:ext cx="2654299"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1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52D33D-F203-431A-A545-DB0A8A0D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DEC33493-8EA2-4BEB-9BF0-04EE8ADD1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56556" cy="6858000"/>
          </a:xfrm>
          <a:custGeom>
            <a:avLst/>
            <a:gdLst>
              <a:gd name="connsiteX0" fmla="*/ 0 w 7856556"/>
              <a:gd name="connsiteY0" fmla="*/ 0 h 6858000"/>
              <a:gd name="connsiteX1" fmla="*/ 4680402 w 7856556"/>
              <a:gd name="connsiteY1" fmla="*/ 0 h 6858000"/>
              <a:gd name="connsiteX2" fmla="*/ 7856556 w 7856556"/>
              <a:gd name="connsiteY2" fmla="*/ 6858000 h 6858000"/>
              <a:gd name="connsiteX3" fmla="*/ 0 w 78565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56556" h="6858000">
                <a:moveTo>
                  <a:pt x="0" y="0"/>
                </a:moveTo>
                <a:lnTo>
                  <a:pt x="4680402" y="0"/>
                </a:lnTo>
                <a:lnTo>
                  <a:pt x="785655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171D13A1-4626-4D50-9DF7-71BB7B6B7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9" y="0"/>
            <a:ext cx="7393181" cy="6858000"/>
          </a:xfrm>
          <a:custGeom>
            <a:avLst/>
            <a:gdLst>
              <a:gd name="connsiteX0" fmla="*/ 0 w 7393181"/>
              <a:gd name="connsiteY0" fmla="*/ 0 h 6858000"/>
              <a:gd name="connsiteX1" fmla="*/ 4217027 w 7393181"/>
              <a:gd name="connsiteY1" fmla="*/ 0 h 6858000"/>
              <a:gd name="connsiteX2" fmla="*/ 7393181 w 7393181"/>
              <a:gd name="connsiteY2" fmla="*/ 6858000 h 6858000"/>
              <a:gd name="connsiteX3" fmla="*/ 0 w 73931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93181" h="6858000">
                <a:moveTo>
                  <a:pt x="0" y="0"/>
                </a:moveTo>
                <a:lnTo>
                  <a:pt x="4217027" y="0"/>
                </a:lnTo>
                <a:lnTo>
                  <a:pt x="7393181"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BE302E-F9DE-41EC-8466-8BE43D3A5868}"/>
              </a:ext>
            </a:extLst>
          </p:cNvPr>
          <p:cNvSpPr>
            <a:spLocks noGrp="1"/>
          </p:cNvSpPr>
          <p:nvPr>
            <p:ph type="title"/>
          </p:nvPr>
        </p:nvSpPr>
        <p:spPr>
          <a:xfrm>
            <a:off x="827314" y="4606289"/>
            <a:ext cx="5242560" cy="1613536"/>
          </a:xfrm>
        </p:spPr>
        <p:txBody>
          <a:bodyPr vert="horz" lIns="91440" tIns="45720" rIns="91440" bIns="45720" rtlCol="0" anchor="ctr">
            <a:normAutofit/>
          </a:bodyPr>
          <a:lstStyle/>
          <a:p>
            <a:r>
              <a:rPr lang="en-US" kern="1200">
                <a:solidFill>
                  <a:schemeClr val="tx1"/>
                </a:solidFill>
                <a:latin typeface="+mj-lt"/>
                <a:ea typeface="+mj-ea"/>
                <a:cs typeface="+mj-cs"/>
              </a:rPr>
              <a:t>Decision Table</a:t>
            </a:r>
          </a:p>
        </p:txBody>
      </p:sp>
      <p:sp>
        <p:nvSpPr>
          <p:cNvPr id="6" name="TextBox 5">
            <a:extLst>
              <a:ext uri="{FF2B5EF4-FFF2-40B4-BE49-F238E27FC236}">
                <a16:creationId xmlns:a16="http://schemas.microsoft.com/office/drawing/2014/main" id="{7951F000-CEBE-46FA-A7C1-A6E17787B567}"/>
              </a:ext>
            </a:extLst>
          </p:cNvPr>
          <p:cNvSpPr txBox="1"/>
          <p:nvPr/>
        </p:nvSpPr>
        <p:spPr>
          <a:xfrm>
            <a:off x="598714" y="838199"/>
            <a:ext cx="4378234" cy="37680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 we have the below two conditions –</a:t>
            </a:r>
            <a:br>
              <a:rPr lang="en-US" sz="2000"/>
            </a:br>
            <a:r>
              <a:rPr lang="en-US" sz="2000" b="0" i="0">
                <a:effectLst/>
              </a:rPr>
              <a:t>C1 AND C3 will be true</a:t>
            </a:r>
            <a:br>
              <a:rPr lang="en-US" sz="2000"/>
            </a:br>
            <a:r>
              <a:rPr lang="en-US" sz="2000" b="0" i="0">
                <a:effectLst/>
              </a:rPr>
              <a:t>C2 AND C3 will be true</a:t>
            </a:r>
            <a:endParaRPr lang="en-US" sz="2000"/>
          </a:p>
        </p:txBody>
      </p:sp>
      <p:pic>
        <p:nvPicPr>
          <p:cNvPr id="9218" name="Picture 2" descr="Cause and effect graph testing 9">
            <a:extLst>
              <a:ext uri="{FF2B5EF4-FFF2-40B4-BE49-F238E27FC236}">
                <a16:creationId xmlns:a16="http://schemas.microsoft.com/office/drawing/2014/main" id="{3A4E65BC-5450-4DEF-97FD-8C2A0EC02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64829" y="897149"/>
            <a:ext cx="4288972" cy="365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1925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1973A5-11A3-4312-B25D-46564F294F97}"/>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Decision Table</a:t>
            </a:r>
          </a:p>
        </p:txBody>
      </p:sp>
      <p:grpSp>
        <p:nvGrpSpPr>
          <p:cNvPr id="75" name="Group 7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7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CF420F0E-76CD-4B91-BE75-8A440D8E6936}"/>
              </a:ext>
            </a:extLst>
          </p:cNvPr>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dirty="0">
                <a:solidFill>
                  <a:schemeClr val="bg1"/>
                </a:solidFill>
                <a:effectLst/>
              </a:rPr>
              <a:t>For E2 to be True, either C1 or C2 has to be False shown as,</a:t>
            </a:r>
            <a:endParaRPr lang="en-US" sz="2000" dirty="0">
              <a:solidFill>
                <a:schemeClr val="bg1"/>
              </a:solidFill>
            </a:endParaRPr>
          </a:p>
        </p:txBody>
      </p:sp>
      <p:pic>
        <p:nvPicPr>
          <p:cNvPr id="10242" name="Picture 2" descr="Cause and effect graph testing 10">
            <a:extLst>
              <a:ext uri="{FF2B5EF4-FFF2-40B4-BE49-F238E27FC236}">
                <a16:creationId xmlns:a16="http://schemas.microsoft.com/office/drawing/2014/main" id="{DBEE9844-285E-4147-88CA-F181A0C3D9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43856" y="2122396"/>
            <a:ext cx="5051320" cy="261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718890-8ABA-40A2-AB5B-DD9AE515AC9F}"/>
              </a:ext>
            </a:extLst>
          </p:cNvPr>
          <p:cNvSpPr>
            <a:spLocks noGrp="1"/>
          </p:cNvSpPr>
          <p:nvPr>
            <p:ph type="title"/>
          </p:nvPr>
        </p:nvSpPr>
        <p:spPr>
          <a:xfrm>
            <a:off x="1304924" y="627385"/>
            <a:ext cx="9620251" cy="856248"/>
          </a:xfrm>
        </p:spPr>
        <p:txBody>
          <a:bodyPr vert="horz" lIns="91440" tIns="45720" rIns="91440" bIns="45720" rtlCol="0" anchor="ctr">
            <a:normAutofit/>
          </a:bodyPr>
          <a:lstStyle/>
          <a:p>
            <a:pPr algn="ctr"/>
            <a:r>
              <a:rPr lang="en-US" sz="4000" kern="1200">
                <a:solidFill>
                  <a:schemeClr val="tx1"/>
                </a:solidFill>
                <a:latin typeface="+mj-lt"/>
                <a:ea typeface="+mj-ea"/>
                <a:cs typeface="+mj-cs"/>
              </a:rPr>
              <a:t>Decision Table</a:t>
            </a:r>
          </a:p>
        </p:txBody>
      </p:sp>
      <p:sp>
        <p:nvSpPr>
          <p:cNvPr id="137" name="Freeform: Shape 136">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266" name="Picture 2" descr="Cause and effect graph testing 11">
            <a:extLst>
              <a:ext uri="{FF2B5EF4-FFF2-40B4-BE49-F238E27FC236}">
                <a16:creationId xmlns:a16="http://schemas.microsoft.com/office/drawing/2014/main" id="{59EEE83C-75C4-4AAC-821D-895DACA2D6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96301" y="1543856"/>
            <a:ext cx="9037495" cy="34428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80C63F-B6BF-4026-A7DA-D408EEFC7218}"/>
              </a:ext>
            </a:extLst>
          </p:cNvPr>
          <p:cNvSpPr txBox="1"/>
          <p:nvPr/>
        </p:nvSpPr>
        <p:spPr>
          <a:xfrm>
            <a:off x="1819275" y="4845083"/>
            <a:ext cx="8572500" cy="1374741"/>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000" b="0" i="0">
                <a:effectLst/>
              </a:rPr>
              <a:t>For E3 to be true, C3 should be false. But C1 or C2 can be true</a:t>
            </a:r>
            <a:endParaRPr lang="en-US" sz="2000"/>
          </a:p>
        </p:txBody>
      </p:sp>
    </p:spTree>
    <p:extLst>
      <p:ext uri="{BB962C8B-B14F-4D97-AF65-F5344CB8AC3E}">
        <p14:creationId xmlns:p14="http://schemas.microsoft.com/office/powerpoint/2010/main" val="298278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A516-EC55-435C-AFC6-5A2A004FFF9B}"/>
              </a:ext>
            </a:extLst>
          </p:cNvPr>
          <p:cNvSpPr>
            <a:spLocks noGrp="1"/>
          </p:cNvSpPr>
          <p:nvPr>
            <p:ph type="title"/>
          </p:nvPr>
        </p:nvSpPr>
        <p:spPr/>
        <p:txBody>
          <a:bodyPr/>
          <a:lstStyle/>
          <a:p>
            <a:r>
              <a:rPr lang="en-IN" b="1"/>
              <a:t>Boundary Value Analysis</a:t>
            </a:r>
            <a:endParaRPr lang="en-PK" b="1" dirty="0"/>
          </a:p>
        </p:txBody>
      </p:sp>
      <p:sp>
        <p:nvSpPr>
          <p:cNvPr id="3" name="Content Placeholder 2">
            <a:extLst>
              <a:ext uri="{FF2B5EF4-FFF2-40B4-BE49-F238E27FC236}">
                <a16:creationId xmlns:a16="http://schemas.microsoft.com/office/drawing/2014/main" id="{F87F4EE3-6E3B-47BD-8B33-4CAB7900B732}"/>
              </a:ext>
            </a:extLst>
          </p:cNvPr>
          <p:cNvSpPr>
            <a:spLocks noGrp="1"/>
          </p:cNvSpPr>
          <p:nvPr>
            <p:ph idx="1"/>
          </p:nvPr>
        </p:nvSpPr>
        <p:spPr>
          <a:xfrm>
            <a:off x="715617" y="1537252"/>
            <a:ext cx="10638183" cy="4639711"/>
          </a:xfrm>
        </p:spPr>
        <p:txBody>
          <a:bodyPr>
            <a:normAutofit fontScale="92500" lnSpcReduction="20000"/>
          </a:bodyPr>
          <a:lstStyle/>
          <a:p>
            <a:r>
              <a:rPr lang="en-IN" sz="3200" dirty="0"/>
              <a:t>In the last lecture we have covered Equivalence Class Partitioning</a:t>
            </a:r>
          </a:p>
          <a:p>
            <a:r>
              <a:rPr lang="en-IN" sz="3200" dirty="0"/>
              <a:t>Equivalence Class Partitioning and Boundary Value Analysis are test case design techniques.</a:t>
            </a:r>
          </a:p>
          <a:p>
            <a:r>
              <a:rPr lang="en-US" sz="3200" b="0" i="0" dirty="0">
                <a:solidFill>
                  <a:srgbClr val="3A3A3A"/>
                </a:solidFill>
                <a:effectLst/>
                <a:latin typeface="Work Sans"/>
              </a:rPr>
              <a:t>input values at the extreme ends of the input domain cause more errors in the system</a:t>
            </a:r>
          </a:p>
          <a:p>
            <a:r>
              <a:rPr lang="en-US" sz="3200" b="0" i="0" dirty="0">
                <a:solidFill>
                  <a:srgbClr val="3A3A3A"/>
                </a:solidFill>
                <a:effectLst/>
                <a:latin typeface="Work Sans"/>
              </a:rPr>
              <a:t>More application </a:t>
            </a:r>
            <a:r>
              <a:rPr lang="en-US" sz="3200" b="1" i="0" dirty="0">
                <a:solidFill>
                  <a:srgbClr val="3A3A3A"/>
                </a:solidFill>
                <a:effectLst/>
                <a:latin typeface="Work Sans"/>
              </a:rPr>
              <a:t>errors occur at the boundaries</a:t>
            </a:r>
            <a:r>
              <a:rPr lang="en-US" sz="3200" b="0" i="0" dirty="0">
                <a:solidFill>
                  <a:srgbClr val="3A3A3A"/>
                </a:solidFill>
                <a:effectLst/>
                <a:latin typeface="Work Sans"/>
              </a:rPr>
              <a:t> of the input domain.</a:t>
            </a:r>
            <a:endParaRPr lang="en-US" sz="3200" dirty="0">
              <a:solidFill>
                <a:srgbClr val="3A3A3A"/>
              </a:solidFill>
              <a:latin typeface="Work Sans"/>
            </a:endParaRPr>
          </a:p>
          <a:p>
            <a:r>
              <a:rPr lang="en-US" sz="3200" dirty="0">
                <a:solidFill>
                  <a:srgbClr val="3A3A3A"/>
                </a:solidFill>
                <a:latin typeface="Work Sans"/>
              </a:rPr>
              <a:t>BVA applies the boundary restrictions on Equivalence classes.</a:t>
            </a:r>
          </a:p>
          <a:p>
            <a:r>
              <a:rPr lang="en-US" sz="3200" b="0" i="0" dirty="0">
                <a:solidFill>
                  <a:srgbClr val="3A3A3A"/>
                </a:solidFill>
                <a:effectLst/>
                <a:latin typeface="Work Sans"/>
              </a:rPr>
              <a:t>Boundary Value Analysis is the next part of Equivalence Partitioning for designing test cases where test cases are selected at the edges of the equivalence classes.</a:t>
            </a:r>
            <a:endParaRPr lang="en-IN" sz="3200" dirty="0"/>
          </a:p>
        </p:txBody>
      </p:sp>
    </p:spTree>
    <p:extLst>
      <p:ext uri="{BB962C8B-B14F-4D97-AF65-F5344CB8AC3E}">
        <p14:creationId xmlns:p14="http://schemas.microsoft.com/office/powerpoint/2010/main" val="418243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E262-774B-4F31-AA5B-0E65AD60488D}"/>
              </a:ext>
            </a:extLst>
          </p:cNvPr>
          <p:cNvSpPr>
            <a:spLocks noGrp="1"/>
          </p:cNvSpPr>
          <p:nvPr>
            <p:ph type="title"/>
          </p:nvPr>
        </p:nvSpPr>
        <p:spPr>
          <a:xfrm>
            <a:off x="648928" y="4675886"/>
            <a:ext cx="3685032" cy="1608328"/>
          </a:xfrm>
        </p:spPr>
        <p:txBody>
          <a:bodyPr>
            <a:normAutofit/>
          </a:bodyPr>
          <a:lstStyle/>
          <a:p>
            <a:r>
              <a:rPr lang="en-IN" sz="3600" dirty="0"/>
              <a:t>Decision Table</a:t>
            </a:r>
            <a:endParaRPr lang="en-PK" sz="3600" dirty="0"/>
          </a:p>
        </p:txBody>
      </p:sp>
      <p:sp>
        <p:nvSpPr>
          <p:cNvPr id="135" name="Rectangle 13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290" name="Picture 2" descr="Cause and effect graph testing 12">
            <a:extLst>
              <a:ext uri="{FF2B5EF4-FFF2-40B4-BE49-F238E27FC236}">
                <a16:creationId xmlns:a16="http://schemas.microsoft.com/office/drawing/2014/main" id="{B278AB04-274B-477A-A271-84A8B7177D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96"/>
          <a:stretch/>
        </p:blipFill>
        <p:spPr bwMode="auto">
          <a:xfrm>
            <a:off x="2292699" y="1039056"/>
            <a:ext cx="7606599" cy="27529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7AEF861-1BC4-4E3E-8B72-504A2DF54BF4}"/>
              </a:ext>
            </a:extLst>
          </p:cNvPr>
          <p:cNvSpPr>
            <a:spLocks noGrp="1"/>
          </p:cNvSpPr>
          <p:nvPr>
            <p:ph idx="1"/>
          </p:nvPr>
        </p:nvSpPr>
        <p:spPr>
          <a:xfrm>
            <a:off x="4864100" y="4675886"/>
            <a:ext cx="6675627" cy="1605083"/>
          </a:xfrm>
        </p:spPr>
        <p:txBody>
          <a:bodyPr anchor="ctr">
            <a:normAutofit/>
          </a:bodyPr>
          <a:lstStyle/>
          <a:p>
            <a:r>
              <a:rPr lang="en-IN" sz="4000" dirty="0"/>
              <a:t>Finally fill the rest of table cells with 0</a:t>
            </a:r>
          </a:p>
          <a:p>
            <a:endParaRPr lang="en-PK" sz="2000" dirty="0"/>
          </a:p>
        </p:txBody>
      </p:sp>
    </p:spTree>
    <p:extLst>
      <p:ext uri="{BB962C8B-B14F-4D97-AF65-F5344CB8AC3E}">
        <p14:creationId xmlns:p14="http://schemas.microsoft.com/office/powerpoint/2010/main" val="2649802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732B-D069-48CB-AAD8-E67D880E6DAC}"/>
              </a:ext>
            </a:extLst>
          </p:cNvPr>
          <p:cNvSpPr>
            <a:spLocks noGrp="1"/>
          </p:cNvSpPr>
          <p:nvPr>
            <p:ph type="title"/>
          </p:nvPr>
        </p:nvSpPr>
        <p:spPr/>
        <p:txBody>
          <a:bodyPr/>
          <a:lstStyle/>
          <a:p>
            <a:r>
              <a:rPr lang="en-IN" dirty="0"/>
              <a:t>Test Case Sample</a:t>
            </a:r>
            <a:endParaRPr lang="en-PK" dirty="0"/>
          </a:p>
        </p:txBody>
      </p:sp>
      <p:pic>
        <p:nvPicPr>
          <p:cNvPr id="13316" name="Picture 4" descr="Cause and effect graph testing 13">
            <a:extLst>
              <a:ext uri="{FF2B5EF4-FFF2-40B4-BE49-F238E27FC236}">
                <a16:creationId xmlns:a16="http://schemas.microsoft.com/office/drawing/2014/main" id="{60F9BA7C-597A-455D-B8EA-491AFDCE8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14" y="1690688"/>
            <a:ext cx="11521147" cy="4589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4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16164-E2D5-4F41-97F1-6EF6C955761B}"/>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2184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A18A-8284-4B7D-920D-1C3143344282}"/>
              </a:ext>
            </a:extLst>
          </p:cNvPr>
          <p:cNvSpPr>
            <a:spLocks noGrp="1"/>
          </p:cNvSpPr>
          <p:nvPr>
            <p:ph type="title"/>
          </p:nvPr>
        </p:nvSpPr>
        <p:spPr/>
        <p:txBody>
          <a:bodyPr/>
          <a:lstStyle/>
          <a:p>
            <a:r>
              <a:rPr lang="en-IN" b="1" dirty="0"/>
              <a:t>Example</a:t>
            </a:r>
            <a:endParaRPr lang="en-PK" b="1" dirty="0"/>
          </a:p>
        </p:txBody>
      </p:sp>
      <p:sp>
        <p:nvSpPr>
          <p:cNvPr id="3" name="Content Placeholder 2">
            <a:extLst>
              <a:ext uri="{FF2B5EF4-FFF2-40B4-BE49-F238E27FC236}">
                <a16:creationId xmlns:a16="http://schemas.microsoft.com/office/drawing/2014/main" id="{59EEB608-CFF9-492D-997B-6CC02C2366A1}"/>
              </a:ext>
            </a:extLst>
          </p:cNvPr>
          <p:cNvSpPr>
            <a:spLocks noGrp="1"/>
          </p:cNvSpPr>
          <p:nvPr>
            <p:ph idx="1"/>
          </p:nvPr>
        </p:nvSpPr>
        <p:spPr/>
        <p:txBody>
          <a:bodyPr/>
          <a:lstStyle/>
          <a:p>
            <a:pPr algn="l"/>
            <a:r>
              <a:rPr lang="en-US" b="1" i="0" dirty="0">
                <a:solidFill>
                  <a:srgbClr val="3A3A3A"/>
                </a:solidFill>
                <a:effectLst/>
                <a:latin typeface="Work Sans"/>
              </a:rPr>
              <a:t>Test cases for input box accepting numbers between 1 and 1000 using Boundary value analysis:</a:t>
            </a:r>
            <a:endParaRPr lang="en-US" b="0" i="0" dirty="0">
              <a:solidFill>
                <a:srgbClr val="3A3A3A"/>
              </a:solidFill>
              <a:effectLst/>
              <a:latin typeface="Work Sans"/>
            </a:endParaRPr>
          </a:p>
          <a:p>
            <a:pPr algn="l"/>
            <a:r>
              <a:rPr lang="en-US" b="1" i="0" dirty="0">
                <a:solidFill>
                  <a:srgbClr val="3A3A3A"/>
                </a:solidFill>
                <a:effectLst/>
                <a:latin typeface="Work Sans"/>
              </a:rPr>
              <a:t>#1)</a:t>
            </a:r>
            <a:r>
              <a:rPr lang="en-US" b="0" i="0" dirty="0">
                <a:solidFill>
                  <a:srgbClr val="3A3A3A"/>
                </a:solidFill>
                <a:effectLst/>
                <a:latin typeface="Work Sans"/>
              </a:rPr>
              <a:t> Test cases with test data exactly as the input boundaries of input domain i.e., values 1 and 1000 in our case.</a:t>
            </a:r>
          </a:p>
          <a:p>
            <a:pPr algn="l"/>
            <a:r>
              <a:rPr lang="en-US" b="1" i="0" dirty="0">
                <a:solidFill>
                  <a:srgbClr val="3A3A3A"/>
                </a:solidFill>
                <a:effectLst/>
                <a:latin typeface="Work Sans"/>
              </a:rPr>
              <a:t>#2)</a:t>
            </a:r>
            <a:r>
              <a:rPr lang="en-US" b="0" i="0" dirty="0">
                <a:solidFill>
                  <a:srgbClr val="3A3A3A"/>
                </a:solidFill>
                <a:effectLst/>
                <a:latin typeface="Work Sans"/>
              </a:rPr>
              <a:t> Test data with values just below the extreme edges of input domains i.e., values 0 and 999.</a:t>
            </a:r>
          </a:p>
          <a:p>
            <a:pPr algn="l"/>
            <a:r>
              <a:rPr lang="en-US" b="1" i="0" dirty="0">
                <a:solidFill>
                  <a:srgbClr val="3A3A3A"/>
                </a:solidFill>
                <a:effectLst/>
                <a:latin typeface="Work Sans"/>
              </a:rPr>
              <a:t>#3)</a:t>
            </a:r>
            <a:r>
              <a:rPr lang="en-US" b="0" i="0" dirty="0">
                <a:solidFill>
                  <a:srgbClr val="3A3A3A"/>
                </a:solidFill>
                <a:effectLst/>
                <a:latin typeface="Work Sans"/>
              </a:rPr>
              <a:t> Test data with values just above the extreme edges of the input domain i.e., values 2 and 1001.</a:t>
            </a:r>
          </a:p>
          <a:p>
            <a:pPr marL="0" indent="0">
              <a:buNone/>
            </a:pPr>
            <a:endParaRPr lang="en-PK" dirty="0"/>
          </a:p>
        </p:txBody>
      </p:sp>
    </p:spTree>
    <p:extLst>
      <p:ext uri="{BB962C8B-B14F-4D97-AF65-F5344CB8AC3E}">
        <p14:creationId xmlns:p14="http://schemas.microsoft.com/office/powerpoint/2010/main" val="225262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D2E7FA-6F51-4B72-B672-4933C0AF47B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Pros &amp; Cons</a:t>
            </a:r>
          </a:p>
        </p:txBody>
      </p:sp>
      <p:sp>
        <p:nvSpPr>
          <p:cNvPr id="3" name="Content Placeholder 2">
            <a:extLst>
              <a:ext uri="{FF2B5EF4-FFF2-40B4-BE49-F238E27FC236}">
                <a16:creationId xmlns:a16="http://schemas.microsoft.com/office/drawing/2014/main" id="{2AB69132-A784-434E-BADE-72B3E5829340}"/>
              </a:ext>
            </a:extLst>
          </p:cNvPr>
          <p:cNvSpPr>
            <a:spLocks noGrp="1"/>
          </p:cNvSpPr>
          <p:nvPr>
            <p:ph idx="1"/>
          </p:nvPr>
        </p:nvSpPr>
        <p:spPr>
          <a:xfrm>
            <a:off x="838200" y="2010833"/>
            <a:ext cx="5096934" cy="4166130"/>
          </a:xfrm>
        </p:spPr>
        <p:txBody>
          <a:bodyPr vert="horz" lIns="91440" tIns="45720" rIns="91440" bIns="45720" rtlCol="0">
            <a:normAutofit lnSpcReduction="10000"/>
          </a:bodyPr>
          <a:lstStyle/>
          <a:p>
            <a:pPr marL="0"/>
            <a:r>
              <a:rPr lang="en-US" b="1" dirty="0"/>
              <a:t>Pros</a:t>
            </a:r>
          </a:p>
          <a:p>
            <a:r>
              <a:rPr lang="en-US" b="0" i="0" dirty="0">
                <a:effectLst/>
              </a:rPr>
              <a:t>It is easier and faster to find defects using this technique. This is because the density of defects at boundaries is more.</a:t>
            </a:r>
          </a:p>
          <a:p>
            <a:r>
              <a:rPr lang="en-US" b="0" i="0" dirty="0">
                <a:effectLst/>
              </a:rPr>
              <a:t>Instead of testing will all set of test data, we only pick the one at the boundaries. So, the overall test execution time reduces results in cost reduction.</a:t>
            </a:r>
          </a:p>
          <a:p>
            <a:endParaRPr lang="en-US" dirty="0"/>
          </a:p>
        </p:txBody>
      </p:sp>
      <p:sp>
        <p:nvSpPr>
          <p:cNvPr id="4" name="Content Placeholder 2">
            <a:extLst>
              <a:ext uri="{FF2B5EF4-FFF2-40B4-BE49-F238E27FC236}">
                <a16:creationId xmlns:a16="http://schemas.microsoft.com/office/drawing/2014/main" id="{709D9A85-E792-4AB3-93A1-7710378C79A6}"/>
              </a:ext>
            </a:extLst>
          </p:cNvPr>
          <p:cNvSpPr txBox="1">
            <a:spLocks/>
          </p:cNvSpPr>
          <p:nvPr/>
        </p:nvSpPr>
        <p:spPr>
          <a:xfrm>
            <a:off x="6256866" y="2010833"/>
            <a:ext cx="5096933" cy="41661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b="1" dirty="0"/>
              <a:t>Cons</a:t>
            </a:r>
          </a:p>
          <a:p>
            <a:pPr fontAlgn="base"/>
            <a:r>
              <a:rPr lang="en-US" b="0" i="0" dirty="0">
                <a:effectLst/>
              </a:rPr>
              <a:t>This system once in a while neglects to test all the potential input values. Thus, the outcomes are uncertain.</a:t>
            </a:r>
          </a:p>
          <a:p>
            <a:pPr fontAlgn="base"/>
            <a:r>
              <a:rPr lang="en-US" b="0" i="0" dirty="0">
                <a:effectLst/>
              </a:rPr>
              <a:t>This procedure doesn’t fit well with regards to </a:t>
            </a:r>
            <a:r>
              <a:rPr lang="en-US" b="0" i="0" strike="noStrike" dirty="0">
                <a:effectLst/>
              </a:rPr>
              <a:t>Boolean Variables</a:t>
            </a:r>
            <a:r>
              <a:rPr lang="en-US" b="0" i="0" dirty="0">
                <a:effectLst/>
              </a:rPr>
              <a:t>.</a:t>
            </a:r>
          </a:p>
          <a:p>
            <a:pPr marL="0"/>
            <a:endParaRPr lang="en-US" dirty="0"/>
          </a:p>
        </p:txBody>
      </p:sp>
    </p:spTree>
    <p:extLst>
      <p:ext uri="{BB962C8B-B14F-4D97-AF65-F5344CB8AC3E}">
        <p14:creationId xmlns:p14="http://schemas.microsoft.com/office/powerpoint/2010/main" val="26758225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8DF-6C78-40A5-8215-5FB05F21CDE2}"/>
              </a:ext>
            </a:extLst>
          </p:cNvPr>
          <p:cNvSpPr>
            <a:spLocks noGrp="1"/>
          </p:cNvSpPr>
          <p:nvPr>
            <p:ph type="title"/>
          </p:nvPr>
        </p:nvSpPr>
        <p:spPr/>
        <p:txBody>
          <a:bodyPr/>
          <a:lstStyle/>
          <a:p>
            <a:r>
              <a:rPr lang="en-IN" b="1" dirty="0"/>
              <a:t>Cause-and-effect Graph</a:t>
            </a:r>
            <a:endParaRPr lang="en-PK" b="1" dirty="0"/>
          </a:p>
        </p:txBody>
      </p:sp>
      <p:sp>
        <p:nvSpPr>
          <p:cNvPr id="3" name="Content Placeholder 2">
            <a:extLst>
              <a:ext uri="{FF2B5EF4-FFF2-40B4-BE49-F238E27FC236}">
                <a16:creationId xmlns:a16="http://schemas.microsoft.com/office/drawing/2014/main" id="{D525D266-0962-46D1-B20B-E41F6B684797}"/>
              </a:ext>
            </a:extLst>
          </p:cNvPr>
          <p:cNvSpPr>
            <a:spLocks noGrp="1"/>
          </p:cNvSpPr>
          <p:nvPr>
            <p:ph idx="1"/>
          </p:nvPr>
        </p:nvSpPr>
        <p:spPr/>
        <p:txBody>
          <a:bodyPr/>
          <a:lstStyle/>
          <a:p>
            <a:r>
              <a:rPr lang="en-US" b="0" i="0" dirty="0">
                <a:effectLst/>
                <a:latin typeface="Work Sans"/>
              </a:rPr>
              <a:t>The Cause-and-Effect Graph is a dynamic </a:t>
            </a:r>
            <a:r>
              <a:rPr lang="en-US" b="0" i="0" strike="noStrike" dirty="0">
                <a:effectLst/>
                <a:latin typeface="Work Sans"/>
                <a:hlinkClick r:id="rId2" tooltip="Test cases writing">
                  <a:extLst>
                    <a:ext uri="{A12FA001-AC4F-418D-AE19-62706E023703}">
                      <ahyp:hlinkClr xmlns:ahyp="http://schemas.microsoft.com/office/drawing/2018/hyperlinkcolor" val="tx"/>
                    </a:ext>
                  </a:extLst>
                </a:hlinkClick>
              </a:rPr>
              <a:t>test case writing technique</a:t>
            </a:r>
            <a:r>
              <a:rPr lang="en-US" b="0" i="0" dirty="0">
                <a:effectLst/>
                <a:latin typeface="Work Sans"/>
              </a:rPr>
              <a:t>. Here causes are the input conditions and effects are the results of those input conditions.</a:t>
            </a:r>
          </a:p>
          <a:p>
            <a:r>
              <a:rPr lang="en-US" b="0" i="0" dirty="0">
                <a:solidFill>
                  <a:srgbClr val="3A3A3A"/>
                </a:solidFill>
                <a:effectLst/>
                <a:latin typeface="Work Sans"/>
              </a:rPr>
              <a:t>Cause-Effect Graph is a technique that starts with a set of requirements and determines the minimum possible test cases for maximum test coverage which reduces test execution time and cost.</a:t>
            </a:r>
            <a:endParaRPr lang="en-US" b="0" i="0" dirty="0">
              <a:effectLst/>
              <a:latin typeface="Work Sans"/>
            </a:endParaRPr>
          </a:p>
          <a:p>
            <a:r>
              <a:rPr lang="en-US" b="0" i="0" dirty="0">
                <a:solidFill>
                  <a:srgbClr val="3A3A3A"/>
                </a:solidFill>
                <a:effectLst/>
                <a:latin typeface="Work Sans"/>
              </a:rPr>
              <a:t>The goal is to reduce the total number of test cases, still achieving the desired application quality by covering the necessary test cases for maximum coverage.</a:t>
            </a:r>
            <a:endParaRPr lang="en-US" dirty="0">
              <a:solidFill>
                <a:srgbClr val="3A3A3A"/>
              </a:solidFill>
              <a:latin typeface="Work Sans"/>
            </a:endParaRPr>
          </a:p>
          <a:p>
            <a:endParaRPr lang="en-US" b="0" i="0" dirty="0">
              <a:effectLst/>
              <a:latin typeface="Work Sans"/>
            </a:endParaRPr>
          </a:p>
          <a:p>
            <a:endParaRPr lang="en-PK" dirty="0"/>
          </a:p>
        </p:txBody>
      </p:sp>
    </p:spTree>
    <p:extLst>
      <p:ext uri="{BB962C8B-B14F-4D97-AF65-F5344CB8AC3E}">
        <p14:creationId xmlns:p14="http://schemas.microsoft.com/office/powerpoint/2010/main" val="275083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0421-7199-4D4C-9CBF-29E0CD49A95E}"/>
              </a:ext>
            </a:extLst>
          </p:cNvPr>
          <p:cNvSpPr>
            <a:spLocks noGrp="1"/>
          </p:cNvSpPr>
          <p:nvPr>
            <p:ph type="title"/>
          </p:nvPr>
        </p:nvSpPr>
        <p:spPr/>
        <p:txBody>
          <a:bodyPr/>
          <a:lstStyle/>
          <a:p>
            <a:r>
              <a:rPr lang="en-IN" b="1" dirty="0"/>
              <a:t>Cause-and-effect Graph / Decision Table</a:t>
            </a:r>
            <a:endParaRPr lang="en-PK" dirty="0"/>
          </a:p>
        </p:txBody>
      </p:sp>
      <p:sp>
        <p:nvSpPr>
          <p:cNvPr id="3" name="Content Placeholder 2">
            <a:extLst>
              <a:ext uri="{FF2B5EF4-FFF2-40B4-BE49-F238E27FC236}">
                <a16:creationId xmlns:a16="http://schemas.microsoft.com/office/drawing/2014/main" id="{C752E888-5F56-498C-B8F9-FF75C22C1F1A}"/>
              </a:ext>
            </a:extLst>
          </p:cNvPr>
          <p:cNvSpPr>
            <a:spLocks noGrp="1"/>
          </p:cNvSpPr>
          <p:nvPr>
            <p:ph idx="1"/>
          </p:nvPr>
        </p:nvSpPr>
        <p:spPr/>
        <p:txBody>
          <a:bodyPr>
            <a:normAutofit/>
          </a:bodyPr>
          <a:lstStyle/>
          <a:p>
            <a:pPr marL="0" indent="0" algn="ctr">
              <a:buNone/>
            </a:pPr>
            <a:r>
              <a:rPr lang="en-US" sz="4000" b="1" i="1" dirty="0">
                <a:solidFill>
                  <a:srgbClr val="3A3A3A"/>
                </a:solidFill>
                <a:effectLst/>
                <a:latin typeface="Work Sans"/>
              </a:rPr>
              <a:t>The Cause-Effect Graph technique restates the requirements specification in terms of the logical relationship between the input and output conditions. Since it is logical, it is obvious to use Boolean operators like AND, OR and NOT.</a:t>
            </a:r>
            <a:endParaRPr lang="en-PK" sz="4000" dirty="0"/>
          </a:p>
        </p:txBody>
      </p:sp>
    </p:spTree>
    <p:extLst>
      <p:ext uri="{BB962C8B-B14F-4D97-AF65-F5344CB8AC3E}">
        <p14:creationId xmlns:p14="http://schemas.microsoft.com/office/powerpoint/2010/main" val="295924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50CE-E32C-410B-9D84-8155984CB5A4}"/>
              </a:ext>
            </a:extLst>
          </p:cNvPr>
          <p:cNvSpPr>
            <a:spLocks noGrp="1"/>
          </p:cNvSpPr>
          <p:nvPr>
            <p:ph type="title"/>
          </p:nvPr>
        </p:nvSpPr>
        <p:spPr/>
        <p:txBody>
          <a:bodyPr/>
          <a:lstStyle/>
          <a:p>
            <a:r>
              <a:rPr lang="en-IN" b="1" dirty="0"/>
              <a:t>Notations Used in Cause-and-Effect Graph</a:t>
            </a:r>
            <a:endParaRPr lang="en-PK" b="1" dirty="0"/>
          </a:p>
        </p:txBody>
      </p:sp>
      <p:pic>
        <p:nvPicPr>
          <p:cNvPr id="2050" name="Picture 2" descr="Cause and Effect Graph in Black box testing">
            <a:extLst>
              <a:ext uri="{FF2B5EF4-FFF2-40B4-BE49-F238E27FC236}">
                <a16:creationId xmlns:a16="http://schemas.microsoft.com/office/drawing/2014/main" id="{1E830A06-743B-4D55-8286-12513E67EF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227" y="3205374"/>
            <a:ext cx="2932351" cy="3126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0356CB-EBFF-4DFF-938B-48D71E630744}"/>
              </a:ext>
            </a:extLst>
          </p:cNvPr>
          <p:cNvSpPr txBox="1"/>
          <p:nvPr/>
        </p:nvSpPr>
        <p:spPr>
          <a:xfrm>
            <a:off x="503583" y="1579679"/>
            <a:ext cx="5393634" cy="1015663"/>
          </a:xfrm>
          <a:prstGeom prst="rect">
            <a:avLst/>
          </a:prstGeom>
          <a:noFill/>
        </p:spPr>
        <p:txBody>
          <a:bodyPr wrap="square">
            <a:spAutoFit/>
          </a:bodyPr>
          <a:lstStyle/>
          <a:p>
            <a:pPr algn="just"/>
            <a:r>
              <a:rPr lang="en-US" sz="2000" b="1" i="0" dirty="0">
                <a:effectLst/>
                <a:latin typeface="verdana" panose="020B0604030504040204" pitchFamily="34" charset="0"/>
              </a:rPr>
              <a:t>AND -</a:t>
            </a:r>
            <a:r>
              <a:rPr lang="en-US" sz="2000" b="0" i="0" dirty="0">
                <a:solidFill>
                  <a:srgbClr val="000000"/>
                </a:solidFill>
                <a:effectLst/>
                <a:latin typeface="verdana" panose="020B0604030504040204" pitchFamily="34" charset="0"/>
              </a:rPr>
              <a:t> E1 is an effect and C1 and C2 are the causes. If both C1 and C2 are true, then effect E1 will be true.</a:t>
            </a:r>
            <a:endParaRPr lang="en-PK" sz="2000" dirty="0"/>
          </a:p>
        </p:txBody>
      </p:sp>
      <p:pic>
        <p:nvPicPr>
          <p:cNvPr id="2052" name="Picture 4" descr="Cause and Effect Graph in Black box testing">
            <a:extLst>
              <a:ext uri="{FF2B5EF4-FFF2-40B4-BE49-F238E27FC236}">
                <a16:creationId xmlns:a16="http://schemas.microsoft.com/office/drawing/2014/main" id="{9CAABF48-193E-477B-949F-81BC467AB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054" y="3205374"/>
            <a:ext cx="2932351" cy="31265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EC13CD-D3F5-4408-B186-F41428B8DFAE}"/>
              </a:ext>
            </a:extLst>
          </p:cNvPr>
          <p:cNvSpPr txBox="1"/>
          <p:nvPr/>
        </p:nvSpPr>
        <p:spPr>
          <a:xfrm>
            <a:off x="6755066" y="1579678"/>
            <a:ext cx="3591339" cy="1015663"/>
          </a:xfrm>
          <a:prstGeom prst="rect">
            <a:avLst/>
          </a:prstGeom>
          <a:noFill/>
        </p:spPr>
        <p:txBody>
          <a:bodyPr wrap="square">
            <a:spAutoFit/>
          </a:bodyPr>
          <a:lstStyle/>
          <a:p>
            <a:r>
              <a:rPr lang="en-US" sz="2000" b="1" i="0" dirty="0">
                <a:effectLst/>
                <a:latin typeface="verdana" panose="020B0604030504040204" pitchFamily="34" charset="0"/>
              </a:rPr>
              <a:t>OR -</a:t>
            </a:r>
            <a:r>
              <a:rPr lang="en-US" sz="2000" b="0" i="0" dirty="0">
                <a:solidFill>
                  <a:srgbClr val="000000"/>
                </a:solidFill>
                <a:effectLst/>
                <a:latin typeface="verdana" panose="020B0604030504040204" pitchFamily="34" charset="0"/>
              </a:rPr>
              <a:t> If any cause from C1 and C2 is true, then effect E1 will be true.</a:t>
            </a:r>
            <a:endParaRPr lang="en-PK" sz="2000" dirty="0"/>
          </a:p>
        </p:txBody>
      </p:sp>
    </p:spTree>
    <p:extLst>
      <p:ext uri="{BB962C8B-B14F-4D97-AF65-F5344CB8AC3E}">
        <p14:creationId xmlns:p14="http://schemas.microsoft.com/office/powerpoint/2010/main" val="116859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50CE-E32C-410B-9D84-8155984CB5A4}"/>
              </a:ext>
            </a:extLst>
          </p:cNvPr>
          <p:cNvSpPr>
            <a:spLocks noGrp="1"/>
          </p:cNvSpPr>
          <p:nvPr>
            <p:ph type="title"/>
          </p:nvPr>
        </p:nvSpPr>
        <p:spPr/>
        <p:txBody>
          <a:bodyPr/>
          <a:lstStyle/>
          <a:p>
            <a:r>
              <a:rPr lang="en-IN" b="1" dirty="0"/>
              <a:t>Notations Used in Cause-and-Effect Graph</a:t>
            </a:r>
            <a:endParaRPr lang="en-PK" b="1" dirty="0"/>
          </a:p>
        </p:txBody>
      </p:sp>
      <p:pic>
        <p:nvPicPr>
          <p:cNvPr id="3074" name="Picture 2" descr="Cause and Effect Graph in Black box testing">
            <a:extLst>
              <a:ext uri="{FF2B5EF4-FFF2-40B4-BE49-F238E27FC236}">
                <a16:creationId xmlns:a16="http://schemas.microsoft.com/office/drawing/2014/main" id="{140EABC1-5668-4563-BB07-0FF41922A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1609"/>
            <a:ext cx="3841114" cy="10823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C5AC81-F862-4B59-93C9-830A4735AE70}"/>
              </a:ext>
            </a:extLst>
          </p:cNvPr>
          <p:cNvSpPr txBox="1"/>
          <p:nvPr/>
        </p:nvSpPr>
        <p:spPr>
          <a:xfrm>
            <a:off x="384313" y="2120060"/>
            <a:ext cx="4465983" cy="707886"/>
          </a:xfrm>
          <a:prstGeom prst="rect">
            <a:avLst/>
          </a:prstGeom>
          <a:noFill/>
        </p:spPr>
        <p:txBody>
          <a:bodyPr wrap="square">
            <a:spAutoFit/>
          </a:bodyPr>
          <a:lstStyle/>
          <a:p>
            <a:r>
              <a:rPr lang="en-US" sz="2000" b="1" i="0" dirty="0">
                <a:effectLst/>
                <a:latin typeface="verdana" panose="020B0604030504040204" pitchFamily="34" charset="0"/>
              </a:rPr>
              <a:t>NOT -</a:t>
            </a:r>
            <a:r>
              <a:rPr lang="en-US" sz="2000" b="0" i="0" dirty="0">
                <a:solidFill>
                  <a:srgbClr val="000000"/>
                </a:solidFill>
                <a:effectLst/>
                <a:latin typeface="verdana" panose="020B0604030504040204" pitchFamily="34" charset="0"/>
              </a:rPr>
              <a:t> If cause C1 is false, then effect E1 will be true.</a:t>
            </a:r>
            <a:endParaRPr lang="en-PK" sz="2000" dirty="0"/>
          </a:p>
        </p:txBody>
      </p:sp>
      <p:pic>
        <p:nvPicPr>
          <p:cNvPr id="3076" name="Picture 4" descr="Cause and Effect Graph in Black box testing">
            <a:extLst>
              <a:ext uri="{FF2B5EF4-FFF2-40B4-BE49-F238E27FC236}">
                <a16:creationId xmlns:a16="http://schemas.microsoft.com/office/drawing/2014/main" id="{F357CEF9-965A-4455-817E-987F9AF48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560" y="3346573"/>
            <a:ext cx="2697780" cy="29037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B18D4FD-7AA8-43AC-B7B0-0BD186A1440E}"/>
              </a:ext>
            </a:extLst>
          </p:cNvPr>
          <p:cNvSpPr txBox="1"/>
          <p:nvPr/>
        </p:nvSpPr>
        <p:spPr>
          <a:xfrm>
            <a:off x="6489771" y="2195465"/>
            <a:ext cx="3697357" cy="1015663"/>
          </a:xfrm>
          <a:prstGeom prst="rect">
            <a:avLst/>
          </a:prstGeom>
          <a:noFill/>
        </p:spPr>
        <p:txBody>
          <a:bodyPr wrap="square">
            <a:spAutoFit/>
          </a:bodyPr>
          <a:lstStyle/>
          <a:p>
            <a:r>
              <a:rPr lang="en-US" sz="2000" b="1" i="0" dirty="0">
                <a:effectLst/>
                <a:latin typeface="verdana" panose="020B0604030504040204" pitchFamily="34" charset="0"/>
              </a:rPr>
              <a:t>Mutually Exclusive -</a:t>
            </a:r>
            <a:r>
              <a:rPr lang="en-US" sz="2000" b="0" i="0" dirty="0">
                <a:solidFill>
                  <a:srgbClr val="000000"/>
                </a:solidFill>
                <a:effectLst/>
                <a:latin typeface="verdana" panose="020B0604030504040204" pitchFamily="34" charset="0"/>
              </a:rPr>
              <a:t> When only one cause is true.</a:t>
            </a:r>
            <a:endParaRPr lang="en-PK" sz="2000" dirty="0"/>
          </a:p>
        </p:txBody>
      </p:sp>
    </p:spTree>
    <p:extLst>
      <p:ext uri="{BB962C8B-B14F-4D97-AF65-F5344CB8AC3E}">
        <p14:creationId xmlns:p14="http://schemas.microsoft.com/office/powerpoint/2010/main" val="293091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1C5C-453A-4AD8-88CE-EA2EA6EF6DF2}"/>
              </a:ext>
            </a:extLst>
          </p:cNvPr>
          <p:cNvSpPr>
            <a:spLocks noGrp="1"/>
          </p:cNvSpPr>
          <p:nvPr>
            <p:ph type="title"/>
          </p:nvPr>
        </p:nvSpPr>
        <p:spPr/>
        <p:txBody>
          <a:bodyPr/>
          <a:lstStyle/>
          <a:p>
            <a:r>
              <a:rPr lang="en-IN" b="1" dirty="0"/>
              <a:t>Example</a:t>
            </a:r>
            <a:endParaRPr lang="en-PK" b="1" dirty="0"/>
          </a:p>
        </p:txBody>
      </p:sp>
      <p:sp>
        <p:nvSpPr>
          <p:cNvPr id="3" name="Content Placeholder 2">
            <a:extLst>
              <a:ext uri="{FF2B5EF4-FFF2-40B4-BE49-F238E27FC236}">
                <a16:creationId xmlns:a16="http://schemas.microsoft.com/office/drawing/2014/main" id="{28FA0CAB-C0E8-47E8-ACB1-50864C67FB3D}"/>
              </a:ext>
            </a:extLst>
          </p:cNvPr>
          <p:cNvSpPr>
            <a:spLocks noGrp="1"/>
          </p:cNvSpPr>
          <p:nvPr>
            <p:ph idx="1"/>
          </p:nvPr>
        </p:nvSpPr>
        <p:spPr/>
        <p:txBody>
          <a:bodyPr>
            <a:normAutofit fontScale="92500" lnSpcReduction="10000"/>
          </a:bodyPr>
          <a:lstStyle/>
          <a:p>
            <a:pPr algn="l"/>
            <a:r>
              <a:rPr lang="en-US" b="1" i="1" dirty="0">
                <a:effectLst/>
                <a:latin typeface="Work Sans"/>
              </a:rPr>
              <a:t>Situation</a:t>
            </a:r>
            <a:r>
              <a:rPr lang="en-US" b="1" i="0" dirty="0">
                <a:effectLst/>
                <a:latin typeface="Work Sans"/>
              </a:rPr>
              <a:t>:</a:t>
            </a:r>
            <a:endParaRPr lang="en-US" b="0" i="0" dirty="0">
              <a:effectLst/>
              <a:latin typeface="Work Sans"/>
            </a:endParaRPr>
          </a:p>
          <a:p>
            <a:pPr algn="l"/>
            <a:r>
              <a:rPr lang="en-US" b="0" i="0" dirty="0">
                <a:solidFill>
                  <a:srgbClr val="3A3A3A"/>
                </a:solidFill>
                <a:effectLst/>
                <a:latin typeface="Work Sans"/>
              </a:rPr>
              <a:t>The “Print message” is software that reads two characters and, depending on their values, messages is printed.</a:t>
            </a:r>
          </a:p>
          <a:p>
            <a:pPr algn="l">
              <a:buFont typeface="Arial" panose="020B0604020202020204" pitchFamily="34" charset="0"/>
              <a:buChar char="•"/>
            </a:pPr>
            <a:r>
              <a:rPr lang="en-US" b="0" i="0" dirty="0">
                <a:solidFill>
                  <a:srgbClr val="3A3A3A"/>
                </a:solidFill>
                <a:effectLst/>
                <a:latin typeface="Work Sans"/>
              </a:rPr>
              <a:t>The first character must be an “A” or a “B”.</a:t>
            </a:r>
          </a:p>
          <a:p>
            <a:pPr algn="l">
              <a:buFont typeface="Arial" panose="020B0604020202020204" pitchFamily="34" charset="0"/>
              <a:buChar char="•"/>
            </a:pPr>
            <a:r>
              <a:rPr lang="en-US" b="0" i="0" dirty="0">
                <a:solidFill>
                  <a:srgbClr val="3A3A3A"/>
                </a:solidFill>
                <a:effectLst/>
                <a:latin typeface="Work Sans"/>
              </a:rPr>
              <a:t>The second character must be a digit.</a:t>
            </a:r>
          </a:p>
          <a:p>
            <a:pPr algn="l">
              <a:buFont typeface="Arial" panose="020B0604020202020204" pitchFamily="34" charset="0"/>
              <a:buChar char="•"/>
            </a:pPr>
            <a:r>
              <a:rPr lang="en-US" b="0" i="0" dirty="0">
                <a:solidFill>
                  <a:srgbClr val="3A3A3A"/>
                </a:solidFill>
                <a:effectLst/>
                <a:latin typeface="Work Sans"/>
              </a:rPr>
              <a:t>If the first character is an “A” or “B” and the second character is a digit, then the file must be updated.</a:t>
            </a:r>
          </a:p>
          <a:p>
            <a:pPr algn="l">
              <a:buFont typeface="Arial" panose="020B0604020202020204" pitchFamily="34" charset="0"/>
              <a:buChar char="•"/>
            </a:pPr>
            <a:r>
              <a:rPr lang="en-US" b="0" i="0" dirty="0">
                <a:solidFill>
                  <a:srgbClr val="3A3A3A"/>
                </a:solidFill>
                <a:effectLst/>
                <a:latin typeface="Work Sans"/>
              </a:rPr>
              <a:t>If the first character is incorrect (not an “A” or “B”), the message X must be printed.</a:t>
            </a:r>
          </a:p>
          <a:p>
            <a:pPr algn="l">
              <a:buFont typeface="Arial" panose="020B0604020202020204" pitchFamily="34" charset="0"/>
              <a:buChar char="•"/>
            </a:pPr>
            <a:r>
              <a:rPr lang="en-US" b="0" i="0" dirty="0">
                <a:solidFill>
                  <a:srgbClr val="3A3A3A"/>
                </a:solidFill>
                <a:effectLst/>
                <a:latin typeface="Work Sans"/>
              </a:rPr>
              <a:t>If the second character is incorrect (not a digit), the message Y must be printed.</a:t>
            </a:r>
          </a:p>
          <a:p>
            <a:endParaRPr lang="en-PK" dirty="0"/>
          </a:p>
        </p:txBody>
      </p:sp>
    </p:spTree>
    <p:extLst>
      <p:ext uri="{BB962C8B-B14F-4D97-AF65-F5344CB8AC3E}">
        <p14:creationId xmlns:p14="http://schemas.microsoft.com/office/powerpoint/2010/main" val="374499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935</Words>
  <Application>Microsoft Office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verdana</vt:lpstr>
      <vt:lpstr>Work Sans</vt:lpstr>
      <vt:lpstr>Office Theme</vt:lpstr>
      <vt:lpstr>Lecture 3 (online) Black-box Testing Techniques</vt:lpstr>
      <vt:lpstr>Boundary Value Analysis</vt:lpstr>
      <vt:lpstr>Example</vt:lpstr>
      <vt:lpstr>Pros &amp; Cons</vt:lpstr>
      <vt:lpstr>Cause-and-effect Graph</vt:lpstr>
      <vt:lpstr>Cause-and-effect Graph / Decision Table</vt:lpstr>
      <vt:lpstr>Notations Used in Cause-and-Effect Graph</vt:lpstr>
      <vt:lpstr>Notations Used in Cause-and-Effect Graph</vt:lpstr>
      <vt:lpstr>Example</vt:lpstr>
      <vt:lpstr>Example</vt:lpstr>
      <vt:lpstr>PowerPoint Presentation</vt:lpstr>
      <vt:lpstr>Draw the cause-and-effect graph</vt:lpstr>
      <vt:lpstr>As we know C1 and C2 are mutually exclusive</vt:lpstr>
      <vt:lpstr>Now we will see how E2 is generated</vt:lpstr>
      <vt:lpstr>E3 is generated as</vt:lpstr>
      <vt:lpstr>Decision Table</vt:lpstr>
      <vt:lpstr>Decision Table</vt:lpstr>
      <vt:lpstr>Decision Table</vt:lpstr>
      <vt:lpstr>Decision Table</vt:lpstr>
      <vt:lpstr>Decision Table</vt:lpstr>
      <vt:lpstr>Test Case Sample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(online) Black-box Testing Techniques</dc:title>
  <dc:creator>Naseem us Sehar</dc:creator>
  <cp:lastModifiedBy>Naseem us Sehar</cp:lastModifiedBy>
  <cp:revision>20</cp:revision>
  <dcterms:created xsi:type="dcterms:W3CDTF">2021-03-14T17:53:33Z</dcterms:created>
  <dcterms:modified xsi:type="dcterms:W3CDTF">2021-03-15T10:52:47Z</dcterms:modified>
</cp:coreProperties>
</file>