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0214-2A56-44A4-AAA7-53653B688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C2CC7-6493-47D0-A1DF-A568A50D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9C0B-C52F-4A6D-AC9A-B525C1F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247F-9FF6-4034-AB86-CC222D1B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28EB-CEC9-4960-BF75-7DBA2ABC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1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07DE-3820-4928-A941-EAF77696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63490-7F21-429B-9F51-6BD97001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DE7F-4E3E-479C-B6EC-EA18DE2A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4793-46A9-42EF-9489-E43B6999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0C98-7321-49A4-9F31-0E4BD149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963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9C09F-035E-41BE-88DD-28FA1325A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D42ED-BEF9-4616-8735-42AAF64B6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C8B5-C8E2-46A8-8979-832EC04C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8F9E-39E8-4391-95F1-69EB65C6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ECB4-0370-49F1-80EE-30086955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87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F506-5D80-470C-892C-0F5AFBE2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C153-7270-4FB2-B7CD-F0C7F1E7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B52C-B077-48DA-90DE-415204AF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4F91-C84B-4BF4-A98E-D94FCEAA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5A50-60B5-407C-AA26-AC5B7D42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14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C857-816C-48DD-8BEE-AE381E0B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05E8-2426-4C48-8993-5DA205C1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F013-C8A0-493E-BB54-C4C1F0D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2CBE-8E22-41B1-94E1-F63C64B7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1840-CA73-4EAB-9571-EABD374B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641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2B50-E474-4973-93DE-965C04D7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5738-8138-4098-87A8-D056DAB6D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B66A-255E-4CF3-A1CF-0FA902116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1DF52-D959-4628-BE0F-CCB83535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D1EDA-AE45-452B-BFE0-CBFF7924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3056-FE24-460B-B718-799BABD8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810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C242-9147-4EAF-BABB-24BD6459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7CEC4-AADD-4981-9D03-48D9A56E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0CFDE-4575-4864-B302-F50B31CD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171B-F9F2-4CB2-921C-9C3EA7839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3E9CD-E991-477E-B549-7523F7AF9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CE58B-BE90-4477-B42B-61A2F61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F81E6-E264-4DB6-9CB6-6A18640F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47CD2-66EE-4FB3-B088-839EC849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97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E9E4-F01A-4A77-824E-C19BBC91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97017-8D82-4340-8673-14DFBC74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628A2-6C4C-4B52-8038-FE31A2E6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A8D41-7CD5-4F0E-8E32-47649C25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906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E89C3-0755-4292-BF31-D871C402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9C2CE-24AB-4B97-B85A-D6694649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EF6DB-1944-41E8-B033-E3EA9FDA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32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C917-E558-4F69-88F9-0DD2F8AC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C77A-A35C-4F16-AC47-182AE562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B5340-7395-4D01-AEFF-4BDC81F8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46B42-E3F0-4A59-A441-887E84DE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B855F-9503-4BDD-A9E9-CA55EF7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9E1E-9660-4C90-A8AF-32331BCC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655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5C4F-87F8-44E9-8B88-91575B58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087BC-CD15-4E04-8B13-BFADCE046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04293-FCF4-407D-897D-B8C9B298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21A03-6CB4-4374-81B7-9711FE0F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9399-8D16-44D1-ABE0-AF428A6F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3953-089C-4C7A-B4A8-2134BE05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813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78E5A-CB9F-4DA0-B0D9-008F2456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D3EB-97EA-462C-9A14-1B8D88B4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B32CE-3426-442E-9CDC-6B06C745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6F9D-A1F2-4874-9023-45A7537003A1}" type="datetimeFigureOut">
              <a:rPr lang="en-PK" smtClean="0"/>
              <a:t>15/03/2021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9120-03B4-4B4F-8615-0DA8D38E1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BB20-C3FA-450F-B2CA-9B874195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DB86-F5E7-416D-A0D6-A9C2784467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25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B1EB-8A0B-46CB-9DBF-E0C4654CF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Lecture 3 (online)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4A7E0-695D-49F5-A760-5BCCF5E22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Naseem us Sehar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1778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2B70-18E4-4A2F-907D-C7916309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Testing</a:t>
            </a:r>
            <a:endParaRPr lang="en-PK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08C98F13-1B05-4328-A9EA-0DEE5833C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442" y="1690688"/>
            <a:ext cx="8220928" cy="21841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C3E04-79F5-4A3E-B56A-87DA2C5A1799}"/>
              </a:ext>
            </a:extLst>
          </p:cNvPr>
          <p:cNvSpPr txBox="1"/>
          <p:nvPr/>
        </p:nvSpPr>
        <p:spPr>
          <a:xfrm>
            <a:off x="1547441" y="4567147"/>
            <a:ext cx="86169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PK" sz="3200" dirty="0"/>
              <a:t> New test cases are not designed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PK" sz="3200" dirty="0"/>
              <a:t> Test are selected, prioritized and executed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PK" sz="3200" dirty="0"/>
              <a:t>To ensure that nothing is broken in the new version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39803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12CF-56FD-40F3-B60D-D84208B0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b="1" dirty="0"/>
              <a:t>Source of Information for Test Selection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D96C-FBE4-4762-8019-2F65964C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Requirement and Functional Specifications</a:t>
            </a:r>
          </a:p>
          <a:p>
            <a:r>
              <a:rPr lang="en-US" altLang="en-PK" dirty="0"/>
              <a:t>Source Code</a:t>
            </a:r>
          </a:p>
          <a:p>
            <a:r>
              <a:rPr lang="en-US" altLang="en-PK" dirty="0"/>
              <a:t>Input and output Domain</a:t>
            </a:r>
          </a:p>
          <a:p>
            <a:r>
              <a:rPr lang="en-US" altLang="en-PK" dirty="0"/>
              <a:t>Operational Profile</a:t>
            </a:r>
          </a:p>
          <a:p>
            <a:r>
              <a:rPr lang="en-US" altLang="en-PK" dirty="0"/>
              <a:t>Fault Model (</a:t>
            </a:r>
            <a:r>
              <a:rPr lang="en-US" dirty="0"/>
              <a:t>initialization faults, logic faults, and interface faults)</a:t>
            </a:r>
            <a:endParaRPr lang="en-US" altLang="en-PK" dirty="0"/>
          </a:p>
          <a:p>
            <a:pPr lvl="1"/>
            <a:r>
              <a:rPr lang="en-US" altLang="en-PK" dirty="0"/>
              <a:t>Error Guessing</a:t>
            </a:r>
          </a:p>
          <a:p>
            <a:pPr lvl="1"/>
            <a:r>
              <a:rPr lang="en-US" altLang="en-PK" dirty="0"/>
              <a:t>Fault Seeding</a:t>
            </a:r>
          </a:p>
          <a:p>
            <a:pPr lvl="1"/>
            <a:r>
              <a:rPr lang="en-US" altLang="en-PK" dirty="0"/>
              <a:t>Mutation Analysis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1393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4EAB-2EBD-4B7E-AB2B-6BBDB434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White-box Testing</a:t>
            </a:r>
            <a:endParaRPr lang="en-P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698A7-1CE7-40C0-84E7-7B2AE8B4D2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PK" dirty="0"/>
              <a:t>White-box testing a.k.a. </a:t>
            </a:r>
            <a:r>
              <a:rPr lang="en-US" altLang="en-PK" b="1" dirty="0"/>
              <a:t>structural  testing</a:t>
            </a:r>
          </a:p>
          <a:p>
            <a:r>
              <a:rPr lang="en-US" altLang="en-PK" dirty="0"/>
              <a:t>Examines source code with focus on:</a:t>
            </a:r>
          </a:p>
          <a:p>
            <a:pPr lvl="1"/>
            <a:r>
              <a:rPr lang="en-US" altLang="en-PK" dirty="0"/>
              <a:t>Control flow</a:t>
            </a:r>
          </a:p>
          <a:p>
            <a:pPr lvl="1"/>
            <a:r>
              <a:rPr lang="en-US" altLang="en-PK" dirty="0"/>
              <a:t>Data flow</a:t>
            </a:r>
          </a:p>
          <a:p>
            <a:r>
              <a:rPr lang="en-US" altLang="en-PK" dirty="0"/>
              <a:t>Control flow refers to flow of control from one instruction to another</a:t>
            </a:r>
          </a:p>
          <a:p>
            <a:r>
              <a:rPr lang="en-US" altLang="en-PK" dirty="0"/>
              <a:t>Data flow refers to propagation of values from one variable or constant to another variable</a:t>
            </a:r>
          </a:p>
          <a:p>
            <a:r>
              <a:rPr lang="en-US" altLang="en-PK" dirty="0"/>
              <a:t>It is applied to individual units of a program</a:t>
            </a:r>
          </a:p>
          <a:p>
            <a:r>
              <a:rPr lang="en-US" altLang="en-PK" dirty="0"/>
              <a:t>Software developers perform structural testing on the individual program units they write</a:t>
            </a:r>
          </a:p>
          <a:p>
            <a:endParaRPr lang="en-US" altLang="en-PK" dirty="0"/>
          </a:p>
        </p:txBody>
      </p:sp>
    </p:spTree>
    <p:extLst>
      <p:ext uri="{BB962C8B-B14F-4D97-AF65-F5344CB8AC3E}">
        <p14:creationId xmlns:p14="http://schemas.microsoft.com/office/powerpoint/2010/main" val="199683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7EAB-4E89-4090-93B7-5239C1E3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Black-box Testing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2408-EC1F-47E2-9947-83B30217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2800" dirty="0"/>
              <a:t>Black-box testing a.k.a. </a:t>
            </a:r>
            <a:r>
              <a:rPr lang="en-US" altLang="en-PK" sz="2800" b="1" dirty="0"/>
              <a:t>functional testing</a:t>
            </a:r>
          </a:p>
          <a:p>
            <a:r>
              <a:rPr lang="en-US" altLang="en-PK" sz="2800" dirty="0"/>
              <a:t> Examines the program that is accessible from outside</a:t>
            </a:r>
          </a:p>
          <a:p>
            <a:r>
              <a:rPr lang="en-US" altLang="en-PK" sz="2800" dirty="0"/>
              <a:t>Applies the input to a program and observe the externally visible outcome</a:t>
            </a:r>
          </a:p>
          <a:p>
            <a:r>
              <a:rPr lang="en-US" altLang="en-PK" sz="2800" dirty="0"/>
              <a:t>It is applied to both an entire program as well as to individual program units</a:t>
            </a:r>
          </a:p>
          <a:p>
            <a:r>
              <a:rPr lang="en-US" altLang="en-PK" sz="2800" dirty="0"/>
              <a:t>It is performed at the external interface level of a system</a:t>
            </a:r>
          </a:p>
          <a:p>
            <a:r>
              <a:rPr lang="en-US" altLang="en-PK" sz="2800" dirty="0"/>
              <a:t>It is conducted by a separate software quality assurance group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1180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0FA5-7E49-41E7-9A83-87302090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8" y="2047806"/>
            <a:ext cx="10638183" cy="2762388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BLACK BOX TESTING</a:t>
            </a:r>
            <a:endParaRPr lang="en-PK" sz="6000" b="1" dirty="0"/>
          </a:p>
        </p:txBody>
      </p:sp>
    </p:spTree>
    <p:extLst>
      <p:ext uri="{BB962C8B-B14F-4D97-AF65-F5344CB8AC3E}">
        <p14:creationId xmlns:p14="http://schemas.microsoft.com/office/powerpoint/2010/main" val="297446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0530-B0DB-4637-81D5-6AECA03B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EQUIVALENCE CLASS PARTITIONING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E8A6-87DE-434D-9BF3-4CB5218B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input domain may be too large for all its elements to be used as test input</a:t>
            </a:r>
          </a:p>
          <a:p>
            <a:r>
              <a:rPr lang="en-US" dirty="0"/>
              <a:t>However, the input domain can be partitioned into a finite number of subdomains for selecting test inputs.</a:t>
            </a:r>
          </a:p>
          <a:p>
            <a:r>
              <a:rPr lang="en-US" dirty="0"/>
              <a:t>Each subdomain is known as an equivalence class (EC), and it serves as a source of at least one test input</a:t>
            </a:r>
          </a:p>
          <a:p>
            <a:r>
              <a:rPr lang="en-US" dirty="0"/>
              <a:t>The objective of equivalence partitioning is to divide the input domain of the system under test into classes, or groups, of inputs. All the inputs in the same class have a similar effect on the system under test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524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1FF1-A500-45DE-89B4-DFBA77DD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62406"/>
          </a:xfrm>
        </p:spPr>
        <p:txBody>
          <a:bodyPr/>
          <a:lstStyle/>
          <a:p>
            <a:r>
              <a:rPr lang="en-IN" b="1" dirty="0"/>
              <a:t>Test Case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9C90-3A21-46B0-8B81-C579F0FD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3"/>
            <a:ext cx="10611678" cy="5645426"/>
          </a:xfrm>
        </p:spPr>
        <p:txBody>
          <a:bodyPr>
            <a:normAutofit fontScale="92500" lnSpcReduction="10000"/>
          </a:bodyPr>
          <a:lstStyle/>
          <a:p>
            <a:r>
              <a:rPr lang="en-US" altLang="en-PK" sz="3200" dirty="0"/>
              <a:t> Test Case is a simple pair of</a:t>
            </a:r>
          </a:p>
          <a:p>
            <a:pPr lvl="1">
              <a:buFontTx/>
              <a:buNone/>
            </a:pPr>
            <a:r>
              <a:rPr lang="en-US" altLang="en-PK" sz="2800" b="1" dirty="0"/>
              <a:t>&lt;input, expected outcome&gt;</a:t>
            </a:r>
          </a:p>
          <a:p>
            <a:r>
              <a:rPr lang="en-US" altLang="en-PK" sz="3200" dirty="0"/>
              <a:t> State-less systems: A compiler is a stateless system</a:t>
            </a:r>
          </a:p>
          <a:p>
            <a:pPr lvl="1"/>
            <a:r>
              <a:rPr lang="en-US" altLang="en-PK" sz="2800" dirty="0"/>
              <a:t>Test cases are very simple</a:t>
            </a:r>
          </a:p>
          <a:p>
            <a:pPr lvl="2"/>
            <a:r>
              <a:rPr lang="en-US" altLang="en-PK" sz="2400" dirty="0"/>
              <a:t> Outcome depends solely on the current input</a:t>
            </a:r>
          </a:p>
          <a:p>
            <a:r>
              <a:rPr lang="en-US" altLang="en-PK" sz="3200" dirty="0"/>
              <a:t> State-oriented: ATM is a state oriented system</a:t>
            </a:r>
          </a:p>
          <a:p>
            <a:pPr lvl="1"/>
            <a:r>
              <a:rPr lang="en-US" altLang="en-PK" sz="2800" dirty="0"/>
              <a:t>Test cases are not that simple. A test case may consist of a sequences of &lt;</a:t>
            </a:r>
            <a:r>
              <a:rPr lang="en-US" altLang="en-PK" sz="2800" b="1" dirty="0"/>
              <a:t>input, expected outcome&gt;</a:t>
            </a:r>
          </a:p>
          <a:p>
            <a:pPr lvl="2"/>
            <a:r>
              <a:rPr lang="en-US" altLang="en-PK" sz="2400" dirty="0"/>
              <a:t> The outcome depends both on the current state of the system and the current input</a:t>
            </a:r>
          </a:p>
          <a:p>
            <a:pPr lvl="2"/>
            <a:r>
              <a:rPr lang="en-US" altLang="en-PK" sz="2400" dirty="0"/>
              <a:t>ATM example: </a:t>
            </a:r>
          </a:p>
          <a:p>
            <a:pPr lvl="4"/>
            <a:r>
              <a:rPr lang="en-US" altLang="en-PK" sz="2000" dirty="0"/>
              <a:t> </a:t>
            </a:r>
            <a:r>
              <a:rPr lang="en-US" altLang="en-PK" sz="2000" b="1" dirty="0"/>
              <a:t>&lt; check balance, $500.00 &gt;, </a:t>
            </a:r>
          </a:p>
          <a:p>
            <a:pPr lvl="4"/>
            <a:r>
              <a:rPr lang="en-US" altLang="en-PK" sz="2000" b="1" dirty="0"/>
              <a:t>&lt; withdraw, “amount?” &gt;,</a:t>
            </a:r>
          </a:p>
          <a:p>
            <a:pPr lvl="4"/>
            <a:r>
              <a:rPr lang="en-US" altLang="en-PK" sz="2000" b="1" dirty="0"/>
              <a:t>&lt; $200.00, “$200.00” &gt;, </a:t>
            </a:r>
          </a:p>
          <a:p>
            <a:pPr lvl="4"/>
            <a:r>
              <a:rPr lang="en-US" altLang="en-PK" sz="2000" b="1" dirty="0"/>
              <a:t>&lt; check balance, $300.00 &gt;</a:t>
            </a:r>
            <a:endParaRPr lang="en-US" altLang="en-PK" sz="20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7542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DC93-AE0F-458B-9A99-C10BE9A8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56" y="230877"/>
            <a:ext cx="10515600" cy="1173853"/>
          </a:xfrm>
        </p:spPr>
        <p:txBody>
          <a:bodyPr>
            <a:normAutofit/>
          </a:bodyPr>
          <a:lstStyle/>
          <a:p>
            <a:r>
              <a:rPr lang="en-IN" sz="4000" b="1" dirty="0"/>
              <a:t>Expected Outcome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77FD-508B-4B49-AACC-90D2F2FB6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166191"/>
            <a:ext cx="10959548" cy="5234609"/>
          </a:xfrm>
        </p:spPr>
        <p:txBody>
          <a:bodyPr>
            <a:normAutofit/>
          </a:bodyPr>
          <a:lstStyle/>
          <a:p>
            <a:r>
              <a:rPr lang="en-US" altLang="en-PK" dirty="0"/>
              <a:t>An outcome of program execution may include</a:t>
            </a:r>
          </a:p>
          <a:p>
            <a:pPr lvl="1"/>
            <a:r>
              <a:rPr lang="en-US" altLang="en-PK" dirty="0"/>
              <a:t>Value produced by the program</a:t>
            </a:r>
          </a:p>
          <a:p>
            <a:pPr lvl="1"/>
            <a:r>
              <a:rPr lang="en-US" altLang="en-PK" dirty="0"/>
              <a:t> State Change</a:t>
            </a:r>
          </a:p>
          <a:p>
            <a:pPr lvl="1"/>
            <a:r>
              <a:rPr lang="en-US" altLang="en-PK" dirty="0"/>
              <a:t>A sequence of values which must be interpreted together for the outcome to be valid</a:t>
            </a:r>
          </a:p>
          <a:p>
            <a:pPr marL="457200" lvl="1" indent="0">
              <a:buNone/>
            </a:pPr>
            <a:endParaRPr lang="en-US" altLang="en-PK" dirty="0"/>
          </a:p>
          <a:p>
            <a:pPr marL="0" indent="0">
              <a:buNone/>
            </a:pPr>
            <a:r>
              <a:rPr lang="en-US" altLang="en-PK" dirty="0"/>
              <a:t>What if expected outcome cannot be predicted?</a:t>
            </a:r>
          </a:p>
          <a:p>
            <a:pPr lvl="1"/>
            <a:r>
              <a:rPr lang="en-US" dirty="0"/>
              <a:t>Execute the program with the selected input. </a:t>
            </a:r>
            <a:r>
              <a:rPr lang="en-US" altLang="en-PK" dirty="0"/>
              <a:t>	</a:t>
            </a:r>
          </a:p>
          <a:p>
            <a:pPr lvl="1"/>
            <a:r>
              <a:rPr lang="en-US" dirty="0"/>
              <a:t>Observe the actual outcome of program execution.</a:t>
            </a:r>
          </a:p>
          <a:p>
            <a:pPr lvl="1"/>
            <a:r>
              <a:rPr lang="en-US" dirty="0"/>
              <a:t> Verify that the actual outcome is the expected outcome.</a:t>
            </a:r>
          </a:p>
          <a:p>
            <a:pPr lvl="1"/>
            <a:r>
              <a:rPr lang="en-US" dirty="0"/>
              <a:t>Use the verified actual outcome as the expected outcome in subsequent runs of the test case.</a:t>
            </a:r>
            <a:endParaRPr lang="en-US" altLang="en-PK" dirty="0"/>
          </a:p>
          <a:p>
            <a:pPr marL="0" indent="0">
              <a:buNone/>
            </a:pP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33494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DC93-AE0F-458B-9A99-C10BE9A8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56" y="230877"/>
            <a:ext cx="10515600" cy="1173853"/>
          </a:xfrm>
        </p:spPr>
        <p:txBody>
          <a:bodyPr>
            <a:normAutofit/>
          </a:bodyPr>
          <a:lstStyle/>
          <a:p>
            <a:r>
              <a:rPr lang="en-IN" sz="4000" b="1" dirty="0"/>
              <a:t>Expected Outcome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77FD-508B-4B49-AACC-90D2F2FB6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166191"/>
            <a:ext cx="10959548" cy="52346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PK" sz="2800" dirty="0"/>
          </a:p>
          <a:p>
            <a:r>
              <a:rPr lang="en-US" altLang="en-PK" sz="4000" dirty="0"/>
              <a:t> 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test oracle is a source of information about whether the output of a program (or function or method) is correct or not.</a:t>
            </a: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oracle might be</a:t>
            </a:r>
          </a:p>
          <a:p>
            <a:pPr lvl="1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program (separate from the system under test) which takes the same input and produces the same output</a:t>
            </a:r>
          </a:p>
          <a:p>
            <a:pPr lvl="1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documentation that gives specific correct outputs for specific given inputs</a:t>
            </a:r>
          </a:p>
          <a:p>
            <a:pPr lvl="1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documented algorithm that a human could use to calculate correct outputs for given inputs</a:t>
            </a:r>
          </a:p>
          <a:p>
            <a:pPr lvl="1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human domain expert who can somehow look at the output and tell whether it is correct</a:t>
            </a:r>
          </a:p>
          <a:p>
            <a:pPr lvl="1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or any other way of saying that output is correct.</a:t>
            </a:r>
          </a:p>
          <a:p>
            <a:pPr marL="0" indent="0">
              <a:buNone/>
            </a:pP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02692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6637-81E5-4732-B603-FA229228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b="1" dirty="0"/>
              <a:t>The Concept of Complete Testing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4F28-E400-4EBF-AF15-9C6BB1DC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4487"/>
            <a:ext cx="10638183" cy="4732476"/>
          </a:xfrm>
        </p:spPr>
        <p:txBody>
          <a:bodyPr/>
          <a:lstStyle/>
          <a:p>
            <a:r>
              <a:rPr lang="en-US" altLang="en-PK" sz="3200" dirty="0"/>
              <a:t> Complete or exhaustive testing means</a:t>
            </a:r>
          </a:p>
          <a:p>
            <a:pPr lvl="1">
              <a:buFontTx/>
              <a:buNone/>
            </a:pPr>
            <a:r>
              <a:rPr lang="en-US" altLang="en-PK" sz="2800" dirty="0"/>
              <a:t>“There are no undisclosed faults at the end of test phase”</a:t>
            </a:r>
          </a:p>
          <a:p>
            <a:pPr lvl="1">
              <a:buFontTx/>
              <a:buNone/>
            </a:pPr>
            <a:endParaRPr lang="en-US" altLang="en-PK" sz="2800" dirty="0"/>
          </a:p>
          <a:p>
            <a:r>
              <a:rPr lang="en-US" altLang="en-PK" sz="3200" dirty="0"/>
              <a:t> Complete testing is near impossible for most of the system</a:t>
            </a:r>
          </a:p>
          <a:p>
            <a:pPr lvl="1"/>
            <a:r>
              <a:rPr lang="en-US" altLang="en-PK" sz="2800" dirty="0"/>
              <a:t>The domain of possible inputs of a program is too large</a:t>
            </a:r>
          </a:p>
          <a:p>
            <a:pPr lvl="2"/>
            <a:r>
              <a:rPr lang="en-US" altLang="en-PK" sz="2400" dirty="0"/>
              <a:t>Valid inputs</a:t>
            </a:r>
          </a:p>
          <a:p>
            <a:pPr lvl="2"/>
            <a:r>
              <a:rPr lang="en-US" altLang="en-PK" sz="2400" dirty="0"/>
              <a:t>Invalid inputs</a:t>
            </a:r>
          </a:p>
          <a:p>
            <a:pPr lvl="1"/>
            <a:r>
              <a:rPr lang="en-US" altLang="en-PK" sz="2800" dirty="0"/>
              <a:t>The design issues may be too complex to completely test</a:t>
            </a:r>
          </a:p>
          <a:p>
            <a:pPr lvl="1"/>
            <a:r>
              <a:rPr lang="en-US" altLang="en-PK" sz="2800" dirty="0"/>
              <a:t>It may not be possible to create all possible execution environments of the system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566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2ECD-4813-4913-AA3E-563D5697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b="1" dirty="0"/>
              <a:t>The Central Issue in Testing</a:t>
            </a:r>
            <a:endParaRPr lang="en-PK" b="1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D5F07CB-8C25-42B2-AB1F-883D0B942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6115" y="1690688"/>
            <a:ext cx="8051777" cy="22849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D0C7A-1A4A-4604-BC9D-DBCC43D96B8E}"/>
              </a:ext>
            </a:extLst>
          </p:cNvPr>
          <p:cNvSpPr txBox="1"/>
          <p:nvPr/>
        </p:nvSpPr>
        <p:spPr>
          <a:xfrm>
            <a:off x="1338470" y="4399722"/>
            <a:ext cx="89054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PK" sz="3200" dirty="0"/>
              <a:t> Divide the input domain D into D1 and D2</a:t>
            </a:r>
          </a:p>
          <a:p>
            <a:r>
              <a:rPr lang="en-US" altLang="en-PK" sz="3200" dirty="0"/>
              <a:t>Select a subset D1 of D to test program P</a:t>
            </a:r>
          </a:p>
          <a:p>
            <a:r>
              <a:rPr lang="en-US" altLang="en-PK" sz="3200" dirty="0"/>
              <a:t>It is possible that D1 exercise only a part P1 of P</a:t>
            </a:r>
          </a:p>
        </p:txBody>
      </p:sp>
    </p:spTree>
    <p:extLst>
      <p:ext uri="{BB962C8B-B14F-4D97-AF65-F5344CB8AC3E}">
        <p14:creationId xmlns:p14="http://schemas.microsoft.com/office/powerpoint/2010/main" val="10915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46E4-0870-4A0D-880D-F774AFBD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62"/>
            <a:ext cx="10515600" cy="1325563"/>
          </a:xfrm>
        </p:spPr>
        <p:txBody>
          <a:bodyPr/>
          <a:lstStyle/>
          <a:p>
            <a:r>
              <a:rPr lang="en-IN" dirty="0"/>
              <a:t>Testing Activities</a:t>
            </a:r>
            <a:endParaRPr lang="en-PK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CB15FFD-569F-40F8-9423-45FDC1401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9531" y="1204481"/>
            <a:ext cx="7885043" cy="34540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0FE72-B223-4FAC-91B2-1D1FC404F487}"/>
              </a:ext>
            </a:extLst>
          </p:cNvPr>
          <p:cNvSpPr txBox="1"/>
          <p:nvPr/>
        </p:nvSpPr>
        <p:spPr>
          <a:xfrm>
            <a:off x="1060173" y="4219764"/>
            <a:ext cx="7010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PK" sz="2400" dirty="0"/>
              <a:t> Identify the objective to be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PK" sz="2400" dirty="0"/>
              <a:t>Select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PK" sz="2400" dirty="0"/>
              <a:t>Compute the expected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PK" sz="2400" dirty="0"/>
              <a:t>Set up the execution environment of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PK" sz="2400" dirty="0"/>
              <a:t>Execute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PK" sz="2400" dirty="0"/>
              <a:t>Analyze the test results</a:t>
            </a:r>
          </a:p>
        </p:txBody>
      </p:sp>
    </p:spTree>
    <p:extLst>
      <p:ext uri="{BB962C8B-B14F-4D97-AF65-F5344CB8AC3E}">
        <p14:creationId xmlns:p14="http://schemas.microsoft.com/office/powerpoint/2010/main" val="228502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FD50-3E39-4039-B974-0E069D07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8" y="18256"/>
            <a:ext cx="10200861" cy="869642"/>
          </a:xfrm>
        </p:spPr>
        <p:txBody>
          <a:bodyPr/>
          <a:lstStyle/>
          <a:p>
            <a:r>
              <a:rPr lang="en-IN" b="1" dirty="0"/>
              <a:t>Testing Level</a:t>
            </a:r>
            <a:endParaRPr lang="en-PK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2BD369-A21C-48B5-BBD8-9C4B08654D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015" y="887897"/>
            <a:ext cx="10979428" cy="58177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PK" sz="2000" b="1" dirty="0"/>
              <a:t>Unit testing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Individual program units, such as procedure, methods in isolation</a:t>
            </a:r>
          </a:p>
          <a:p>
            <a:pPr>
              <a:lnSpc>
                <a:spcPct val="80000"/>
              </a:lnSpc>
            </a:pPr>
            <a:r>
              <a:rPr lang="en-US" altLang="en-PK" sz="2000" b="1" dirty="0"/>
              <a:t>Integration testing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Modules are assembled to construct larger subsystem and tested</a:t>
            </a:r>
          </a:p>
          <a:p>
            <a:pPr>
              <a:lnSpc>
                <a:spcPct val="80000"/>
              </a:lnSpc>
            </a:pPr>
            <a:r>
              <a:rPr lang="en-US" altLang="en-PK" sz="2000" b="1" dirty="0"/>
              <a:t>System testing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Includes wide spectrum of testing such as functionality, and load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 System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testing comprises a number of distinct activities: creating a test plan, designing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a test suite, preparing test environments, executing the tests by following a clear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strategy, and monitoring the process of test execution</a:t>
            </a:r>
          </a:p>
          <a:p>
            <a:pPr>
              <a:lnSpc>
                <a:spcPct val="80000"/>
              </a:lnSpc>
            </a:pPr>
            <a:r>
              <a:rPr lang="en-US" altLang="en-PK" sz="2000" b="1" dirty="0"/>
              <a:t>Acceptance testing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Customer’s expectations from the system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 Two types of acceptance testing</a:t>
            </a:r>
          </a:p>
          <a:p>
            <a:pPr lvl="2">
              <a:lnSpc>
                <a:spcPct val="80000"/>
              </a:lnSpc>
            </a:pPr>
            <a:r>
              <a:rPr lang="en-US" altLang="en-PK" dirty="0"/>
              <a:t>UAT</a:t>
            </a:r>
          </a:p>
          <a:p>
            <a:pPr lvl="2">
              <a:lnSpc>
                <a:spcPct val="80000"/>
              </a:lnSpc>
            </a:pPr>
            <a:r>
              <a:rPr lang="en-US" altLang="en-PK" dirty="0"/>
              <a:t>BAT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UAT: System satisfies the contractual acceptance criteria</a:t>
            </a:r>
          </a:p>
          <a:p>
            <a:pPr lvl="1">
              <a:lnSpc>
                <a:spcPct val="80000"/>
              </a:lnSpc>
            </a:pPr>
            <a:r>
              <a:rPr lang="en-US" altLang="en-PK" sz="2000" dirty="0"/>
              <a:t>BAT: System will eventually pass the user acceptance test</a:t>
            </a:r>
          </a:p>
        </p:txBody>
      </p:sp>
    </p:spTree>
    <p:extLst>
      <p:ext uri="{BB962C8B-B14F-4D97-AF65-F5344CB8AC3E}">
        <p14:creationId xmlns:p14="http://schemas.microsoft.com/office/powerpoint/2010/main" val="26226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302D-D724-4F76-9248-4757371D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levels (classical V model)</a:t>
            </a:r>
            <a:endParaRPr lang="en-PK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B003517-1647-4006-8A92-83A0091916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9377" y="1537253"/>
            <a:ext cx="7104710" cy="4964040"/>
          </a:xfrm>
        </p:spPr>
      </p:pic>
    </p:spTree>
    <p:extLst>
      <p:ext uri="{BB962C8B-B14F-4D97-AF65-F5344CB8AC3E}">
        <p14:creationId xmlns:p14="http://schemas.microsoft.com/office/powerpoint/2010/main" val="396654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894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Lecture 3 (online)</vt:lpstr>
      <vt:lpstr>Test Case</vt:lpstr>
      <vt:lpstr>Expected Outcome</vt:lpstr>
      <vt:lpstr>Expected Outcome</vt:lpstr>
      <vt:lpstr>The Concept of Complete Testing</vt:lpstr>
      <vt:lpstr>The Central Issue in Testing</vt:lpstr>
      <vt:lpstr>Testing Activities</vt:lpstr>
      <vt:lpstr>Testing Level</vt:lpstr>
      <vt:lpstr>Testing levels (classical V model)</vt:lpstr>
      <vt:lpstr>Regression Testing</vt:lpstr>
      <vt:lpstr>Source of Information for Test Selection </vt:lpstr>
      <vt:lpstr>White-box Testing</vt:lpstr>
      <vt:lpstr>Black-box Testing</vt:lpstr>
      <vt:lpstr>BLACK BOX TESTING</vt:lpstr>
      <vt:lpstr>EQUIVALENCE CLASS PARTITIONING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(online)</dc:title>
  <dc:creator>Naseem us Sehar</dc:creator>
  <cp:lastModifiedBy>Naseem us Sehar</cp:lastModifiedBy>
  <cp:revision>17</cp:revision>
  <dcterms:created xsi:type="dcterms:W3CDTF">2021-03-08T11:31:06Z</dcterms:created>
  <dcterms:modified xsi:type="dcterms:W3CDTF">2021-03-15T15:00:13Z</dcterms:modified>
</cp:coreProperties>
</file>