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95C25-7E28-45C3-AE1D-42A9F8641F3B}">
          <p14:sldIdLst>
            <p14:sldId id="256"/>
          </p14:sldIdLst>
        </p14:section>
        <p14:section name="Untitled Section" id="{A8083474-BFCF-44D8-9127-B2A26B05B0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ADD-40E0-4C40-A0AF-23C76A16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DAAC-7A95-4C98-AC17-42824479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47B5-6F06-4F5D-B74A-CC60CCF3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F8BD-5C63-499D-8C2E-C4B2B3AE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A84B-96A4-4494-8A2C-321B0497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95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68B-E83B-4E9F-8590-BC70F34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688E-C07A-4F14-A992-B38AB6210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CFE4-AE6C-4EE2-A15C-CF10EED8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6E23-A290-400E-A597-826B7747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9967-6FE4-4430-B0E2-7D2F2465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17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8C81E-22AB-4018-849F-96A7602E1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E53E8-C932-4A32-BF74-C392750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A602-486B-47E1-AAE4-9D4D37B0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DCBF-677C-4BE1-B472-B640E547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8D8-4D22-4AC3-8BCE-CFD393FA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8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D849-F541-4E8E-A1BB-C4F417E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74CC-2C71-4C72-9EA3-458BF16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4CEE-1112-4008-9736-58BB8434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5856-4C66-423E-BB28-E4EADE7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A2C1-597C-473A-9383-A58B84A5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83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3EB4-7D48-4B3A-8C12-5467F22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D2A88-34A0-4568-8319-1B93E6BA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E4B3-83B0-42B8-8EEE-2026C1A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8EBC-D668-48D0-9419-D0815D93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73FA-18D2-43A7-A512-14630CC8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5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1510-D275-4D7F-BC68-EE9BFB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5997-8463-41F4-97F6-2D9DC0E42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4F51-9618-4837-B8E8-51D80B13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39FB-ECE3-4C2C-9B6F-0AA947BA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FFCA-F954-4E45-B788-F39B128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D89E-2D8C-4A32-9B3F-0D3CAA0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96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D24B-868F-49EB-998B-FFD7B1EE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A906-3508-4133-8366-96D945AD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5F4CA-6609-42EF-AEF4-834A31BD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D5D16-E007-41AE-869E-F8867B7C4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BA94-568E-4967-938B-7A251F212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C86D-EDD0-4C23-AB63-AEEDBAB8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C4AE7-A55B-471F-9972-EC2ADE0F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EA65-86C1-47CA-887A-B4740B84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1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5DFB-4A69-4B19-853B-01CDE041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A84F4-69A4-4D02-B370-0CCE9E4E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CF983-F677-4EA5-8064-2B196465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810E-3D06-47D2-AA7C-C2592BD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03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1490-8BE4-4F67-80FC-663D673C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FC00-968D-4F18-B8BB-DC28CAA7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2FB4-DFC8-4565-B34F-3EE3BFB0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90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C99-B9F4-4DEB-966F-B7CD018F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AD1D-F022-435F-AC6C-CE414295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D6E8-6288-4DBD-8C3C-F71B0AB5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1735-8B16-459B-933C-6D294360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87C8-FEF9-4592-ACF6-B0971C0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A70C3-C042-4BB6-8CE7-F0D47EEF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7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C06-178E-457A-B6C7-8482C042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AFD98-7C67-4040-9935-5BE118A2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5D48-B70C-4CBE-BF5D-B57E4812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87E9-7625-49CB-A3E2-5CCE1D1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3F09C-1FB6-4F70-A20B-5E405F2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15AAB-832C-4BD3-8290-C14AF47A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55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76FF3-AA06-4CF3-B44C-5D510201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67B0-DB05-43A9-BC02-B0C6F287A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0E87-75B4-4EA9-AF44-CC6EBF8AD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FF6C-7E6E-44B5-A1A3-9C9DC6D9F1FF}" type="datetimeFigureOut">
              <a:rPr lang="en-PK" smtClean="0"/>
              <a:t>01/03/2021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AC6A-C9C1-467D-B0D0-BBECD4708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589E-4ACD-45D7-BBF6-140D5021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F26F-7F83-4DCC-BB49-1C7948CF03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51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AE75B-AB90-472A-A064-A413BA1FD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1900" b="1">
                <a:solidFill>
                  <a:srgbClr val="080808"/>
                </a:solidFill>
              </a:rPr>
              <a:t>Lecture 1</a:t>
            </a:r>
          </a:p>
          <a:p>
            <a:r>
              <a:rPr lang="en-IN" sz="1900" b="1">
                <a:solidFill>
                  <a:srgbClr val="080808"/>
                </a:solidFill>
              </a:rPr>
              <a:t>By</a:t>
            </a:r>
          </a:p>
          <a:p>
            <a:r>
              <a:rPr lang="en-IN" sz="1900" b="1">
                <a:solidFill>
                  <a:srgbClr val="080808"/>
                </a:solidFill>
              </a:rPr>
              <a:t>Naseem us Sehar</a:t>
            </a:r>
            <a:endParaRPr lang="en-PK" sz="1900" b="1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88BEC-2FB7-403C-9EBD-76089315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080808"/>
                </a:solidFill>
              </a:rPr>
              <a:t>Software Testing</a:t>
            </a:r>
            <a:endParaRPr lang="en-PK" sz="3600">
              <a:solidFill>
                <a:srgbClr val="080808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7D5F-EC59-40B4-9BAF-179450F3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testing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287C-0D71-4C87-94A3-369054AE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800" dirty="0"/>
              <a:t>Software quality assessment divide into two categories:</a:t>
            </a:r>
          </a:p>
          <a:p>
            <a:pPr lvl="1"/>
            <a:r>
              <a:rPr lang="en-US" altLang="en-PK" sz="2800" dirty="0"/>
              <a:t> Static analysis</a:t>
            </a:r>
          </a:p>
          <a:p>
            <a:pPr lvl="2"/>
            <a:r>
              <a:rPr lang="en-US" altLang="en-PK" sz="2400" dirty="0"/>
              <a:t>It examines the code and reasons over all behaviors that might arise during run time</a:t>
            </a:r>
          </a:p>
          <a:p>
            <a:pPr lvl="3"/>
            <a:r>
              <a:rPr lang="en-US" altLang="en-PK" sz="2000" dirty="0"/>
              <a:t>Examples: Code review, inspection, and algorithm analysis</a:t>
            </a:r>
          </a:p>
          <a:p>
            <a:pPr lvl="3">
              <a:buFontTx/>
              <a:buNone/>
            </a:pPr>
            <a:endParaRPr lang="en-US" altLang="en-PK" sz="2000" dirty="0"/>
          </a:p>
          <a:p>
            <a:pPr lvl="1"/>
            <a:r>
              <a:rPr lang="en-US" altLang="en-PK" sz="2800" dirty="0"/>
              <a:t>Dynamic analysis</a:t>
            </a:r>
          </a:p>
          <a:p>
            <a:pPr lvl="2"/>
            <a:r>
              <a:rPr lang="en-US" altLang="en-PK" sz="2400" dirty="0"/>
              <a:t>Actual program execution to expose possible program failure</a:t>
            </a:r>
          </a:p>
          <a:p>
            <a:pPr lvl="2"/>
            <a:r>
              <a:rPr lang="en-US" altLang="en-PK" sz="2400" dirty="0"/>
              <a:t>One observe some representative program behavior, and reach conclusion about the quality of the system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067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8058F-9572-46A5-AF32-D1C665B9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IN" sz="3600"/>
              <a:t>Introduction</a:t>
            </a:r>
            <a:endParaRPr lang="en-PK" sz="360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C6DC-AD8A-4FD2-BFF8-BCEDF0A0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2" y="643467"/>
            <a:ext cx="6737380" cy="5571065"/>
          </a:xfrm>
        </p:spPr>
        <p:txBody>
          <a:bodyPr anchor="ctr">
            <a:normAutofit/>
          </a:bodyPr>
          <a:lstStyle/>
          <a:p>
            <a:r>
              <a:rPr lang="en-IN" dirty="0"/>
              <a:t>What is software engineering?</a:t>
            </a:r>
          </a:p>
          <a:p>
            <a:r>
              <a:rPr lang="en-IN" dirty="0"/>
              <a:t>Why testing a product is necessary?</a:t>
            </a:r>
          </a:p>
          <a:p>
            <a:r>
              <a:rPr lang="en-IN" dirty="0"/>
              <a:t>Why study software testing?</a:t>
            </a:r>
          </a:p>
          <a:p>
            <a:r>
              <a:rPr lang="en-IN" dirty="0"/>
              <a:t>Goals of the course Software Testing</a:t>
            </a:r>
          </a:p>
          <a:p>
            <a:r>
              <a:rPr lang="en-IN" dirty="0"/>
              <a:t>Opportunities for software testers</a:t>
            </a:r>
            <a:endParaRPr lang="en-PK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AD1C7-5377-45CF-AAC5-36E4ED86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 dirty="0"/>
              <a:t>Outline </a:t>
            </a:r>
            <a:endParaRPr lang="en-PK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144B-3D37-40A7-8ACA-026BD2E7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en-PK" sz="3200" dirty="0"/>
              <a:t>The Quality Revolution</a:t>
            </a:r>
          </a:p>
          <a:p>
            <a:r>
              <a:rPr lang="en-US" altLang="en-PK" sz="3200" dirty="0"/>
              <a:t>Software Quality</a:t>
            </a:r>
          </a:p>
          <a:p>
            <a:r>
              <a:rPr lang="en-US" altLang="en-PK" sz="3200" dirty="0"/>
              <a:t>Role of Testing</a:t>
            </a:r>
          </a:p>
          <a:p>
            <a:r>
              <a:rPr lang="en-US" altLang="en-PK" sz="3200" dirty="0"/>
              <a:t>Verification and Validation</a:t>
            </a:r>
          </a:p>
          <a:p>
            <a:r>
              <a:rPr lang="en-US" altLang="en-PK" sz="3200" dirty="0"/>
              <a:t>Failure, Error, Fault and Defect</a:t>
            </a:r>
          </a:p>
          <a:p>
            <a:endParaRPr lang="en-PK" sz="20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40336-FA3B-46B0-8258-32649267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Quality Revolution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8C47-4F33-40DB-B6D1-50C47ABD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en-PK" sz="2400" dirty="0"/>
              <a:t>Started in Japan by Deming, </a:t>
            </a:r>
            <a:r>
              <a:rPr lang="en-US" altLang="en-PK" sz="2400" dirty="0" err="1"/>
              <a:t>Juran</a:t>
            </a:r>
            <a:r>
              <a:rPr lang="en-US" altLang="en-PK" sz="2400" dirty="0"/>
              <a:t>, and Ishikawa during 1940s</a:t>
            </a:r>
          </a:p>
          <a:p>
            <a:r>
              <a:rPr lang="en-US" altLang="en-PK" sz="2400" dirty="0"/>
              <a:t> In 1950s, Deming introduced statistical quality control to Japanese engineers</a:t>
            </a:r>
          </a:p>
          <a:p>
            <a:r>
              <a:rPr lang="en-US" altLang="en-PK" sz="2400" dirty="0"/>
              <a:t> Statistical quality control (SQC) is a discipline based on measurement and statistics</a:t>
            </a:r>
          </a:p>
          <a:p>
            <a:pPr lvl="1"/>
            <a:r>
              <a:rPr lang="en-US" altLang="en-PK" dirty="0"/>
              <a:t>SQC methods use seven basic quality management tool</a:t>
            </a:r>
          </a:p>
          <a:p>
            <a:pPr lvl="2"/>
            <a:r>
              <a:rPr lang="en-US" altLang="en-PK" sz="2400" dirty="0"/>
              <a:t>Pareto analysis, Trend Chart, Flow chart, Histogram, Scatter diagram, Control chart, Cause and effect diagram</a:t>
            </a:r>
          </a:p>
          <a:p>
            <a:r>
              <a:rPr lang="en-US" altLang="en-PK" sz="2400" dirty="0"/>
              <a:t> “Lean principle” was developed by Taiichi Ohno of Toyota</a:t>
            </a:r>
          </a:p>
          <a:p>
            <a:pPr lvl="1">
              <a:buFontTx/>
              <a:buNone/>
            </a:pPr>
            <a:r>
              <a:rPr lang="en-US" altLang="en-PK" dirty="0"/>
              <a:t>“A systematic approach to identifying and eliminating waste through continuous improvement, flowing the product at the pull of the customer in pursuit of perfection.”</a:t>
            </a:r>
          </a:p>
          <a:p>
            <a:endParaRPr lang="en-P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0336-FA3B-46B0-8258-32649267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Quality Revolution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451B8C-38E1-4D8A-82D0-DD0F8EFFF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964156"/>
            <a:ext cx="11548531" cy="37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4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F4E6-2A0C-493C-A542-7479C5F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Quality revolution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71B5-81FF-4F83-BF0C-03380CB9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en-PK" dirty="0"/>
              <a:t>Deming introduced Shewhart’s PDCA cycle to Japanese researchers</a:t>
            </a:r>
          </a:p>
          <a:p>
            <a:r>
              <a:rPr lang="en-US" altLang="en-PK" dirty="0"/>
              <a:t> It illustrate the activity sequence:</a:t>
            </a:r>
          </a:p>
          <a:p>
            <a:pPr lvl="1"/>
            <a:r>
              <a:rPr lang="en-US" altLang="en-PK" sz="2800" dirty="0"/>
              <a:t>Setting goals</a:t>
            </a:r>
          </a:p>
          <a:p>
            <a:pPr lvl="1"/>
            <a:r>
              <a:rPr lang="en-US" altLang="en-PK" sz="2800" dirty="0"/>
              <a:t>Assigning them to measurable milestones</a:t>
            </a:r>
          </a:p>
          <a:p>
            <a:pPr lvl="1"/>
            <a:r>
              <a:rPr lang="en-US" altLang="en-PK" sz="2800" dirty="0"/>
              <a:t>Assessing the progress against the milestones</a:t>
            </a:r>
          </a:p>
          <a:p>
            <a:pPr lvl="1"/>
            <a:r>
              <a:rPr lang="en-US" altLang="en-PK" sz="2800" dirty="0"/>
              <a:t>Take action to improve the process in the next cycle</a:t>
            </a:r>
          </a:p>
          <a:p>
            <a:endParaRPr lang="en-P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FC87-2CDF-4C89-9F89-53CFBC25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Quality Revolution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591D-45B3-48E7-B77C-781149DF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en-PK" dirty="0"/>
              <a:t> In 1954, </a:t>
            </a:r>
            <a:r>
              <a:rPr lang="en-US" altLang="en-PK" dirty="0" err="1"/>
              <a:t>Juran</a:t>
            </a:r>
            <a:r>
              <a:rPr lang="en-US" altLang="en-PK" dirty="0"/>
              <a:t> spurred the move from SQC to TQC (Total Quality Control)</a:t>
            </a:r>
          </a:p>
          <a:p>
            <a:r>
              <a:rPr lang="en-US" altLang="en-PK" dirty="0"/>
              <a:t> Key Elements of TQC:</a:t>
            </a:r>
          </a:p>
          <a:p>
            <a:pPr lvl="1"/>
            <a:r>
              <a:rPr lang="en-US" altLang="en-PK" sz="2800" dirty="0"/>
              <a:t>Quality comes first, not short-term profits</a:t>
            </a:r>
          </a:p>
          <a:p>
            <a:pPr lvl="1"/>
            <a:r>
              <a:rPr lang="en-US" altLang="en-PK" sz="2800" dirty="0"/>
              <a:t>The customer comes first, not the producer</a:t>
            </a:r>
          </a:p>
          <a:p>
            <a:pPr lvl="1"/>
            <a:r>
              <a:rPr lang="en-US" altLang="en-PK" sz="2800" dirty="0"/>
              <a:t>Decisions are based on facts and data</a:t>
            </a:r>
          </a:p>
          <a:p>
            <a:pPr lvl="1"/>
            <a:r>
              <a:rPr lang="en-US" altLang="en-PK" sz="2800" dirty="0"/>
              <a:t>Management is participatory and respectful of all employees</a:t>
            </a:r>
          </a:p>
          <a:p>
            <a:pPr lvl="1"/>
            <a:r>
              <a:rPr lang="en-US" altLang="en-PK" sz="2800" dirty="0"/>
              <a:t>Management is driven by cross-functional committees</a:t>
            </a:r>
          </a:p>
          <a:p>
            <a:endParaRPr lang="en-P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326F-12CE-4D66-BC9E-794F7D8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Cause-and-effect diagram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AF11DFE-3B19-4FBF-A818-8B59293896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676" y="494988"/>
            <a:ext cx="6856645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20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FCF06-81AA-4AF5-AAF2-F852F3D8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Software quality</a:t>
            </a:r>
            <a:endParaRPr lang="en-P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CBAF-E334-40C0-BA18-5700E741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440361"/>
            <a:ext cx="10905066" cy="4393982"/>
          </a:xfrm>
        </p:spPr>
        <p:txBody>
          <a:bodyPr>
            <a:normAutofit/>
          </a:bodyPr>
          <a:lstStyle/>
          <a:p>
            <a:r>
              <a:rPr lang="en-US" altLang="en-PK" sz="2400" dirty="0"/>
              <a:t> Software Quality in terms of quality factors and criteria</a:t>
            </a:r>
          </a:p>
          <a:p>
            <a:pPr lvl="1"/>
            <a:r>
              <a:rPr lang="en-US" altLang="en-PK" dirty="0"/>
              <a:t> A quality factor represents behavioral characteristic of a system</a:t>
            </a:r>
          </a:p>
          <a:p>
            <a:pPr lvl="2"/>
            <a:r>
              <a:rPr lang="en-US" altLang="en-PK" sz="2400" dirty="0"/>
              <a:t>Examples: correctness, reliability, efficiency, and testability</a:t>
            </a:r>
          </a:p>
          <a:p>
            <a:pPr lvl="1"/>
            <a:r>
              <a:rPr lang="en-US" altLang="en-PK" dirty="0"/>
              <a:t>A quality criterion is an attribute of a quality factor that is related to software development</a:t>
            </a:r>
            <a:endParaRPr lang="en-US" altLang="en-PK" sz="2400" dirty="0"/>
          </a:p>
          <a:p>
            <a:r>
              <a:rPr lang="en-US" altLang="en-PK" sz="2400" dirty="0"/>
              <a:t>Five Views of Software Quality:</a:t>
            </a:r>
          </a:p>
          <a:p>
            <a:pPr lvl="2"/>
            <a:r>
              <a:rPr lang="en-US" altLang="en-PK" sz="2400" dirty="0"/>
              <a:t>Transcendental view</a:t>
            </a:r>
          </a:p>
          <a:p>
            <a:pPr lvl="2"/>
            <a:r>
              <a:rPr lang="en-US" altLang="en-PK" sz="2400" dirty="0"/>
              <a:t>User’s view</a:t>
            </a:r>
          </a:p>
          <a:p>
            <a:pPr lvl="2"/>
            <a:r>
              <a:rPr lang="en-US" altLang="en-PK" sz="2400" dirty="0"/>
              <a:t>Manufacturing view</a:t>
            </a:r>
          </a:p>
          <a:p>
            <a:pPr lvl="2"/>
            <a:r>
              <a:rPr lang="en-US" altLang="en-PK" sz="2400" dirty="0"/>
              <a:t>Product view</a:t>
            </a:r>
          </a:p>
          <a:p>
            <a:pPr lvl="2"/>
            <a:r>
              <a:rPr lang="en-US" altLang="en-PK" sz="2400" dirty="0"/>
              <a:t>Value-based view</a:t>
            </a:r>
          </a:p>
          <a:p>
            <a:endParaRPr lang="en-P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398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Testing</vt:lpstr>
      <vt:lpstr>Introduction</vt:lpstr>
      <vt:lpstr>Outline </vt:lpstr>
      <vt:lpstr>Quality Revolution</vt:lpstr>
      <vt:lpstr>Quality Revolution</vt:lpstr>
      <vt:lpstr>Quality revolution</vt:lpstr>
      <vt:lpstr>Quality Revolution</vt:lpstr>
      <vt:lpstr>Cause-and-effect diagram</vt:lpstr>
      <vt:lpstr>Software quality</vt:lpstr>
      <vt:lpstr>Role of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Naseem us Sehar</dc:creator>
  <cp:lastModifiedBy>Naseem us Sehar</cp:lastModifiedBy>
  <cp:revision>5</cp:revision>
  <dcterms:created xsi:type="dcterms:W3CDTF">2021-03-01T06:16:14Z</dcterms:created>
  <dcterms:modified xsi:type="dcterms:W3CDTF">2021-03-01T06:32:11Z</dcterms:modified>
</cp:coreProperties>
</file>