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E6D4-6B13-4C24-9CF0-FD59468C36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463098EA-84C3-45CB-BACA-D41D437B3E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0FABDFD8-B6CB-49E4-98A9-C820084A2329}"/>
              </a:ext>
            </a:extLst>
          </p:cNvPr>
          <p:cNvSpPr>
            <a:spLocks noGrp="1"/>
          </p:cNvSpPr>
          <p:nvPr>
            <p:ph type="dt" sz="half" idx="10"/>
          </p:nvPr>
        </p:nvSpPr>
        <p:spPr/>
        <p:txBody>
          <a:bodyPr/>
          <a:lstStyle/>
          <a:p>
            <a:fld id="{546DA70A-DFD3-4FFA-925C-C09BD71DE95B}" type="datetimeFigureOut">
              <a:rPr lang="en-PK" smtClean="0"/>
              <a:t>06/05/2021</a:t>
            </a:fld>
            <a:endParaRPr lang="en-PK"/>
          </a:p>
        </p:txBody>
      </p:sp>
      <p:sp>
        <p:nvSpPr>
          <p:cNvPr id="5" name="Footer Placeholder 4">
            <a:extLst>
              <a:ext uri="{FF2B5EF4-FFF2-40B4-BE49-F238E27FC236}">
                <a16:creationId xmlns:a16="http://schemas.microsoft.com/office/drawing/2014/main" id="{F4961059-F85A-41A2-84D2-03508FDF786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A1926BF-7679-4152-A7E2-B9AE9DC5CA0C}"/>
              </a:ext>
            </a:extLst>
          </p:cNvPr>
          <p:cNvSpPr>
            <a:spLocks noGrp="1"/>
          </p:cNvSpPr>
          <p:nvPr>
            <p:ph type="sldNum" sz="quarter" idx="12"/>
          </p:nvPr>
        </p:nvSpPr>
        <p:spPr/>
        <p:txBody>
          <a:bodyPr/>
          <a:lstStyle/>
          <a:p>
            <a:fld id="{2546F2C9-123D-4713-97BC-FB059F10EED4}" type="slidenum">
              <a:rPr lang="en-PK" smtClean="0"/>
              <a:t>‹#›</a:t>
            </a:fld>
            <a:endParaRPr lang="en-PK"/>
          </a:p>
        </p:txBody>
      </p:sp>
    </p:spTree>
    <p:extLst>
      <p:ext uri="{BB962C8B-B14F-4D97-AF65-F5344CB8AC3E}">
        <p14:creationId xmlns:p14="http://schemas.microsoft.com/office/powerpoint/2010/main" val="1484677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F37F3-CA90-4EE6-BC6C-529775F5917B}"/>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79CB35B9-416C-4FC5-8E6D-65310B9877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75E94CA-9001-4D7C-BC47-1EC38AA3EE8C}"/>
              </a:ext>
            </a:extLst>
          </p:cNvPr>
          <p:cNvSpPr>
            <a:spLocks noGrp="1"/>
          </p:cNvSpPr>
          <p:nvPr>
            <p:ph type="dt" sz="half" idx="10"/>
          </p:nvPr>
        </p:nvSpPr>
        <p:spPr/>
        <p:txBody>
          <a:bodyPr/>
          <a:lstStyle/>
          <a:p>
            <a:fld id="{546DA70A-DFD3-4FFA-925C-C09BD71DE95B}" type="datetimeFigureOut">
              <a:rPr lang="en-PK" smtClean="0"/>
              <a:t>06/05/2021</a:t>
            </a:fld>
            <a:endParaRPr lang="en-PK"/>
          </a:p>
        </p:txBody>
      </p:sp>
      <p:sp>
        <p:nvSpPr>
          <p:cNvPr id="5" name="Footer Placeholder 4">
            <a:extLst>
              <a:ext uri="{FF2B5EF4-FFF2-40B4-BE49-F238E27FC236}">
                <a16:creationId xmlns:a16="http://schemas.microsoft.com/office/drawing/2014/main" id="{BCFAA560-4F6D-4984-A82E-F54B87EAA6E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FA258A4-52BB-4239-BA43-BB660C557C48}"/>
              </a:ext>
            </a:extLst>
          </p:cNvPr>
          <p:cNvSpPr>
            <a:spLocks noGrp="1"/>
          </p:cNvSpPr>
          <p:nvPr>
            <p:ph type="sldNum" sz="quarter" idx="12"/>
          </p:nvPr>
        </p:nvSpPr>
        <p:spPr/>
        <p:txBody>
          <a:bodyPr/>
          <a:lstStyle/>
          <a:p>
            <a:fld id="{2546F2C9-123D-4713-97BC-FB059F10EED4}" type="slidenum">
              <a:rPr lang="en-PK" smtClean="0"/>
              <a:t>‹#›</a:t>
            </a:fld>
            <a:endParaRPr lang="en-PK"/>
          </a:p>
        </p:txBody>
      </p:sp>
    </p:spTree>
    <p:extLst>
      <p:ext uri="{BB962C8B-B14F-4D97-AF65-F5344CB8AC3E}">
        <p14:creationId xmlns:p14="http://schemas.microsoft.com/office/powerpoint/2010/main" val="341651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F3EDE5-49B9-44B6-92D2-9882ACA925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C45F1237-998D-471D-81F2-D081640E42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1461EE6-9345-4A1B-8566-1FB5B82C36A5}"/>
              </a:ext>
            </a:extLst>
          </p:cNvPr>
          <p:cNvSpPr>
            <a:spLocks noGrp="1"/>
          </p:cNvSpPr>
          <p:nvPr>
            <p:ph type="dt" sz="half" idx="10"/>
          </p:nvPr>
        </p:nvSpPr>
        <p:spPr/>
        <p:txBody>
          <a:bodyPr/>
          <a:lstStyle/>
          <a:p>
            <a:fld id="{546DA70A-DFD3-4FFA-925C-C09BD71DE95B}" type="datetimeFigureOut">
              <a:rPr lang="en-PK" smtClean="0"/>
              <a:t>06/05/2021</a:t>
            </a:fld>
            <a:endParaRPr lang="en-PK"/>
          </a:p>
        </p:txBody>
      </p:sp>
      <p:sp>
        <p:nvSpPr>
          <p:cNvPr id="5" name="Footer Placeholder 4">
            <a:extLst>
              <a:ext uri="{FF2B5EF4-FFF2-40B4-BE49-F238E27FC236}">
                <a16:creationId xmlns:a16="http://schemas.microsoft.com/office/drawing/2014/main" id="{ECDB5CF7-738F-467F-A101-CD103504CF7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4E7C6B6-1828-4D99-A862-6A256E9130C5}"/>
              </a:ext>
            </a:extLst>
          </p:cNvPr>
          <p:cNvSpPr>
            <a:spLocks noGrp="1"/>
          </p:cNvSpPr>
          <p:nvPr>
            <p:ph type="sldNum" sz="quarter" idx="12"/>
          </p:nvPr>
        </p:nvSpPr>
        <p:spPr/>
        <p:txBody>
          <a:bodyPr/>
          <a:lstStyle/>
          <a:p>
            <a:fld id="{2546F2C9-123D-4713-97BC-FB059F10EED4}" type="slidenum">
              <a:rPr lang="en-PK" smtClean="0"/>
              <a:t>‹#›</a:t>
            </a:fld>
            <a:endParaRPr lang="en-PK"/>
          </a:p>
        </p:txBody>
      </p:sp>
    </p:spTree>
    <p:extLst>
      <p:ext uri="{BB962C8B-B14F-4D97-AF65-F5344CB8AC3E}">
        <p14:creationId xmlns:p14="http://schemas.microsoft.com/office/powerpoint/2010/main" val="3240039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F5D2B-5BE6-4F70-92CE-08BA4A01CC18}"/>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7E68D4A8-029D-498B-9521-EAF9227369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6F18BD9-622E-4A9A-8CB4-73B5820ECBC3}"/>
              </a:ext>
            </a:extLst>
          </p:cNvPr>
          <p:cNvSpPr>
            <a:spLocks noGrp="1"/>
          </p:cNvSpPr>
          <p:nvPr>
            <p:ph type="dt" sz="half" idx="10"/>
          </p:nvPr>
        </p:nvSpPr>
        <p:spPr/>
        <p:txBody>
          <a:bodyPr/>
          <a:lstStyle/>
          <a:p>
            <a:fld id="{546DA70A-DFD3-4FFA-925C-C09BD71DE95B}" type="datetimeFigureOut">
              <a:rPr lang="en-PK" smtClean="0"/>
              <a:t>06/05/2021</a:t>
            </a:fld>
            <a:endParaRPr lang="en-PK"/>
          </a:p>
        </p:txBody>
      </p:sp>
      <p:sp>
        <p:nvSpPr>
          <p:cNvPr id="5" name="Footer Placeholder 4">
            <a:extLst>
              <a:ext uri="{FF2B5EF4-FFF2-40B4-BE49-F238E27FC236}">
                <a16:creationId xmlns:a16="http://schemas.microsoft.com/office/drawing/2014/main" id="{BFBEEE1E-3BC6-437D-A3CE-3F2E83044CA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8F41610-A275-45D4-9D78-9C0F32C94650}"/>
              </a:ext>
            </a:extLst>
          </p:cNvPr>
          <p:cNvSpPr>
            <a:spLocks noGrp="1"/>
          </p:cNvSpPr>
          <p:nvPr>
            <p:ph type="sldNum" sz="quarter" idx="12"/>
          </p:nvPr>
        </p:nvSpPr>
        <p:spPr/>
        <p:txBody>
          <a:bodyPr/>
          <a:lstStyle/>
          <a:p>
            <a:fld id="{2546F2C9-123D-4713-97BC-FB059F10EED4}" type="slidenum">
              <a:rPr lang="en-PK" smtClean="0"/>
              <a:t>‹#›</a:t>
            </a:fld>
            <a:endParaRPr lang="en-PK"/>
          </a:p>
        </p:txBody>
      </p:sp>
    </p:spTree>
    <p:extLst>
      <p:ext uri="{BB962C8B-B14F-4D97-AF65-F5344CB8AC3E}">
        <p14:creationId xmlns:p14="http://schemas.microsoft.com/office/powerpoint/2010/main" val="700325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DB4F-B38B-4B55-A0DD-374A50A0B4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3ED5D704-59A4-418D-A41A-F71D162003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33B681-CED5-4058-B751-A10503AD2C4B}"/>
              </a:ext>
            </a:extLst>
          </p:cNvPr>
          <p:cNvSpPr>
            <a:spLocks noGrp="1"/>
          </p:cNvSpPr>
          <p:nvPr>
            <p:ph type="dt" sz="half" idx="10"/>
          </p:nvPr>
        </p:nvSpPr>
        <p:spPr/>
        <p:txBody>
          <a:bodyPr/>
          <a:lstStyle/>
          <a:p>
            <a:fld id="{546DA70A-DFD3-4FFA-925C-C09BD71DE95B}" type="datetimeFigureOut">
              <a:rPr lang="en-PK" smtClean="0"/>
              <a:t>06/05/2021</a:t>
            </a:fld>
            <a:endParaRPr lang="en-PK"/>
          </a:p>
        </p:txBody>
      </p:sp>
      <p:sp>
        <p:nvSpPr>
          <p:cNvPr id="5" name="Footer Placeholder 4">
            <a:extLst>
              <a:ext uri="{FF2B5EF4-FFF2-40B4-BE49-F238E27FC236}">
                <a16:creationId xmlns:a16="http://schemas.microsoft.com/office/drawing/2014/main" id="{414C079D-4554-442E-B310-788B5BB3159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ED8164A-E4B7-483B-B200-B8311E10803C}"/>
              </a:ext>
            </a:extLst>
          </p:cNvPr>
          <p:cNvSpPr>
            <a:spLocks noGrp="1"/>
          </p:cNvSpPr>
          <p:nvPr>
            <p:ph type="sldNum" sz="quarter" idx="12"/>
          </p:nvPr>
        </p:nvSpPr>
        <p:spPr/>
        <p:txBody>
          <a:bodyPr/>
          <a:lstStyle/>
          <a:p>
            <a:fld id="{2546F2C9-123D-4713-97BC-FB059F10EED4}" type="slidenum">
              <a:rPr lang="en-PK" smtClean="0"/>
              <a:t>‹#›</a:t>
            </a:fld>
            <a:endParaRPr lang="en-PK"/>
          </a:p>
        </p:txBody>
      </p:sp>
    </p:spTree>
    <p:extLst>
      <p:ext uri="{BB962C8B-B14F-4D97-AF65-F5344CB8AC3E}">
        <p14:creationId xmlns:p14="http://schemas.microsoft.com/office/powerpoint/2010/main" val="2391776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E8BBC-E3C7-41A2-9563-F757F352051E}"/>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A9058D17-C2E1-4284-9B44-9DB28EC3A6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B445A577-1212-46F7-B370-21667C123D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12F08940-F455-45C0-8576-1FE191F583F1}"/>
              </a:ext>
            </a:extLst>
          </p:cNvPr>
          <p:cNvSpPr>
            <a:spLocks noGrp="1"/>
          </p:cNvSpPr>
          <p:nvPr>
            <p:ph type="dt" sz="half" idx="10"/>
          </p:nvPr>
        </p:nvSpPr>
        <p:spPr/>
        <p:txBody>
          <a:bodyPr/>
          <a:lstStyle/>
          <a:p>
            <a:fld id="{546DA70A-DFD3-4FFA-925C-C09BD71DE95B}" type="datetimeFigureOut">
              <a:rPr lang="en-PK" smtClean="0"/>
              <a:t>06/05/2021</a:t>
            </a:fld>
            <a:endParaRPr lang="en-PK"/>
          </a:p>
        </p:txBody>
      </p:sp>
      <p:sp>
        <p:nvSpPr>
          <p:cNvPr id="6" name="Footer Placeholder 5">
            <a:extLst>
              <a:ext uri="{FF2B5EF4-FFF2-40B4-BE49-F238E27FC236}">
                <a16:creationId xmlns:a16="http://schemas.microsoft.com/office/drawing/2014/main" id="{16C074AF-78C5-4795-BE7A-0756231FE1C2}"/>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B64493ED-CC23-4067-83AC-5BE3C6244C6E}"/>
              </a:ext>
            </a:extLst>
          </p:cNvPr>
          <p:cNvSpPr>
            <a:spLocks noGrp="1"/>
          </p:cNvSpPr>
          <p:nvPr>
            <p:ph type="sldNum" sz="quarter" idx="12"/>
          </p:nvPr>
        </p:nvSpPr>
        <p:spPr/>
        <p:txBody>
          <a:bodyPr/>
          <a:lstStyle/>
          <a:p>
            <a:fld id="{2546F2C9-123D-4713-97BC-FB059F10EED4}" type="slidenum">
              <a:rPr lang="en-PK" smtClean="0"/>
              <a:t>‹#›</a:t>
            </a:fld>
            <a:endParaRPr lang="en-PK"/>
          </a:p>
        </p:txBody>
      </p:sp>
    </p:spTree>
    <p:extLst>
      <p:ext uri="{BB962C8B-B14F-4D97-AF65-F5344CB8AC3E}">
        <p14:creationId xmlns:p14="http://schemas.microsoft.com/office/powerpoint/2010/main" val="1415734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0FC23-4C85-4563-816E-6D4B081E9184}"/>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A13CB2B-B61B-40B5-87CA-101275CCE0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D97D3F-3ED8-4F20-BF03-13D1609559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87559AB0-F8F5-4B3C-A44E-D3EE12B88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0DD6ED-3B38-47ED-A2C3-5B537DE991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09A34647-AD4C-433A-8245-57143E2C1C3B}"/>
              </a:ext>
            </a:extLst>
          </p:cNvPr>
          <p:cNvSpPr>
            <a:spLocks noGrp="1"/>
          </p:cNvSpPr>
          <p:nvPr>
            <p:ph type="dt" sz="half" idx="10"/>
          </p:nvPr>
        </p:nvSpPr>
        <p:spPr/>
        <p:txBody>
          <a:bodyPr/>
          <a:lstStyle/>
          <a:p>
            <a:fld id="{546DA70A-DFD3-4FFA-925C-C09BD71DE95B}" type="datetimeFigureOut">
              <a:rPr lang="en-PK" smtClean="0"/>
              <a:t>06/05/2021</a:t>
            </a:fld>
            <a:endParaRPr lang="en-PK"/>
          </a:p>
        </p:txBody>
      </p:sp>
      <p:sp>
        <p:nvSpPr>
          <p:cNvPr id="8" name="Footer Placeholder 7">
            <a:extLst>
              <a:ext uri="{FF2B5EF4-FFF2-40B4-BE49-F238E27FC236}">
                <a16:creationId xmlns:a16="http://schemas.microsoft.com/office/drawing/2014/main" id="{3A2A409E-DF01-4E1B-BC7D-44916B949CB5}"/>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ED5BDD90-28E3-4E4B-BC40-83054209AC3B}"/>
              </a:ext>
            </a:extLst>
          </p:cNvPr>
          <p:cNvSpPr>
            <a:spLocks noGrp="1"/>
          </p:cNvSpPr>
          <p:nvPr>
            <p:ph type="sldNum" sz="quarter" idx="12"/>
          </p:nvPr>
        </p:nvSpPr>
        <p:spPr/>
        <p:txBody>
          <a:bodyPr/>
          <a:lstStyle/>
          <a:p>
            <a:fld id="{2546F2C9-123D-4713-97BC-FB059F10EED4}" type="slidenum">
              <a:rPr lang="en-PK" smtClean="0"/>
              <a:t>‹#›</a:t>
            </a:fld>
            <a:endParaRPr lang="en-PK"/>
          </a:p>
        </p:txBody>
      </p:sp>
    </p:spTree>
    <p:extLst>
      <p:ext uri="{BB962C8B-B14F-4D97-AF65-F5344CB8AC3E}">
        <p14:creationId xmlns:p14="http://schemas.microsoft.com/office/powerpoint/2010/main" val="1205020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6AD6F-E490-4F26-B0BA-E78E1FF2672C}"/>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D53F768E-C5BA-4BC9-B605-87E10CBD4434}"/>
              </a:ext>
            </a:extLst>
          </p:cNvPr>
          <p:cNvSpPr>
            <a:spLocks noGrp="1"/>
          </p:cNvSpPr>
          <p:nvPr>
            <p:ph type="dt" sz="half" idx="10"/>
          </p:nvPr>
        </p:nvSpPr>
        <p:spPr/>
        <p:txBody>
          <a:bodyPr/>
          <a:lstStyle/>
          <a:p>
            <a:fld id="{546DA70A-DFD3-4FFA-925C-C09BD71DE95B}" type="datetimeFigureOut">
              <a:rPr lang="en-PK" smtClean="0"/>
              <a:t>06/05/2021</a:t>
            </a:fld>
            <a:endParaRPr lang="en-PK"/>
          </a:p>
        </p:txBody>
      </p:sp>
      <p:sp>
        <p:nvSpPr>
          <p:cNvPr id="4" name="Footer Placeholder 3">
            <a:extLst>
              <a:ext uri="{FF2B5EF4-FFF2-40B4-BE49-F238E27FC236}">
                <a16:creationId xmlns:a16="http://schemas.microsoft.com/office/drawing/2014/main" id="{BEB7C2E4-66C1-4FF4-85CF-D0A687789156}"/>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2C453A51-1897-4B88-8A27-CF0A4EDA08D2}"/>
              </a:ext>
            </a:extLst>
          </p:cNvPr>
          <p:cNvSpPr>
            <a:spLocks noGrp="1"/>
          </p:cNvSpPr>
          <p:nvPr>
            <p:ph type="sldNum" sz="quarter" idx="12"/>
          </p:nvPr>
        </p:nvSpPr>
        <p:spPr/>
        <p:txBody>
          <a:bodyPr/>
          <a:lstStyle/>
          <a:p>
            <a:fld id="{2546F2C9-123D-4713-97BC-FB059F10EED4}" type="slidenum">
              <a:rPr lang="en-PK" smtClean="0"/>
              <a:t>‹#›</a:t>
            </a:fld>
            <a:endParaRPr lang="en-PK"/>
          </a:p>
        </p:txBody>
      </p:sp>
    </p:spTree>
    <p:extLst>
      <p:ext uri="{BB962C8B-B14F-4D97-AF65-F5344CB8AC3E}">
        <p14:creationId xmlns:p14="http://schemas.microsoft.com/office/powerpoint/2010/main" val="900718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CDF552-4467-4312-B867-C3C1F37D1BDF}"/>
              </a:ext>
            </a:extLst>
          </p:cNvPr>
          <p:cNvSpPr>
            <a:spLocks noGrp="1"/>
          </p:cNvSpPr>
          <p:nvPr>
            <p:ph type="dt" sz="half" idx="10"/>
          </p:nvPr>
        </p:nvSpPr>
        <p:spPr/>
        <p:txBody>
          <a:bodyPr/>
          <a:lstStyle/>
          <a:p>
            <a:fld id="{546DA70A-DFD3-4FFA-925C-C09BD71DE95B}" type="datetimeFigureOut">
              <a:rPr lang="en-PK" smtClean="0"/>
              <a:t>06/05/2021</a:t>
            </a:fld>
            <a:endParaRPr lang="en-PK"/>
          </a:p>
        </p:txBody>
      </p:sp>
      <p:sp>
        <p:nvSpPr>
          <p:cNvPr id="3" name="Footer Placeholder 2">
            <a:extLst>
              <a:ext uri="{FF2B5EF4-FFF2-40B4-BE49-F238E27FC236}">
                <a16:creationId xmlns:a16="http://schemas.microsoft.com/office/drawing/2014/main" id="{EE95AC04-5500-4F5D-96B1-9B30F4956704}"/>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43779D0F-79BC-4872-BAC0-7C41CD0E50E8}"/>
              </a:ext>
            </a:extLst>
          </p:cNvPr>
          <p:cNvSpPr>
            <a:spLocks noGrp="1"/>
          </p:cNvSpPr>
          <p:nvPr>
            <p:ph type="sldNum" sz="quarter" idx="12"/>
          </p:nvPr>
        </p:nvSpPr>
        <p:spPr/>
        <p:txBody>
          <a:bodyPr/>
          <a:lstStyle/>
          <a:p>
            <a:fld id="{2546F2C9-123D-4713-97BC-FB059F10EED4}" type="slidenum">
              <a:rPr lang="en-PK" smtClean="0"/>
              <a:t>‹#›</a:t>
            </a:fld>
            <a:endParaRPr lang="en-PK"/>
          </a:p>
        </p:txBody>
      </p:sp>
    </p:spTree>
    <p:extLst>
      <p:ext uri="{BB962C8B-B14F-4D97-AF65-F5344CB8AC3E}">
        <p14:creationId xmlns:p14="http://schemas.microsoft.com/office/powerpoint/2010/main" val="3677454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2C038-8546-4E17-B709-517FB8C30B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2653421E-66E0-4067-A627-3C965F48F2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EE8F27C9-370C-47E5-BEDD-DBC82615CA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150EA8-43DA-4FD0-9F35-776D6921C4F4}"/>
              </a:ext>
            </a:extLst>
          </p:cNvPr>
          <p:cNvSpPr>
            <a:spLocks noGrp="1"/>
          </p:cNvSpPr>
          <p:nvPr>
            <p:ph type="dt" sz="half" idx="10"/>
          </p:nvPr>
        </p:nvSpPr>
        <p:spPr/>
        <p:txBody>
          <a:bodyPr/>
          <a:lstStyle/>
          <a:p>
            <a:fld id="{546DA70A-DFD3-4FFA-925C-C09BD71DE95B}" type="datetimeFigureOut">
              <a:rPr lang="en-PK" smtClean="0"/>
              <a:t>06/05/2021</a:t>
            </a:fld>
            <a:endParaRPr lang="en-PK"/>
          </a:p>
        </p:txBody>
      </p:sp>
      <p:sp>
        <p:nvSpPr>
          <p:cNvPr id="6" name="Footer Placeholder 5">
            <a:extLst>
              <a:ext uri="{FF2B5EF4-FFF2-40B4-BE49-F238E27FC236}">
                <a16:creationId xmlns:a16="http://schemas.microsoft.com/office/drawing/2014/main" id="{DF9B9B17-81FD-421F-983F-2C66A73C4DA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774BC548-D132-4026-B4FE-8712FAFBBDD5}"/>
              </a:ext>
            </a:extLst>
          </p:cNvPr>
          <p:cNvSpPr>
            <a:spLocks noGrp="1"/>
          </p:cNvSpPr>
          <p:nvPr>
            <p:ph type="sldNum" sz="quarter" idx="12"/>
          </p:nvPr>
        </p:nvSpPr>
        <p:spPr/>
        <p:txBody>
          <a:bodyPr/>
          <a:lstStyle/>
          <a:p>
            <a:fld id="{2546F2C9-123D-4713-97BC-FB059F10EED4}" type="slidenum">
              <a:rPr lang="en-PK" smtClean="0"/>
              <a:t>‹#›</a:t>
            </a:fld>
            <a:endParaRPr lang="en-PK"/>
          </a:p>
        </p:txBody>
      </p:sp>
    </p:spTree>
    <p:extLst>
      <p:ext uri="{BB962C8B-B14F-4D97-AF65-F5344CB8AC3E}">
        <p14:creationId xmlns:p14="http://schemas.microsoft.com/office/powerpoint/2010/main" val="2975876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493BC-C026-4C75-8FCF-E96AE38001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06647AE0-B178-4489-8D28-45C0E52945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E9709EDA-D013-4CAB-8387-9120EF03FE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0776CB-4D66-4E8F-B7FF-2266EDA410E0}"/>
              </a:ext>
            </a:extLst>
          </p:cNvPr>
          <p:cNvSpPr>
            <a:spLocks noGrp="1"/>
          </p:cNvSpPr>
          <p:nvPr>
            <p:ph type="dt" sz="half" idx="10"/>
          </p:nvPr>
        </p:nvSpPr>
        <p:spPr/>
        <p:txBody>
          <a:bodyPr/>
          <a:lstStyle/>
          <a:p>
            <a:fld id="{546DA70A-DFD3-4FFA-925C-C09BD71DE95B}" type="datetimeFigureOut">
              <a:rPr lang="en-PK" smtClean="0"/>
              <a:t>06/05/2021</a:t>
            </a:fld>
            <a:endParaRPr lang="en-PK"/>
          </a:p>
        </p:txBody>
      </p:sp>
      <p:sp>
        <p:nvSpPr>
          <p:cNvPr id="6" name="Footer Placeholder 5">
            <a:extLst>
              <a:ext uri="{FF2B5EF4-FFF2-40B4-BE49-F238E27FC236}">
                <a16:creationId xmlns:a16="http://schemas.microsoft.com/office/drawing/2014/main" id="{4A75ACDE-6332-4C88-8A8C-09F62F2F0802}"/>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30AAC504-A644-42E4-A6A4-DF710E26F298}"/>
              </a:ext>
            </a:extLst>
          </p:cNvPr>
          <p:cNvSpPr>
            <a:spLocks noGrp="1"/>
          </p:cNvSpPr>
          <p:nvPr>
            <p:ph type="sldNum" sz="quarter" idx="12"/>
          </p:nvPr>
        </p:nvSpPr>
        <p:spPr/>
        <p:txBody>
          <a:bodyPr/>
          <a:lstStyle/>
          <a:p>
            <a:fld id="{2546F2C9-123D-4713-97BC-FB059F10EED4}" type="slidenum">
              <a:rPr lang="en-PK" smtClean="0"/>
              <a:t>‹#›</a:t>
            </a:fld>
            <a:endParaRPr lang="en-PK"/>
          </a:p>
        </p:txBody>
      </p:sp>
    </p:spTree>
    <p:extLst>
      <p:ext uri="{BB962C8B-B14F-4D97-AF65-F5344CB8AC3E}">
        <p14:creationId xmlns:p14="http://schemas.microsoft.com/office/powerpoint/2010/main" val="1506146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E427B0-B080-4FE1-A946-9DA7A3DFCC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5C6B03E4-2168-4768-BCE8-439092615D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E2EFAA1-7E39-4BF1-A7E5-ABFF952636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6DA70A-DFD3-4FFA-925C-C09BD71DE95B}" type="datetimeFigureOut">
              <a:rPr lang="en-PK" smtClean="0"/>
              <a:t>06/05/2021</a:t>
            </a:fld>
            <a:endParaRPr lang="en-PK"/>
          </a:p>
        </p:txBody>
      </p:sp>
      <p:sp>
        <p:nvSpPr>
          <p:cNvPr id="5" name="Footer Placeholder 4">
            <a:extLst>
              <a:ext uri="{FF2B5EF4-FFF2-40B4-BE49-F238E27FC236}">
                <a16:creationId xmlns:a16="http://schemas.microsoft.com/office/drawing/2014/main" id="{06AE2080-D74A-41D8-87B3-0A48127B45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8FAC965E-9052-478F-837D-4C7CC0985E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46F2C9-123D-4713-97BC-FB059F10EED4}" type="slidenum">
              <a:rPr lang="en-PK" smtClean="0"/>
              <a:t>‹#›</a:t>
            </a:fld>
            <a:endParaRPr lang="en-PK"/>
          </a:p>
        </p:txBody>
      </p:sp>
    </p:spTree>
    <p:extLst>
      <p:ext uri="{BB962C8B-B14F-4D97-AF65-F5344CB8AC3E}">
        <p14:creationId xmlns:p14="http://schemas.microsoft.com/office/powerpoint/2010/main" val="1490914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tryqa.com/what-is-test-execution/" TargetMode="External"/><Relationship Id="rId2" Type="http://schemas.openxmlformats.org/officeDocument/2006/relationships/hyperlink" Target="http://tryqa.com/what-is-test-design-when-to-create-it/" TargetMode="External"/><Relationship Id="rId1" Type="http://schemas.openxmlformats.org/officeDocument/2006/relationships/slideLayout" Target="../slideLayouts/slideLayout2.xml"/><Relationship Id="rId5" Type="http://schemas.openxmlformats.org/officeDocument/2006/relationships/hyperlink" Target="http://tryqa.com/test-case/" TargetMode="External"/><Relationship Id="rId4" Type="http://schemas.openxmlformats.org/officeDocument/2006/relationships/hyperlink" Target="http://tryqa.com/what-is-test-condition-test-analysis-advantages-disadvantages-level-of-detai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uru99.com/images/E2.p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tryqa.com/what-are-agile-software-development-approaches-scrum-kanban-xp-explained/" TargetMode="External"/><Relationship Id="rId2" Type="http://schemas.openxmlformats.org/officeDocument/2006/relationships/hyperlink" Target="http://tryqa.com/software-development-life-cycle-sdlc/" TargetMode="External"/><Relationship Id="rId1" Type="http://schemas.openxmlformats.org/officeDocument/2006/relationships/slideLayout" Target="../slideLayouts/slideLayout2.xml"/><Relationship Id="rId4" Type="http://schemas.openxmlformats.org/officeDocument/2006/relationships/hyperlink" Target="http://tryqa.com/what-are-master-test-plans-level-test-plan-examples-when-to-us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0FB56F-DF76-4F64-8502-DDBC9B323197}"/>
              </a:ext>
            </a:extLst>
          </p:cNvPr>
          <p:cNvSpPr>
            <a:spLocks noGrp="1"/>
          </p:cNvSpPr>
          <p:nvPr>
            <p:ph type="ctrTitle"/>
          </p:nvPr>
        </p:nvSpPr>
        <p:spPr>
          <a:xfrm>
            <a:off x="1870997" y="1607809"/>
            <a:ext cx="9236026" cy="2876680"/>
          </a:xfrm>
        </p:spPr>
        <p:txBody>
          <a:bodyPr anchor="b">
            <a:normAutofit/>
          </a:bodyPr>
          <a:lstStyle/>
          <a:p>
            <a:pPr algn="l"/>
            <a:r>
              <a:rPr lang="en-IN" sz="6600">
                <a:solidFill>
                  <a:srgbClr val="FFFFFF"/>
                </a:solidFill>
              </a:rPr>
              <a:t>Exploratory Testing</a:t>
            </a:r>
            <a:endParaRPr lang="en-PK" sz="6600">
              <a:solidFill>
                <a:srgbClr val="FFFFFF"/>
              </a:solidFill>
            </a:endParaRPr>
          </a:p>
        </p:txBody>
      </p:sp>
      <p:sp>
        <p:nvSpPr>
          <p:cNvPr id="3" name="Subtitle 2">
            <a:extLst>
              <a:ext uri="{FF2B5EF4-FFF2-40B4-BE49-F238E27FC236}">
                <a16:creationId xmlns:a16="http://schemas.microsoft.com/office/drawing/2014/main" id="{218C974A-56A0-4738-A316-0883E067E676}"/>
              </a:ext>
            </a:extLst>
          </p:cNvPr>
          <p:cNvSpPr>
            <a:spLocks noGrp="1"/>
          </p:cNvSpPr>
          <p:nvPr>
            <p:ph type="subTitle" idx="1"/>
          </p:nvPr>
        </p:nvSpPr>
        <p:spPr>
          <a:xfrm>
            <a:off x="1987499" y="4810308"/>
            <a:ext cx="9003022" cy="1076551"/>
          </a:xfrm>
        </p:spPr>
        <p:txBody>
          <a:bodyPr>
            <a:normAutofit/>
          </a:bodyPr>
          <a:lstStyle/>
          <a:p>
            <a:pPr algn="l"/>
            <a:r>
              <a:rPr lang="en-IN"/>
              <a:t>Software Testing</a:t>
            </a:r>
            <a:endParaRPr lang="en-PK"/>
          </a:p>
        </p:txBody>
      </p:sp>
    </p:spTree>
    <p:extLst>
      <p:ext uri="{BB962C8B-B14F-4D97-AF65-F5344CB8AC3E}">
        <p14:creationId xmlns:p14="http://schemas.microsoft.com/office/powerpoint/2010/main" val="398477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FE9CC-9952-4448-8BE8-D45A89CBF63F}"/>
              </a:ext>
            </a:extLst>
          </p:cNvPr>
          <p:cNvSpPr>
            <a:spLocks noGrp="1"/>
          </p:cNvSpPr>
          <p:nvPr>
            <p:ph type="title"/>
          </p:nvPr>
        </p:nvSpPr>
        <p:spPr/>
        <p:txBody>
          <a:bodyPr/>
          <a:lstStyle/>
          <a:p>
            <a:r>
              <a:rPr lang="en-IN" dirty="0"/>
              <a:t>Disadvantages</a:t>
            </a:r>
            <a:endParaRPr lang="en-PK" dirty="0"/>
          </a:p>
        </p:txBody>
      </p:sp>
      <p:sp>
        <p:nvSpPr>
          <p:cNvPr id="3" name="Content Placeholder 2">
            <a:extLst>
              <a:ext uri="{FF2B5EF4-FFF2-40B4-BE49-F238E27FC236}">
                <a16:creationId xmlns:a16="http://schemas.microsoft.com/office/drawing/2014/main" id="{5D413AAB-2A9D-4051-A9EA-680DFF91B43B}"/>
              </a:ext>
            </a:extLst>
          </p:cNvPr>
          <p:cNvSpPr>
            <a:spLocks noGrp="1"/>
          </p:cNvSpPr>
          <p:nvPr>
            <p:ph idx="1"/>
          </p:nvPr>
        </p:nvSpPr>
        <p:spPr/>
        <p:txBody>
          <a:bodyPr/>
          <a:lstStyle/>
          <a:p>
            <a:r>
              <a:rPr lang="en-US" dirty="0"/>
              <a:t>As the tests are invented and performed randomly, they can’t be reviewed in advance, and it can be difficult to show which tests have to be run.</a:t>
            </a:r>
          </a:p>
          <a:p>
            <a:r>
              <a:rPr lang="en-US" dirty="0"/>
              <a:t>Testing is dependent on tester’s knowledge, skill and experience.</a:t>
            </a:r>
          </a:p>
          <a:p>
            <a:r>
              <a:rPr lang="en-US" dirty="0"/>
              <a:t>Gaining familiarity with an application takes time, so there is a possibility of defects being missed if the tester has less knowledge of the website or application</a:t>
            </a:r>
            <a:endParaRPr lang="en-PK" dirty="0"/>
          </a:p>
        </p:txBody>
      </p:sp>
    </p:spTree>
    <p:extLst>
      <p:ext uri="{BB962C8B-B14F-4D97-AF65-F5344CB8AC3E}">
        <p14:creationId xmlns:p14="http://schemas.microsoft.com/office/powerpoint/2010/main" val="1866626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22850A-29F1-44FE-8829-4EB5BC00C7D2}"/>
              </a:ext>
            </a:extLst>
          </p:cNvPr>
          <p:cNvSpPr>
            <a:spLocks noGrp="1"/>
          </p:cNvSpPr>
          <p:nvPr>
            <p:ph idx="1"/>
          </p:nvPr>
        </p:nvSpPr>
        <p:spPr>
          <a:xfrm>
            <a:off x="838199" y="2686323"/>
            <a:ext cx="4783697" cy="3433583"/>
          </a:xfrm>
        </p:spPr>
        <p:txBody>
          <a:bodyPr>
            <a:normAutofit/>
          </a:bodyPr>
          <a:lstStyle/>
          <a:p>
            <a:pPr marL="0" marR="0" lvl="0" indent="0" defTabSz="914400" rtl="0" eaLnBrk="0" fontAlgn="base" latinLnBrk="0" hangingPunct="0">
              <a:spcBef>
                <a:spcPct val="0"/>
              </a:spcBef>
              <a:spcAft>
                <a:spcPts val="600"/>
              </a:spcAft>
              <a:buClrTx/>
              <a:buSzTx/>
              <a:buFontTx/>
              <a:buNone/>
              <a:tabLst/>
            </a:pPr>
            <a:r>
              <a:rPr kumimoji="0" lang="en-PK" altLang="en-PK" sz="2000" b="0" i="0" u="none" strike="noStrike" cap="none" normalizeH="0" baseline="0">
                <a:ln>
                  <a:noFill/>
                </a:ln>
                <a:effectLst/>
                <a:latin typeface="Open Sans" panose="020B0606030504020204" pitchFamily="34" charset="0"/>
                <a:cs typeface="Open Sans" panose="020B0606030504020204" pitchFamily="34" charset="0"/>
              </a:rPr>
              <a:t>Let us assume you have been asked to </a:t>
            </a:r>
            <a:r>
              <a:rPr kumimoji="0" lang="en-PK" altLang="en-PK" sz="2000" b="1" i="0" u="none" strike="noStrike" cap="none" normalizeH="0" baseline="0">
                <a:ln>
                  <a:noFill/>
                </a:ln>
                <a:effectLst/>
                <a:latin typeface="Open Sans" panose="020B0606030504020204" pitchFamily="34" charset="0"/>
                <a:cs typeface="Open Sans" panose="020B0606030504020204" pitchFamily="34" charset="0"/>
              </a:rPr>
              <a:t>perform exploratory testing on a Hospital management system</a:t>
            </a:r>
            <a:r>
              <a:rPr kumimoji="0" lang="en-PK" altLang="en-PK" sz="2000" b="0" i="0" u="none" strike="noStrike" cap="none" normalizeH="0" baseline="0">
                <a:ln>
                  <a:noFill/>
                </a:ln>
                <a:effectLst/>
                <a:latin typeface="Open Sans" panose="020B0606030504020204" pitchFamily="34" charset="0"/>
                <a:cs typeface="Open Sans" panose="020B0606030504020204" pitchFamily="34" charset="0"/>
              </a:rPr>
              <a:t>.</a:t>
            </a:r>
            <a:endParaRPr kumimoji="0" lang="en-PK" altLang="en-PK" sz="20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PK" altLang="en-PK" sz="2000" b="0" i="0" u="none" strike="noStrike" cap="none" normalizeH="0" baseline="0">
                <a:ln>
                  <a:noFill/>
                </a:ln>
                <a:effectLst/>
                <a:latin typeface="Open Sans" panose="020B0606030504020204" pitchFamily="34" charset="0"/>
                <a:cs typeface="Open Sans" panose="020B0606030504020204" pitchFamily="34" charset="0"/>
              </a:rPr>
              <a:t>As shown in the figure below, there are several </a:t>
            </a:r>
            <a:r>
              <a:rPr kumimoji="0" lang="en-PK" altLang="en-PK" sz="2000" b="1" i="0" u="none" strike="noStrike" cap="none" normalizeH="0" baseline="0">
                <a:ln>
                  <a:noFill/>
                </a:ln>
                <a:effectLst/>
                <a:latin typeface="Open Sans" panose="020B0606030504020204" pitchFamily="34" charset="0"/>
                <a:cs typeface="Open Sans" panose="020B0606030504020204" pitchFamily="34" charset="0"/>
              </a:rPr>
              <a:t>ways to perform exploratory testing</a:t>
            </a:r>
            <a:r>
              <a:rPr kumimoji="0" lang="en-PK" altLang="en-PK" sz="2000" b="0" i="0" u="none" strike="noStrike" cap="none" normalizeH="0" baseline="0">
                <a:ln>
                  <a:noFill/>
                </a:ln>
                <a:effectLst/>
                <a:latin typeface="Open Sans" panose="020B0606030504020204" pitchFamily="34" charset="0"/>
                <a:cs typeface="Open Sans" panose="020B0606030504020204" pitchFamily="34" charset="0"/>
              </a:rPr>
              <a:t>.     </a:t>
            </a:r>
            <a:endParaRPr kumimoji="0" lang="en-PK" altLang="en-PK" sz="2000" b="0" i="0" u="none" strike="noStrike" cap="none" normalizeH="0" baseline="0">
              <a:ln>
                <a:noFill/>
              </a:ln>
              <a:effectLst/>
              <a:latin typeface="Arial" panose="020B0604020202020204" pitchFamily="34" charset="0"/>
            </a:endParaRPr>
          </a:p>
        </p:txBody>
      </p:sp>
      <p:pic>
        <p:nvPicPr>
          <p:cNvPr id="2050" name="Picture 2" descr="How to perform exploratory testing">
            <a:extLst>
              <a:ext uri="{FF2B5EF4-FFF2-40B4-BE49-F238E27FC236}">
                <a16:creationId xmlns:a16="http://schemas.microsoft.com/office/drawing/2014/main" id="{9A9C33CA-2D83-4900-AC94-FD10E64943F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47251" y="537882"/>
            <a:ext cx="3447720" cy="5582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448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95910-6B35-45D1-9206-F92645DD1191}"/>
              </a:ext>
            </a:extLst>
          </p:cNvPr>
          <p:cNvSpPr>
            <a:spLocks noGrp="1"/>
          </p:cNvSpPr>
          <p:nvPr>
            <p:ph type="title"/>
          </p:nvPr>
        </p:nvSpPr>
        <p:spPr/>
        <p:txBody>
          <a:bodyPr/>
          <a:lstStyle/>
          <a:p>
            <a:r>
              <a:rPr lang="en-IN" dirty="0"/>
              <a:t>1. Guesses</a:t>
            </a:r>
            <a:endParaRPr lang="en-PK" dirty="0"/>
          </a:p>
        </p:txBody>
      </p:sp>
      <p:sp>
        <p:nvSpPr>
          <p:cNvPr id="3" name="Content Placeholder 2">
            <a:extLst>
              <a:ext uri="{FF2B5EF4-FFF2-40B4-BE49-F238E27FC236}">
                <a16:creationId xmlns:a16="http://schemas.microsoft.com/office/drawing/2014/main" id="{458C332E-73A9-4BC3-B782-EEF8FD4C1A17}"/>
              </a:ext>
            </a:extLst>
          </p:cNvPr>
          <p:cNvSpPr>
            <a:spLocks noGrp="1"/>
          </p:cNvSpPr>
          <p:nvPr>
            <p:ph idx="1"/>
          </p:nvPr>
        </p:nvSpPr>
        <p:spPr/>
        <p:txBody>
          <a:bodyPr>
            <a:normAutofit/>
          </a:bodyPr>
          <a:lstStyle/>
          <a:p>
            <a:pPr algn="l"/>
            <a:r>
              <a:rPr lang="en-US" sz="3200" b="0" i="0" dirty="0">
                <a:effectLst/>
                <a:latin typeface="open sans" panose="020B0606030504020204" pitchFamily="34" charset="0"/>
              </a:rPr>
              <a:t>Guesses are used to find part of the program that is likely to have more errors. Previous experience of working on a similar product / software / technology helps in guessing.</a:t>
            </a:r>
          </a:p>
          <a:p>
            <a:pPr algn="l"/>
            <a:r>
              <a:rPr lang="en-US" sz="3200" b="0" i="0" dirty="0">
                <a:effectLst/>
                <a:latin typeface="open sans" panose="020B0606030504020204" pitchFamily="34" charset="0"/>
              </a:rPr>
              <a:t>In case of the Hospital management system, you could guess that the payment module can have higher errors since it has to integrate with the payment gateway, transactions could time out and lead to errors if not handled correctly.</a:t>
            </a:r>
          </a:p>
          <a:p>
            <a:pPr marL="0" indent="0">
              <a:buNone/>
            </a:pPr>
            <a:endParaRPr lang="en-PK" sz="3200" dirty="0"/>
          </a:p>
        </p:txBody>
      </p:sp>
    </p:spTree>
    <p:extLst>
      <p:ext uri="{BB962C8B-B14F-4D97-AF65-F5344CB8AC3E}">
        <p14:creationId xmlns:p14="http://schemas.microsoft.com/office/powerpoint/2010/main" val="511682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2553-3DA0-4071-B406-1D24F6BFA303}"/>
              </a:ext>
            </a:extLst>
          </p:cNvPr>
          <p:cNvSpPr>
            <a:spLocks noGrp="1"/>
          </p:cNvSpPr>
          <p:nvPr>
            <p:ph type="title"/>
          </p:nvPr>
        </p:nvSpPr>
        <p:spPr/>
        <p:txBody>
          <a:bodyPr/>
          <a:lstStyle/>
          <a:p>
            <a:r>
              <a:rPr lang="en-US" dirty="0">
                <a:solidFill>
                  <a:srgbClr val="333333"/>
                </a:solidFill>
                <a:latin typeface="oswald"/>
              </a:rPr>
              <a:t>2.</a:t>
            </a:r>
            <a:r>
              <a:rPr lang="en-US" b="0" i="0" dirty="0">
                <a:solidFill>
                  <a:srgbClr val="333333"/>
                </a:solidFill>
                <a:effectLst/>
                <a:latin typeface="oswald"/>
              </a:rPr>
              <a:t>Architectural diagrams and use cases</a:t>
            </a:r>
            <a:endParaRPr lang="en-PK" dirty="0"/>
          </a:p>
        </p:txBody>
      </p:sp>
      <p:sp>
        <p:nvSpPr>
          <p:cNvPr id="3" name="Content Placeholder 2">
            <a:extLst>
              <a:ext uri="{FF2B5EF4-FFF2-40B4-BE49-F238E27FC236}">
                <a16:creationId xmlns:a16="http://schemas.microsoft.com/office/drawing/2014/main" id="{3B97A065-95AC-46F6-AB4D-89094EB37B27}"/>
              </a:ext>
            </a:extLst>
          </p:cNvPr>
          <p:cNvSpPr>
            <a:spLocks noGrp="1"/>
          </p:cNvSpPr>
          <p:nvPr>
            <p:ph idx="1"/>
          </p:nvPr>
        </p:nvSpPr>
        <p:spPr/>
        <p:txBody>
          <a:bodyPr/>
          <a:lstStyle/>
          <a:p>
            <a:pPr algn="l"/>
            <a:r>
              <a:rPr lang="en-US" b="0" i="0" dirty="0">
                <a:effectLst/>
                <a:latin typeface="open sans" panose="020B0606030504020204" pitchFamily="34" charset="0"/>
              </a:rPr>
              <a:t>Architectural diagrams describe the interactions and relationships between different components and modules. Use cases give an understanding of the product’s usage from the end user’s perspective.</a:t>
            </a:r>
          </a:p>
          <a:p>
            <a:pPr algn="l"/>
            <a:r>
              <a:rPr lang="en-US" b="0" i="0" dirty="0">
                <a:effectLst/>
                <a:latin typeface="open sans" panose="020B0606030504020204" pitchFamily="34" charset="0"/>
              </a:rPr>
              <a:t>Exploration technique may use these diagrams and use cases to test the product.</a:t>
            </a:r>
          </a:p>
          <a:p>
            <a:pPr algn="l"/>
            <a:r>
              <a:rPr lang="en-US" b="0" i="0" dirty="0">
                <a:effectLst/>
                <a:latin typeface="open sans" panose="020B0606030504020204" pitchFamily="34" charset="0"/>
              </a:rPr>
              <a:t>Hospital Administration System – You remember that there was a use case where more than one person could share the same phone number and the application should accept it, you decide to test that scenario.</a:t>
            </a:r>
          </a:p>
          <a:p>
            <a:endParaRPr lang="en-PK" dirty="0"/>
          </a:p>
        </p:txBody>
      </p:sp>
    </p:spTree>
    <p:extLst>
      <p:ext uri="{BB962C8B-B14F-4D97-AF65-F5344CB8AC3E}">
        <p14:creationId xmlns:p14="http://schemas.microsoft.com/office/powerpoint/2010/main" val="1508793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D0523-4A8C-4988-974C-852AEFAAE979}"/>
              </a:ext>
            </a:extLst>
          </p:cNvPr>
          <p:cNvSpPr>
            <a:spLocks noGrp="1"/>
          </p:cNvSpPr>
          <p:nvPr>
            <p:ph type="title"/>
          </p:nvPr>
        </p:nvSpPr>
        <p:spPr/>
        <p:txBody>
          <a:bodyPr/>
          <a:lstStyle/>
          <a:p>
            <a:r>
              <a:rPr lang="en-IN" b="1" dirty="0"/>
              <a:t>3.Past Defects</a:t>
            </a:r>
            <a:endParaRPr lang="en-PK" b="1" dirty="0"/>
          </a:p>
        </p:txBody>
      </p:sp>
      <p:sp>
        <p:nvSpPr>
          <p:cNvPr id="3" name="Content Placeholder 2">
            <a:extLst>
              <a:ext uri="{FF2B5EF4-FFF2-40B4-BE49-F238E27FC236}">
                <a16:creationId xmlns:a16="http://schemas.microsoft.com/office/drawing/2014/main" id="{42C1E423-2061-4164-AF8D-30B597C10EFA}"/>
              </a:ext>
            </a:extLst>
          </p:cNvPr>
          <p:cNvSpPr>
            <a:spLocks noGrp="1"/>
          </p:cNvSpPr>
          <p:nvPr>
            <p:ph idx="1"/>
          </p:nvPr>
        </p:nvSpPr>
        <p:spPr/>
        <p:txBody>
          <a:bodyPr/>
          <a:lstStyle/>
          <a:p>
            <a:pPr algn="l"/>
            <a:r>
              <a:rPr lang="en-US" b="0" i="0" dirty="0">
                <a:effectLst/>
                <a:latin typeface="open sans" panose="020B0606030504020204" pitchFamily="34" charset="0"/>
              </a:rPr>
              <a:t>Studying the defects reported in the previous releases helps in understanding those features of the software that are expected to have maximum defects.</a:t>
            </a:r>
          </a:p>
          <a:p>
            <a:pPr algn="l"/>
            <a:r>
              <a:rPr lang="en-US" b="0" i="0" dirty="0">
                <a:effectLst/>
                <a:latin typeface="open sans" panose="020B0606030504020204" pitchFamily="34" charset="0"/>
              </a:rPr>
              <a:t>In the past, reporting module of the hospital management system used to consume a lot of memory and have several errors so you decide to test it as well.</a:t>
            </a:r>
          </a:p>
          <a:p>
            <a:pPr marL="0" indent="0">
              <a:buNone/>
            </a:pPr>
            <a:endParaRPr lang="en-PK" dirty="0"/>
          </a:p>
        </p:txBody>
      </p:sp>
    </p:spTree>
    <p:extLst>
      <p:ext uri="{BB962C8B-B14F-4D97-AF65-F5344CB8AC3E}">
        <p14:creationId xmlns:p14="http://schemas.microsoft.com/office/powerpoint/2010/main" val="1846505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6806B-C642-46E7-92FC-AAB79FA8C66B}"/>
              </a:ext>
            </a:extLst>
          </p:cNvPr>
          <p:cNvSpPr>
            <a:spLocks noGrp="1"/>
          </p:cNvSpPr>
          <p:nvPr>
            <p:ph type="title"/>
          </p:nvPr>
        </p:nvSpPr>
        <p:spPr/>
        <p:txBody>
          <a:bodyPr/>
          <a:lstStyle/>
          <a:p>
            <a:r>
              <a:rPr lang="en-IN" b="1" dirty="0"/>
              <a:t>Error Handling</a:t>
            </a:r>
            <a:endParaRPr lang="en-PK" b="1" dirty="0"/>
          </a:p>
        </p:txBody>
      </p:sp>
      <p:sp>
        <p:nvSpPr>
          <p:cNvPr id="3" name="Content Placeholder 2">
            <a:extLst>
              <a:ext uri="{FF2B5EF4-FFF2-40B4-BE49-F238E27FC236}">
                <a16:creationId xmlns:a16="http://schemas.microsoft.com/office/drawing/2014/main" id="{E4DB180D-A3F7-48E4-B46F-DC3410BF71A1}"/>
              </a:ext>
            </a:extLst>
          </p:cNvPr>
          <p:cNvSpPr>
            <a:spLocks noGrp="1"/>
          </p:cNvSpPr>
          <p:nvPr>
            <p:ph idx="1"/>
          </p:nvPr>
        </p:nvSpPr>
        <p:spPr/>
        <p:txBody>
          <a:bodyPr/>
          <a:lstStyle/>
          <a:p>
            <a:pPr algn="l"/>
            <a:r>
              <a:rPr lang="en-US" b="0" i="0" dirty="0">
                <a:effectLst/>
                <a:latin typeface="open sans" panose="020B0606030504020204" pitchFamily="34" charset="0"/>
              </a:rPr>
              <a:t>Error handling is that part of the code which takes appropriate actions in case of any failure. Exploratory testing could be done using different scenarios to test graceful error handling.</a:t>
            </a:r>
          </a:p>
          <a:p>
            <a:pPr algn="l"/>
            <a:r>
              <a:rPr lang="en-US" b="0" i="0" dirty="0">
                <a:effectLst/>
                <a:latin typeface="open sans" panose="020B0606030504020204" pitchFamily="34" charset="0"/>
              </a:rPr>
              <a:t>In the Hospital Management System, the reporting module would consume a lot of memory and crash sometimes. You decide to test it to ensure that reports that have been queued for generation are generated eventually even if there are any issues encountered in between.</a:t>
            </a:r>
          </a:p>
          <a:p>
            <a:endParaRPr lang="en-PK" dirty="0"/>
          </a:p>
        </p:txBody>
      </p:sp>
    </p:spTree>
    <p:extLst>
      <p:ext uri="{BB962C8B-B14F-4D97-AF65-F5344CB8AC3E}">
        <p14:creationId xmlns:p14="http://schemas.microsoft.com/office/powerpoint/2010/main" val="319022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A46955-5B4B-450D-84F9-7F0D6DF00328}"/>
              </a:ext>
            </a:extLst>
          </p:cNvPr>
          <p:cNvSpPr>
            <a:spLocks noGrp="1"/>
          </p:cNvSpPr>
          <p:nvPr>
            <p:ph idx="1"/>
          </p:nvPr>
        </p:nvSpPr>
        <p:spPr>
          <a:xfrm>
            <a:off x="569843" y="622852"/>
            <a:ext cx="10783957" cy="5554111"/>
          </a:xfrm>
        </p:spPr>
        <p:txBody>
          <a:bodyPr/>
          <a:lstStyle/>
          <a:p>
            <a:pPr marL="0" indent="0" algn="l">
              <a:buNone/>
            </a:pPr>
            <a:r>
              <a:rPr lang="en-US" sz="3200" b="1" i="0" dirty="0">
                <a:solidFill>
                  <a:srgbClr val="333333"/>
                </a:solidFill>
                <a:effectLst/>
                <a:latin typeface="oswald"/>
              </a:rPr>
              <a:t>4. Discussions</a:t>
            </a:r>
          </a:p>
          <a:p>
            <a:pPr algn="l"/>
            <a:r>
              <a:rPr lang="en-US" b="0" i="0" dirty="0">
                <a:solidFill>
                  <a:srgbClr val="333333"/>
                </a:solidFill>
                <a:effectLst/>
                <a:latin typeface="open sans" panose="020B0606030504020204" pitchFamily="34" charset="0"/>
              </a:rPr>
              <a:t>Exploratory testing could also be planned based on the understanding of the software during project discussions and meetings.</a:t>
            </a:r>
          </a:p>
          <a:p>
            <a:pPr marL="0" indent="0" algn="l">
              <a:buNone/>
            </a:pPr>
            <a:r>
              <a:rPr lang="en-US" sz="3200" b="1" i="0" dirty="0">
                <a:solidFill>
                  <a:srgbClr val="333333"/>
                </a:solidFill>
                <a:effectLst/>
                <a:latin typeface="oswald"/>
              </a:rPr>
              <a:t>5. Questions and checklists</a:t>
            </a:r>
          </a:p>
          <a:p>
            <a:pPr algn="l"/>
            <a:r>
              <a:rPr lang="en-US" b="0" i="0" dirty="0">
                <a:solidFill>
                  <a:srgbClr val="333333"/>
                </a:solidFill>
                <a:effectLst/>
                <a:latin typeface="open sans" panose="020B0606030504020204" pitchFamily="34" charset="0"/>
              </a:rPr>
              <a:t>Questions like “what, when, how, who and why” can provide clues for exploratory testing of the software.</a:t>
            </a:r>
          </a:p>
          <a:p>
            <a:endParaRPr lang="en-PK" dirty="0"/>
          </a:p>
        </p:txBody>
      </p:sp>
    </p:spTree>
    <p:extLst>
      <p:ext uri="{BB962C8B-B14F-4D97-AF65-F5344CB8AC3E}">
        <p14:creationId xmlns:p14="http://schemas.microsoft.com/office/powerpoint/2010/main" val="1210405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D168-0B60-4843-92A9-73DF57A2C371}"/>
              </a:ext>
            </a:extLst>
          </p:cNvPr>
          <p:cNvSpPr>
            <a:spLocks noGrp="1"/>
          </p:cNvSpPr>
          <p:nvPr>
            <p:ph type="title"/>
          </p:nvPr>
        </p:nvSpPr>
        <p:spPr/>
        <p:txBody>
          <a:bodyPr/>
          <a:lstStyle/>
          <a:p>
            <a:r>
              <a:rPr lang="en-IN" b="1" i="0" dirty="0">
                <a:effectLst/>
                <a:latin typeface="oswald"/>
              </a:rPr>
              <a:t>Categories of Exploratory Testing</a:t>
            </a:r>
            <a:endParaRPr lang="en-PK" b="1" dirty="0"/>
          </a:p>
        </p:txBody>
      </p:sp>
      <p:sp>
        <p:nvSpPr>
          <p:cNvPr id="3" name="Content Placeholder 2">
            <a:extLst>
              <a:ext uri="{FF2B5EF4-FFF2-40B4-BE49-F238E27FC236}">
                <a16:creationId xmlns:a16="http://schemas.microsoft.com/office/drawing/2014/main" id="{66E1389B-8046-4D34-81BB-E85B6D8C0857}"/>
              </a:ext>
            </a:extLst>
          </p:cNvPr>
          <p:cNvSpPr>
            <a:spLocks noGrp="1"/>
          </p:cNvSpPr>
          <p:nvPr>
            <p:ph idx="1"/>
          </p:nvPr>
        </p:nvSpPr>
        <p:spPr/>
        <p:txBody>
          <a:bodyPr>
            <a:normAutofit/>
          </a:bodyPr>
          <a:lstStyle/>
          <a:p>
            <a:pPr marL="0" indent="0">
              <a:buNone/>
            </a:pPr>
            <a:r>
              <a:rPr lang="en-US" sz="3200" b="1" dirty="0">
                <a:effectLst/>
                <a:latin typeface="oswald"/>
              </a:rPr>
              <a:t>1. Freestyle exploratory testing</a:t>
            </a:r>
          </a:p>
          <a:p>
            <a:r>
              <a:rPr lang="en-US" dirty="0">
                <a:effectLst/>
              </a:rPr>
              <a:t>In freestyle exploratory testing, application is tested in </a:t>
            </a:r>
            <a:r>
              <a:rPr lang="en-US" dirty="0" err="1">
                <a:effectLst/>
              </a:rPr>
              <a:t>adhoc</a:t>
            </a:r>
            <a:r>
              <a:rPr lang="en-US" dirty="0">
                <a:effectLst/>
              </a:rPr>
              <a:t> way and not many guidelines or procedures are set for testing. But exploratory testing can be useful in the following situations:</a:t>
            </a:r>
          </a:p>
          <a:p>
            <a:pPr>
              <a:buFont typeface="Arial" panose="020B0604020202020204" pitchFamily="34" charset="0"/>
              <a:buChar char="•"/>
            </a:pPr>
            <a:r>
              <a:rPr lang="en-US" b="0" i="0" dirty="0">
                <a:effectLst/>
                <a:latin typeface="open sans" panose="020B0606030504020204" pitchFamily="34" charset="0"/>
              </a:rPr>
              <a:t>The tester needs to get familiarized with the application rapidly</a:t>
            </a:r>
          </a:p>
          <a:p>
            <a:pPr>
              <a:buFont typeface="Arial" panose="020B0604020202020204" pitchFamily="34" charset="0"/>
              <a:buChar char="•"/>
            </a:pPr>
            <a:r>
              <a:rPr lang="en-US" b="0" i="0" dirty="0">
                <a:effectLst/>
                <a:latin typeface="open sans" panose="020B0606030504020204" pitchFamily="34" charset="0"/>
              </a:rPr>
              <a:t>The tester has to validate other tester’s work</a:t>
            </a:r>
          </a:p>
          <a:p>
            <a:pPr>
              <a:buFont typeface="Arial" panose="020B0604020202020204" pitchFamily="34" charset="0"/>
              <a:buChar char="•"/>
            </a:pPr>
            <a:r>
              <a:rPr lang="en-US" b="0" i="0" dirty="0">
                <a:effectLst/>
                <a:latin typeface="open sans" panose="020B0606030504020204" pitchFamily="34" charset="0"/>
              </a:rPr>
              <a:t>A defect is required to be examined by the tester</a:t>
            </a:r>
            <a:br>
              <a:rPr lang="en-US" dirty="0">
                <a:effectLst/>
              </a:rPr>
            </a:br>
            <a:endParaRPr lang="en-PK" dirty="0"/>
          </a:p>
        </p:txBody>
      </p:sp>
    </p:spTree>
    <p:extLst>
      <p:ext uri="{BB962C8B-B14F-4D97-AF65-F5344CB8AC3E}">
        <p14:creationId xmlns:p14="http://schemas.microsoft.com/office/powerpoint/2010/main" val="3184852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D168-0B60-4843-92A9-73DF57A2C371}"/>
              </a:ext>
            </a:extLst>
          </p:cNvPr>
          <p:cNvSpPr>
            <a:spLocks noGrp="1"/>
          </p:cNvSpPr>
          <p:nvPr>
            <p:ph type="title"/>
          </p:nvPr>
        </p:nvSpPr>
        <p:spPr/>
        <p:txBody>
          <a:bodyPr/>
          <a:lstStyle/>
          <a:p>
            <a:r>
              <a:rPr lang="en-IN" b="1" i="0" dirty="0">
                <a:effectLst/>
                <a:latin typeface="oswald"/>
              </a:rPr>
              <a:t>Categories of Exploratory Testing</a:t>
            </a:r>
            <a:endParaRPr lang="en-PK" b="1" dirty="0"/>
          </a:p>
        </p:txBody>
      </p:sp>
      <p:sp>
        <p:nvSpPr>
          <p:cNvPr id="3" name="Content Placeholder 2">
            <a:extLst>
              <a:ext uri="{FF2B5EF4-FFF2-40B4-BE49-F238E27FC236}">
                <a16:creationId xmlns:a16="http://schemas.microsoft.com/office/drawing/2014/main" id="{66E1389B-8046-4D34-81BB-E85B6D8C0857}"/>
              </a:ext>
            </a:extLst>
          </p:cNvPr>
          <p:cNvSpPr>
            <a:spLocks noGrp="1"/>
          </p:cNvSpPr>
          <p:nvPr>
            <p:ph idx="1"/>
          </p:nvPr>
        </p:nvSpPr>
        <p:spPr/>
        <p:txBody>
          <a:bodyPr>
            <a:normAutofit/>
          </a:bodyPr>
          <a:lstStyle/>
          <a:p>
            <a:pPr marL="0" indent="0" algn="l">
              <a:buNone/>
            </a:pPr>
            <a:r>
              <a:rPr lang="en-US" b="1" i="0" dirty="0">
                <a:effectLst/>
                <a:latin typeface="oswald"/>
              </a:rPr>
              <a:t>3. Strategy based exploratory testing</a:t>
            </a:r>
          </a:p>
          <a:p>
            <a:pPr marL="0" indent="0" algn="l">
              <a:buNone/>
            </a:pPr>
            <a:r>
              <a:rPr lang="en-US" b="0" i="0" dirty="0">
                <a:effectLst/>
                <a:latin typeface="open sans" panose="020B0606030504020204" pitchFamily="34" charset="0"/>
              </a:rPr>
              <a:t>In strategy based exploratory testing, common testing techniques like Decision Table based testing, Cause-Effect graphing, and Error Guessing are joined with the exploratory testing. The suitable tester for this type of testing would be someone who has good knowledge about the application.</a:t>
            </a:r>
          </a:p>
          <a:p>
            <a:pPr marL="0" indent="0">
              <a:buNone/>
            </a:pPr>
            <a:endParaRPr lang="en-PK" sz="4000" dirty="0"/>
          </a:p>
        </p:txBody>
      </p:sp>
    </p:spTree>
    <p:extLst>
      <p:ext uri="{BB962C8B-B14F-4D97-AF65-F5344CB8AC3E}">
        <p14:creationId xmlns:p14="http://schemas.microsoft.com/office/powerpoint/2010/main" val="1134816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D168-0B60-4843-92A9-73DF57A2C371}"/>
              </a:ext>
            </a:extLst>
          </p:cNvPr>
          <p:cNvSpPr>
            <a:spLocks noGrp="1"/>
          </p:cNvSpPr>
          <p:nvPr>
            <p:ph type="title"/>
          </p:nvPr>
        </p:nvSpPr>
        <p:spPr/>
        <p:txBody>
          <a:bodyPr/>
          <a:lstStyle/>
          <a:p>
            <a:r>
              <a:rPr lang="en-IN" b="1" i="0" dirty="0">
                <a:effectLst/>
                <a:latin typeface="oswald"/>
              </a:rPr>
              <a:t>Categories of Exploratory Testing</a:t>
            </a:r>
            <a:endParaRPr lang="en-PK" b="1" dirty="0"/>
          </a:p>
        </p:txBody>
      </p:sp>
      <p:sp>
        <p:nvSpPr>
          <p:cNvPr id="3" name="Content Placeholder 2">
            <a:extLst>
              <a:ext uri="{FF2B5EF4-FFF2-40B4-BE49-F238E27FC236}">
                <a16:creationId xmlns:a16="http://schemas.microsoft.com/office/drawing/2014/main" id="{66E1389B-8046-4D34-81BB-E85B6D8C0857}"/>
              </a:ext>
            </a:extLst>
          </p:cNvPr>
          <p:cNvSpPr>
            <a:spLocks noGrp="1"/>
          </p:cNvSpPr>
          <p:nvPr>
            <p:ph idx="1"/>
          </p:nvPr>
        </p:nvSpPr>
        <p:spPr/>
        <p:txBody>
          <a:bodyPr>
            <a:normAutofit/>
          </a:bodyPr>
          <a:lstStyle/>
          <a:p>
            <a:pPr marL="0" indent="0" algn="l">
              <a:buNone/>
            </a:pPr>
            <a:r>
              <a:rPr lang="en-US" sz="3200" b="1" i="0" dirty="0">
                <a:effectLst/>
                <a:latin typeface="oswald"/>
              </a:rPr>
              <a:t>2. Scenario based exploratory testing</a:t>
            </a:r>
          </a:p>
          <a:p>
            <a:pPr algn="l"/>
            <a:r>
              <a:rPr lang="en-US" sz="3200" b="0" i="0" dirty="0">
                <a:effectLst/>
                <a:latin typeface="open sans" panose="020B0606030504020204" pitchFamily="34" charset="0"/>
              </a:rPr>
              <a:t>In Scenario based exploratory testing, testing is performed on the basis of scenarios. Scenarios could be provided by the customer or could be prepared by the test team. After preliminary testing has been performed, testers may innovate testing based on gained knowledge and skill.</a:t>
            </a:r>
          </a:p>
          <a:p>
            <a:pPr marL="0" indent="0">
              <a:buNone/>
            </a:pPr>
            <a:endParaRPr lang="en-PK" sz="3200" dirty="0"/>
          </a:p>
        </p:txBody>
      </p:sp>
    </p:spTree>
    <p:extLst>
      <p:ext uri="{BB962C8B-B14F-4D97-AF65-F5344CB8AC3E}">
        <p14:creationId xmlns:p14="http://schemas.microsoft.com/office/powerpoint/2010/main" val="294304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8B624-E9F4-482F-BB4E-0299708C8C22}"/>
              </a:ext>
            </a:extLst>
          </p:cNvPr>
          <p:cNvSpPr>
            <a:spLocks noGrp="1"/>
          </p:cNvSpPr>
          <p:nvPr>
            <p:ph type="title"/>
          </p:nvPr>
        </p:nvSpPr>
        <p:spPr>
          <a:xfrm>
            <a:off x="838200" y="192846"/>
            <a:ext cx="10515600" cy="1325563"/>
          </a:xfrm>
        </p:spPr>
        <p:txBody>
          <a:bodyPr/>
          <a:lstStyle/>
          <a:p>
            <a:r>
              <a:rPr lang="en-US" b="1" i="0">
                <a:solidFill>
                  <a:srgbClr val="222222"/>
                </a:solidFill>
                <a:effectLst/>
                <a:latin typeface="Source Sans Pro" panose="020B0503030403020204" pitchFamily="34" charset="0"/>
              </a:rPr>
              <a:t>EXPLORATORY TESTING</a:t>
            </a:r>
            <a:r>
              <a:rPr lang="en-US" b="0" i="0">
                <a:solidFill>
                  <a:srgbClr val="222222"/>
                </a:solidFill>
                <a:effectLst/>
                <a:latin typeface="Source Sans Pro" panose="020B0503030403020204" pitchFamily="34" charset="0"/>
              </a:rPr>
              <a:t> </a:t>
            </a:r>
            <a:endParaRPr lang="en-PK" dirty="0"/>
          </a:p>
        </p:txBody>
      </p:sp>
      <p:sp>
        <p:nvSpPr>
          <p:cNvPr id="3" name="Content Placeholder 2">
            <a:extLst>
              <a:ext uri="{FF2B5EF4-FFF2-40B4-BE49-F238E27FC236}">
                <a16:creationId xmlns:a16="http://schemas.microsoft.com/office/drawing/2014/main" id="{5A91BCF7-0615-4A7F-936D-69FE49BBAFFF}"/>
              </a:ext>
            </a:extLst>
          </p:cNvPr>
          <p:cNvSpPr>
            <a:spLocks noGrp="1"/>
          </p:cNvSpPr>
          <p:nvPr>
            <p:ph idx="1"/>
          </p:nvPr>
        </p:nvSpPr>
        <p:spPr>
          <a:xfrm>
            <a:off x="596348" y="1253331"/>
            <a:ext cx="10757452" cy="4948686"/>
          </a:xfrm>
        </p:spPr>
        <p:txBody>
          <a:bodyPr>
            <a:normAutofit lnSpcReduction="10000"/>
          </a:bodyPr>
          <a:lstStyle/>
          <a:p>
            <a:r>
              <a:rPr lang="en-US" sz="3200" b="0" i="0" dirty="0">
                <a:solidFill>
                  <a:srgbClr val="222222"/>
                </a:solidFill>
                <a:effectLst/>
                <a:latin typeface="Source Sans Pro" panose="020B0503030403020204" pitchFamily="34" charset="0"/>
              </a:rPr>
              <a:t>It is a type of software testing where Test cases are not created in advance but testers check system on the fly. They may note down ideas about what to test before test execution. The focus of exploratory testing is more on testing as a "thinking" activity.</a:t>
            </a:r>
          </a:p>
          <a:p>
            <a:r>
              <a:rPr lang="en-US" sz="3200" b="0" i="0" dirty="0">
                <a:solidFill>
                  <a:srgbClr val="222222"/>
                </a:solidFill>
                <a:effectLst/>
                <a:latin typeface="Source Sans Pro" panose="020B0503030403020204" pitchFamily="34" charset="0"/>
              </a:rPr>
              <a:t>Exploratory Testing is widely used in Agile models and is all about discovery, investigation, and learning. It emphasizes personal freedom and responsibility of the individual tester.</a:t>
            </a:r>
            <a:endParaRPr lang="en-US" sz="3200" dirty="0">
              <a:solidFill>
                <a:srgbClr val="222222"/>
              </a:solidFill>
              <a:latin typeface="Source Sans Pro" panose="020B0503030403020204" pitchFamily="34" charset="0"/>
            </a:endParaRPr>
          </a:p>
          <a:p>
            <a:r>
              <a:rPr lang="en-US" sz="3200" b="0" i="0" dirty="0">
                <a:solidFill>
                  <a:srgbClr val="333333"/>
                </a:solidFill>
                <a:effectLst/>
                <a:latin typeface="open sans" panose="020B0604020202020204" pitchFamily="34" charset="0"/>
              </a:rPr>
              <a:t>Exploratory testing is a hands-on approach in which testers are involved in </a:t>
            </a:r>
            <a:r>
              <a:rPr lang="en-US" sz="3200" b="1" i="0" dirty="0">
                <a:solidFill>
                  <a:srgbClr val="333333"/>
                </a:solidFill>
                <a:effectLst/>
                <a:latin typeface="open sans" panose="020B0604020202020204" pitchFamily="34" charset="0"/>
              </a:rPr>
              <a:t>minimum planning</a:t>
            </a:r>
            <a:r>
              <a:rPr lang="en-US" sz="3200" b="0" i="0" dirty="0">
                <a:solidFill>
                  <a:srgbClr val="333333"/>
                </a:solidFill>
                <a:effectLst/>
                <a:latin typeface="open sans" panose="020B0604020202020204" pitchFamily="34" charset="0"/>
              </a:rPr>
              <a:t> and maximum test execution.</a:t>
            </a:r>
          </a:p>
          <a:p>
            <a:endParaRPr lang="en-PK" sz="3200" dirty="0"/>
          </a:p>
        </p:txBody>
      </p:sp>
    </p:spTree>
    <p:extLst>
      <p:ext uri="{BB962C8B-B14F-4D97-AF65-F5344CB8AC3E}">
        <p14:creationId xmlns:p14="http://schemas.microsoft.com/office/powerpoint/2010/main" val="1893945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AFE2-F1FF-4661-B610-E81387B4C547}"/>
              </a:ext>
            </a:extLst>
          </p:cNvPr>
          <p:cNvSpPr>
            <a:spLocks noGrp="1"/>
          </p:cNvSpPr>
          <p:nvPr>
            <p:ph type="title"/>
          </p:nvPr>
        </p:nvSpPr>
        <p:spPr/>
        <p:txBody>
          <a:bodyPr/>
          <a:lstStyle/>
          <a:p>
            <a:r>
              <a:rPr lang="en-IN" b="1" i="0" dirty="0">
                <a:effectLst/>
                <a:latin typeface="oswald"/>
              </a:rPr>
              <a:t>Exploratory Testing in Agile</a:t>
            </a:r>
            <a:endParaRPr lang="en-PK" b="1" dirty="0"/>
          </a:p>
        </p:txBody>
      </p:sp>
      <p:sp>
        <p:nvSpPr>
          <p:cNvPr id="3" name="Content Placeholder 2">
            <a:extLst>
              <a:ext uri="{FF2B5EF4-FFF2-40B4-BE49-F238E27FC236}">
                <a16:creationId xmlns:a16="http://schemas.microsoft.com/office/drawing/2014/main" id="{2684630F-4761-49EB-8940-715044AA3D90}"/>
              </a:ext>
            </a:extLst>
          </p:cNvPr>
          <p:cNvSpPr>
            <a:spLocks noGrp="1"/>
          </p:cNvSpPr>
          <p:nvPr>
            <p:ph idx="1"/>
          </p:nvPr>
        </p:nvSpPr>
        <p:spPr>
          <a:xfrm>
            <a:off x="715617" y="1444486"/>
            <a:ext cx="10919792" cy="5141843"/>
          </a:xfrm>
        </p:spPr>
        <p:txBody>
          <a:bodyPr>
            <a:normAutofit fontScale="92500" lnSpcReduction="10000"/>
          </a:bodyPr>
          <a:lstStyle/>
          <a:p>
            <a:pPr algn="l"/>
            <a:r>
              <a:rPr lang="en-US" sz="3000" b="0" i="0" dirty="0">
                <a:solidFill>
                  <a:srgbClr val="333333"/>
                </a:solidFill>
                <a:effectLst/>
                <a:latin typeface="Arial" panose="020B0604020202020204" pitchFamily="34" charset="0"/>
                <a:cs typeface="Arial" panose="020B0604020202020204" pitchFamily="34" charset="0"/>
              </a:rPr>
              <a:t>In Agile methodology there are short sprints usually of about one month and the deadlines are extremely tight. Exploratory testing is very useful in agile because of tight deadlines and focus on speedy results. Once the requirements are understood by the tester, he can perform testing on the basis of his/her skill and intuition.</a:t>
            </a:r>
          </a:p>
          <a:p>
            <a:pPr algn="l"/>
            <a:r>
              <a:rPr lang="en-US" sz="3000" b="0" i="0" dirty="0">
                <a:solidFill>
                  <a:srgbClr val="333333"/>
                </a:solidFill>
                <a:effectLst/>
                <a:latin typeface="Arial" panose="020B0604020202020204" pitchFamily="34" charset="0"/>
                <a:cs typeface="Arial" panose="020B0604020202020204" pitchFamily="34" charset="0"/>
              </a:rPr>
              <a:t>When the tester becomes more familiar with the application’s features and </a:t>
            </a:r>
            <a:r>
              <a:rPr lang="en-US" sz="3000" b="0" i="0" dirty="0" err="1">
                <a:solidFill>
                  <a:srgbClr val="333333"/>
                </a:solidFill>
                <a:effectLst/>
                <a:latin typeface="Arial" panose="020B0604020202020204" pitchFamily="34" charset="0"/>
                <a:cs typeface="Arial" panose="020B0604020202020204" pitchFamily="34" charset="0"/>
              </a:rPr>
              <a:t>behaviour</a:t>
            </a:r>
            <a:r>
              <a:rPr lang="en-US" sz="3000" b="0" i="0" dirty="0">
                <a:solidFill>
                  <a:srgbClr val="333333"/>
                </a:solidFill>
                <a:effectLst/>
                <a:latin typeface="Arial" panose="020B0604020202020204" pitchFamily="34" charset="0"/>
                <a:cs typeface="Arial" panose="020B0604020202020204" pitchFamily="34" charset="0"/>
              </a:rPr>
              <a:t>, he can create additional test cases for further testing and could find more bugs.</a:t>
            </a:r>
          </a:p>
          <a:p>
            <a:pPr algn="l"/>
            <a:r>
              <a:rPr lang="en-US" sz="3000" b="0" i="0" dirty="0">
                <a:solidFill>
                  <a:srgbClr val="333333"/>
                </a:solidFill>
                <a:effectLst/>
                <a:latin typeface="Arial" panose="020B0604020202020204" pitchFamily="34" charset="0"/>
                <a:cs typeface="Arial" panose="020B0604020202020204" pitchFamily="34" charset="0"/>
              </a:rPr>
              <a:t>As exploratory testing in agile is free of rigid processes and documentation requirements, the tester does not have to maintain documents for everything but it would be good if a short report on items tested, bugs found etc. is maintained for the purpose of future reference.</a:t>
            </a:r>
          </a:p>
          <a:p>
            <a:endParaRPr lang="en-PK" dirty="0"/>
          </a:p>
        </p:txBody>
      </p:sp>
    </p:spTree>
    <p:extLst>
      <p:ext uri="{BB962C8B-B14F-4D97-AF65-F5344CB8AC3E}">
        <p14:creationId xmlns:p14="http://schemas.microsoft.com/office/powerpoint/2010/main" val="2923375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47DBA-0FB8-4B34-A424-0F3599C7467B}"/>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5A8FA19E-78A6-40BE-AAFB-3A09F4EC3B06}"/>
              </a:ext>
            </a:extLst>
          </p:cNvPr>
          <p:cNvSpPr>
            <a:spLocks noGrp="1"/>
          </p:cNvSpPr>
          <p:nvPr>
            <p:ph idx="1"/>
          </p:nvPr>
        </p:nvSpPr>
        <p:spPr/>
        <p:txBody>
          <a:bodyPr/>
          <a:lstStyle/>
          <a:p>
            <a:r>
              <a:rPr lang="en-IN" dirty="0"/>
              <a:t>L(3^3 2^1) </a:t>
            </a:r>
          </a:p>
          <a:p>
            <a:r>
              <a:rPr lang="en-IN" dirty="0"/>
              <a:t>L(3^4)</a:t>
            </a:r>
          </a:p>
          <a:p>
            <a:r>
              <a:rPr lang="en-IN" dirty="0"/>
              <a:t>L(5^2 4^2 2^1)</a:t>
            </a:r>
          </a:p>
          <a:p>
            <a:r>
              <a:rPr lang="en-IN" dirty="0"/>
              <a:t>v1 4</a:t>
            </a:r>
          </a:p>
          <a:p>
            <a:r>
              <a:rPr lang="en-IN" dirty="0"/>
              <a:t>v2 5</a:t>
            </a:r>
          </a:p>
          <a:p>
            <a:r>
              <a:rPr lang="en-IN" dirty="0"/>
              <a:t>V3 5</a:t>
            </a:r>
          </a:p>
          <a:p>
            <a:r>
              <a:rPr lang="en-IN" dirty="0"/>
              <a:t>V4 2</a:t>
            </a:r>
          </a:p>
          <a:p>
            <a:r>
              <a:rPr lang="en-IN" dirty="0"/>
              <a:t>V5 4</a:t>
            </a:r>
            <a:endParaRPr lang="en-PK" dirty="0"/>
          </a:p>
        </p:txBody>
      </p:sp>
    </p:spTree>
    <p:extLst>
      <p:ext uri="{BB962C8B-B14F-4D97-AF65-F5344CB8AC3E}">
        <p14:creationId xmlns:p14="http://schemas.microsoft.com/office/powerpoint/2010/main" val="2406588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4B3EB-CB97-449E-818E-7B0DD638BD32}"/>
              </a:ext>
            </a:extLst>
          </p:cNvPr>
          <p:cNvSpPr>
            <a:spLocks noGrp="1"/>
          </p:cNvSpPr>
          <p:nvPr>
            <p:ph type="title"/>
          </p:nvPr>
        </p:nvSpPr>
        <p:spPr/>
        <p:txBody>
          <a:bodyPr/>
          <a:lstStyle/>
          <a:p>
            <a:r>
              <a:rPr lang="en-IN"/>
              <a:t>Continued..</a:t>
            </a:r>
            <a:endParaRPr lang="en-PK" dirty="0"/>
          </a:p>
        </p:txBody>
      </p:sp>
      <p:sp>
        <p:nvSpPr>
          <p:cNvPr id="3" name="Content Placeholder 2">
            <a:extLst>
              <a:ext uri="{FF2B5EF4-FFF2-40B4-BE49-F238E27FC236}">
                <a16:creationId xmlns:a16="http://schemas.microsoft.com/office/drawing/2014/main" id="{A99EDAFD-D390-456F-B802-56D6F7AB2300}"/>
              </a:ext>
            </a:extLst>
          </p:cNvPr>
          <p:cNvSpPr>
            <a:spLocks noGrp="1"/>
          </p:cNvSpPr>
          <p:nvPr>
            <p:ph idx="1"/>
          </p:nvPr>
        </p:nvSpPr>
        <p:spPr/>
        <p:txBody>
          <a:bodyPr>
            <a:normAutofit/>
          </a:bodyPr>
          <a:lstStyle/>
          <a:p>
            <a:r>
              <a:rPr lang="en-US" sz="2400" i="0">
                <a:effectLst/>
                <a:latin typeface="open sans" panose="020B0606030504020204" pitchFamily="34" charset="0"/>
              </a:rPr>
              <a:t>The </a:t>
            </a:r>
            <a:r>
              <a:rPr lang="en-US" sz="2400" i="0" strike="noStrike">
                <a:effectLst/>
                <a:latin typeface="open sans" panose="020B0606030504020204" pitchFamily="34" charset="0"/>
                <a:hlinkClick r:id="rId2">
                  <a:extLst>
                    <a:ext uri="{A12FA001-AC4F-418D-AE19-62706E023703}">
                      <ahyp:hlinkClr xmlns:ahyp="http://schemas.microsoft.com/office/drawing/2018/hyperlinkcolor" val="tx"/>
                    </a:ext>
                  </a:extLst>
                </a:hlinkClick>
              </a:rPr>
              <a:t>test design</a:t>
            </a:r>
            <a:r>
              <a:rPr lang="en-US" sz="2400" i="0">
                <a:effectLst/>
                <a:latin typeface="open sans" panose="020B0606030504020204" pitchFamily="34" charset="0"/>
              </a:rPr>
              <a:t> and </a:t>
            </a:r>
            <a:r>
              <a:rPr lang="en-US" sz="2400" i="0" strike="noStrike">
                <a:effectLst/>
                <a:latin typeface="open sans" panose="020B0606030504020204" pitchFamily="34" charset="0"/>
                <a:hlinkClick r:id="rId3">
                  <a:extLst>
                    <a:ext uri="{A12FA001-AC4F-418D-AE19-62706E023703}">
                      <ahyp:hlinkClr xmlns:ahyp="http://schemas.microsoft.com/office/drawing/2018/hyperlinkcolor" val="tx"/>
                    </a:ext>
                  </a:extLst>
                </a:hlinkClick>
              </a:rPr>
              <a:t>test execution</a:t>
            </a:r>
            <a:r>
              <a:rPr lang="en-US" sz="2400" i="0">
                <a:effectLst/>
                <a:latin typeface="open sans" panose="020B0606030504020204" pitchFamily="34" charset="0"/>
              </a:rPr>
              <a:t> activities are performed in parallel typically without formally documenting the </a:t>
            </a:r>
            <a:r>
              <a:rPr lang="en-US" sz="2400" i="0" strike="noStrike">
                <a:effectLst/>
                <a:latin typeface="open sans" panose="020B0606030504020204" pitchFamily="34" charset="0"/>
                <a:hlinkClick r:id="rId4">
                  <a:extLst>
                    <a:ext uri="{A12FA001-AC4F-418D-AE19-62706E023703}">
                      <ahyp:hlinkClr xmlns:ahyp="http://schemas.microsoft.com/office/drawing/2018/hyperlinkcolor" val="tx"/>
                    </a:ext>
                  </a:extLst>
                </a:hlinkClick>
              </a:rPr>
              <a:t>test conditions</a:t>
            </a:r>
            <a:r>
              <a:rPr lang="en-US" sz="2400" i="0">
                <a:effectLst/>
                <a:latin typeface="open sans" panose="020B0606030504020204" pitchFamily="34" charset="0"/>
              </a:rPr>
              <a:t>, </a:t>
            </a:r>
            <a:r>
              <a:rPr lang="en-US" sz="2400" i="0" strike="noStrike">
                <a:effectLst/>
                <a:latin typeface="open sans" panose="020B0606030504020204" pitchFamily="34" charset="0"/>
                <a:hlinkClick r:id="rId5">
                  <a:extLst>
                    <a:ext uri="{A12FA001-AC4F-418D-AE19-62706E023703}">
                      <ahyp:hlinkClr xmlns:ahyp="http://schemas.microsoft.com/office/drawing/2018/hyperlinkcolor" val="tx"/>
                    </a:ext>
                  </a:extLst>
                </a:hlinkClick>
              </a:rPr>
              <a:t>test cases</a:t>
            </a:r>
            <a:r>
              <a:rPr lang="en-US" sz="2400" i="0">
                <a:effectLst/>
                <a:latin typeface="open sans" panose="020B0606030504020204" pitchFamily="34" charset="0"/>
              </a:rPr>
              <a:t> or test scripts. </a:t>
            </a:r>
            <a:r>
              <a:rPr lang="en-US" sz="2400" i="0" dirty="0">
                <a:effectLst/>
                <a:latin typeface="open sans" panose="020B0606030504020204" pitchFamily="34" charset="0"/>
              </a:rPr>
              <a:t>This does not mean that other, more formal testing techniques will not be used. For example, the tester may decide to us boundary value analysis but will think through and test the most important boundary values without necessarily writing them down. Some notes will be written during the exploratory-testing session, so that a report can be produced afterwards.</a:t>
            </a:r>
          </a:p>
          <a:p>
            <a:r>
              <a:rPr lang="en-US" sz="2400" dirty="0"/>
              <a:t>Scripted Test Execution is usually a non-thinking activity where testers execute the test steps and compare the actual results with expected results. Such test execution activity can be automated does not require many cognitive skills.</a:t>
            </a:r>
            <a:endParaRPr lang="en-PK" sz="2400" dirty="0"/>
          </a:p>
        </p:txBody>
      </p:sp>
    </p:spTree>
    <p:extLst>
      <p:ext uri="{BB962C8B-B14F-4D97-AF65-F5344CB8AC3E}">
        <p14:creationId xmlns:p14="http://schemas.microsoft.com/office/powerpoint/2010/main" val="1144970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7683B240-607F-49F6-B536-38731639322E}"/>
              </a:ext>
            </a:extLst>
          </p:cNvPr>
          <p:cNvSpPr>
            <a:spLocks noChangeArrowheads="1"/>
          </p:cNvSpPr>
          <p:nvPr/>
        </p:nvSpPr>
        <p:spPr bwMode="auto">
          <a:xfrm>
            <a:off x="838200" y="1825625"/>
            <a:ext cx="4152774" cy="430346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eaLnBrk="1" fontAlgn="base" hangingPunct="1">
              <a:lnSpc>
                <a:spcPct val="90000"/>
              </a:lnSpc>
              <a:spcBef>
                <a:spcPct val="0"/>
              </a:spcBef>
              <a:spcAft>
                <a:spcPts val="600"/>
              </a:spcAft>
              <a:buClrTx/>
              <a:buSzTx/>
              <a:tabLst/>
            </a:pPr>
            <a:r>
              <a:rPr kumimoji="0" lang="en-US" altLang="en-PK" sz="3200" i="0" u="none" strike="noStrike" cap="none" normalizeH="0" baseline="0" dirty="0">
                <a:ln>
                  <a:noFill/>
                </a:ln>
                <a:effectLst/>
                <a:latin typeface="+mn-lt"/>
              </a:rPr>
              <a:t>Though the current trend in software testing is to push for automation, exploratory testing is a new way of thinking. Automation has its limits    </a:t>
            </a:r>
            <a:r>
              <a:rPr kumimoji="0" lang="en-US" altLang="en-PK" sz="2000" i="0" u="none" strike="noStrike" cap="none" normalizeH="0" baseline="0" dirty="0">
                <a:ln>
                  <a:noFill/>
                </a:ln>
                <a:effectLst/>
                <a:latin typeface="+mn-lt"/>
              </a:rPr>
              <a:t>   </a:t>
            </a:r>
          </a:p>
        </p:txBody>
      </p:sp>
      <p:pic>
        <p:nvPicPr>
          <p:cNvPr id="1026" name="Picture 2" descr="Exploratory Testing Tutorial: Process, Techniques &amp; Examples">
            <a:hlinkClick r:id="rId2"/>
            <a:extLst>
              <a:ext uri="{FF2B5EF4-FFF2-40B4-BE49-F238E27FC236}">
                <a16:creationId xmlns:a16="http://schemas.microsoft.com/office/drawing/2014/main" id="{E764D3EE-9A2A-4A9E-A81C-B6585DEAEAF4}"/>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1128" r="-1" b="4992"/>
          <a:stretch/>
        </p:blipFill>
        <p:spPr bwMode="auto">
          <a:xfrm>
            <a:off x="5183500" y="1904282"/>
            <a:ext cx="6170299" cy="4224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15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40FDF-2129-4E18-B32D-BC591899B8D3}"/>
              </a:ext>
            </a:extLst>
          </p:cNvPr>
          <p:cNvSpPr>
            <a:spLocks noGrp="1"/>
          </p:cNvSpPr>
          <p:nvPr>
            <p:ph type="title"/>
          </p:nvPr>
        </p:nvSpPr>
        <p:spPr/>
        <p:txBody>
          <a:bodyPr/>
          <a:lstStyle/>
          <a:p>
            <a:r>
              <a:rPr lang="en-IN" b="1" dirty="0"/>
              <a:t>Exploratory testing</a:t>
            </a:r>
            <a:endParaRPr lang="en-PK" b="1" dirty="0"/>
          </a:p>
        </p:txBody>
      </p:sp>
      <p:sp>
        <p:nvSpPr>
          <p:cNvPr id="3" name="Content Placeholder 2">
            <a:extLst>
              <a:ext uri="{FF2B5EF4-FFF2-40B4-BE49-F238E27FC236}">
                <a16:creationId xmlns:a16="http://schemas.microsoft.com/office/drawing/2014/main" id="{B756F028-F1D0-47FC-90DC-C9320BB6C9AE}"/>
              </a:ext>
            </a:extLst>
          </p:cNvPr>
          <p:cNvSpPr>
            <a:spLocks noGrp="1"/>
          </p:cNvSpPr>
          <p:nvPr>
            <p:ph idx="1"/>
          </p:nvPr>
        </p:nvSpPr>
        <p:spPr/>
        <p:txBody>
          <a:bodyPr/>
          <a:lstStyle/>
          <a:p>
            <a:pPr algn="l">
              <a:buFont typeface="Arial" panose="020B0604020202020204" pitchFamily="34" charset="0"/>
              <a:buChar char="•"/>
            </a:pPr>
            <a:r>
              <a:rPr lang="en-US" b="0" i="0" dirty="0">
                <a:solidFill>
                  <a:srgbClr val="222222"/>
                </a:solidFill>
                <a:effectLst/>
                <a:latin typeface="Source Sans Pro" panose="020B0503030403020204" pitchFamily="34" charset="0"/>
              </a:rPr>
              <a:t>Is not random testing but it is ad-hoc testing with a purpose of find bugs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Is structured and rigorous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Is cognitively (thinking) structured as compared to the procedural structure of scripted testing. This structure comes from Charter, time boxing etc.</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Is highly teachable and manageable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It is not a technique but it is an approach. What actions you perform next is governed by what you are doing currently</a:t>
            </a:r>
          </a:p>
        </p:txBody>
      </p:sp>
    </p:spTree>
    <p:extLst>
      <p:ext uri="{BB962C8B-B14F-4D97-AF65-F5344CB8AC3E}">
        <p14:creationId xmlns:p14="http://schemas.microsoft.com/office/powerpoint/2010/main" val="659209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61E41-C2AF-47DC-A576-49D1D6F814B6}"/>
              </a:ext>
            </a:extLst>
          </p:cNvPr>
          <p:cNvSpPr>
            <a:spLocks noGrp="1"/>
          </p:cNvSpPr>
          <p:nvPr>
            <p:ph type="title"/>
          </p:nvPr>
        </p:nvSpPr>
        <p:spPr/>
        <p:txBody>
          <a:bodyPr/>
          <a:lstStyle/>
          <a:p>
            <a:r>
              <a:rPr lang="en-IN" dirty="0"/>
              <a:t>How to do Exploratory testing</a:t>
            </a:r>
            <a:endParaRPr lang="en-PK" dirty="0"/>
          </a:p>
        </p:txBody>
      </p:sp>
      <p:sp>
        <p:nvSpPr>
          <p:cNvPr id="3" name="Content Placeholder 2">
            <a:extLst>
              <a:ext uri="{FF2B5EF4-FFF2-40B4-BE49-F238E27FC236}">
                <a16:creationId xmlns:a16="http://schemas.microsoft.com/office/drawing/2014/main" id="{D4C67098-316C-4479-A478-230132585240}"/>
              </a:ext>
            </a:extLst>
          </p:cNvPr>
          <p:cNvSpPr>
            <a:spLocks noGrp="1"/>
          </p:cNvSpPr>
          <p:nvPr>
            <p:ph idx="1"/>
          </p:nvPr>
        </p:nvSpPr>
        <p:spPr/>
        <p:txBody>
          <a:bodyPr>
            <a:normAutofit lnSpcReduction="10000"/>
          </a:bodyPr>
          <a:lstStyle/>
          <a:p>
            <a:pPr algn="l">
              <a:buFont typeface="+mj-lt"/>
              <a:buAutoNum type="arabicPeriod"/>
            </a:pPr>
            <a:r>
              <a:rPr lang="en-US" b="1" i="0" dirty="0">
                <a:solidFill>
                  <a:srgbClr val="222222"/>
                </a:solidFill>
                <a:effectLst/>
                <a:latin typeface="Source Sans Pro" panose="020B0503030403020204" pitchFamily="34" charset="0"/>
              </a:rPr>
              <a:t>Create a Bug Taxonomy (classification)</a:t>
            </a:r>
            <a:endParaRPr lang="en-US" b="0" i="0" dirty="0">
              <a:solidFill>
                <a:srgbClr val="222222"/>
              </a:solidFill>
              <a:effectLst/>
              <a:latin typeface="Source Sans Pro" panose="020B0503030403020204" pitchFamily="34" charset="0"/>
            </a:endParaRPr>
          </a:p>
          <a:p>
            <a:pPr marL="742950" lvl="1" indent="-285750" algn="l">
              <a:buFont typeface="+mj-lt"/>
              <a:buAutoNum type="arabicPeriod"/>
            </a:pPr>
            <a:r>
              <a:rPr lang="en-US" b="0" i="0" dirty="0">
                <a:solidFill>
                  <a:srgbClr val="222222"/>
                </a:solidFill>
                <a:effectLst/>
                <a:latin typeface="Source Sans Pro" panose="020B0503030403020204" pitchFamily="34" charset="0"/>
              </a:rPr>
              <a:t>Categorize common types of faults found in the past projects</a:t>
            </a:r>
          </a:p>
          <a:p>
            <a:pPr marL="742950" lvl="1" indent="-285750" algn="l">
              <a:buFont typeface="+mj-lt"/>
              <a:buAutoNum type="arabicPeriod"/>
            </a:pPr>
            <a:r>
              <a:rPr lang="en-US" b="0" i="0" dirty="0">
                <a:solidFill>
                  <a:srgbClr val="222222"/>
                </a:solidFill>
                <a:effectLst/>
                <a:latin typeface="Source Sans Pro" panose="020B0503030403020204" pitchFamily="34" charset="0"/>
              </a:rPr>
              <a:t>Analyze the root cause analysis of the problems or faults</a:t>
            </a:r>
          </a:p>
          <a:p>
            <a:pPr marL="742950" lvl="1" indent="-285750" algn="l">
              <a:buFont typeface="+mj-lt"/>
              <a:buAutoNum type="arabicPeriod"/>
            </a:pPr>
            <a:r>
              <a:rPr lang="en-US" b="0" i="0" dirty="0">
                <a:solidFill>
                  <a:srgbClr val="222222"/>
                </a:solidFill>
                <a:effectLst/>
                <a:latin typeface="Source Sans Pro" panose="020B0503030403020204" pitchFamily="34" charset="0"/>
              </a:rPr>
              <a:t>Find the risks and develop ideas to test the application.</a:t>
            </a:r>
          </a:p>
          <a:p>
            <a:pPr algn="l">
              <a:buFont typeface="+mj-lt"/>
              <a:buAutoNum type="arabicPeriod"/>
            </a:pPr>
            <a:r>
              <a:rPr lang="en-US" b="1" i="0" dirty="0">
                <a:solidFill>
                  <a:srgbClr val="222222"/>
                </a:solidFill>
                <a:effectLst/>
                <a:latin typeface="Source Sans Pro" panose="020B0503030403020204" pitchFamily="34" charset="0"/>
              </a:rPr>
              <a:t>Test Charter</a:t>
            </a:r>
            <a:endParaRPr lang="en-US" b="0" i="0" dirty="0">
              <a:solidFill>
                <a:srgbClr val="222222"/>
              </a:solidFill>
              <a:effectLst/>
              <a:latin typeface="Source Sans Pro" panose="020B0503030403020204" pitchFamily="34" charset="0"/>
            </a:endParaRPr>
          </a:p>
          <a:p>
            <a:pPr marL="742950" lvl="1" indent="-285750" algn="l">
              <a:buFont typeface="+mj-lt"/>
              <a:buAutoNum type="arabicPeriod"/>
            </a:pPr>
            <a:r>
              <a:rPr lang="en-US" b="0" i="0" dirty="0">
                <a:solidFill>
                  <a:srgbClr val="222222"/>
                </a:solidFill>
                <a:effectLst/>
                <a:latin typeface="Source Sans Pro" panose="020B0503030403020204" pitchFamily="34" charset="0"/>
              </a:rPr>
              <a:t>Test Charter should suggest</a:t>
            </a:r>
          </a:p>
          <a:p>
            <a:pPr marL="1143000" lvl="2" indent="-228600" algn="l">
              <a:buFont typeface="+mj-lt"/>
              <a:buAutoNum type="arabicPeriod"/>
            </a:pPr>
            <a:r>
              <a:rPr lang="en-US" b="0" i="0" dirty="0">
                <a:solidFill>
                  <a:srgbClr val="222222"/>
                </a:solidFill>
                <a:effectLst/>
                <a:latin typeface="Source Sans Pro" panose="020B0503030403020204" pitchFamily="34" charset="0"/>
              </a:rPr>
              <a:t>what to test</a:t>
            </a:r>
          </a:p>
          <a:p>
            <a:pPr marL="1143000" lvl="2" indent="-228600" algn="l">
              <a:buFont typeface="+mj-lt"/>
              <a:buAutoNum type="arabicPeriod"/>
            </a:pPr>
            <a:r>
              <a:rPr lang="en-US" b="0" i="0" dirty="0">
                <a:solidFill>
                  <a:srgbClr val="222222"/>
                </a:solidFill>
                <a:effectLst/>
                <a:latin typeface="Source Sans Pro" panose="020B0503030403020204" pitchFamily="34" charset="0"/>
              </a:rPr>
              <a:t>how it can be tested</a:t>
            </a:r>
          </a:p>
          <a:p>
            <a:pPr marL="1143000" lvl="2" indent="-228600" algn="l">
              <a:buFont typeface="+mj-lt"/>
              <a:buAutoNum type="arabicPeriod"/>
            </a:pPr>
            <a:r>
              <a:rPr lang="en-US" b="0" i="0" dirty="0">
                <a:solidFill>
                  <a:srgbClr val="222222"/>
                </a:solidFill>
                <a:effectLst/>
                <a:latin typeface="Source Sans Pro" panose="020B0503030403020204" pitchFamily="34" charset="0"/>
              </a:rPr>
              <a:t>What needs to be looked</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Test ideas are the starting point of exploration testing</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Test charter helps determine how the end user could use the system</a:t>
            </a:r>
          </a:p>
          <a:p>
            <a:pPr>
              <a:buFont typeface="+mj-lt"/>
              <a:buAutoNum type="arabicPeriod"/>
            </a:pPr>
            <a:endParaRPr lang="en-US" b="0" i="0" dirty="0">
              <a:solidFill>
                <a:srgbClr val="222222"/>
              </a:solidFill>
              <a:effectLst/>
              <a:latin typeface="Source Sans Pro" panose="020B0503030403020204" pitchFamily="34" charset="0"/>
            </a:endParaRPr>
          </a:p>
          <a:p>
            <a:pPr marL="0" indent="0">
              <a:buNone/>
            </a:pPr>
            <a:endParaRPr lang="en-PK" dirty="0"/>
          </a:p>
        </p:txBody>
      </p:sp>
    </p:spTree>
    <p:extLst>
      <p:ext uri="{BB962C8B-B14F-4D97-AF65-F5344CB8AC3E}">
        <p14:creationId xmlns:p14="http://schemas.microsoft.com/office/powerpoint/2010/main" val="2008373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61E41-C2AF-47DC-A576-49D1D6F814B6}"/>
              </a:ext>
            </a:extLst>
          </p:cNvPr>
          <p:cNvSpPr>
            <a:spLocks noGrp="1"/>
          </p:cNvSpPr>
          <p:nvPr>
            <p:ph type="title"/>
          </p:nvPr>
        </p:nvSpPr>
        <p:spPr>
          <a:xfrm>
            <a:off x="838200" y="166342"/>
            <a:ext cx="10515600" cy="1325563"/>
          </a:xfrm>
        </p:spPr>
        <p:txBody>
          <a:bodyPr/>
          <a:lstStyle/>
          <a:p>
            <a:r>
              <a:rPr lang="en-IN" dirty="0"/>
              <a:t>How to do Exploratory testing</a:t>
            </a:r>
            <a:endParaRPr lang="en-PK" dirty="0"/>
          </a:p>
        </p:txBody>
      </p:sp>
      <p:sp>
        <p:nvSpPr>
          <p:cNvPr id="3" name="Content Placeholder 2">
            <a:extLst>
              <a:ext uri="{FF2B5EF4-FFF2-40B4-BE49-F238E27FC236}">
                <a16:creationId xmlns:a16="http://schemas.microsoft.com/office/drawing/2014/main" id="{D4C67098-316C-4479-A478-230132585240}"/>
              </a:ext>
            </a:extLst>
          </p:cNvPr>
          <p:cNvSpPr>
            <a:spLocks noGrp="1"/>
          </p:cNvSpPr>
          <p:nvPr>
            <p:ph idx="1"/>
          </p:nvPr>
        </p:nvSpPr>
        <p:spPr>
          <a:xfrm>
            <a:off x="450575" y="1311966"/>
            <a:ext cx="10903226" cy="4864998"/>
          </a:xfrm>
        </p:spPr>
        <p:txBody>
          <a:bodyPr>
            <a:normAutofit fontScale="92500" lnSpcReduction="20000"/>
          </a:bodyPr>
          <a:lstStyle/>
          <a:p>
            <a:pPr marL="0" indent="0" algn="l">
              <a:buNone/>
            </a:pPr>
            <a:r>
              <a:rPr lang="en-US" b="1" i="0" dirty="0">
                <a:solidFill>
                  <a:srgbClr val="222222"/>
                </a:solidFill>
                <a:effectLst/>
                <a:latin typeface="Source Sans Pro" panose="020B0503030403020204" pitchFamily="34" charset="0"/>
              </a:rPr>
              <a:t>3. Time Box</a:t>
            </a:r>
            <a:endParaRPr lang="en-US" b="0" i="0" dirty="0">
              <a:solidFill>
                <a:srgbClr val="222222"/>
              </a:solidFill>
              <a:effectLst/>
              <a:latin typeface="Source Sans Pro" panose="020B0503030403020204" pitchFamily="34" charset="0"/>
            </a:endParaRPr>
          </a:p>
          <a:p>
            <a:pPr marL="742950" lvl="1" indent="-285750" algn="l">
              <a:buFont typeface="+mj-lt"/>
              <a:buAutoNum type="arabicPeriod"/>
            </a:pPr>
            <a:r>
              <a:rPr lang="en-US" b="0" i="0" dirty="0">
                <a:solidFill>
                  <a:srgbClr val="222222"/>
                </a:solidFill>
                <a:effectLst/>
                <a:latin typeface="Source Sans Pro" panose="020B0503030403020204" pitchFamily="34" charset="0"/>
              </a:rPr>
              <a:t>This method includes a pair of testers working together not less than 90 minutes</a:t>
            </a:r>
          </a:p>
          <a:p>
            <a:pPr marL="742950" lvl="1" indent="-285750" algn="l">
              <a:buFont typeface="+mj-lt"/>
              <a:buAutoNum type="arabicPeriod"/>
            </a:pPr>
            <a:r>
              <a:rPr lang="en-US" b="0" i="0" dirty="0">
                <a:solidFill>
                  <a:srgbClr val="222222"/>
                </a:solidFill>
                <a:effectLst/>
                <a:latin typeface="Source Sans Pro" panose="020B0503030403020204" pitchFamily="34" charset="0"/>
              </a:rPr>
              <a:t>There should not be any interrupted time in those 90 minutes session</a:t>
            </a:r>
          </a:p>
          <a:p>
            <a:pPr marL="742950" lvl="1" indent="-285750" algn="l">
              <a:buFont typeface="+mj-lt"/>
              <a:buAutoNum type="arabicPeriod"/>
            </a:pPr>
            <a:r>
              <a:rPr lang="en-US" b="0" i="0" dirty="0">
                <a:solidFill>
                  <a:srgbClr val="222222"/>
                </a:solidFill>
                <a:effectLst/>
                <a:latin typeface="Source Sans Pro" panose="020B0503030403020204" pitchFamily="34" charset="0"/>
              </a:rPr>
              <a:t>Timebox can be extended or reduced by 45 minutes</a:t>
            </a:r>
          </a:p>
          <a:p>
            <a:pPr marL="742950" lvl="1" indent="-285750" algn="l">
              <a:buFont typeface="+mj-lt"/>
              <a:buAutoNum type="arabicPeriod"/>
            </a:pPr>
            <a:r>
              <a:rPr lang="en-US" b="0" i="0" dirty="0">
                <a:solidFill>
                  <a:srgbClr val="222222"/>
                </a:solidFill>
                <a:effectLst/>
                <a:latin typeface="Source Sans Pro" panose="020B0503030403020204" pitchFamily="34" charset="0"/>
              </a:rPr>
              <a:t>This session encourages testers to react on the response from the system and prepare for the correct outcome</a:t>
            </a:r>
          </a:p>
          <a:p>
            <a:pPr marL="0" indent="0" algn="l">
              <a:buNone/>
            </a:pPr>
            <a:r>
              <a:rPr lang="en-US" b="1" i="0" dirty="0">
                <a:solidFill>
                  <a:srgbClr val="222222"/>
                </a:solidFill>
                <a:effectLst/>
                <a:latin typeface="Source Sans Pro" panose="020B0503030403020204" pitchFamily="34" charset="0"/>
              </a:rPr>
              <a:t>4. Review Results:</a:t>
            </a:r>
            <a:endParaRPr lang="en-US" b="0" i="0" dirty="0">
              <a:solidFill>
                <a:srgbClr val="222222"/>
              </a:solidFill>
              <a:effectLst/>
              <a:latin typeface="Source Sans Pro" panose="020B0503030403020204" pitchFamily="34" charset="0"/>
            </a:endParaRPr>
          </a:p>
          <a:p>
            <a:pPr marL="742950" lvl="1" indent="-285750" algn="l">
              <a:buFont typeface="+mj-lt"/>
              <a:buAutoNum type="arabicPeriod"/>
            </a:pPr>
            <a:r>
              <a:rPr lang="en-US" b="0" i="0" dirty="0">
                <a:solidFill>
                  <a:srgbClr val="222222"/>
                </a:solidFill>
                <a:effectLst/>
                <a:latin typeface="Source Sans Pro" panose="020B0503030403020204" pitchFamily="34" charset="0"/>
              </a:rPr>
              <a:t>Evaluation of the defects</a:t>
            </a:r>
          </a:p>
          <a:p>
            <a:pPr marL="742950" lvl="1" indent="-285750" algn="l">
              <a:buFont typeface="+mj-lt"/>
              <a:buAutoNum type="arabicPeriod"/>
            </a:pPr>
            <a:r>
              <a:rPr lang="en-US" b="0" i="0" dirty="0">
                <a:solidFill>
                  <a:srgbClr val="222222"/>
                </a:solidFill>
                <a:effectLst/>
                <a:latin typeface="Source Sans Pro" panose="020B0503030403020204" pitchFamily="34" charset="0"/>
              </a:rPr>
              <a:t>Learning from the testing</a:t>
            </a:r>
          </a:p>
          <a:p>
            <a:pPr marL="742950" lvl="1" indent="-285750" algn="l">
              <a:buFont typeface="+mj-lt"/>
              <a:buAutoNum type="arabicPeriod"/>
            </a:pPr>
            <a:r>
              <a:rPr lang="en-US" b="0" i="0" dirty="0">
                <a:solidFill>
                  <a:srgbClr val="222222"/>
                </a:solidFill>
                <a:effectLst/>
                <a:latin typeface="Source Sans Pro" panose="020B0503030403020204" pitchFamily="34" charset="0"/>
              </a:rPr>
              <a:t>Analysis of coverage areas</a:t>
            </a:r>
          </a:p>
          <a:p>
            <a:pPr marL="0" indent="0" algn="l">
              <a:buNone/>
            </a:pPr>
            <a:r>
              <a:rPr lang="en-US" b="1" i="0" dirty="0">
                <a:solidFill>
                  <a:srgbClr val="222222"/>
                </a:solidFill>
                <a:effectLst/>
                <a:latin typeface="Source Sans Pro" panose="020B0503030403020204" pitchFamily="34" charset="0"/>
              </a:rPr>
              <a:t>5. Debriefing:</a:t>
            </a:r>
            <a:endParaRPr lang="en-US" b="0" i="0" dirty="0">
              <a:solidFill>
                <a:srgbClr val="222222"/>
              </a:solidFill>
              <a:effectLst/>
              <a:latin typeface="Source Sans Pro" panose="020B0503030403020204" pitchFamily="34" charset="0"/>
            </a:endParaRPr>
          </a:p>
          <a:p>
            <a:pPr marL="742950" lvl="1" indent="-285750" algn="l">
              <a:buFont typeface="+mj-lt"/>
              <a:buAutoNum type="arabicPeriod"/>
            </a:pPr>
            <a:r>
              <a:rPr lang="en-US" b="0" i="0" dirty="0">
                <a:solidFill>
                  <a:srgbClr val="222222"/>
                </a:solidFill>
                <a:effectLst/>
                <a:latin typeface="Source Sans Pro" panose="020B0503030403020204" pitchFamily="34" charset="0"/>
              </a:rPr>
              <a:t>Compilation of the output results</a:t>
            </a:r>
          </a:p>
          <a:p>
            <a:pPr marL="742950" lvl="1" indent="-285750" algn="l">
              <a:buFont typeface="+mj-lt"/>
              <a:buAutoNum type="arabicPeriod"/>
            </a:pPr>
            <a:r>
              <a:rPr lang="en-US" b="0" i="0" dirty="0">
                <a:solidFill>
                  <a:srgbClr val="222222"/>
                </a:solidFill>
                <a:effectLst/>
                <a:latin typeface="Source Sans Pro" panose="020B0503030403020204" pitchFamily="34" charset="0"/>
              </a:rPr>
              <a:t>Compare the results with the charter</a:t>
            </a:r>
          </a:p>
          <a:p>
            <a:pPr marL="742950" lvl="1" indent="-285750" algn="l">
              <a:buFont typeface="+mj-lt"/>
              <a:buAutoNum type="arabicPeriod"/>
            </a:pPr>
            <a:r>
              <a:rPr lang="en-US" b="0" i="0" dirty="0">
                <a:solidFill>
                  <a:srgbClr val="222222"/>
                </a:solidFill>
                <a:effectLst/>
                <a:latin typeface="Source Sans Pro" panose="020B0503030403020204" pitchFamily="34" charset="0"/>
              </a:rPr>
              <a:t>Check whether any additional testing is needed</a:t>
            </a:r>
          </a:p>
          <a:p>
            <a:pPr marL="0" indent="0">
              <a:buNone/>
            </a:pPr>
            <a:endParaRPr lang="en-PK" dirty="0"/>
          </a:p>
        </p:txBody>
      </p:sp>
    </p:spTree>
    <p:extLst>
      <p:ext uri="{BB962C8B-B14F-4D97-AF65-F5344CB8AC3E}">
        <p14:creationId xmlns:p14="http://schemas.microsoft.com/office/powerpoint/2010/main" val="4145013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DB6AF-C37C-4CAC-9F90-8C3D86783A49}"/>
              </a:ext>
            </a:extLst>
          </p:cNvPr>
          <p:cNvSpPr>
            <a:spLocks noGrp="1"/>
          </p:cNvSpPr>
          <p:nvPr>
            <p:ph type="title"/>
          </p:nvPr>
        </p:nvSpPr>
        <p:spPr/>
        <p:txBody>
          <a:bodyPr/>
          <a:lstStyle/>
          <a:p>
            <a:r>
              <a:rPr lang="en-IN" dirty="0"/>
              <a:t>When to do Exploratory Testing</a:t>
            </a:r>
            <a:endParaRPr lang="en-PK" dirty="0"/>
          </a:p>
        </p:txBody>
      </p:sp>
      <p:sp>
        <p:nvSpPr>
          <p:cNvPr id="3" name="Content Placeholder 2">
            <a:extLst>
              <a:ext uri="{FF2B5EF4-FFF2-40B4-BE49-F238E27FC236}">
                <a16:creationId xmlns:a16="http://schemas.microsoft.com/office/drawing/2014/main" id="{2AAB8D9B-C252-40BE-B162-C09AD72AB2F4}"/>
              </a:ext>
            </a:extLst>
          </p:cNvPr>
          <p:cNvSpPr>
            <a:spLocks noGrp="1"/>
          </p:cNvSpPr>
          <p:nvPr>
            <p:ph idx="1"/>
          </p:nvPr>
        </p:nvSpPr>
        <p:spPr>
          <a:xfrm>
            <a:off x="715617" y="1497496"/>
            <a:ext cx="10638183" cy="4679467"/>
          </a:xfrm>
        </p:spPr>
        <p:txBody>
          <a:bodyPr>
            <a:normAutofit fontScale="92500"/>
          </a:bodyPr>
          <a:lstStyle/>
          <a:p>
            <a:pPr algn="l">
              <a:buFont typeface="Arial" panose="020B0604020202020204" pitchFamily="34" charset="0"/>
              <a:buChar char="•"/>
            </a:pPr>
            <a:r>
              <a:rPr lang="en-US" sz="2400" i="0" dirty="0">
                <a:effectLst/>
                <a:latin typeface="Arial" panose="020B0604020202020204" pitchFamily="34" charset="0"/>
                <a:cs typeface="Arial" panose="020B0604020202020204" pitchFamily="34" charset="0"/>
              </a:rPr>
              <a:t>In the early stages of </a:t>
            </a:r>
            <a:r>
              <a:rPr lang="en-US" sz="2400" i="0" strike="noStrike" dirty="0">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SDLC</a:t>
            </a:r>
            <a:r>
              <a:rPr lang="en-US" sz="2400" i="0" dirty="0">
                <a:effectLst/>
                <a:latin typeface="Arial" panose="020B0604020202020204" pitchFamily="34" charset="0"/>
                <a:cs typeface="Arial" panose="020B0604020202020204" pitchFamily="34" charset="0"/>
              </a:rPr>
              <a:t> – software development life cycle when the code undergoes rapid changes, exploratory testing can be highly effective.</a:t>
            </a:r>
          </a:p>
          <a:p>
            <a:pPr algn="l">
              <a:buFont typeface="Arial" panose="020B0604020202020204" pitchFamily="34" charset="0"/>
              <a:buChar char="•"/>
            </a:pPr>
            <a:r>
              <a:rPr lang="en-US" sz="2400" i="0" dirty="0">
                <a:effectLst/>
                <a:latin typeface="Arial" panose="020B0604020202020204" pitchFamily="34" charset="0"/>
                <a:cs typeface="Arial" panose="020B0604020202020204" pitchFamily="34" charset="0"/>
              </a:rPr>
              <a:t>The developers can use this technique to perform unit tests while the testers can acquire familiarity with the application using this testing approach.</a:t>
            </a:r>
          </a:p>
          <a:p>
            <a:pPr algn="l">
              <a:buFont typeface="Arial" panose="020B0604020202020204" pitchFamily="34" charset="0"/>
              <a:buChar char="•"/>
            </a:pPr>
            <a:r>
              <a:rPr lang="en-US" sz="2400" i="0" dirty="0">
                <a:effectLst/>
                <a:latin typeface="Arial" panose="020B0604020202020204" pitchFamily="34" charset="0"/>
                <a:cs typeface="Arial" panose="020B0604020202020204" pitchFamily="34" charset="0"/>
              </a:rPr>
              <a:t>The experience gained from exploratory testing can be valuable in preparing test scripts and doing additional testing in the later stages of the software development life cycle.</a:t>
            </a:r>
          </a:p>
          <a:p>
            <a:pPr algn="l">
              <a:buFont typeface="Arial" panose="020B0604020202020204" pitchFamily="34" charset="0"/>
              <a:buChar char="•"/>
            </a:pPr>
            <a:r>
              <a:rPr lang="en-US" sz="2400" i="0" dirty="0">
                <a:effectLst/>
                <a:latin typeface="Arial" panose="020B0604020202020204" pitchFamily="34" charset="0"/>
                <a:cs typeface="Arial" panose="020B0604020202020204" pitchFamily="34" charset="0"/>
              </a:rPr>
              <a:t>In the </a:t>
            </a:r>
            <a:r>
              <a:rPr lang="en-US" sz="2400" i="0" strike="noStrike" dirty="0">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agile development</a:t>
            </a:r>
            <a:r>
              <a:rPr lang="en-US" sz="2400" i="0" dirty="0">
                <a:effectLst/>
                <a:latin typeface="Arial" panose="020B0604020202020204" pitchFamily="34" charset="0"/>
                <a:cs typeface="Arial" panose="020B0604020202020204" pitchFamily="34" charset="0"/>
              </a:rPr>
              <a:t> environment, there are short scrum cycles and little time available for developing formal test design and scripts. Exploratory testing is well suited for agile environment as it keeps up with the short scrum cycles.</a:t>
            </a:r>
          </a:p>
          <a:p>
            <a:pPr algn="l">
              <a:buFont typeface="Arial" panose="020B0604020202020204" pitchFamily="34" charset="0"/>
              <a:buChar char="•"/>
            </a:pPr>
            <a:r>
              <a:rPr lang="en-US" sz="2400" i="0" dirty="0">
                <a:effectLst/>
                <a:latin typeface="Arial" panose="020B0604020202020204" pitchFamily="34" charset="0"/>
                <a:cs typeface="Arial" panose="020B0604020202020204" pitchFamily="34" charset="0"/>
              </a:rPr>
              <a:t>While performing exploratory testing, </a:t>
            </a:r>
            <a:r>
              <a:rPr lang="en-US" sz="2400" i="0" strike="noStrike" dirty="0">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test plans</a:t>
            </a:r>
            <a:r>
              <a:rPr lang="en-US" sz="2400" i="0" dirty="0">
                <a:effectLst/>
                <a:latin typeface="Arial" panose="020B0604020202020204" pitchFamily="34" charset="0"/>
                <a:cs typeface="Arial" panose="020B0604020202020204" pitchFamily="34" charset="0"/>
              </a:rPr>
              <a:t> are developed on the fly which saves lot of time for the tester. At the end of each scrum cycle, critical exploratory tests can be captured for subsequent scrums.</a:t>
            </a:r>
          </a:p>
          <a:p>
            <a:endParaRPr lang="en-PK"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1049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23337-2606-4892-A660-83A699E158BC}"/>
              </a:ext>
            </a:extLst>
          </p:cNvPr>
          <p:cNvSpPr>
            <a:spLocks noGrp="1"/>
          </p:cNvSpPr>
          <p:nvPr>
            <p:ph type="title"/>
          </p:nvPr>
        </p:nvSpPr>
        <p:spPr/>
        <p:txBody>
          <a:bodyPr/>
          <a:lstStyle/>
          <a:p>
            <a:r>
              <a:rPr lang="en-IN" dirty="0"/>
              <a:t>Advantages </a:t>
            </a:r>
            <a:endParaRPr lang="en-PK" dirty="0"/>
          </a:p>
        </p:txBody>
      </p:sp>
      <p:sp>
        <p:nvSpPr>
          <p:cNvPr id="3" name="Content Placeholder 2">
            <a:extLst>
              <a:ext uri="{FF2B5EF4-FFF2-40B4-BE49-F238E27FC236}">
                <a16:creationId xmlns:a16="http://schemas.microsoft.com/office/drawing/2014/main" id="{866C28B2-CFBD-44A3-B9C2-647E457646AA}"/>
              </a:ext>
            </a:extLst>
          </p:cNvPr>
          <p:cNvSpPr>
            <a:spLocks noGrp="1"/>
          </p:cNvSpPr>
          <p:nvPr>
            <p:ph idx="1"/>
          </p:nvPr>
        </p:nvSpPr>
        <p:spPr/>
        <p:txBody>
          <a:bodyPr>
            <a:normAutofit lnSpcReduction="10000"/>
          </a:bodyPr>
          <a:lstStyle/>
          <a:p>
            <a:r>
              <a:rPr lang="en-US" dirty="0"/>
              <a:t>Less preparation is needed and important bugs are found quickly</a:t>
            </a:r>
          </a:p>
          <a:p>
            <a:r>
              <a:rPr lang="en-US" dirty="0"/>
              <a:t>Thinking on your feet, reacting quickly is encouraged and more defects are uncovered</a:t>
            </a:r>
          </a:p>
          <a:p>
            <a:r>
              <a:rPr lang="en-US" dirty="0"/>
              <a:t>Lot of focus is given to expanding your knowledge and learning, for the tester</a:t>
            </a:r>
          </a:p>
          <a:p>
            <a:r>
              <a:rPr lang="en-US" dirty="0"/>
              <a:t>It can be used to review the work done by another tester</a:t>
            </a:r>
          </a:p>
          <a:p>
            <a:r>
              <a:rPr lang="en-US" dirty="0"/>
              <a:t>Exploratory testing can catch defects that may have been missed in the test cases</a:t>
            </a:r>
          </a:p>
          <a:p>
            <a:r>
              <a:rPr lang="en-US" dirty="0"/>
              <a:t>In case of limited time, exploratory testing can be used to test new features while regression testing can be used for existing features</a:t>
            </a:r>
            <a:endParaRPr lang="en-PK" dirty="0"/>
          </a:p>
        </p:txBody>
      </p:sp>
    </p:spTree>
    <p:extLst>
      <p:ext uri="{BB962C8B-B14F-4D97-AF65-F5344CB8AC3E}">
        <p14:creationId xmlns:p14="http://schemas.microsoft.com/office/powerpoint/2010/main" val="1676506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1584</Words>
  <Application>Microsoft Office PowerPoint</Application>
  <PresentationFormat>Widescreen</PresentationFormat>
  <Paragraphs>102</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Open Sans</vt:lpstr>
      <vt:lpstr>Open Sans</vt:lpstr>
      <vt:lpstr>oswald</vt:lpstr>
      <vt:lpstr>Source Sans Pro</vt:lpstr>
      <vt:lpstr>Office Theme</vt:lpstr>
      <vt:lpstr>Exploratory Testing</vt:lpstr>
      <vt:lpstr>EXPLORATORY TESTING </vt:lpstr>
      <vt:lpstr>Continued..</vt:lpstr>
      <vt:lpstr>PowerPoint Presentation</vt:lpstr>
      <vt:lpstr>Exploratory testing</vt:lpstr>
      <vt:lpstr>How to do Exploratory testing</vt:lpstr>
      <vt:lpstr>How to do Exploratory testing</vt:lpstr>
      <vt:lpstr>When to do Exploratory Testing</vt:lpstr>
      <vt:lpstr>Advantages </vt:lpstr>
      <vt:lpstr>Disadvantages</vt:lpstr>
      <vt:lpstr>PowerPoint Presentation</vt:lpstr>
      <vt:lpstr>1. Guesses</vt:lpstr>
      <vt:lpstr>2.Architectural diagrams and use cases</vt:lpstr>
      <vt:lpstr>3.Past Defects</vt:lpstr>
      <vt:lpstr>Error Handling</vt:lpstr>
      <vt:lpstr>PowerPoint Presentation</vt:lpstr>
      <vt:lpstr>Categories of Exploratory Testing</vt:lpstr>
      <vt:lpstr>Categories of Exploratory Testing</vt:lpstr>
      <vt:lpstr>Categories of Exploratory Testing</vt:lpstr>
      <vt:lpstr>Exploratory Testing in Agile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Naseem us Sehar</dc:creator>
  <cp:lastModifiedBy>Naseem us Sehar</cp:lastModifiedBy>
  <cp:revision>8</cp:revision>
  <dcterms:created xsi:type="dcterms:W3CDTF">2021-05-06T03:26:08Z</dcterms:created>
  <dcterms:modified xsi:type="dcterms:W3CDTF">2021-05-06T04:34:28Z</dcterms:modified>
</cp:coreProperties>
</file>