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6447-4AD0-4155-A764-ECB01348D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23C901B-CE8F-4856-9E4B-495A63D01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2F1F52C-05B6-4500-8548-44BE8C10CF3D}"/>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5" name="Footer Placeholder 4">
            <a:extLst>
              <a:ext uri="{FF2B5EF4-FFF2-40B4-BE49-F238E27FC236}">
                <a16:creationId xmlns:a16="http://schemas.microsoft.com/office/drawing/2014/main" id="{05CA8CB8-0392-4EE9-AD72-DF999504118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7F1ED3C-33AF-44C8-9625-3FBB2CD5B6FC}"/>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292046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B4CD-4530-4E18-BA1C-0C3F8D4DF55B}"/>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7A97C4D-885A-4133-8489-426D9A296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20CD282-45FB-4B0A-B0AD-B1AE2A5B7909}"/>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5" name="Footer Placeholder 4">
            <a:extLst>
              <a:ext uri="{FF2B5EF4-FFF2-40B4-BE49-F238E27FC236}">
                <a16:creationId xmlns:a16="http://schemas.microsoft.com/office/drawing/2014/main" id="{77403B53-E5BA-48D5-9918-56690717F02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93E6E25-8DBB-4A74-8FD4-7879621AB88E}"/>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271798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E0CC3D-DF86-4AE6-8778-465C59ECA1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A38DCC1-DD52-4103-8A35-2A76CE2AF0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5175FEE-CDEA-4F79-B44D-35B39020D7FF}"/>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5" name="Footer Placeholder 4">
            <a:extLst>
              <a:ext uri="{FF2B5EF4-FFF2-40B4-BE49-F238E27FC236}">
                <a16:creationId xmlns:a16="http://schemas.microsoft.com/office/drawing/2014/main" id="{8E1FB7F1-6FE3-4D31-8B98-87B5B2022B3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8CB56F1-1FE8-4BEE-8F66-634FD53C3496}"/>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60776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71DE-D2AF-4C8D-A7DB-84A37376C24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3CEB519-DF69-48C0-AF3C-BA1A8506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9EB23FA-B716-42F0-BF29-19F5F316B415}"/>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5" name="Footer Placeholder 4">
            <a:extLst>
              <a:ext uri="{FF2B5EF4-FFF2-40B4-BE49-F238E27FC236}">
                <a16:creationId xmlns:a16="http://schemas.microsoft.com/office/drawing/2014/main" id="{48899BB2-6A33-4F1C-A0DB-CB4DBBE8E70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434A59C-500E-4701-9C40-0767AC48782F}"/>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181669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D633-4FBA-4217-A214-16E31123E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32C5E5D-75F1-4598-899D-15F794EAB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4EEAE-280C-41B8-8718-32DE9A61FE19}"/>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5" name="Footer Placeholder 4">
            <a:extLst>
              <a:ext uri="{FF2B5EF4-FFF2-40B4-BE49-F238E27FC236}">
                <a16:creationId xmlns:a16="http://schemas.microsoft.com/office/drawing/2014/main" id="{234B4CEB-3EB1-44E3-8C63-DC02F1DA4D6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0214A35-4ACF-4B7D-8F52-50840A22A118}"/>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86210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1C85-2F97-466E-AA21-78C09C22A89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C9543F1-BBEA-46CA-8C4D-CAAEFBA57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ADCBF1A-C147-4F69-BA45-B7D4B15C1B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483C72C-1905-4AA7-A665-B4DFFC902979}"/>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6" name="Footer Placeholder 5">
            <a:extLst>
              <a:ext uri="{FF2B5EF4-FFF2-40B4-BE49-F238E27FC236}">
                <a16:creationId xmlns:a16="http://schemas.microsoft.com/office/drawing/2014/main" id="{8E2AADAF-F610-45B9-A8EE-00E70594A84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52930AB-C221-42EA-8EF0-D8183D8818AC}"/>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48257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6B2F-5275-4A31-879E-8F3269387E6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8625B72-ED75-434E-97A6-270ECA9B7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EEAEC-7262-4331-9FD4-FD568A102D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5902AE6-12FB-4227-8BB1-79F6AFDF2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750161-64C9-4B57-92BD-3FCFB72BC5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7690AAA-E50C-4880-8B49-F6262F3AF0F2}"/>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8" name="Footer Placeholder 7">
            <a:extLst>
              <a:ext uri="{FF2B5EF4-FFF2-40B4-BE49-F238E27FC236}">
                <a16:creationId xmlns:a16="http://schemas.microsoft.com/office/drawing/2014/main" id="{CB3ADE59-10D1-47C2-A7C2-B5BF7334F92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AB1D6C8-49D9-45DD-8BC3-13BBADBB22DC}"/>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365946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6CBE-1FED-444A-9738-085560E0C5C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8332A1A-7A10-4175-8F78-53E991EE0817}"/>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4" name="Footer Placeholder 3">
            <a:extLst>
              <a:ext uri="{FF2B5EF4-FFF2-40B4-BE49-F238E27FC236}">
                <a16:creationId xmlns:a16="http://schemas.microsoft.com/office/drawing/2014/main" id="{8AE0610A-EE9D-49B8-A11C-793DBA8BCE2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2665A0B-ACC9-4117-8CE8-4E593C0D1990}"/>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143336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46E01-A67E-4F67-ABB6-240A643BA68D}"/>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3" name="Footer Placeholder 2">
            <a:extLst>
              <a:ext uri="{FF2B5EF4-FFF2-40B4-BE49-F238E27FC236}">
                <a16:creationId xmlns:a16="http://schemas.microsoft.com/office/drawing/2014/main" id="{90E356D9-55ED-49B5-9D79-7992EA831E7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E197778-1E95-401F-885C-D18BC870A25F}"/>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257890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925E-98BE-48F4-AC5C-D00C2F0D3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BC488CF-8AA6-4491-941E-59BD24851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D5330CA-98AD-4DB8-9B02-02EA80304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8E29D-1B54-474A-8AB1-1ACBDD94741D}"/>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6" name="Footer Placeholder 5">
            <a:extLst>
              <a:ext uri="{FF2B5EF4-FFF2-40B4-BE49-F238E27FC236}">
                <a16:creationId xmlns:a16="http://schemas.microsoft.com/office/drawing/2014/main" id="{16C1EA94-54B5-4F6E-AD5B-DC371FE33EC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140F905-2761-4F0B-800E-018BB0F231D6}"/>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411583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0C65-86C9-4FC1-9DE4-1C7E09CF1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9A88D82-C822-4644-BC16-4F49C58727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0A30802C-22A9-4A71-A141-E11FF8831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A6957-204B-40F5-A65E-AEC0E514451E}"/>
              </a:ext>
            </a:extLst>
          </p:cNvPr>
          <p:cNvSpPr>
            <a:spLocks noGrp="1"/>
          </p:cNvSpPr>
          <p:nvPr>
            <p:ph type="dt" sz="half" idx="10"/>
          </p:nvPr>
        </p:nvSpPr>
        <p:spPr/>
        <p:txBody>
          <a:bodyPr/>
          <a:lstStyle/>
          <a:p>
            <a:fld id="{96C80805-FF72-4158-B651-740B6F830DC9}" type="datetimeFigureOut">
              <a:rPr lang="en-PK" smtClean="0"/>
              <a:t>03/05/2021</a:t>
            </a:fld>
            <a:endParaRPr lang="en-PK"/>
          </a:p>
        </p:txBody>
      </p:sp>
      <p:sp>
        <p:nvSpPr>
          <p:cNvPr id="6" name="Footer Placeholder 5">
            <a:extLst>
              <a:ext uri="{FF2B5EF4-FFF2-40B4-BE49-F238E27FC236}">
                <a16:creationId xmlns:a16="http://schemas.microsoft.com/office/drawing/2014/main" id="{8FC09AC5-D286-44E1-8EF1-D700C2C45EF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FF51612-B2FF-4AF8-AA7E-8680A0B20176}"/>
              </a:ext>
            </a:extLst>
          </p:cNvPr>
          <p:cNvSpPr>
            <a:spLocks noGrp="1"/>
          </p:cNvSpPr>
          <p:nvPr>
            <p:ph type="sldNum" sz="quarter" idx="12"/>
          </p:nvPr>
        </p:nvSpPr>
        <p:spPr/>
        <p:txBody>
          <a:bodyPr/>
          <a:lstStyle/>
          <a:p>
            <a:fld id="{E63DF501-3DCB-4EE3-97F6-A7AF27586631}" type="slidenum">
              <a:rPr lang="en-PK" smtClean="0"/>
              <a:t>‹#›</a:t>
            </a:fld>
            <a:endParaRPr lang="en-PK"/>
          </a:p>
        </p:txBody>
      </p:sp>
    </p:spTree>
    <p:extLst>
      <p:ext uri="{BB962C8B-B14F-4D97-AF65-F5344CB8AC3E}">
        <p14:creationId xmlns:p14="http://schemas.microsoft.com/office/powerpoint/2010/main" val="196272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E56C9-B06B-48CA-957C-EDFDDBD36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8CF3622-60A6-4CCB-8E65-195399E47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2A9AB51-0D70-41AF-8DB7-705B23BF7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80805-FF72-4158-B651-740B6F830DC9}" type="datetimeFigureOut">
              <a:rPr lang="en-PK" smtClean="0"/>
              <a:t>03/05/2021</a:t>
            </a:fld>
            <a:endParaRPr lang="en-PK"/>
          </a:p>
        </p:txBody>
      </p:sp>
      <p:sp>
        <p:nvSpPr>
          <p:cNvPr id="5" name="Footer Placeholder 4">
            <a:extLst>
              <a:ext uri="{FF2B5EF4-FFF2-40B4-BE49-F238E27FC236}">
                <a16:creationId xmlns:a16="http://schemas.microsoft.com/office/drawing/2014/main" id="{D18E4FCD-5144-4E5B-AFC8-48B770C4E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7253D8E-34E1-4E6F-A863-36954DE19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DF501-3DCB-4EE3-97F6-A7AF27586631}" type="slidenum">
              <a:rPr lang="en-PK" smtClean="0"/>
              <a:t>‹#›</a:t>
            </a:fld>
            <a:endParaRPr lang="en-PK"/>
          </a:p>
        </p:txBody>
      </p:sp>
    </p:spTree>
    <p:extLst>
      <p:ext uri="{BB962C8B-B14F-4D97-AF65-F5344CB8AC3E}">
        <p14:creationId xmlns:p14="http://schemas.microsoft.com/office/powerpoint/2010/main" val="1701611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pport.sas.com/techsup/technote/ts723_Designs.tx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2574-EEDE-4F60-954E-18689E807DC4}"/>
              </a:ext>
            </a:extLst>
          </p:cNvPr>
          <p:cNvSpPr>
            <a:spLocks noGrp="1"/>
          </p:cNvSpPr>
          <p:nvPr>
            <p:ph type="ctrTitle"/>
          </p:nvPr>
        </p:nvSpPr>
        <p:spPr/>
        <p:txBody>
          <a:bodyPr/>
          <a:lstStyle/>
          <a:p>
            <a:r>
              <a:rPr lang="en-IN" dirty="0"/>
              <a:t>Advanced Blackbox Testing</a:t>
            </a:r>
            <a:endParaRPr lang="en-PK" dirty="0"/>
          </a:p>
        </p:txBody>
      </p:sp>
      <p:sp>
        <p:nvSpPr>
          <p:cNvPr id="3" name="Subtitle 2">
            <a:extLst>
              <a:ext uri="{FF2B5EF4-FFF2-40B4-BE49-F238E27FC236}">
                <a16:creationId xmlns:a16="http://schemas.microsoft.com/office/drawing/2014/main" id="{6A0785B4-4A6D-4080-BF10-F95185EBE23C}"/>
              </a:ext>
            </a:extLst>
          </p:cNvPr>
          <p:cNvSpPr>
            <a:spLocks noGrp="1"/>
          </p:cNvSpPr>
          <p:nvPr>
            <p:ph type="subTitle" idx="1"/>
          </p:nvPr>
        </p:nvSpPr>
        <p:spPr/>
        <p:txBody>
          <a:bodyPr>
            <a:normAutofit/>
          </a:bodyPr>
          <a:lstStyle/>
          <a:p>
            <a:r>
              <a:rPr lang="en-US" dirty="0"/>
              <a:t>Combinatorial testing/Pairwise Testing/Orthogonal Testing</a:t>
            </a:r>
            <a:endParaRPr lang="en-PK" dirty="0"/>
          </a:p>
        </p:txBody>
      </p:sp>
    </p:spTree>
    <p:extLst>
      <p:ext uri="{BB962C8B-B14F-4D97-AF65-F5344CB8AC3E}">
        <p14:creationId xmlns:p14="http://schemas.microsoft.com/office/powerpoint/2010/main" val="1532772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3537-8A73-4E3A-9BBB-6CF416892DA5}"/>
              </a:ext>
            </a:extLst>
          </p:cNvPr>
          <p:cNvSpPr>
            <a:spLocks noGrp="1"/>
          </p:cNvSpPr>
          <p:nvPr>
            <p:ph type="title"/>
          </p:nvPr>
        </p:nvSpPr>
        <p:spPr/>
        <p:txBody>
          <a:bodyPr/>
          <a:lstStyle/>
          <a:p>
            <a:r>
              <a:rPr lang="en-IN" dirty="0"/>
              <a:t>Example</a:t>
            </a:r>
            <a:endParaRPr lang="en-PK" dirty="0"/>
          </a:p>
        </p:txBody>
      </p:sp>
      <p:sp>
        <p:nvSpPr>
          <p:cNvPr id="3" name="Content Placeholder 2">
            <a:extLst>
              <a:ext uri="{FF2B5EF4-FFF2-40B4-BE49-F238E27FC236}">
                <a16:creationId xmlns:a16="http://schemas.microsoft.com/office/drawing/2014/main" id="{4578231A-60EE-4E3E-A237-435DFB2EF16C}"/>
              </a:ext>
            </a:extLst>
          </p:cNvPr>
          <p:cNvSpPr>
            <a:spLocks noGrp="1"/>
          </p:cNvSpPr>
          <p:nvPr>
            <p:ph idx="1"/>
          </p:nvPr>
        </p:nvSpPr>
        <p:spPr>
          <a:xfrm>
            <a:off x="838200" y="1825625"/>
            <a:ext cx="10515600" cy="4813714"/>
          </a:xfrm>
        </p:spPr>
        <p:txBody>
          <a:bodyPr>
            <a:normAutofit/>
          </a:bodyPr>
          <a:lstStyle/>
          <a:p>
            <a:r>
              <a:rPr lang="en-IN" dirty="0"/>
              <a:t>Fill the table with actual data </a:t>
            </a:r>
          </a:p>
          <a:p>
            <a:r>
              <a:rPr lang="en-IN" dirty="0"/>
              <a:t>Factors and assign their values 0, 1 and 2 </a:t>
            </a:r>
          </a:p>
          <a:p>
            <a:r>
              <a:rPr lang="en-IN" dirty="0"/>
              <a:t>Factor 1 Age:</a:t>
            </a:r>
          </a:p>
          <a:p>
            <a:pPr lvl="1"/>
            <a:r>
              <a:rPr lang="en-IN" dirty="0"/>
              <a:t>Less than 18=0</a:t>
            </a:r>
          </a:p>
          <a:p>
            <a:pPr lvl="1"/>
            <a:r>
              <a:rPr lang="en-IN" dirty="0"/>
              <a:t>More than 18=1</a:t>
            </a:r>
          </a:p>
          <a:p>
            <a:pPr lvl="1"/>
            <a:r>
              <a:rPr lang="en-IN" dirty="0"/>
              <a:t>More than 60=2</a:t>
            </a:r>
          </a:p>
          <a:p>
            <a:r>
              <a:rPr lang="en-IN" dirty="0"/>
              <a:t>Factor 2 = qualification</a:t>
            </a:r>
          </a:p>
          <a:p>
            <a:pPr lvl="1"/>
            <a:r>
              <a:rPr lang="en-IN" dirty="0"/>
              <a:t>High school = 0</a:t>
            </a:r>
          </a:p>
          <a:p>
            <a:pPr lvl="1"/>
            <a:r>
              <a:rPr lang="en-IN" dirty="0"/>
              <a:t>Graduate = 1</a:t>
            </a:r>
          </a:p>
          <a:p>
            <a:pPr lvl="1"/>
            <a:r>
              <a:rPr lang="en-IN" dirty="0"/>
              <a:t>Post Graduate =2</a:t>
            </a:r>
          </a:p>
          <a:p>
            <a:pPr marL="0" indent="0">
              <a:buNone/>
            </a:pPr>
            <a:endParaRPr lang="en-PK" dirty="0"/>
          </a:p>
        </p:txBody>
      </p:sp>
    </p:spTree>
    <p:extLst>
      <p:ext uri="{BB962C8B-B14F-4D97-AF65-F5344CB8AC3E}">
        <p14:creationId xmlns:p14="http://schemas.microsoft.com/office/powerpoint/2010/main" val="412112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96F0-4F51-4A1B-852C-10CE16F9F4D2}"/>
              </a:ext>
            </a:extLst>
          </p:cNvPr>
          <p:cNvSpPr>
            <a:spLocks noGrp="1"/>
          </p:cNvSpPr>
          <p:nvPr>
            <p:ph type="title"/>
          </p:nvPr>
        </p:nvSpPr>
        <p:spPr/>
        <p:txBody>
          <a:bodyPr/>
          <a:lstStyle/>
          <a:p>
            <a:r>
              <a:rPr lang="en-IN" dirty="0"/>
              <a:t>Example</a:t>
            </a:r>
            <a:endParaRPr lang="en-PK" dirty="0"/>
          </a:p>
        </p:txBody>
      </p:sp>
      <p:sp>
        <p:nvSpPr>
          <p:cNvPr id="3" name="Content Placeholder 2">
            <a:extLst>
              <a:ext uri="{FF2B5EF4-FFF2-40B4-BE49-F238E27FC236}">
                <a16:creationId xmlns:a16="http://schemas.microsoft.com/office/drawing/2014/main" id="{58AC971B-67D5-4267-84F4-F7262669D323}"/>
              </a:ext>
            </a:extLst>
          </p:cNvPr>
          <p:cNvSpPr>
            <a:spLocks noGrp="1"/>
          </p:cNvSpPr>
          <p:nvPr>
            <p:ph idx="1"/>
          </p:nvPr>
        </p:nvSpPr>
        <p:spPr/>
        <p:txBody>
          <a:bodyPr/>
          <a:lstStyle/>
          <a:p>
            <a:r>
              <a:rPr lang="en-IN" dirty="0"/>
              <a:t>Factor 3= language</a:t>
            </a:r>
          </a:p>
          <a:p>
            <a:pPr lvl="1"/>
            <a:r>
              <a:rPr lang="en-IN" dirty="0"/>
              <a:t>English = 0</a:t>
            </a:r>
          </a:p>
          <a:p>
            <a:pPr lvl="1"/>
            <a:r>
              <a:rPr lang="en-IN" dirty="0"/>
              <a:t>Urdu = 1</a:t>
            </a:r>
          </a:p>
          <a:p>
            <a:pPr lvl="1"/>
            <a:r>
              <a:rPr lang="en-IN" dirty="0"/>
              <a:t>Persian = 2</a:t>
            </a:r>
          </a:p>
          <a:p>
            <a:r>
              <a:rPr lang="en-IN" dirty="0"/>
              <a:t>Factor 4 = Location</a:t>
            </a:r>
          </a:p>
          <a:p>
            <a:pPr lvl="1"/>
            <a:r>
              <a:rPr lang="en-IN" dirty="0" err="1"/>
              <a:t>Atd</a:t>
            </a:r>
            <a:r>
              <a:rPr lang="en-IN" dirty="0"/>
              <a:t> = 0</a:t>
            </a:r>
          </a:p>
          <a:p>
            <a:pPr lvl="1"/>
            <a:r>
              <a:rPr lang="en-IN" dirty="0" err="1"/>
              <a:t>Isb</a:t>
            </a:r>
            <a:r>
              <a:rPr lang="en-IN" dirty="0"/>
              <a:t> = 1</a:t>
            </a:r>
          </a:p>
          <a:p>
            <a:pPr lvl="1"/>
            <a:r>
              <a:rPr lang="en-IN" dirty="0"/>
              <a:t>Khi = 2</a:t>
            </a:r>
            <a:endParaRPr lang="en-PK" dirty="0"/>
          </a:p>
        </p:txBody>
      </p:sp>
    </p:spTree>
    <p:extLst>
      <p:ext uri="{BB962C8B-B14F-4D97-AF65-F5344CB8AC3E}">
        <p14:creationId xmlns:p14="http://schemas.microsoft.com/office/powerpoint/2010/main" val="104102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1CFA33C-20B6-44A9-9949-336D5C62DF76}"/>
              </a:ext>
            </a:extLst>
          </p:cNvPr>
          <p:cNvGraphicFramePr>
            <a:graphicFrameLocks noGrp="1"/>
          </p:cNvGraphicFramePr>
          <p:nvPr>
            <p:ph idx="1"/>
            <p:extLst>
              <p:ext uri="{D42A27DB-BD31-4B8C-83A1-F6EECF244321}">
                <p14:modId xmlns:p14="http://schemas.microsoft.com/office/powerpoint/2010/main" val="169381620"/>
              </p:ext>
            </p:extLst>
          </p:nvPr>
        </p:nvGraphicFramePr>
        <p:xfrm>
          <a:off x="795130" y="795130"/>
          <a:ext cx="10558670" cy="4738900"/>
        </p:xfrm>
        <a:graphic>
          <a:graphicData uri="http://schemas.openxmlformats.org/drawingml/2006/table">
            <a:tbl>
              <a:tblPr firstRow="1" bandRow="1">
                <a:tableStyleId>{5C22544A-7EE6-4342-B048-85BDC9FD1C3A}</a:tableStyleId>
              </a:tblPr>
              <a:tblGrid>
                <a:gridCol w="2111734">
                  <a:extLst>
                    <a:ext uri="{9D8B030D-6E8A-4147-A177-3AD203B41FA5}">
                      <a16:colId xmlns:a16="http://schemas.microsoft.com/office/drawing/2014/main" val="1561541745"/>
                    </a:ext>
                  </a:extLst>
                </a:gridCol>
                <a:gridCol w="2111734">
                  <a:extLst>
                    <a:ext uri="{9D8B030D-6E8A-4147-A177-3AD203B41FA5}">
                      <a16:colId xmlns:a16="http://schemas.microsoft.com/office/drawing/2014/main" val="3825140312"/>
                    </a:ext>
                  </a:extLst>
                </a:gridCol>
                <a:gridCol w="2111734">
                  <a:extLst>
                    <a:ext uri="{9D8B030D-6E8A-4147-A177-3AD203B41FA5}">
                      <a16:colId xmlns:a16="http://schemas.microsoft.com/office/drawing/2014/main" val="1556330898"/>
                    </a:ext>
                  </a:extLst>
                </a:gridCol>
                <a:gridCol w="2111734">
                  <a:extLst>
                    <a:ext uri="{9D8B030D-6E8A-4147-A177-3AD203B41FA5}">
                      <a16:colId xmlns:a16="http://schemas.microsoft.com/office/drawing/2014/main" val="158167345"/>
                    </a:ext>
                  </a:extLst>
                </a:gridCol>
                <a:gridCol w="2111734">
                  <a:extLst>
                    <a:ext uri="{9D8B030D-6E8A-4147-A177-3AD203B41FA5}">
                      <a16:colId xmlns:a16="http://schemas.microsoft.com/office/drawing/2014/main" val="1532187369"/>
                    </a:ext>
                  </a:extLst>
                </a:gridCol>
              </a:tblGrid>
              <a:tr h="473890">
                <a:tc>
                  <a:txBody>
                    <a:bodyPr/>
                    <a:lstStyle/>
                    <a:p>
                      <a:r>
                        <a:rPr lang="en-IN" dirty="0"/>
                        <a:t>Runs</a:t>
                      </a:r>
                      <a:endParaRPr lang="en-PK" dirty="0"/>
                    </a:p>
                  </a:txBody>
                  <a:tcPr/>
                </a:tc>
                <a:tc>
                  <a:txBody>
                    <a:bodyPr/>
                    <a:lstStyle/>
                    <a:p>
                      <a:r>
                        <a:rPr lang="en-IN" dirty="0"/>
                        <a:t>Age</a:t>
                      </a:r>
                      <a:endParaRPr lang="en-PK" dirty="0"/>
                    </a:p>
                  </a:txBody>
                  <a:tcPr/>
                </a:tc>
                <a:tc>
                  <a:txBody>
                    <a:bodyPr/>
                    <a:lstStyle/>
                    <a:p>
                      <a:r>
                        <a:rPr lang="en-IN" dirty="0"/>
                        <a:t>Qualification</a:t>
                      </a:r>
                      <a:endParaRPr lang="en-PK" dirty="0"/>
                    </a:p>
                  </a:txBody>
                  <a:tcPr/>
                </a:tc>
                <a:tc>
                  <a:txBody>
                    <a:bodyPr/>
                    <a:lstStyle/>
                    <a:p>
                      <a:r>
                        <a:rPr lang="en-IN" dirty="0"/>
                        <a:t>Language</a:t>
                      </a:r>
                      <a:endParaRPr lang="en-PK" dirty="0"/>
                    </a:p>
                  </a:txBody>
                  <a:tcPr/>
                </a:tc>
                <a:tc>
                  <a:txBody>
                    <a:bodyPr/>
                    <a:lstStyle/>
                    <a:p>
                      <a:r>
                        <a:rPr lang="en-IN" dirty="0"/>
                        <a:t>Location</a:t>
                      </a:r>
                      <a:endParaRPr lang="en-PK" dirty="0"/>
                    </a:p>
                  </a:txBody>
                  <a:tcPr/>
                </a:tc>
                <a:extLst>
                  <a:ext uri="{0D108BD9-81ED-4DB2-BD59-A6C34878D82A}">
                    <a16:rowId xmlns:a16="http://schemas.microsoft.com/office/drawing/2014/main" val="1949316742"/>
                  </a:ext>
                </a:extLst>
              </a:tr>
              <a:tr h="473890">
                <a:tc>
                  <a:txBody>
                    <a:bodyPr/>
                    <a:lstStyle/>
                    <a:p>
                      <a:r>
                        <a:rPr lang="en-IN" dirty="0"/>
                        <a:t>TC 1</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Less than 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school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English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Atd</a:t>
                      </a:r>
                      <a:endParaRPr lang="en-IN" dirty="0"/>
                    </a:p>
                  </a:txBody>
                  <a:tcPr/>
                </a:tc>
                <a:extLst>
                  <a:ext uri="{0D108BD9-81ED-4DB2-BD59-A6C34878D82A}">
                    <a16:rowId xmlns:a16="http://schemas.microsoft.com/office/drawing/2014/main" val="713778278"/>
                  </a:ext>
                </a:extLst>
              </a:tr>
              <a:tr h="473890">
                <a:tc>
                  <a:txBody>
                    <a:bodyPr/>
                    <a:lstStyle/>
                    <a:p>
                      <a:r>
                        <a:rPr lang="en-IN" dirty="0"/>
                        <a:t>TC 2</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Less than 18</a:t>
                      </a:r>
                    </a:p>
                  </a:txBody>
                  <a:tcPr/>
                </a:tc>
                <a:tc>
                  <a:txBody>
                    <a:bodyPr/>
                    <a:lstStyle/>
                    <a:p>
                      <a:r>
                        <a:rPr lang="en-IN" dirty="0"/>
                        <a:t>Graduate</a:t>
                      </a:r>
                      <a:endParaRPr lang="en-PK" dirty="0"/>
                    </a:p>
                  </a:txBody>
                  <a:tcPr/>
                </a:tc>
                <a:tc>
                  <a:txBody>
                    <a:bodyPr/>
                    <a:lstStyle/>
                    <a:p>
                      <a:r>
                        <a:rPr lang="en-IN" dirty="0"/>
                        <a:t>Persian</a:t>
                      </a:r>
                      <a:endParaRPr lang="en-PK" dirty="0"/>
                    </a:p>
                  </a:txBody>
                  <a:tcPr/>
                </a:tc>
                <a:tc>
                  <a:txBody>
                    <a:bodyPr/>
                    <a:lstStyle/>
                    <a:p>
                      <a:r>
                        <a:rPr lang="en-IN" dirty="0" err="1"/>
                        <a:t>Isb</a:t>
                      </a:r>
                      <a:endParaRPr lang="en-PK" dirty="0"/>
                    </a:p>
                  </a:txBody>
                  <a:tcPr/>
                </a:tc>
                <a:extLst>
                  <a:ext uri="{0D108BD9-81ED-4DB2-BD59-A6C34878D82A}">
                    <a16:rowId xmlns:a16="http://schemas.microsoft.com/office/drawing/2014/main" val="1554579602"/>
                  </a:ext>
                </a:extLst>
              </a:tr>
              <a:tr h="473890">
                <a:tc>
                  <a:txBody>
                    <a:bodyPr/>
                    <a:lstStyle/>
                    <a:p>
                      <a:r>
                        <a:rPr lang="en-IN" dirty="0"/>
                        <a:t>TC 3</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Less than 18</a:t>
                      </a:r>
                    </a:p>
                  </a:txBody>
                  <a:tcPr/>
                </a:tc>
                <a:tc>
                  <a:txBody>
                    <a:bodyPr/>
                    <a:lstStyle/>
                    <a:p>
                      <a:r>
                        <a:rPr lang="en-IN" dirty="0"/>
                        <a:t>Post Graduate </a:t>
                      </a:r>
                      <a:endParaRPr lang="en-PK" dirty="0"/>
                    </a:p>
                  </a:txBody>
                  <a:tcPr/>
                </a:tc>
                <a:tc>
                  <a:txBody>
                    <a:bodyPr/>
                    <a:lstStyle/>
                    <a:p>
                      <a:r>
                        <a:rPr lang="en-IN" dirty="0"/>
                        <a:t>Urdu </a:t>
                      </a:r>
                      <a:endParaRPr lang="en-PK" dirty="0"/>
                    </a:p>
                  </a:txBody>
                  <a:tcPr/>
                </a:tc>
                <a:tc>
                  <a:txBody>
                    <a:bodyPr/>
                    <a:lstStyle/>
                    <a:p>
                      <a:r>
                        <a:rPr lang="en-IN" dirty="0"/>
                        <a:t>Khi</a:t>
                      </a:r>
                      <a:endParaRPr lang="en-PK" dirty="0"/>
                    </a:p>
                  </a:txBody>
                  <a:tcPr/>
                </a:tc>
                <a:extLst>
                  <a:ext uri="{0D108BD9-81ED-4DB2-BD59-A6C34878D82A}">
                    <a16:rowId xmlns:a16="http://schemas.microsoft.com/office/drawing/2014/main" val="3352777424"/>
                  </a:ext>
                </a:extLst>
              </a:tr>
              <a:tr h="473890">
                <a:tc>
                  <a:txBody>
                    <a:bodyPr/>
                    <a:lstStyle/>
                    <a:p>
                      <a:r>
                        <a:rPr lang="en-IN" dirty="0"/>
                        <a:t>TC 4</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More than 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school </a:t>
                      </a:r>
                    </a:p>
                  </a:txBody>
                  <a:tcPr/>
                </a:tc>
                <a:tc>
                  <a:txBody>
                    <a:bodyPr/>
                    <a:lstStyle/>
                    <a:p>
                      <a:r>
                        <a:rPr lang="en-IN" dirty="0"/>
                        <a:t>Persian</a:t>
                      </a:r>
                    </a:p>
                  </a:txBody>
                  <a:tcPr/>
                </a:tc>
                <a:tc>
                  <a:txBody>
                    <a:bodyPr/>
                    <a:lstStyle/>
                    <a:p>
                      <a:r>
                        <a:rPr lang="en-IN" dirty="0"/>
                        <a:t>Khi</a:t>
                      </a:r>
                      <a:endParaRPr lang="en-PK" dirty="0"/>
                    </a:p>
                  </a:txBody>
                  <a:tcPr/>
                </a:tc>
                <a:extLst>
                  <a:ext uri="{0D108BD9-81ED-4DB2-BD59-A6C34878D82A}">
                    <a16:rowId xmlns:a16="http://schemas.microsoft.com/office/drawing/2014/main" val="794868900"/>
                  </a:ext>
                </a:extLst>
              </a:tr>
              <a:tr h="473890">
                <a:tc>
                  <a:txBody>
                    <a:bodyPr/>
                    <a:lstStyle/>
                    <a:p>
                      <a:r>
                        <a:rPr lang="en-IN" dirty="0"/>
                        <a:t>TC 5</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More than 18</a:t>
                      </a:r>
                    </a:p>
                  </a:txBody>
                  <a:tcPr/>
                </a:tc>
                <a:tc>
                  <a:txBody>
                    <a:bodyPr/>
                    <a:lstStyle/>
                    <a:p>
                      <a:r>
                        <a:rPr lang="en-IN" dirty="0"/>
                        <a:t>Graduate</a:t>
                      </a:r>
                      <a:endParaRPr lang="en-PK" dirty="0"/>
                    </a:p>
                  </a:txBody>
                  <a:tcPr/>
                </a:tc>
                <a:tc>
                  <a:txBody>
                    <a:bodyPr/>
                    <a:lstStyle/>
                    <a:p>
                      <a:r>
                        <a:rPr lang="en-IN" dirty="0"/>
                        <a:t>Urdu</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Atd</a:t>
                      </a:r>
                      <a:endParaRPr lang="en-IN" dirty="0"/>
                    </a:p>
                  </a:txBody>
                  <a:tcPr/>
                </a:tc>
                <a:extLst>
                  <a:ext uri="{0D108BD9-81ED-4DB2-BD59-A6C34878D82A}">
                    <a16:rowId xmlns:a16="http://schemas.microsoft.com/office/drawing/2014/main" val="2206408820"/>
                  </a:ext>
                </a:extLst>
              </a:tr>
              <a:tr h="473890">
                <a:tc>
                  <a:txBody>
                    <a:bodyPr/>
                    <a:lstStyle/>
                    <a:p>
                      <a:r>
                        <a:rPr lang="en-IN" dirty="0"/>
                        <a:t>TC 6</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More than 18</a:t>
                      </a:r>
                    </a:p>
                  </a:txBody>
                  <a:tcPr/>
                </a:tc>
                <a:tc>
                  <a:txBody>
                    <a:bodyPr/>
                    <a:lstStyle/>
                    <a:p>
                      <a:r>
                        <a:rPr lang="en-IN" dirty="0"/>
                        <a:t>Post Graduate </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English</a:t>
                      </a:r>
                    </a:p>
                  </a:txBody>
                  <a:tcPr/>
                </a:tc>
                <a:tc>
                  <a:txBody>
                    <a:bodyPr/>
                    <a:lstStyle/>
                    <a:p>
                      <a:r>
                        <a:rPr lang="en-IN" dirty="0" err="1"/>
                        <a:t>Isb</a:t>
                      </a:r>
                      <a:endParaRPr lang="en-PK" dirty="0"/>
                    </a:p>
                  </a:txBody>
                  <a:tcPr/>
                </a:tc>
                <a:extLst>
                  <a:ext uri="{0D108BD9-81ED-4DB2-BD59-A6C34878D82A}">
                    <a16:rowId xmlns:a16="http://schemas.microsoft.com/office/drawing/2014/main" val="1640811167"/>
                  </a:ext>
                </a:extLst>
              </a:tr>
              <a:tr h="473890">
                <a:tc>
                  <a:txBody>
                    <a:bodyPr/>
                    <a:lstStyle/>
                    <a:p>
                      <a:r>
                        <a:rPr lang="en-IN" dirty="0"/>
                        <a:t>TC 7</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More than 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school </a:t>
                      </a:r>
                    </a:p>
                  </a:txBody>
                  <a:tcPr/>
                </a:tc>
                <a:tc>
                  <a:txBody>
                    <a:bodyPr/>
                    <a:lstStyle/>
                    <a:p>
                      <a:r>
                        <a:rPr lang="en-IN" dirty="0"/>
                        <a:t>Urdu</a:t>
                      </a:r>
                      <a:endParaRPr lang="en-PK" dirty="0"/>
                    </a:p>
                  </a:txBody>
                  <a:tcPr/>
                </a:tc>
                <a:tc>
                  <a:txBody>
                    <a:bodyPr/>
                    <a:lstStyle/>
                    <a:p>
                      <a:r>
                        <a:rPr lang="en-IN" dirty="0" err="1"/>
                        <a:t>Isb</a:t>
                      </a:r>
                      <a:endParaRPr lang="en-PK" dirty="0"/>
                    </a:p>
                  </a:txBody>
                  <a:tcPr/>
                </a:tc>
                <a:extLst>
                  <a:ext uri="{0D108BD9-81ED-4DB2-BD59-A6C34878D82A}">
                    <a16:rowId xmlns:a16="http://schemas.microsoft.com/office/drawing/2014/main" val="1335290541"/>
                  </a:ext>
                </a:extLst>
              </a:tr>
              <a:tr h="473890">
                <a:tc>
                  <a:txBody>
                    <a:bodyPr/>
                    <a:lstStyle/>
                    <a:p>
                      <a:r>
                        <a:rPr lang="en-IN" dirty="0"/>
                        <a:t>TC 8</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More than 60</a:t>
                      </a:r>
                    </a:p>
                  </a:txBody>
                  <a:tcPr/>
                </a:tc>
                <a:tc>
                  <a:txBody>
                    <a:bodyPr/>
                    <a:lstStyle/>
                    <a:p>
                      <a:r>
                        <a:rPr lang="en-IN" dirty="0"/>
                        <a:t>Graduate</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English</a:t>
                      </a:r>
                    </a:p>
                  </a:txBody>
                  <a:tcPr/>
                </a:tc>
                <a:tc>
                  <a:txBody>
                    <a:bodyPr/>
                    <a:lstStyle/>
                    <a:p>
                      <a:r>
                        <a:rPr lang="en-IN" dirty="0"/>
                        <a:t>Khi</a:t>
                      </a:r>
                      <a:endParaRPr lang="en-PK" dirty="0"/>
                    </a:p>
                  </a:txBody>
                  <a:tcPr/>
                </a:tc>
                <a:extLst>
                  <a:ext uri="{0D108BD9-81ED-4DB2-BD59-A6C34878D82A}">
                    <a16:rowId xmlns:a16="http://schemas.microsoft.com/office/drawing/2014/main" val="572800961"/>
                  </a:ext>
                </a:extLst>
              </a:tr>
              <a:tr h="473890">
                <a:tc>
                  <a:txBody>
                    <a:bodyPr/>
                    <a:lstStyle/>
                    <a:p>
                      <a:r>
                        <a:rPr lang="en-IN" dirty="0"/>
                        <a:t>TC 9</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More than 60</a:t>
                      </a:r>
                    </a:p>
                  </a:txBody>
                  <a:tcPr/>
                </a:tc>
                <a:tc>
                  <a:txBody>
                    <a:bodyPr/>
                    <a:lstStyle/>
                    <a:p>
                      <a:r>
                        <a:rPr lang="en-IN" dirty="0"/>
                        <a:t>Post Graduate </a:t>
                      </a:r>
                      <a:endParaRPr lang="en-PK" dirty="0"/>
                    </a:p>
                  </a:txBody>
                  <a:tcPr/>
                </a:tc>
                <a:tc>
                  <a:txBody>
                    <a:bodyPr/>
                    <a:lstStyle/>
                    <a:p>
                      <a:r>
                        <a:rPr lang="en-IN" dirty="0"/>
                        <a:t>Persian</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atd</a:t>
                      </a:r>
                      <a:endParaRPr lang="en-IN" dirty="0"/>
                    </a:p>
                  </a:txBody>
                  <a:tcPr/>
                </a:tc>
                <a:extLst>
                  <a:ext uri="{0D108BD9-81ED-4DB2-BD59-A6C34878D82A}">
                    <a16:rowId xmlns:a16="http://schemas.microsoft.com/office/drawing/2014/main" val="693078984"/>
                  </a:ext>
                </a:extLst>
              </a:tr>
            </a:tbl>
          </a:graphicData>
        </a:graphic>
      </p:graphicFrame>
    </p:spTree>
    <p:extLst>
      <p:ext uri="{BB962C8B-B14F-4D97-AF65-F5344CB8AC3E}">
        <p14:creationId xmlns:p14="http://schemas.microsoft.com/office/powerpoint/2010/main" val="186396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A7C1EBD-3926-41CA-A5CF-AB89169E93C4}"/>
              </a:ext>
            </a:extLst>
          </p:cNvPr>
          <p:cNvSpPr>
            <a:spLocks noGrp="1"/>
          </p:cNvSpPr>
          <p:nvPr>
            <p:ph idx="1"/>
          </p:nvPr>
        </p:nvSpPr>
        <p:spPr>
          <a:xfrm>
            <a:off x="858128" y="773723"/>
            <a:ext cx="10495671" cy="5403240"/>
          </a:xfrm>
        </p:spPr>
        <p:txBody>
          <a:bodyPr>
            <a:normAutofit lnSpcReduction="10000"/>
          </a:bodyPr>
          <a:lstStyle/>
          <a:p>
            <a:r>
              <a:rPr lang="en-US" dirty="0">
                <a:latin typeface="Arial" panose="020B0604020202020204" pitchFamily="34" charset="0"/>
                <a:cs typeface="Arial" panose="020B0604020202020204" pitchFamily="34" charset="0"/>
              </a:rPr>
              <a:t>Combinatorial testing: A means to identify a suitable subset of test combinations to achieve a predetermined level of coverage when testing an object with multiple parameters and where those parameters themselves each have several values, which gives rise to more combinations than are feasible to test in the time allowed. </a:t>
            </a:r>
          </a:p>
          <a:p>
            <a:r>
              <a:rPr lang="en-US" dirty="0">
                <a:latin typeface="Arial" panose="020B0604020202020204" pitchFamily="34" charset="0"/>
                <a:cs typeface="Arial" panose="020B0604020202020204" pitchFamily="34" charset="0"/>
              </a:rPr>
              <a:t>Combinatorial explosion occurs when a test problem can be described as a set of parameters with a number of different values and the total number of possible combinations of parameter values is too large to be feasibly tested. The main purpose of combinatorial testing is to identify a manageable set of (interesting) combinations. </a:t>
            </a:r>
          </a:p>
          <a:p>
            <a:r>
              <a:rPr lang="en-US" dirty="0"/>
              <a:t>the two most popular combinatorial test techniques [ISTQB] are discussed: Classification Tree Method and Pairwise Testing.</a:t>
            </a:r>
            <a:endParaRPr lang="en-P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75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C0652D-D7B1-4788-8BEE-A3866D5C887F}"/>
              </a:ext>
            </a:extLst>
          </p:cNvPr>
          <p:cNvSpPr>
            <a:spLocks noGrp="1"/>
          </p:cNvSpPr>
          <p:nvPr>
            <p:ph type="title"/>
          </p:nvPr>
        </p:nvSpPr>
        <p:spPr>
          <a:xfrm>
            <a:off x="838200" y="365125"/>
            <a:ext cx="10515600" cy="1325563"/>
          </a:xfrm>
        </p:spPr>
        <p:txBody>
          <a:bodyPr>
            <a:normAutofit/>
          </a:bodyPr>
          <a:lstStyle/>
          <a:p>
            <a:r>
              <a:rPr lang="en-IN" dirty="0"/>
              <a:t>Pairwise Testing</a:t>
            </a:r>
            <a:endParaRPr lang="en-PK"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6C550D-3E3B-4C81-AD93-25CD9687401E}"/>
              </a:ext>
            </a:extLst>
          </p:cNvPr>
          <p:cNvSpPr>
            <a:spLocks noGrp="1"/>
          </p:cNvSpPr>
          <p:nvPr>
            <p:ph idx="1"/>
          </p:nvPr>
        </p:nvSpPr>
        <p:spPr>
          <a:xfrm>
            <a:off x="838200" y="1825625"/>
            <a:ext cx="10515600" cy="4351338"/>
          </a:xfrm>
        </p:spPr>
        <p:txBody>
          <a:bodyPr>
            <a:normAutofit/>
          </a:bodyPr>
          <a:lstStyle/>
          <a:p>
            <a:r>
              <a:rPr lang="en-US" dirty="0"/>
              <a:t>Pairwise testing: A black box test design technique in which test cases are designed to execute all possible discrete combinations of each pair of input parameters. </a:t>
            </a:r>
          </a:p>
          <a:p>
            <a:r>
              <a:rPr lang="en-US" dirty="0"/>
              <a:t>Pairwise testing is another technique that can be used for testing combinations of values.</a:t>
            </a:r>
          </a:p>
          <a:p>
            <a:r>
              <a:rPr lang="en-US" dirty="0"/>
              <a:t> Pairwise testing is a technique that identifies all pairs of values from the total input domain.</a:t>
            </a:r>
          </a:p>
          <a:p>
            <a:r>
              <a:rPr lang="en-US" dirty="0"/>
              <a:t>By using this technique, the number of tests can be reduced while still having confidence in the coverage. </a:t>
            </a:r>
            <a:endParaRPr lang="en-PK" dirty="0"/>
          </a:p>
        </p:txBody>
      </p:sp>
    </p:spTree>
    <p:extLst>
      <p:ext uri="{BB962C8B-B14F-4D97-AF65-F5344CB8AC3E}">
        <p14:creationId xmlns:p14="http://schemas.microsoft.com/office/powerpoint/2010/main" val="338242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CD1B5CB-D68D-43EC-8223-1FE522702B79}"/>
              </a:ext>
            </a:extLst>
          </p:cNvPr>
          <p:cNvSpPr>
            <a:spLocks noGrp="1"/>
          </p:cNvSpPr>
          <p:nvPr>
            <p:ph type="title"/>
          </p:nvPr>
        </p:nvSpPr>
        <p:spPr>
          <a:xfrm>
            <a:off x="838201" y="3998018"/>
            <a:ext cx="3981854" cy="2216513"/>
          </a:xfrm>
        </p:spPr>
        <p:txBody>
          <a:bodyPr>
            <a:normAutofit/>
          </a:bodyPr>
          <a:lstStyle/>
          <a:p>
            <a:r>
              <a:rPr lang="en-IN"/>
              <a:t>Example</a:t>
            </a:r>
            <a:endParaRPr lang="en-PK" dirty="0"/>
          </a:p>
        </p:txBody>
      </p:sp>
      <p:sp>
        <p:nvSpPr>
          <p:cNvPr id="19" name="Arc 1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B0662E9-7BD2-47C9-A09B-F34D6CE736F1}"/>
              </a:ext>
            </a:extLst>
          </p:cNvPr>
          <p:cNvPicPr>
            <a:picLocks noChangeAspect="1"/>
          </p:cNvPicPr>
          <p:nvPr/>
        </p:nvPicPr>
        <p:blipFill>
          <a:blip r:embed="rId2"/>
          <a:stretch>
            <a:fillRect/>
          </a:stretch>
        </p:blipFill>
        <p:spPr>
          <a:xfrm>
            <a:off x="1439555" y="704504"/>
            <a:ext cx="9312890"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7F45F5FF-69E5-4D9F-95CB-F8DDD9D2F47D}"/>
              </a:ext>
            </a:extLst>
          </p:cNvPr>
          <p:cNvSpPr>
            <a:spLocks noGrp="1"/>
          </p:cNvSpPr>
          <p:nvPr>
            <p:ph idx="1"/>
          </p:nvPr>
        </p:nvSpPr>
        <p:spPr>
          <a:xfrm>
            <a:off x="3277772" y="3998019"/>
            <a:ext cx="8076029" cy="2216512"/>
          </a:xfrm>
        </p:spPr>
        <p:txBody>
          <a:bodyPr>
            <a:normAutofit fontScale="92500"/>
          </a:bodyPr>
          <a:lstStyle/>
          <a:p>
            <a:r>
              <a:rPr lang="en-US" sz="2400" dirty="0"/>
              <a:t>Suppose we want to demonstrate that a new software application works correctly on PCs that use the either Windows or Linux as an operating systems, either Intel or AMD processors, and the IPv4 or IPv6 protocols. This is a total of 2 × 2 × 2 = 8 possibilities but, as the table below shows, only four tests are required to test every component interacting with every other component at least once (check!).</a:t>
            </a:r>
            <a:endParaRPr lang="en-PK" sz="2400" dirty="0"/>
          </a:p>
        </p:txBody>
      </p:sp>
    </p:spTree>
    <p:extLst>
      <p:ext uri="{BB962C8B-B14F-4D97-AF65-F5344CB8AC3E}">
        <p14:creationId xmlns:p14="http://schemas.microsoft.com/office/powerpoint/2010/main" val="374301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BB7FA1-CF18-4368-8BCC-9C3A8DF869EE}"/>
              </a:ext>
            </a:extLst>
          </p:cNvPr>
          <p:cNvSpPr>
            <a:spLocks noGrp="1"/>
          </p:cNvSpPr>
          <p:nvPr>
            <p:ph type="title"/>
          </p:nvPr>
        </p:nvSpPr>
        <p:spPr>
          <a:xfrm>
            <a:off x="838200" y="180340"/>
            <a:ext cx="10515600" cy="1325563"/>
          </a:xfrm>
        </p:spPr>
        <p:txBody>
          <a:bodyPr>
            <a:normAutofit/>
          </a:bodyPr>
          <a:lstStyle/>
          <a:p>
            <a:r>
              <a:rPr lang="en-IN" dirty="0"/>
              <a:t>Orthogonal Array Testing</a:t>
            </a:r>
            <a:endParaRPr lang="en-PK"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A3D3D4-5D02-4C8D-8631-182F9518398E}"/>
              </a:ext>
            </a:extLst>
          </p:cNvPr>
          <p:cNvSpPr>
            <a:spLocks noGrp="1"/>
          </p:cNvSpPr>
          <p:nvPr>
            <p:ph idx="1"/>
          </p:nvPr>
        </p:nvSpPr>
        <p:spPr>
          <a:xfrm>
            <a:off x="662609" y="1321800"/>
            <a:ext cx="10691191" cy="4719224"/>
          </a:xfrm>
        </p:spPr>
        <p:txBody>
          <a:bodyPr>
            <a:normAutofit lnSpcReduction="10000"/>
          </a:bodyPr>
          <a:lstStyle/>
          <a:p>
            <a:r>
              <a:rPr lang="en-US" dirty="0"/>
              <a:t>A common method of deriving pairwise tests is by using orthogonal arrays.</a:t>
            </a:r>
          </a:p>
          <a:p>
            <a:r>
              <a:rPr lang="en-IN" dirty="0"/>
              <a:t>Orthogonal Array Testing is a </a:t>
            </a:r>
            <a:r>
              <a:rPr lang="en-IN" dirty="0" err="1"/>
              <a:t>blackbox</a:t>
            </a:r>
            <a:r>
              <a:rPr lang="en-IN" dirty="0"/>
              <a:t> testing method wherein, the test data is large and consist of permutations ad combinations.</a:t>
            </a:r>
          </a:p>
          <a:p>
            <a:pPr marL="0" indent="0">
              <a:buNone/>
            </a:pPr>
            <a:endParaRPr lang="en-IN" dirty="0"/>
          </a:p>
          <a:p>
            <a:r>
              <a:rPr lang="en-IN" dirty="0"/>
              <a:t>Runs(N)- Number of rows in the array, which translates into a number of testcases generated</a:t>
            </a:r>
          </a:p>
          <a:p>
            <a:r>
              <a:rPr lang="en-IN" dirty="0"/>
              <a:t>Factors(K)- Number of columns in the array, which translates into max number of variables</a:t>
            </a:r>
          </a:p>
          <a:p>
            <a:r>
              <a:rPr lang="en-IN" dirty="0"/>
              <a:t>Levels (V) – Max number of the values that can be taken by a single variable or factor</a:t>
            </a:r>
          </a:p>
          <a:p>
            <a:endParaRPr lang="en-IN" dirty="0"/>
          </a:p>
          <a:p>
            <a:pPr marL="0" indent="0">
              <a:buNone/>
            </a:pPr>
            <a:endParaRPr lang="en-IN" dirty="0"/>
          </a:p>
          <a:p>
            <a:pPr marL="0" indent="0">
              <a:buNone/>
            </a:pPr>
            <a:endParaRPr lang="en-IN" dirty="0"/>
          </a:p>
          <a:p>
            <a:pPr marL="0" indent="0">
              <a:buNone/>
            </a:pPr>
            <a:endParaRPr lang="en-IN" dirty="0"/>
          </a:p>
          <a:p>
            <a:endParaRPr lang="en-PK" dirty="0"/>
          </a:p>
        </p:txBody>
      </p:sp>
      <p:pic>
        <p:nvPicPr>
          <p:cNvPr id="5" name="Picture 4">
            <a:extLst>
              <a:ext uri="{FF2B5EF4-FFF2-40B4-BE49-F238E27FC236}">
                <a16:creationId xmlns:a16="http://schemas.microsoft.com/office/drawing/2014/main" id="{C4EA9870-45BF-4316-B650-ABEF068FDD3D}"/>
              </a:ext>
            </a:extLst>
          </p:cNvPr>
          <p:cNvPicPr>
            <a:picLocks noChangeAspect="1"/>
          </p:cNvPicPr>
          <p:nvPr/>
        </p:nvPicPr>
        <p:blipFill>
          <a:blip r:embed="rId2"/>
          <a:stretch>
            <a:fillRect/>
          </a:stretch>
        </p:blipFill>
        <p:spPr>
          <a:xfrm>
            <a:off x="3678233" y="2827703"/>
            <a:ext cx="3664508" cy="601297"/>
          </a:xfrm>
          <a:prstGeom prst="rect">
            <a:avLst/>
          </a:prstGeom>
        </p:spPr>
      </p:pic>
    </p:spTree>
    <p:extLst>
      <p:ext uri="{BB962C8B-B14F-4D97-AF65-F5344CB8AC3E}">
        <p14:creationId xmlns:p14="http://schemas.microsoft.com/office/powerpoint/2010/main" val="408848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48D73-EC12-43C9-A02E-3E664ADBBCFF}"/>
              </a:ext>
            </a:extLst>
          </p:cNvPr>
          <p:cNvSpPr>
            <a:spLocks noGrp="1"/>
          </p:cNvSpPr>
          <p:nvPr>
            <p:ph idx="1"/>
          </p:nvPr>
        </p:nvSpPr>
        <p:spPr>
          <a:xfrm>
            <a:off x="265043" y="238539"/>
            <a:ext cx="11088757" cy="6480313"/>
          </a:xfrm>
        </p:spPr>
        <p:txBody>
          <a:bodyPr>
            <a:normAutofit/>
          </a:bodyPr>
          <a:lstStyle/>
          <a:p>
            <a:pPr marL="0" indent="0">
              <a:buNone/>
            </a:pPr>
            <a:r>
              <a:rPr lang="en-US" dirty="0"/>
              <a:t>The steps are further explained by means of a detailed example.</a:t>
            </a:r>
          </a:p>
          <a:p>
            <a:r>
              <a:rPr lang="en-US" dirty="0"/>
              <a:t>Step 1: Identify the maximum number of independent input variables with which a system will be tested. This will map to the factors of the array—each input variable maps to a different factor.</a:t>
            </a:r>
          </a:p>
          <a:p>
            <a:r>
              <a:rPr lang="en-US" dirty="0"/>
              <a:t>Step 2: Identify the maximum number of values that each independent variable will take. This will map to the levels of the array.</a:t>
            </a:r>
          </a:p>
          <a:p>
            <a:r>
              <a:rPr lang="en-US" dirty="0"/>
              <a:t>Step 3: Find a suitable orthogonal array with the smallest number of runs.</a:t>
            </a:r>
          </a:p>
          <a:p>
            <a:r>
              <a:rPr lang="en-US" dirty="0"/>
              <a:t>Step 4: Map the variables to the factors and values of each variable to the levels on the array.</a:t>
            </a:r>
          </a:p>
          <a:p>
            <a:r>
              <a:rPr lang="en-US" dirty="0"/>
              <a:t>Step 5: Check for any “left-over” levels in the array that have not been mapped. Choose arbitrary valid values for those left-over levels. You can perform this step in a round robin fashion.</a:t>
            </a:r>
          </a:p>
          <a:p>
            <a:r>
              <a:rPr lang="en-US" dirty="0"/>
              <a:t>Step 6: Transcribe the runs into test cases.</a:t>
            </a:r>
            <a:endParaRPr lang="en-PK" dirty="0"/>
          </a:p>
        </p:txBody>
      </p:sp>
    </p:spTree>
    <p:extLst>
      <p:ext uri="{BB962C8B-B14F-4D97-AF65-F5344CB8AC3E}">
        <p14:creationId xmlns:p14="http://schemas.microsoft.com/office/powerpoint/2010/main" val="139490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4452-71A6-44A5-8414-D11DD1F59852}"/>
              </a:ext>
            </a:extLst>
          </p:cNvPr>
          <p:cNvSpPr>
            <a:spLocks noGrp="1"/>
          </p:cNvSpPr>
          <p:nvPr>
            <p:ph type="title"/>
          </p:nvPr>
        </p:nvSpPr>
        <p:spPr>
          <a:xfrm>
            <a:off x="596347" y="307008"/>
            <a:ext cx="10028583" cy="748058"/>
          </a:xfrm>
        </p:spPr>
        <p:txBody>
          <a:bodyPr/>
          <a:lstStyle/>
          <a:p>
            <a:r>
              <a:rPr lang="en-IN" dirty="0"/>
              <a:t>Example</a:t>
            </a:r>
            <a:endParaRPr lang="en-PK" dirty="0"/>
          </a:p>
        </p:txBody>
      </p:sp>
      <p:sp>
        <p:nvSpPr>
          <p:cNvPr id="3" name="Content Placeholder 2">
            <a:extLst>
              <a:ext uri="{FF2B5EF4-FFF2-40B4-BE49-F238E27FC236}">
                <a16:creationId xmlns:a16="http://schemas.microsoft.com/office/drawing/2014/main" id="{639C110D-CD37-4E68-AF6A-7D1251392B03}"/>
              </a:ext>
            </a:extLst>
          </p:cNvPr>
          <p:cNvSpPr>
            <a:spLocks noGrp="1"/>
          </p:cNvSpPr>
          <p:nvPr>
            <p:ph idx="1"/>
          </p:nvPr>
        </p:nvSpPr>
        <p:spPr>
          <a:xfrm>
            <a:off x="596347" y="1055066"/>
            <a:ext cx="11357114" cy="5372238"/>
          </a:xfrm>
        </p:spPr>
        <p:txBody>
          <a:bodyPr/>
          <a:lstStyle/>
          <a:p>
            <a:r>
              <a:rPr lang="en-IN" dirty="0"/>
              <a:t>Suppose you are testing a form which have following fields: age, qualification, language, and location. Age can be less than 18, more than 18 and more than 60. Qualification contains Hight school, graduate, post graduate. Language can be English, Urdu, and Persian. Location includes </a:t>
            </a:r>
            <a:r>
              <a:rPr lang="en-IN" dirty="0" err="1"/>
              <a:t>atd,isb</a:t>
            </a:r>
            <a:r>
              <a:rPr lang="en-IN" dirty="0"/>
              <a:t>, and </a:t>
            </a:r>
            <a:r>
              <a:rPr lang="en-IN" dirty="0" err="1"/>
              <a:t>khi</a:t>
            </a:r>
            <a:r>
              <a:rPr lang="en-IN" dirty="0"/>
              <a:t>. </a:t>
            </a:r>
          </a:p>
          <a:p>
            <a:r>
              <a:rPr lang="en-IN" dirty="0"/>
              <a:t>Identify the Factors </a:t>
            </a:r>
          </a:p>
          <a:p>
            <a:pPr lvl="1"/>
            <a:r>
              <a:rPr lang="en-IN" dirty="0"/>
              <a:t>Age</a:t>
            </a:r>
          </a:p>
          <a:p>
            <a:pPr lvl="1"/>
            <a:r>
              <a:rPr lang="en-IN" dirty="0"/>
              <a:t>Qualification</a:t>
            </a:r>
          </a:p>
          <a:p>
            <a:pPr lvl="1"/>
            <a:r>
              <a:rPr lang="en-IN" dirty="0"/>
              <a:t>Language</a:t>
            </a:r>
          </a:p>
          <a:p>
            <a:pPr lvl="1"/>
            <a:r>
              <a:rPr lang="en-IN" dirty="0"/>
              <a:t>Location</a:t>
            </a:r>
          </a:p>
          <a:p>
            <a:r>
              <a:rPr lang="en-IN" dirty="0"/>
              <a:t>Identify the levels</a:t>
            </a:r>
          </a:p>
          <a:p>
            <a:pPr lvl="1"/>
            <a:r>
              <a:rPr lang="en-IN" dirty="0"/>
              <a:t>We see each factors contains 3 values/Levels</a:t>
            </a:r>
          </a:p>
          <a:p>
            <a:pPr lvl="1"/>
            <a:endParaRPr lang="en-PK" dirty="0"/>
          </a:p>
        </p:txBody>
      </p:sp>
    </p:spTree>
    <p:extLst>
      <p:ext uri="{BB962C8B-B14F-4D97-AF65-F5344CB8AC3E}">
        <p14:creationId xmlns:p14="http://schemas.microsoft.com/office/powerpoint/2010/main" val="153615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6CFF-51F1-49B5-87D4-5EECA7253C63}"/>
              </a:ext>
            </a:extLst>
          </p:cNvPr>
          <p:cNvSpPr>
            <a:spLocks noGrp="1"/>
          </p:cNvSpPr>
          <p:nvPr>
            <p:ph type="title"/>
          </p:nvPr>
        </p:nvSpPr>
        <p:spPr>
          <a:xfrm>
            <a:off x="838200" y="365125"/>
            <a:ext cx="10041835" cy="668545"/>
          </a:xfrm>
        </p:spPr>
        <p:txBody>
          <a:bodyPr>
            <a:normAutofit fontScale="90000"/>
          </a:bodyPr>
          <a:lstStyle/>
          <a:p>
            <a:r>
              <a:rPr lang="en-IN" dirty="0"/>
              <a:t>Example</a:t>
            </a:r>
            <a:endParaRPr lang="en-PK" dirty="0"/>
          </a:p>
        </p:txBody>
      </p:sp>
      <p:sp>
        <p:nvSpPr>
          <p:cNvPr id="3" name="Content Placeholder 2">
            <a:extLst>
              <a:ext uri="{FF2B5EF4-FFF2-40B4-BE49-F238E27FC236}">
                <a16:creationId xmlns:a16="http://schemas.microsoft.com/office/drawing/2014/main" id="{201BA5F5-8411-41E5-81C0-B0C88EC8E7D4}"/>
              </a:ext>
            </a:extLst>
          </p:cNvPr>
          <p:cNvSpPr>
            <a:spLocks noGrp="1"/>
          </p:cNvSpPr>
          <p:nvPr>
            <p:ph idx="1"/>
          </p:nvPr>
        </p:nvSpPr>
        <p:spPr>
          <a:xfrm>
            <a:off x="838199" y="1056999"/>
            <a:ext cx="11102009" cy="5542584"/>
          </a:xfrm>
        </p:spPr>
        <p:txBody>
          <a:bodyPr/>
          <a:lstStyle/>
          <a:p>
            <a:r>
              <a:rPr lang="en-IN" dirty="0"/>
              <a:t>Visit </a:t>
            </a:r>
            <a:r>
              <a:rPr lang="en-IN" dirty="0">
                <a:hlinkClick r:id="rId2"/>
              </a:rPr>
              <a:t>http://support.sas.com/techsup/technote/ts723_Designs.txt</a:t>
            </a:r>
            <a:r>
              <a:rPr lang="en-IN" dirty="0"/>
              <a:t> to see the runs for your scenario.</a:t>
            </a:r>
          </a:p>
          <a:p>
            <a:r>
              <a:rPr lang="en-IN" dirty="0"/>
              <a:t>According to </a:t>
            </a:r>
            <a:r>
              <a:rPr lang="en-IN" dirty="0" err="1"/>
              <a:t>Lruns</a:t>
            </a:r>
            <a:r>
              <a:rPr lang="en-IN" dirty="0"/>
              <a:t> formula </a:t>
            </a:r>
            <a:r>
              <a:rPr lang="en-IN" dirty="0" err="1"/>
              <a:t>Levels^factor</a:t>
            </a:r>
            <a:r>
              <a:rPr lang="en-IN" dirty="0"/>
              <a:t> so in our scenario its 3^4 </a:t>
            </a:r>
          </a:p>
          <a:p>
            <a:r>
              <a:rPr lang="en-IN" dirty="0"/>
              <a:t>We have 9 runs so 9 test cases will be generated instead of 81 for full coverage testing.</a:t>
            </a:r>
          </a:p>
          <a:p>
            <a:r>
              <a:rPr lang="en-IN" dirty="0"/>
              <a:t>Draw an array with 9 runs and 4 factors</a:t>
            </a:r>
          </a:p>
          <a:p>
            <a:r>
              <a:rPr lang="en-IN" dirty="0"/>
              <a:t>Fill the table with values from </a:t>
            </a:r>
            <a:r>
              <a:rPr lang="en-IN" dirty="0">
                <a:hlinkClick r:id="rId2"/>
              </a:rPr>
              <a:t>http://support.sas.com/techsup/technote/ts723_Designs.txt</a:t>
            </a:r>
            <a:endParaRPr lang="en-IN" dirty="0"/>
          </a:p>
          <a:p>
            <a:r>
              <a:rPr lang="en-IN" dirty="0"/>
              <a:t>L</a:t>
            </a:r>
            <a:r>
              <a:rPr lang="en-IN" sz="1600" dirty="0"/>
              <a:t>9</a:t>
            </a:r>
            <a:r>
              <a:rPr lang="en-IN" dirty="0"/>
              <a:t>(3^4)</a:t>
            </a:r>
            <a:endParaRPr lang="en-PK" dirty="0"/>
          </a:p>
        </p:txBody>
      </p:sp>
    </p:spTree>
    <p:extLst>
      <p:ext uri="{BB962C8B-B14F-4D97-AF65-F5344CB8AC3E}">
        <p14:creationId xmlns:p14="http://schemas.microsoft.com/office/powerpoint/2010/main" val="168595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54EC8B2A-0319-40D2-9834-943C8108437F}"/>
              </a:ext>
            </a:extLst>
          </p:cNvPr>
          <p:cNvGraphicFramePr>
            <a:graphicFrameLocks noGrp="1"/>
          </p:cNvGraphicFramePr>
          <p:nvPr>
            <p:ph idx="1"/>
            <p:extLst>
              <p:ext uri="{D42A27DB-BD31-4B8C-83A1-F6EECF244321}">
                <p14:modId xmlns:p14="http://schemas.microsoft.com/office/powerpoint/2010/main" val="3543223701"/>
              </p:ext>
            </p:extLst>
          </p:nvPr>
        </p:nvGraphicFramePr>
        <p:xfrm>
          <a:off x="675861" y="675861"/>
          <a:ext cx="10677940" cy="4858160"/>
        </p:xfrm>
        <a:graphic>
          <a:graphicData uri="http://schemas.openxmlformats.org/drawingml/2006/table">
            <a:tbl>
              <a:tblPr firstRow="1" bandRow="1">
                <a:tableStyleId>{5C22544A-7EE6-4342-B048-85BDC9FD1C3A}</a:tableStyleId>
              </a:tblPr>
              <a:tblGrid>
                <a:gridCol w="2135588">
                  <a:extLst>
                    <a:ext uri="{9D8B030D-6E8A-4147-A177-3AD203B41FA5}">
                      <a16:colId xmlns:a16="http://schemas.microsoft.com/office/drawing/2014/main" val="349301233"/>
                    </a:ext>
                  </a:extLst>
                </a:gridCol>
                <a:gridCol w="2135588">
                  <a:extLst>
                    <a:ext uri="{9D8B030D-6E8A-4147-A177-3AD203B41FA5}">
                      <a16:colId xmlns:a16="http://schemas.microsoft.com/office/drawing/2014/main" val="2495562122"/>
                    </a:ext>
                  </a:extLst>
                </a:gridCol>
                <a:gridCol w="2135588">
                  <a:extLst>
                    <a:ext uri="{9D8B030D-6E8A-4147-A177-3AD203B41FA5}">
                      <a16:colId xmlns:a16="http://schemas.microsoft.com/office/drawing/2014/main" val="1737414912"/>
                    </a:ext>
                  </a:extLst>
                </a:gridCol>
                <a:gridCol w="2135588">
                  <a:extLst>
                    <a:ext uri="{9D8B030D-6E8A-4147-A177-3AD203B41FA5}">
                      <a16:colId xmlns:a16="http://schemas.microsoft.com/office/drawing/2014/main" val="3689038036"/>
                    </a:ext>
                  </a:extLst>
                </a:gridCol>
                <a:gridCol w="2135588">
                  <a:extLst>
                    <a:ext uri="{9D8B030D-6E8A-4147-A177-3AD203B41FA5}">
                      <a16:colId xmlns:a16="http://schemas.microsoft.com/office/drawing/2014/main" val="3031228821"/>
                    </a:ext>
                  </a:extLst>
                </a:gridCol>
              </a:tblGrid>
              <a:tr h="485816">
                <a:tc>
                  <a:txBody>
                    <a:bodyPr/>
                    <a:lstStyle/>
                    <a:p>
                      <a:r>
                        <a:rPr lang="en-IN" dirty="0"/>
                        <a:t>Runs</a:t>
                      </a:r>
                      <a:endParaRPr lang="en-PK" dirty="0"/>
                    </a:p>
                  </a:txBody>
                  <a:tcPr/>
                </a:tc>
                <a:tc>
                  <a:txBody>
                    <a:bodyPr/>
                    <a:lstStyle/>
                    <a:p>
                      <a:r>
                        <a:rPr lang="en-IN" dirty="0"/>
                        <a:t>Factor 1</a:t>
                      </a:r>
                      <a:endParaRPr lang="en-PK" dirty="0"/>
                    </a:p>
                  </a:txBody>
                  <a:tcPr/>
                </a:tc>
                <a:tc>
                  <a:txBody>
                    <a:bodyPr/>
                    <a:lstStyle/>
                    <a:p>
                      <a:r>
                        <a:rPr lang="en-IN" dirty="0"/>
                        <a:t>Factor 2</a:t>
                      </a:r>
                      <a:endParaRPr lang="en-PK" dirty="0"/>
                    </a:p>
                  </a:txBody>
                  <a:tcPr/>
                </a:tc>
                <a:tc>
                  <a:txBody>
                    <a:bodyPr/>
                    <a:lstStyle/>
                    <a:p>
                      <a:r>
                        <a:rPr lang="en-IN" dirty="0"/>
                        <a:t>Factor 3</a:t>
                      </a:r>
                      <a:endParaRPr lang="en-PK" dirty="0"/>
                    </a:p>
                  </a:txBody>
                  <a:tcPr/>
                </a:tc>
                <a:tc>
                  <a:txBody>
                    <a:bodyPr/>
                    <a:lstStyle/>
                    <a:p>
                      <a:r>
                        <a:rPr lang="en-IN" dirty="0"/>
                        <a:t>Factor 4</a:t>
                      </a:r>
                      <a:endParaRPr lang="en-PK" dirty="0"/>
                    </a:p>
                  </a:txBody>
                  <a:tcPr/>
                </a:tc>
                <a:extLst>
                  <a:ext uri="{0D108BD9-81ED-4DB2-BD59-A6C34878D82A}">
                    <a16:rowId xmlns:a16="http://schemas.microsoft.com/office/drawing/2014/main" val="1809700331"/>
                  </a:ext>
                </a:extLst>
              </a:tr>
              <a:tr h="485816">
                <a:tc>
                  <a:txBody>
                    <a:bodyPr/>
                    <a:lstStyle/>
                    <a:p>
                      <a:r>
                        <a:rPr lang="en-IN" dirty="0"/>
                        <a:t>1</a:t>
                      </a:r>
                      <a:endParaRPr lang="en-PK" dirty="0"/>
                    </a:p>
                  </a:txBody>
                  <a:tcPr/>
                </a:tc>
                <a:tc>
                  <a:txBody>
                    <a:bodyPr/>
                    <a:lstStyle/>
                    <a:p>
                      <a:r>
                        <a:rPr lang="en-IN" dirty="0"/>
                        <a:t>0</a:t>
                      </a:r>
                      <a:endParaRPr lang="en-PK" dirty="0"/>
                    </a:p>
                  </a:txBody>
                  <a:tcPr/>
                </a:tc>
                <a:tc>
                  <a:txBody>
                    <a:bodyPr/>
                    <a:lstStyle/>
                    <a:p>
                      <a:r>
                        <a:rPr lang="en-IN" dirty="0"/>
                        <a:t>0</a:t>
                      </a:r>
                      <a:endParaRPr lang="en-PK" dirty="0"/>
                    </a:p>
                  </a:txBody>
                  <a:tcPr/>
                </a:tc>
                <a:tc>
                  <a:txBody>
                    <a:bodyPr/>
                    <a:lstStyle/>
                    <a:p>
                      <a:r>
                        <a:rPr lang="en-IN" dirty="0"/>
                        <a:t>0</a:t>
                      </a:r>
                      <a:endParaRPr lang="en-PK" dirty="0"/>
                    </a:p>
                  </a:txBody>
                  <a:tcPr/>
                </a:tc>
                <a:tc>
                  <a:txBody>
                    <a:bodyPr/>
                    <a:lstStyle/>
                    <a:p>
                      <a:r>
                        <a:rPr lang="en-IN" dirty="0"/>
                        <a:t>0</a:t>
                      </a:r>
                      <a:endParaRPr lang="en-PK" dirty="0"/>
                    </a:p>
                  </a:txBody>
                  <a:tcPr/>
                </a:tc>
                <a:extLst>
                  <a:ext uri="{0D108BD9-81ED-4DB2-BD59-A6C34878D82A}">
                    <a16:rowId xmlns:a16="http://schemas.microsoft.com/office/drawing/2014/main" val="3575436819"/>
                  </a:ext>
                </a:extLst>
              </a:tr>
              <a:tr h="485816">
                <a:tc>
                  <a:txBody>
                    <a:bodyPr/>
                    <a:lstStyle/>
                    <a:p>
                      <a:r>
                        <a:rPr lang="en-IN" dirty="0"/>
                        <a:t>2</a:t>
                      </a:r>
                      <a:endParaRPr lang="en-PK" dirty="0"/>
                    </a:p>
                  </a:txBody>
                  <a:tcPr/>
                </a:tc>
                <a:tc>
                  <a:txBody>
                    <a:bodyPr/>
                    <a:lstStyle/>
                    <a:p>
                      <a:r>
                        <a:rPr lang="en-IN" dirty="0"/>
                        <a:t>0</a:t>
                      </a:r>
                      <a:endParaRPr lang="en-PK" dirty="0"/>
                    </a:p>
                  </a:txBody>
                  <a:tcPr/>
                </a:tc>
                <a:tc>
                  <a:txBody>
                    <a:bodyPr/>
                    <a:lstStyle/>
                    <a:p>
                      <a:r>
                        <a:rPr lang="en-IN" dirty="0"/>
                        <a:t>1</a:t>
                      </a:r>
                      <a:endParaRPr lang="en-PK" dirty="0"/>
                    </a:p>
                  </a:txBody>
                  <a:tcPr/>
                </a:tc>
                <a:tc>
                  <a:txBody>
                    <a:bodyPr/>
                    <a:lstStyle/>
                    <a:p>
                      <a:r>
                        <a:rPr lang="en-IN" dirty="0"/>
                        <a:t>2</a:t>
                      </a:r>
                      <a:endParaRPr lang="en-PK" dirty="0"/>
                    </a:p>
                  </a:txBody>
                  <a:tcPr/>
                </a:tc>
                <a:tc>
                  <a:txBody>
                    <a:bodyPr/>
                    <a:lstStyle/>
                    <a:p>
                      <a:r>
                        <a:rPr lang="en-IN" dirty="0"/>
                        <a:t>1</a:t>
                      </a:r>
                      <a:endParaRPr lang="en-PK" dirty="0"/>
                    </a:p>
                  </a:txBody>
                  <a:tcPr/>
                </a:tc>
                <a:extLst>
                  <a:ext uri="{0D108BD9-81ED-4DB2-BD59-A6C34878D82A}">
                    <a16:rowId xmlns:a16="http://schemas.microsoft.com/office/drawing/2014/main" val="1735326733"/>
                  </a:ext>
                </a:extLst>
              </a:tr>
              <a:tr h="485816">
                <a:tc>
                  <a:txBody>
                    <a:bodyPr/>
                    <a:lstStyle/>
                    <a:p>
                      <a:r>
                        <a:rPr lang="en-IN" dirty="0"/>
                        <a:t>3</a:t>
                      </a:r>
                      <a:endParaRPr lang="en-PK" dirty="0"/>
                    </a:p>
                  </a:txBody>
                  <a:tcPr/>
                </a:tc>
                <a:tc>
                  <a:txBody>
                    <a:bodyPr/>
                    <a:lstStyle/>
                    <a:p>
                      <a:r>
                        <a:rPr lang="en-IN" dirty="0"/>
                        <a:t>0</a:t>
                      </a:r>
                      <a:endParaRPr lang="en-PK" dirty="0"/>
                    </a:p>
                  </a:txBody>
                  <a:tcPr/>
                </a:tc>
                <a:tc>
                  <a:txBody>
                    <a:bodyPr/>
                    <a:lstStyle/>
                    <a:p>
                      <a:r>
                        <a:rPr lang="en-IN" dirty="0"/>
                        <a:t>2</a:t>
                      </a:r>
                      <a:endParaRPr lang="en-PK" dirty="0"/>
                    </a:p>
                  </a:txBody>
                  <a:tcPr/>
                </a:tc>
                <a:tc>
                  <a:txBody>
                    <a:bodyPr/>
                    <a:lstStyle/>
                    <a:p>
                      <a:r>
                        <a:rPr lang="en-IN" dirty="0"/>
                        <a:t>1</a:t>
                      </a:r>
                      <a:endParaRPr lang="en-PK" dirty="0"/>
                    </a:p>
                  </a:txBody>
                  <a:tcPr/>
                </a:tc>
                <a:tc>
                  <a:txBody>
                    <a:bodyPr/>
                    <a:lstStyle/>
                    <a:p>
                      <a:r>
                        <a:rPr lang="en-IN" dirty="0"/>
                        <a:t>2</a:t>
                      </a:r>
                      <a:endParaRPr lang="en-PK" dirty="0"/>
                    </a:p>
                  </a:txBody>
                  <a:tcPr/>
                </a:tc>
                <a:extLst>
                  <a:ext uri="{0D108BD9-81ED-4DB2-BD59-A6C34878D82A}">
                    <a16:rowId xmlns:a16="http://schemas.microsoft.com/office/drawing/2014/main" val="1987563241"/>
                  </a:ext>
                </a:extLst>
              </a:tr>
              <a:tr h="485816">
                <a:tc>
                  <a:txBody>
                    <a:bodyPr/>
                    <a:lstStyle/>
                    <a:p>
                      <a:r>
                        <a:rPr lang="en-IN" dirty="0"/>
                        <a:t>4</a:t>
                      </a:r>
                      <a:endParaRPr lang="en-PK" dirty="0"/>
                    </a:p>
                  </a:txBody>
                  <a:tcPr/>
                </a:tc>
                <a:tc>
                  <a:txBody>
                    <a:bodyPr/>
                    <a:lstStyle/>
                    <a:p>
                      <a:r>
                        <a:rPr lang="en-IN" dirty="0"/>
                        <a:t>1</a:t>
                      </a:r>
                      <a:endParaRPr lang="en-PK" dirty="0"/>
                    </a:p>
                  </a:txBody>
                  <a:tcPr/>
                </a:tc>
                <a:tc>
                  <a:txBody>
                    <a:bodyPr/>
                    <a:lstStyle/>
                    <a:p>
                      <a:r>
                        <a:rPr lang="en-IN" dirty="0"/>
                        <a:t>0</a:t>
                      </a:r>
                      <a:endParaRPr lang="en-PK" dirty="0"/>
                    </a:p>
                  </a:txBody>
                  <a:tcPr/>
                </a:tc>
                <a:tc>
                  <a:txBody>
                    <a:bodyPr/>
                    <a:lstStyle/>
                    <a:p>
                      <a:r>
                        <a:rPr lang="en-IN" dirty="0"/>
                        <a:t>2</a:t>
                      </a:r>
                      <a:endParaRPr lang="en-PK" dirty="0"/>
                    </a:p>
                  </a:txBody>
                  <a:tcPr/>
                </a:tc>
                <a:tc>
                  <a:txBody>
                    <a:bodyPr/>
                    <a:lstStyle/>
                    <a:p>
                      <a:r>
                        <a:rPr lang="en-IN" dirty="0"/>
                        <a:t>2</a:t>
                      </a:r>
                      <a:endParaRPr lang="en-PK" dirty="0"/>
                    </a:p>
                  </a:txBody>
                  <a:tcPr/>
                </a:tc>
                <a:extLst>
                  <a:ext uri="{0D108BD9-81ED-4DB2-BD59-A6C34878D82A}">
                    <a16:rowId xmlns:a16="http://schemas.microsoft.com/office/drawing/2014/main" val="1180711934"/>
                  </a:ext>
                </a:extLst>
              </a:tr>
              <a:tr h="485816">
                <a:tc>
                  <a:txBody>
                    <a:bodyPr/>
                    <a:lstStyle/>
                    <a:p>
                      <a:r>
                        <a:rPr lang="en-IN" dirty="0"/>
                        <a:t>5</a:t>
                      </a:r>
                      <a:endParaRPr lang="en-PK" dirty="0"/>
                    </a:p>
                  </a:txBody>
                  <a:tcPr/>
                </a:tc>
                <a:tc>
                  <a:txBody>
                    <a:bodyPr/>
                    <a:lstStyle/>
                    <a:p>
                      <a:r>
                        <a:rPr lang="en-IN" dirty="0"/>
                        <a:t>1</a:t>
                      </a:r>
                      <a:endParaRPr lang="en-PK" dirty="0"/>
                    </a:p>
                  </a:txBody>
                  <a:tcPr/>
                </a:tc>
                <a:tc>
                  <a:txBody>
                    <a:bodyPr/>
                    <a:lstStyle/>
                    <a:p>
                      <a:r>
                        <a:rPr lang="en-IN" dirty="0"/>
                        <a:t>1</a:t>
                      </a:r>
                      <a:endParaRPr lang="en-PK" dirty="0"/>
                    </a:p>
                  </a:txBody>
                  <a:tcPr/>
                </a:tc>
                <a:tc>
                  <a:txBody>
                    <a:bodyPr/>
                    <a:lstStyle/>
                    <a:p>
                      <a:r>
                        <a:rPr lang="en-IN" dirty="0"/>
                        <a:t>1</a:t>
                      </a:r>
                      <a:endParaRPr lang="en-PK" dirty="0"/>
                    </a:p>
                  </a:txBody>
                  <a:tcPr/>
                </a:tc>
                <a:tc>
                  <a:txBody>
                    <a:bodyPr/>
                    <a:lstStyle/>
                    <a:p>
                      <a:r>
                        <a:rPr lang="en-IN" dirty="0"/>
                        <a:t>0</a:t>
                      </a:r>
                      <a:endParaRPr lang="en-PK" dirty="0"/>
                    </a:p>
                  </a:txBody>
                  <a:tcPr/>
                </a:tc>
                <a:extLst>
                  <a:ext uri="{0D108BD9-81ED-4DB2-BD59-A6C34878D82A}">
                    <a16:rowId xmlns:a16="http://schemas.microsoft.com/office/drawing/2014/main" val="321959742"/>
                  </a:ext>
                </a:extLst>
              </a:tr>
              <a:tr h="485816">
                <a:tc>
                  <a:txBody>
                    <a:bodyPr/>
                    <a:lstStyle/>
                    <a:p>
                      <a:r>
                        <a:rPr lang="en-IN" dirty="0"/>
                        <a:t>6</a:t>
                      </a:r>
                      <a:endParaRPr lang="en-PK" dirty="0"/>
                    </a:p>
                  </a:txBody>
                  <a:tcPr/>
                </a:tc>
                <a:tc>
                  <a:txBody>
                    <a:bodyPr/>
                    <a:lstStyle/>
                    <a:p>
                      <a:r>
                        <a:rPr lang="en-IN" dirty="0"/>
                        <a:t>1</a:t>
                      </a:r>
                      <a:endParaRPr lang="en-PK" dirty="0"/>
                    </a:p>
                  </a:txBody>
                  <a:tcPr/>
                </a:tc>
                <a:tc>
                  <a:txBody>
                    <a:bodyPr/>
                    <a:lstStyle/>
                    <a:p>
                      <a:r>
                        <a:rPr lang="en-IN" dirty="0"/>
                        <a:t>2</a:t>
                      </a:r>
                      <a:endParaRPr lang="en-PK" dirty="0"/>
                    </a:p>
                  </a:txBody>
                  <a:tcPr/>
                </a:tc>
                <a:tc>
                  <a:txBody>
                    <a:bodyPr/>
                    <a:lstStyle/>
                    <a:p>
                      <a:r>
                        <a:rPr lang="en-IN" dirty="0"/>
                        <a:t>0</a:t>
                      </a:r>
                      <a:endParaRPr lang="en-PK" dirty="0"/>
                    </a:p>
                  </a:txBody>
                  <a:tcPr/>
                </a:tc>
                <a:tc>
                  <a:txBody>
                    <a:bodyPr/>
                    <a:lstStyle/>
                    <a:p>
                      <a:r>
                        <a:rPr lang="en-IN" dirty="0"/>
                        <a:t>1</a:t>
                      </a:r>
                      <a:endParaRPr lang="en-PK" dirty="0"/>
                    </a:p>
                  </a:txBody>
                  <a:tcPr/>
                </a:tc>
                <a:extLst>
                  <a:ext uri="{0D108BD9-81ED-4DB2-BD59-A6C34878D82A}">
                    <a16:rowId xmlns:a16="http://schemas.microsoft.com/office/drawing/2014/main" val="4130965085"/>
                  </a:ext>
                </a:extLst>
              </a:tr>
              <a:tr h="485816">
                <a:tc>
                  <a:txBody>
                    <a:bodyPr/>
                    <a:lstStyle/>
                    <a:p>
                      <a:r>
                        <a:rPr lang="en-IN" dirty="0"/>
                        <a:t>7</a:t>
                      </a:r>
                      <a:endParaRPr lang="en-PK" dirty="0"/>
                    </a:p>
                  </a:txBody>
                  <a:tcPr/>
                </a:tc>
                <a:tc>
                  <a:txBody>
                    <a:bodyPr/>
                    <a:lstStyle/>
                    <a:p>
                      <a:r>
                        <a:rPr lang="en-IN" dirty="0"/>
                        <a:t>2</a:t>
                      </a:r>
                      <a:endParaRPr lang="en-PK" dirty="0"/>
                    </a:p>
                  </a:txBody>
                  <a:tcPr/>
                </a:tc>
                <a:tc>
                  <a:txBody>
                    <a:bodyPr/>
                    <a:lstStyle/>
                    <a:p>
                      <a:r>
                        <a:rPr lang="en-IN" dirty="0"/>
                        <a:t>0</a:t>
                      </a:r>
                      <a:endParaRPr lang="en-PK" dirty="0"/>
                    </a:p>
                  </a:txBody>
                  <a:tcPr/>
                </a:tc>
                <a:tc>
                  <a:txBody>
                    <a:bodyPr/>
                    <a:lstStyle/>
                    <a:p>
                      <a:r>
                        <a:rPr lang="en-IN" dirty="0"/>
                        <a:t>1</a:t>
                      </a:r>
                      <a:endParaRPr lang="en-PK" dirty="0"/>
                    </a:p>
                  </a:txBody>
                  <a:tcPr/>
                </a:tc>
                <a:tc>
                  <a:txBody>
                    <a:bodyPr/>
                    <a:lstStyle/>
                    <a:p>
                      <a:r>
                        <a:rPr lang="en-IN" dirty="0"/>
                        <a:t>1 </a:t>
                      </a:r>
                      <a:endParaRPr lang="en-PK" dirty="0"/>
                    </a:p>
                  </a:txBody>
                  <a:tcPr/>
                </a:tc>
                <a:extLst>
                  <a:ext uri="{0D108BD9-81ED-4DB2-BD59-A6C34878D82A}">
                    <a16:rowId xmlns:a16="http://schemas.microsoft.com/office/drawing/2014/main" val="3931126583"/>
                  </a:ext>
                </a:extLst>
              </a:tr>
              <a:tr h="485816">
                <a:tc>
                  <a:txBody>
                    <a:bodyPr/>
                    <a:lstStyle/>
                    <a:p>
                      <a:r>
                        <a:rPr lang="en-IN" dirty="0"/>
                        <a:t>8</a:t>
                      </a:r>
                      <a:endParaRPr lang="en-PK" dirty="0"/>
                    </a:p>
                  </a:txBody>
                  <a:tcPr/>
                </a:tc>
                <a:tc>
                  <a:txBody>
                    <a:bodyPr/>
                    <a:lstStyle/>
                    <a:p>
                      <a:r>
                        <a:rPr lang="en-IN" dirty="0"/>
                        <a:t>2</a:t>
                      </a:r>
                      <a:endParaRPr lang="en-PK" dirty="0"/>
                    </a:p>
                  </a:txBody>
                  <a:tcPr/>
                </a:tc>
                <a:tc>
                  <a:txBody>
                    <a:bodyPr/>
                    <a:lstStyle/>
                    <a:p>
                      <a:r>
                        <a:rPr lang="en-IN" dirty="0"/>
                        <a:t>1</a:t>
                      </a:r>
                      <a:endParaRPr lang="en-PK" dirty="0"/>
                    </a:p>
                  </a:txBody>
                  <a:tcPr/>
                </a:tc>
                <a:tc>
                  <a:txBody>
                    <a:bodyPr/>
                    <a:lstStyle/>
                    <a:p>
                      <a:r>
                        <a:rPr lang="en-IN" dirty="0"/>
                        <a:t>0</a:t>
                      </a:r>
                      <a:endParaRPr lang="en-PK" dirty="0"/>
                    </a:p>
                  </a:txBody>
                  <a:tcPr/>
                </a:tc>
                <a:tc>
                  <a:txBody>
                    <a:bodyPr/>
                    <a:lstStyle/>
                    <a:p>
                      <a:r>
                        <a:rPr lang="en-IN" dirty="0"/>
                        <a:t>2</a:t>
                      </a:r>
                      <a:endParaRPr lang="en-PK" dirty="0"/>
                    </a:p>
                  </a:txBody>
                  <a:tcPr/>
                </a:tc>
                <a:extLst>
                  <a:ext uri="{0D108BD9-81ED-4DB2-BD59-A6C34878D82A}">
                    <a16:rowId xmlns:a16="http://schemas.microsoft.com/office/drawing/2014/main" val="2829380316"/>
                  </a:ext>
                </a:extLst>
              </a:tr>
              <a:tr h="485816">
                <a:tc>
                  <a:txBody>
                    <a:bodyPr/>
                    <a:lstStyle/>
                    <a:p>
                      <a:r>
                        <a:rPr lang="en-IN" dirty="0"/>
                        <a:t>9</a:t>
                      </a:r>
                      <a:endParaRPr lang="en-PK" dirty="0"/>
                    </a:p>
                  </a:txBody>
                  <a:tcPr/>
                </a:tc>
                <a:tc>
                  <a:txBody>
                    <a:bodyPr/>
                    <a:lstStyle/>
                    <a:p>
                      <a:r>
                        <a:rPr lang="en-IN" dirty="0"/>
                        <a:t>2</a:t>
                      </a:r>
                      <a:endParaRPr lang="en-PK" dirty="0"/>
                    </a:p>
                  </a:txBody>
                  <a:tcPr/>
                </a:tc>
                <a:tc>
                  <a:txBody>
                    <a:bodyPr/>
                    <a:lstStyle/>
                    <a:p>
                      <a:r>
                        <a:rPr lang="en-IN" dirty="0"/>
                        <a:t>2</a:t>
                      </a:r>
                      <a:endParaRPr lang="en-PK" dirty="0"/>
                    </a:p>
                  </a:txBody>
                  <a:tcPr/>
                </a:tc>
                <a:tc>
                  <a:txBody>
                    <a:bodyPr/>
                    <a:lstStyle/>
                    <a:p>
                      <a:r>
                        <a:rPr lang="en-IN" dirty="0"/>
                        <a:t>2</a:t>
                      </a:r>
                      <a:endParaRPr lang="en-PK" dirty="0"/>
                    </a:p>
                  </a:txBody>
                  <a:tcPr/>
                </a:tc>
                <a:tc>
                  <a:txBody>
                    <a:bodyPr/>
                    <a:lstStyle/>
                    <a:p>
                      <a:r>
                        <a:rPr lang="en-IN" dirty="0"/>
                        <a:t>0</a:t>
                      </a:r>
                      <a:endParaRPr lang="en-PK" dirty="0"/>
                    </a:p>
                  </a:txBody>
                  <a:tcPr/>
                </a:tc>
                <a:extLst>
                  <a:ext uri="{0D108BD9-81ED-4DB2-BD59-A6C34878D82A}">
                    <a16:rowId xmlns:a16="http://schemas.microsoft.com/office/drawing/2014/main" val="3945261984"/>
                  </a:ext>
                </a:extLst>
              </a:tr>
            </a:tbl>
          </a:graphicData>
        </a:graphic>
      </p:graphicFrame>
    </p:spTree>
    <p:extLst>
      <p:ext uri="{BB962C8B-B14F-4D97-AF65-F5344CB8AC3E}">
        <p14:creationId xmlns:p14="http://schemas.microsoft.com/office/powerpoint/2010/main" val="810161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947</Words>
  <Application>Microsoft Office PowerPoint</Application>
  <PresentationFormat>Widescreen</PresentationFormat>
  <Paragraphs>165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Advanced Blackbox Testing</vt:lpstr>
      <vt:lpstr>PowerPoint Presentation</vt:lpstr>
      <vt:lpstr>Pairwise Testing</vt:lpstr>
      <vt:lpstr>Example</vt:lpstr>
      <vt:lpstr>Orthogonal Array Testing</vt:lpstr>
      <vt:lpstr>PowerPoint Presentation</vt:lpstr>
      <vt:lpstr>Example</vt:lpstr>
      <vt:lpstr>Example</vt:lpstr>
      <vt:lpstr>PowerPoint Presentation</vt:lpstr>
      <vt:lpstr>Example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Blackbox Testing</dc:title>
  <dc:creator>Naseem us Sehar</dc:creator>
  <cp:lastModifiedBy>Naseem us Sehar</cp:lastModifiedBy>
  <cp:revision>20</cp:revision>
  <dcterms:created xsi:type="dcterms:W3CDTF">2021-05-03T06:05:22Z</dcterms:created>
  <dcterms:modified xsi:type="dcterms:W3CDTF">2021-05-03T08:16:06Z</dcterms:modified>
</cp:coreProperties>
</file>