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C7FD-3C62-4D03-ABAC-E8AC464FB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D83A48D-63B4-4432-BE03-B76DA3DE3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0A29A13-04F4-4190-8F89-51D1BA7B7BF4}"/>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5" name="Footer Placeholder 4">
            <a:extLst>
              <a:ext uri="{FF2B5EF4-FFF2-40B4-BE49-F238E27FC236}">
                <a16:creationId xmlns:a16="http://schemas.microsoft.com/office/drawing/2014/main" id="{91007D00-097F-4F1E-9D42-9FA3938DEF6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C249F3F-999F-4CD6-B419-0EE1681D92FE}"/>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312582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4CF9-C3BA-485C-8D23-8A8C284A8D3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D058D11-AE98-4855-BCB9-3CE4EDF2E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369D9D2-8E30-4732-9A18-629D0F17664A}"/>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5" name="Footer Placeholder 4">
            <a:extLst>
              <a:ext uri="{FF2B5EF4-FFF2-40B4-BE49-F238E27FC236}">
                <a16:creationId xmlns:a16="http://schemas.microsoft.com/office/drawing/2014/main" id="{29F39746-0630-46BC-8F16-13BE83DF038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57195A-C39E-4FD2-BACD-333F686FAAAD}"/>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54699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70BBE-48DB-4795-9626-58A65B9798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D929AED-64A5-49EF-8FA3-6CAD616A3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0B6E288-AA67-4ADE-9526-EB1B0DA9FC11}"/>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5" name="Footer Placeholder 4">
            <a:extLst>
              <a:ext uri="{FF2B5EF4-FFF2-40B4-BE49-F238E27FC236}">
                <a16:creationId xmlns:a16="http://schemas.microsoft.com/office/drawing/2014/main" id="{F37DC95B-0CF4-4D48-B428-87EEC4CE358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3A41614-8E37-4C99-B15E-BD0BCFFC3E9B}"/>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12681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B56-5139-42EA-8240-4B691FDDEA9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200EBBD-8497-4CC7-88D5-3517CD84F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025AE47-0D97-4138-92FD-E7FECC0F2465}"/>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5" name="Footer Placeholder 4">
            <a:extLst>
              <a:ext uri="{FF2B5EF4-FFF2-40B4-BE49-F238E27FC236}">
                <a16:creationId xmlns:a16="http://schemas.microsoft.com/office/drawing/2014/main" id="{A6FD15B7-FD38-4823-B026-B32E01D5A1C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C33552F-3E7C-454D-8083-5C0CAEBAD60A}"/>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130557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A45B-96A1-4A3C-9657-BE86B8067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7B59CF2-FE7E-40BE-A879-DD833FB43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8EC8C-5C9C-46D7-A393-7181B62E467C}"/>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5" name="Footer Placeholder 4">
            <a:extLst>
              <a:ext uri="{FF2B5EF4-FFF2-40B4-BE49-F238E27FC236}">
                <a16:creationId xmlns:a16="http://schemas.microsoft.com/office/drawing/2014/main" id="{5F308B88-7B03-4F29-BFC8-8BFDB4DD747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5F3B0F8-8AFA-405B-96A0-859E82DA685D}"/>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178494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50FD-EC92-46A4-B47B-63EF903549B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F2D60AC-D2C4-46E9-8100-093205316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A8F534B-CA1D-4365-8B17-BC04412D4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33F26A1-AF0D-4B83-866C-627FAA57A516}"/>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6" name="Footer Placeholder 5">
            <a:extLst>
              <a:ext uri="{FF2B5EF4-FFF2-40B4-BE49-F238E27FC236}">
                <a16:creationId xmlns:a16="http://schemas.microsoft.com/office/drawing/2014/main" id="{E0846594-ADD3-468D-B933-D7828C2107D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7129D8A-8866-4BC7-A5E8-51AB10740AC5}"/>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273648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968D-0288-4522-B905-950C08573C0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7BC1C2E-E18A-436A-8C3B-D48E92BB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7BFB9A-FDFD-46E2-A48D-67F76D8BC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4721D2B-9A42-42CC-B22E-335782087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DF539-1B82-40D8-A61E-A9ED99A49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2FEAC8F-98FC-465C-9BE3-0587108B95C7}"/>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8" name="Footer Placeholder 7">
            <a:extLst>
              <a:ext uri="{FF2B5EF4-FFF2-40B4-BE49-F238E27FC236}">
                <a16:creationId xmlns:a16="http://schemas.microsoft.com/office/drawing/2014/main" id="{7F1FDCEC-DBF6-4D0C-AE70-9A8AD611192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7AE8491-364E-48A3-A88B-5567BFDADB1A}"/>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243898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2300-7468-4E2E-B187-22699B242C81}"/>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6C4C46D-842D-4441-9679-000131AFAEF9}"/>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4" name="Footer Placeholder 3">
            <a:extLst>
              <a:ext uri="{FF2B5EF4-FFF2-40B4-BE49-F238E27FC236}">
                <a16:creationId xmlns:a16="http://schemas.microsoft.com/office/drawing/2014/main" id="{FEAAB334-9F1E-4BF5-A0FA-CD028839A8C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052BB26-1EE4-4E53-A1A1-8AE370A38CCC}"/>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77637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5E518-0BFC-4913-9962-6F215B8B8BED}"/>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3" name="Footer Placeholder 2">
            <a:extLst>
              <a:ext uri="{FF2B5EF4-FFF2-40B4-BE49-F238E27FC236}">
                <a16:creationId xmlns:a16="http://schemas.microsoft.com/office/drawing/2014/main" id="{22835EC9-C31B-4EED-A406-113136FD6B3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0D18681-B029-48A0-B739-298402D3EAD8}"/>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79666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20F0-33B9-4B3D-A4B2-605D53319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AE68733-8267-494E-B6B8-F61F153AA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80F82D7-425D-4752-A965-163C22166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4FA8D-CAA6-423A-8C95-8C941F6DB1D5}"/>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6" name="Footer Placeholder 5">
            <a:extLst>
              <a:ext uri="{FF2B5EF4-FFF2-40B4-BE49-F238E27FC236}">
                <a16:creationId xmlns:a16="http://schemas.microsoft.com/office/drawing/2014/main" id="{7A6B4552-02DC-4F8A-9A19-3BCBA48182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2E291DF-393B-463E-B18B-BE25D2A0A3CE}"/>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290259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11A2-52F0-4530-B932-35E01BD14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D7B30FAC-C545-46B1-8F04-8C44C8072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285D8B9-26E7-4F11-B327-222C0F0F0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A1AC2-E2B8-45F6-8EF4-75E0A941DE4D}"/>
              </a:ext>
            </a:extLst>
          </p:cNvPr>
          <p:cNvSpPr>
            <a:spLocks noGrp="1"/>
          </p:cNvSpPr>
          <p:nvPr>
            <p:ph type="dt" sz="half" idx="10"/>
          </p:nvPr>
        </p:nvSpPr>
        <p:spPr/>
        <p:txBody>
          <a:bodyPr/>
          <a:lstStyle/>
          <a:p>
            <a:fld id="{B90A7F43-0714-41B4-A8E3-B60875B0A9DB}" type="datetimeFigureOut">
              <a:rPr lang="en-PK" smtClean="0"/>
              <a:t>24/05/2021</a:t>
            </a:fld>
            <a:endParaRPr lang="en-PK"/>
          </a:p>
        </p:txBody>
      </p:sp>
      <p:sp>
        <p:nvSpPr>
          <p:cNvPr id="6" name="Footer Placeholder 5">
            <a:extLst>
              <a:ext uri="{FF2B5EF4-FFF2-40B4-BE49-F238E27FC236}">
                <a16:creationId xmlns:a16="http://schemas.microsoft.com/office/drawing/2014/main" id="{A09627A2-787B-423C-B62B-DF340313704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244CEF2-D92E-4ABC-91C6-5907B9DB1049}"/>
              </a:ext>
            </a:extLst>
          </p:cNvPr>
          <p:cNvSpPr>
            <a:spLocks noGrp="1"/>
          </p:cNvSpPr>
          <p:nvPr>
            <p:ph type="sldNum" sz="quarter" idx="12"/>
          </p:nvPr>
        </p:nvSpPr>
        <p:spPr/>
        <p:txBody>
          <a:bodyPr/>
          <a:lstStyle/>
          <a:p>
            <a:fld id="{D601DA9B-671A-40E5-8D04-87AB2453A11E}" type="slidenum">
              <a:rPr lang="en-PK" smtClean="0"/>
              <a:t>‹#›</a:t>
            </a:fld>
            <a:endParaRPr lang="en-PK"/>
          </a:p>
        </p:txBody>
      </p:sp>
    </p:spTree>
    <p:extLst>
      <p:ext uri="{BB962C8B-B14F-4D97-AF65-F5344CB8AC3E}">
        <p14:creationId xmlns:p14="http://schemas.microsoft.com/office/powerpoint/2010/main" val="139274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E6E6E6-49BD-4329-B320-860A7DD41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5C9FE08-E86F-42A5-ADFF-DA60C1B6E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589D56-4FD7-463F-8C20-B5432D02B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A7F43-0714-41B4-A8E3-B60875B0A9DB}" type="datetimeFigureOut">
              <a:rPr lang="en-PK" smtClean="0"/>
              <a:t>24/05/2021</a:t>
            </a:fld>
            <a:endParaRPr lang="en-PK"/>
          </a:p>
        </p:txBody>
      </p:sp>
      <p:sp>
        <p:nvSpPr>
          <p:cNvPr id="5" name="Footer Placeholder 4">
            <a:extLst>
              <a:ext uri="{FF2B5EF4-FFF2-40B4-BE49-F238E27FC236}">
                <a16:creationId xmlns:a16="http://schemas.microsoft.com/office/drawing/2014/main" id="{FE5C70B0-545B-4961-83FF-F8F719332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A979291-7CBD-4325-A877-4764944ED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A9B-671A-40E5-8D04-87AB2453A11E}" type="slidenum">
              <a:rPr lang="en-PK" smtClean="0"/>
              <a:t>‹#›</a:t>
            </a:fld>
            <a:endParaRPr lang="en-PK"/>
          </a:p>
        </p:txBody>
      </p:sp>
    </p:spTree>
    <p:extLst>
      <p:ext uri="{BB962C8B-B14F-4D97-AF65-F5344CB8AC3E}">
        <p14:creationId xmlns:p14="http://schemas.microsoft.com/office/powerpoint/2010/main" val="3368077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black-box-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hyperlink" Target="https://www.guru99.com/white-box-tes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52CC-7161-4859-B3D9-7E40297AAFD3}"/>
              </a:ext>
            </a:extLst>
          </p:cNvPr>
          <p:cNvSpPr>
            <a:spLocks noGrp="1"/>
          </p:cNvSpPr>
          <p:nvPr>
            <p:ph type="ctrTitle"/>
          </p:nvPr>
        </p:nvSpPr>
        <p:spPr/>
        <p:txBody>
          <a:bodyPr/>
          <a:lstStyle/>
          <a:p>
            <a:r>
              <a:rPr lang="en-IN" dirty="0"/>
              <a:t>Advanced White-box Testing Techniques</a:t>
            </a:r>
            <a:endParaRPr lang="en-PK" dirty="0"/>
          </a:p>
        </p:txBody>
      </p:sp>
      <p:sp>
        <p:nvSpPr>
          <p:cNvPr id="3" name="Subtitle 2">
            <a:extLst>
              <a:ext uri="{FF2B5EF4-FFF2-40B4-BE49-F238E27FC236}">
                <a16:creationId xmlns:a16="http://schemas.microsoft.com/office/drawing/2014/main" id="{124DB8F7-B679-40F1-B819-9A3A79D4CD55}"/>
              </a:ext>
            </a:extLst>
          </p:cNvPr>
          <p:cNvSpPr>
            <a:spLocks noGrp="1"/>
          </p:cNvSpPr>
          <p:nvPr>
            <p:ph type="subTitle" idx="1"/>
          </p:nvPr>
        </p:nvSpPr>
        <p:spPr/>
        <p:txBody>
          <a:bodyPr/>
          <a:lstStyle/>
          <a:p>
            <a:r>
              <a:rPr lang="en-IN" dirty="0"/>
              <a:t>Naseem us Sehar</a:t>
            </a:r>
            <a:endParaRPr lang="en-PK" dirty="0"/>
          </a:p>
        </p:txBody>
      </p:sp>
    </p:spTree>
    <p:extLst>
      <p:ext uri="{BB962C8B-B14F-4D97-AF65-F5344CB8AC3E}">
        <p14:creationId xmlns:p14="http://schemas.microsoft.com/office/powerpoint/2010/main" val="885695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3735-2AE6-4BD2-9041-7E661893BFBE}"/>
              </a:ext>
            </a:extLst>
          </p:cNvPr>
          <p:cNvSpPr>
            <a:spLocks noGrp="1"/>
          </p:cNvSpPr>
          <p:nvPr>
            <p:ph type="title"/>
          </p:nvPr>
        </p:nvSpPr>
        <p:spPr/>
        <p:txBody>
          <a:bodyPr/>
          <a:lstStyle/>
          <a:p>
            <a:r>
              <a:rPr lang="en-IN" b="1" dirty="0"/>
              <a:t>Advantages of Mutation Testing</a:t>
            </a:r>
            <a:endParaRPr lang="en-PK" b="1" dirty="0"/>
          </a:p>
        </p:txBody>
      </p:sp>
      <p:sp>
        <p:nvSpPr>
          <p:cNvPr id="3" name="Content Placeholder 2">
            <a:extLst>
              <a:ext uri="{FF2B5EF4-FFF2-40B4-BE49-F238E27FC236}">
                <a16:creationId xmlns:a16="http://schemas.microsoft.com/office/drawing/2014/main" id="{6B5547D0-CBEA-43CC-87A6-855B370C1DE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a powerful approach to attain high coverage of the source program.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This testing is capable comprehensively testing the mutant program.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Mutation testing brings a good level of error detection to the software developer.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This method uncovers ambiguities in the source code and has the capacity to detect all the faults in the program.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Customers are benefited from this testing by getting a most reliable and stable system.</a:t>
            </a:r>
          </a:p>
          <a:p>
            <a:pPr marL="0" indent="0">
              <a:buNone/>
            </a:pPr>
            <a:endParaRPr lang="en-PK" dirty="0"/>
          </a:p>
        </p:txBody>
      </p:sp>
    </p:spTree>
    <p:extLst>
      <p:ext uri="{BB962C8B-B14F-4D97-AF65-F5344CB8AC3E}">
        <p14:creationId xmlns:p14="http://schemas.microsoft.com/office/powerpoint/2010/main" val="93231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2196-FFA0-498A-86CA-A11621120796}"/>
              </a:ext>
            </a:extLst>
          </p:cNvPr>
          <p:cNvSpPr>
            <a:spLocks noGrp="1"/>
          </p:cNvSpPr>
          <p:nvPr>
            <p:ph type="title"/>
          </p:nvPr>
        </p:nvSpPr>
        <p:spPr/>
        <p:txBody>
          <a:bodyPr/>
          <a:lstStyle/>
          <a:p>
            <a:r>
              <a:rPr lang="en-IN" b="1" dirty="0"/>
              <a:t>Disadvantages of Mutation Testing</a:t>
            </a:r>
            <a:endParaRPr lang="en-PK" b="1" dirty="0"/>
          </a:p>
        </p:txBody>
      </p:sp>
      <p:sp>
        <p:nvSpPr>
          <p:cNvPr id="3" name="Content Placeholder 2">
            <a:extLst>
              <a:ext uri="{FF2B5EF4-FFF2-40B4-BE49-F238E27FC236}">
                <a16:creationId xmlns:a16="http://schemas.microsoft.com/office/drawing/2014/main" id="{DD8EB055-F29F-4FA2-8F95-DD9C4E166C00}"/>
              </a:ext>
            </a:extLst>
          </p:cNvPr>
          <p:cNvSpPr>
            <a:spLocks noGrp="1"/>
          </p:cNvSpPr>
          <p:nvPr>
            <p:ph idx="1"/>
          </p:nvPr>
        </p:nvSpPr>
        <p:spPr/>
        <p:txBody>
          <a:bodyPr/>
          <a:lstStyle/>
          <a:p>
            <a:pPr algn="l">
              <a:buFont typeface="Arial" panose="020B0604020202020204" pitchFamily="34" charset="0"/>
              <a:buChar char="•"/>
            </a:pPr>
            <a:r>
              <a:rPr lang="en-US" b="0" i="0" dirty="0">
                <a:effectLst/>
                <a:latin typeface="Source Sans Pro" panose="020B0503030403020204" pitchFamily="34" charset="0"/>
              </a:rPr>
              <a:t>Mutation testing is extremely costly and time-consuming since there are many mutant programs that need to be generated.</a:t>
            </a:r>
          </a:p>
          <a:p>
            <a:pPr algn="l">
              <a:buFont typeface="Arial" panose="020B0604020202020204" pitchFamily="34" charset="0"/>
              <a:buChar char="•"/>
            </a:pPr>
            <a:r>
              <a:rPr lang="en-US" b="0" i="0" dirty="0">
                <a:effectLst/>
                <a:latin typeface="Source Sans Pro" panose="020B0503030403020204" pitchFamily="34" charset="0"/>
              </a:rPr>
              <a:t>Since its time consuming, it's fair to say that this testing cannot be done without an automation tool.</a:t>
            </a:r>
          </a:p>
          <a:p>
            <a:pPr algn="l">
              <a:buFont typeface="Arial" panose="020B0604020202020204" pitchFamily="34" charset="0"/>
              <a:buChar char="•"/>
            </a:pPr>
            <a:r>
              <a:rPr lang="en-US" b="0" i="0" dirty="0">
                <a:effectLst/>
                <a:latin typeface="Source Sans Pro" panose="020B0503030403020204" pitchFamily="34" charset="0"/>
              </a:rPr>
              <a:t>Each mutation will have the same number of test cases than that of the original program. So, a large number of mutant programs may need to be tested against the original test suite.</a:t>
            </a:r>
          </a:p>
          <a:p>
            <a:pPr algn="l">
              <a:buFont typeface="Arial" panose="020B0604020202020204" pitchFamily="34" charset="0"/>
              <a:buChar char="•"/>
            </a:pPr>
            <a:r>
              <a:rPr lang="en-US" b="0" i="0" dirty="0">
                <a:effectLst/>
                <a:latin typeface="Source Sans Pro" panose="020B0503030403020204" pitchFamily="34" charset="0"/>
              </a:rPr>
              <a:t>As this method involves source code changes, it is not at all applicable for </a:t>
            </a:r>
            <a:r>
              <a:rPr lang="en-US"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Black Box Testing</a:t>
            </a:r>
            <a:r>
              <a:rPr lang="en-US" b="0" i="0" dirty="0">
                <a:effectLst/>
                <a:latin typeface="Source Sans Pro" panose="020B0503030403020204" pitchFamily="34" charset="0"/>
              </a:rPr>
              <a:t>.</a:t>
            </a:r>
          </a:p>
          <a:p>
            <a:endParaRPr lang="en-PK" dirty="0"/>
          </a:p>
        </p:txBody>
      </p:sp>
    </p:spTree>
    <p:extLst>
      <p:ext uri="{BB962C8B-B14F-4D97-AF65-F5344CB8AC3E}">
        <p14:creationId xmlns:p14="http://schemas.microsoft.com/office/powerpoint/2010/main" val="345806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AF-D8B5-44EA-8BA0-8E61FC7EA8B3}"/>
              </a:ext>
            </a:extLst>
          </p:cNvPr>
          <p:cNvSpPr>
            <a:spLocks noGrp="1"/>
          </p:cNvSpPr>
          <p:nvPr>
            <p:ph type="title"/>
          </p:nvPr>
        </p:nvSpPr>
        <p:spPr/>
        <p:txBody>
          <a:bodyPr/>
          <a:lstStyle/>
          <a:p>
            <a:r>
              <a:rPr lang="en-IN" dirty="0"/>
              <a:t>Mutation testing</a:t>
            </a:r>
            <a:endParaRPr lang="en-PK" dirty="0"/>
          </a:p>
        </p:txBody>
      </p:sp>
      <p:sp>
        <p:nvSpPr>
          <p:cNvPr id="3" name="Content Placeholder 2">
            <a:extLst>
              <a:ext uri="{FF2B5EF4-FFF2-40B4-BE49-F238E27FC236}">
                <a16:creationId xmlns:a16="http://schemas.microsoft.com/office/drawing/2014/main" id="{A8E73AA9-E7CD-4525-A598-A164BDFC18FF}"/>
              </a:ext>
            </a:extLst>
          </p:cNvPr>
          <p:cNvSpPr>
            <a:spLocks noGrp="1"/>
          </p:cNvSpPr>
          <p:nvPr>
            <p:ph idx="1"/>
          </p:nvPr>
        </p:nvSpPr>
        <p:spPr/>
        <p:txBody>
          <a:bodyPr/>
          <a:lstStyle/>
          <a:p>
            <a:r>
              <a:rPr lang="en-IN" dirty="0"/>
              <a:t>Rest of the topic will be covered from book from section 3.5</a:t>
            </a:r>
          </a:p>
        </p:txBody>
      </p:sp>
    </p:spTree>
    <p:extLst>
      <p:ext uri="{BB962C8B-B14F-4D97-AF65-F5344CB8AC3E}">
        <p14:creationId xmlns:p14="http://schemas.microsoft.com/office/powerpoint/2010/main" val="25264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87FBEE-9586-4AC8-B80A-D773C8870CF0}"/>
              </a:ext>
            </a:extLst>
          </p:cNvPr>
          <p:cNvSpPr>
            <a:spLocks noGrp="1"/>
          </p:cNvSpPr>
          <p:nvPr>
            <p:ph type="title"/>
          </p:nvPr>
        </p:nvSpPr>
        <p:spPr>
          <a:xfrm>
            <a:off x="643467" y="321734"/>
            <a:ext cx="10905066" cy="1135737"/>
          </a:xfrm>
        </p:spPr>
        <p:txBody>
          <a:bodyPr>
            <a:normAutofit/>
          </a:bodyPr>
          <a:lstStyle/>
          <a:p>
            <a:r>
              <a:rPr lang="en-IN" sz="3600" b="1" dirty="0"/>
              <a:t>Mutation Testing</a:t>
            </a:r>
            <a:endParaRPr lang="en-PK" sz="3600" b="1" dirty="0"/>
          </a:p>
        </p:txBody>
      </p:sp>
      <p:sp>
        <p:nvSpPr>
          <p:cNvPr id="3" name="Content Placeholder 2">
            <a:extLst>
              <a:ext uri="{FF2B5EF4-FFF2-40B4-BE49-F238E27FC236}">
                <a16:creationId xmlns:a16="http://schemas.microsoft.com/office/drawing/2014/main" id="{CB7E8B23-3AA9-47B3-897D-2048E35E07C1}"/>
              </a:ext>
            </a:extLst>
          </p:cNvPr>
          <p:cNvSpPr>
            <a:spLocks noGrp="1"/>
          </p:cNvSpPr>
          <p:nvPr>
            <p:ph idx="1"/>
          </p:nvPr>
        </p:nvSpPr>
        <p:spPr>
          <a:xfrm>
            <a:off x="643467" y="1782981"/>
            <a:ext cx="10905066" cy="4393982"/>
          </a:xfrm>
        </p:spPr>
        <p:txBody>
          <a:bodyPr>
            <a:normAutofit/>
          </a:bodyPr>
          <a:lstStyle/>
          <a:p>
            <a:pPr algn="l"/>
            <a:r>
              <a:rPr lang="en-US" b="1" i="0" dirty="0">
                <a:effectLst/>
                <a:latin typeface="Arial" panose="020B0604020202020204" pitchFamily="34" charset="0"/>
                <a:cs typeface="Arial" panose="020B0604020202020204" pitchFamily="34" charset="0"/>
              </a:rPr>
              <a:t>Mutation Testing</a:t>
            </a:r>
            <a:r>
              <a:rPr lang="en-US" b="0" i="0" dirty="0">
                <a:effectLst/>
                <a:latin typeface="Arial" panose="020B0604020202020204" pitchFamily="34" charset="0"/>
                <a:cs typeface="Arial" panose="020B0604020202020204" pitchFamily="34" charset="0"/>
              </a:rPr>
              <a:t> is a type of software testing in which certain statements of the source code are changed/mutated to check if the test cases are able to find errors in source code. The goal of Mutation Testing is ensuring the quality of test cases in terms of robustness that it should fail the mutated source code.</a:t>
            </a:r>
          </a:p>
          <a:p>
            <a:pPr algn="l"/>
            <a:r>
              <a:rPr lang="en-US" b="0" i="0" dirty="0">
                <a:effectLst/>
                <a:latin typeface="Arial" panose="020B0604020202020204" pitchFamily="34" charset="0"/>
                <a:cs typeface="Arial" panose="020B0604020202020204" pitchFamily="34" charset="0"/>
              </a:rPr>
              <a:t>The changes made in the mutant program should be kept extremely small that it does not affect the overall objective of the program. Mutation Testing is also called Fault-based testing strategy as it involves creating a fault in the program and it is a type of </a:t>
            </a:r>
            <a:r>
              <a:rPr lang="en-US" b="0" i="0" u="none"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White Box Testing</a:t>
            </a:r>
            <a:r>
              <a:rPr lang="en-US" b="0" i="0" dirty="0">
                <a:effectLst/>
                <a:latin typeface="Arial" panose="020B0604020202020204" pitchFamily="34" charset="0"/>
                <a:cs typeface="Arial" panose="020B0604020202020204" pitchFamily="34" charset="0"/>
              </a:rPr>
              <a:t> which is mainly used for </a:t>
            </a:r>
            <a:r>
              <a:rPr lang="en-US" b="0" i="0" u="none"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Unit Testing</a:t>
            </a:r>
            <a:r>
              <a:rPr lang="en-US" b="0" i="0" dirty="0">
                <a:effectLst/>
                <a:latin typeface="Arial" panose="020B0604020202020204" pitchFamily="34" charset="0"/>
                <a:cs typeface="Arial" panose="020B0604020202020204" pitchFamily="34" charset="0"/>
              </a:rPr>
              <a:t>.</a:t>
            </a:r>
          </a:p>
          <a:p>
            <a:endParaRPr lang="en-PK" sz="40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754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7FBEE-9586-4AC8-B80A-D773C8870CF0}"/>
              </a:ext>
            </a:extLst>
          </p:cNvPr>
          <p:cNvSpPr>
            <a:spLocks noGrp="1"/>
          </p:cNvSpPr>
          <p:nvPr>
            <p:ph type="title"/>
          </p:nvPr>
        </p:nvSpPr>
        <p:spPr>
          <a:xfrm>
            <a:off x="643467" y="321734"/>
            <a:ext cx="10905066" cy="1135737"/>
          </a:xfrm>
        </p:spPr>
        <p:txBody>
          <a:bodyPr>
            <a:normAutofit/>
          </a:bodyPr>
          <a:lstStyle/>
          <a:p>
            <a:r>
              <a:rPr lang="en-IN" sz="3600" b="1" dirty="0"/>
              <a:t>Mutation Testing</a:t>
            </a:r>
            <a:endParaRPr lang="en-PK" sz="3600" b="1" dirty="0"/>
          </a:p>
        </p:txBody>
      </p:sp>
      <p:pic>
        <p:nvPicPr>
          <p:cNvPr id="5" name="Content Placeholder 4">
            <a:extLst>
              <a:ext uri="{FF2B5EF4-FFF2-40B4-BE49-F238E27FC236}">
                <a16:creationId xmlns:a16="http://schemas.microsoft.com/office/drawing/2014/main" id="{57F669EA-6A14-43C9-8C06-CA46789D0DE8}"/>
              </a:ext>
            </a:extLst>
          </p:cNvPr>
          <p:cNvPicPr>
            <a:picLocks noGrp="1" noChangeAspect="1"/>
          </p:cNvPicPr>
          <p:nvPr>
            <p:ph idx="1"/>
          </p:nvPr>
        </p:nvPicPr>
        <p:blipFill>
          <a:blip r:embed="rId2"/>
          <a:stretch>
            <a:fillRect/>
          </a:stretch>
        </p:blipFill>
        <p:spPr>
          <a:xfrm>
            <a:off x="1829725" y="1160352"/>
            <a:ext cx="7902986" cy="5509896"/>
          </a:xfr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68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7FBEE-9586-4AC8-B80A-D773C8870CF0}"/>
              </a:ext>
            </a:extLst>
          </p:cNvPr>
          <p:cNvSpPr>
            <a:spLocks noGrp="1"/>
          </p:cNvSpPr>
          <p:nvPr>
            <p:ph type="title"/>
          </p:nvPr>
        </p:nvSpPr>
        <p:spPr>
          <a:xfrm>
            <a:off x="643467" y="321734"/>
            <a:ext cx="10905066" cy="1135737"/>
          </a:xfrm>
        </p:spPr>
        <p:txBody>
          <a:bodyPr>
            <a:normAutofit/>
          </a:bodyPr>
          <a:lstStyle/>
          <a:p>
            <a:r>
              <a:rPr lang="en-IN" sz="3600" b="1" dirty="0"/>
              <a:t>Mutation Testing concepts</a:t>
            </a:r>
            <a:endParaRPr lang="en-PK" sz="3600" b="1" dirty="0"/>
          </a:p>
        </p:txBody>
      </p:sp>
      <p:sp>
        <p:nvSpPr>
          <p:cNvPr id="3" name="Content Placeholder 2">
            <a:extLst>
              <a:ext uri="{FF2B5EF4-FFF2-40B4-BE49-F238E27FC236}">
                <a16:creationId xmlns:a16="http://schemas.microsoft.com/office/drawing/2014/main" id="{CB7E8B23-3AA9-47B3-897D-2048E35E07C1}"/>
              </a:ext>
            </a:extLst>
          </p:cNvPr>
          <p:cNvSpPr>
            <a:spLocks noGrp="1"/>
          </p:cNvSpPr>
          <p:nvPr>
            <p:ph idx="1"/>
          </p:nvPr>
        </p:nvSpPr>
        <p:spPr>
          <a:xfrm>
            <a:off x="643466" y="1258956"/>
            <a:ext cx="11289561" cy="5277309"/>
          </a:xfrm>
        </p:spPr>
        <p:txBody>
          <a:bodyPr>
            <a:normAutofit lnSpcReduction="10000"/>
          </a:bodyPr>
          <a:lstStyle/>
          <a:p>
            <a:pPr algn="l"/>
            <a:r>
              <a:rPr lang="en-US" sz="2400" b="1" i="0" dirty="0">
                <a:effectLst/>
                <a:latin typeface="Work Sans"/>
              </a:rPr>
              <a:t>#1) Mutants: </a:t>
            </a:r>
            <a:r>
              <a:rPr lang="en-US" sz="2400" b="0" i="0" dirty="0">
                <a:effectLst/>
                <a:latin typeface="Work Sans"/>
              </a:rPr>
              <a:t>It is simply the mutated version of the source code. It is the code that contains minute changes. When the test data is run through the mutant, it should ideally give us different results from the original source code. Mutants are also called </a:t>
            </a:r>
            <a:r>
              <a:rPr lang="en-US" sz="2400" b="1" i="0" dirty="0">
                <a:effectLst/>
                <a:latin typeface="Work Sans"/>
              </a:rPr>
              <a:t>mutant programs</a:t>
            </a:r>
            <a:r>
              <a:rPr lang="en-US" sz="2400" b="0" i="0" dirty="0">
                <a:effectLst/>
                <a:latin typeface="Work Sans"/>
              </a:rPr>
              <a:t>.</a:t>
            </a:r>
          </a:p>
          <a:p>
            <a:pPr algn="l"/>
            <a:r>
              <a:rPr lang="en-US" sz="2400" b="1" i="0" dirty="0">
                <a:effectLst/>
                <a:latin typeface="Work Sans"/>
              </a:rPr>
              <a:t>There are different types of mutants. These are as follows:</a:t>
            </a:r>
            <a:endParaRPr lang="en-US" sz="2400" b="0" i="0" dirty="0">
              <a:effectLst/>
              <a:latin typeface="Work Sans"/>
            </a:endParaRPr>
          </a:p>
          <a:p>
            <a:pPr algn="l">
              <a:buFont typeface="Arial" panose="020B0604020202020204" pitchFamily="34" charset="0"/>
              <a:buChar char="•"/>
            </a:pPr>
            <a:r>
              <a:rPr lang="en-US" sz="2400" b="1" i="0" dirty="0">
                <a:effectLst/>
                <a:latin typeface="Work Sans"/>
              </a:rPr>
              <a:t>Survived Mutants:</a:t>
            </a:r>
            <a:r>
              <a:rPr lang="en-US" sz="2400" b="0" i="0" dirty="0">
                <a:effectLst/>
                <a:latin typeface="Work Sans"/>
              </a:rPr>
              <a:t> As we have mentioned, these are the mutants that are still alive after running test data through the original and mutated variants of the source code. These must be killed. They are also known as live mutants.</a:t>
            </a:r>
          </a:p>
          <a:p>
            <a:pPr algn="l">
              <a:buFont typeface="Arial" panose="020B0604020202020204" pitchFamily="34" charset="0"/>
              <a:buChar char="•"/>
            </a:pPr>
            <a:r>
              <a:rPr lang="en-US" sz="2400" b="1" i="0" dirty="0">
                <a:effectLst/>
                <a:latin typeface="Work Sans"/>
              </a:rPr>
              <a:t>Killed Mutants:</a:t>
            </a:r>
            <a:r>
              <a:rPr lang="en-US" sz="2400" b="0" i="0" dirty="0">
                <a:effectLst/>
                <a:latin typeface="Work Sans"/>
              </a:rPr>
              <a:t> These are mutants that are killed after mutation testing. We get these when we get different results from the original and mutated versions of the source code.</a:t>
            </a:r>
          </a:p>
          <a:p>
            <a:pPr algn="l">
              <a:buFont typeface="Arial" panose="020B0604020202020204" pitchFamily="34" charset="0"/>
              <a:buChar char="•"/>
            </a:pPr>
            <a:r>
              <a:rPr lang="en-US" sz="2400" b="1" i="0" dirty="0">
                <a:effectLst/>
                <a:latin typeface="Work Sans"/>
              </a:rPr>
              <a:t>Equivalent Mutants:</a:t>
            </a:r>
            <a:r>
              <a:rPr lang="en-US" sz="2400" b="0" i="0" dirty="0">
                <a:effectLst/>
                <a:latin typeface="Work Sans"/>
              </a:rPr>
              <a:t> These are closely related to live mutants, in that, they are ‘alive’ even after running test data through them. What differentiates them from others is that they have the same meaning as the original source code, even though they may have different syntax.</a:t>
            </a:r>
          </a:p>
          <a:p>
            <a:endParaRPr lang="en-PK" sz="32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707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7FBEE-9586-4AC8-B80A-D773C8870CF0}"/>
              </a:ext>
            </a:extLst>
          </p:cNvPr>
          <p:cNvSpPr>
            <a:spLocks noGrp="1"/>
          </p:cNvSpPr>
          <p:nvPr>
            <p:ph type="title"/>
          </p:nvPr>
        </p:nvSpPr>
        <p:spPr>
          <a:xfrm>
            <a:off x="643467" y="321734"/>
            <a:ext cx="10905066" cy="1135737"/>
          </a:xfrm>
        </p:spPr>
        <p:txBody>
          <a:bodyPr>
            <a:normAutofit/>
          </a:bodyPr>
          <a:lstStyle/>
          <a:p>
            <a:r>
              <a:rPr lang="en-IN" sz="3600" b="1" dirty="0"/>
              <a:t>Mutation Testing concepts</a:t>
            </a:r>
            <a:endParaRPr lang="en-PK" sz="3600" b="1" dirty="0"/>
          </a:p>
        </p:txBody>
      </p:sp>
      <p:sp>
        <p:nvSpPr>
          <p:cNvPr id="3" name="Content Placeholder 2">
            <a:extLst>
              <a:ext uri="{FF2B5EF4-FFF2-40B4-BE49-F238E27FC236}">
                <a16:creationId xmlns:a16="http://schemas.microsoft.com/office/drawing/2014/main" id="{CB7E8B23-3AA9-47B3-897D-2048E35E07C1}"/>
              </a:ext>
            </a:extLst>
          </p:cNvPr>
          <p:cNvSpPr>
            <a:spLocks noGrp="1"/>
          </p:cNvSpPr>
          <p:nvPr>
            <p:ph idx="1"/>
          </p:nvPr>
        </p:nvSpPr>
        <p:spPr>
          <a:xfrm>
            <a:off x="643466" y="1258956"/>
            <a:ext cx="11289561" cy="5277309"/>
          </a:xfrm>
        </p:spPr>
        <p:txBody>
          <a:bodyPr>
            <a:normAutofit/>
          </a:bodyPr>
          <a:lstStyle/>
          <a:p>
            <a:r>
              <a:rPr lang="en-US" b="1" i="0" dirty="0">
                <a:effectLst/>
                <a:latin typeface="Work Sans"/>
              </a:rPr>
              <a:t>#2) Mutators/mutation operators: </a:t>
            </a:r>
            <a:r>
              <a:rPr lang="en-US" b="0" i="0" dirty="0">
                <a:effectLst/>
                <a:latin typeface="Work Sans"/>
              </a:rPr>
              <a:t>These are what makes mutations possible, they are on the ‘driver’s seat’. They basically define the kind of alteration or change to make to the source code to have a mutant version. They can be referred to as </a:t>
            </a:r>
            <a:r>
              <a:rPr lang="en-US" b="1" i="0" dirty="0">
                <a:effectLst/>
                <a:latin typeface="Work Sans"/>
              </a:rPr>
              <a:t>faults or mutation rules</a:t>
            </a:r>
            <a:r>
              <a:rPr lang="en-US" b="0" i="0" dirty="0">
                <a:effectLst/>
                <a:latin typeface="Work Sans"/>
              </a:rPr>
              <a:t>.</a:t>
            </a:r>
          </a:p>
          <a:p>
            <a:r>
              <a:rPr lang="en-US" sz="2800" b="1" i="0" dirty="0">
                <a:effectLst/>
                <a:latin typeface="Work Sans"/>
              </a:rPr>
              <a:t>#3) Mutation score: </a:t>
            </a:r>
            <a:r>
              <a:rPr lang="en-US" sz="2800" b="0" i="0" dirty="0">
                <a:effectLst/>
                <a:latin typeface="Work Sans"/>
              </a:rPr>
              <a:t>This is a score based on the number of mutants.</a:t>
            </a:r>
          </a:p>
          <a:p>
            <a:endParaRPr lang="en-PK" sz="40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08382EC-20C6-4A81-BBEC-DF81518565EA}"/>
              </a:ext>
            </a:extLst>
          </p:cNvPr>
          <p:cNvPicPr>
            <a:picLocks noChangeAspect="1"/>
          </p:cNvPicPr>
          <p:nvPr/>
        </p:nvPicPr>
        <p:blipFill>
          <a:blip r:embed="rId2"/>
          <a:stretch>
            <a:fillRect/>
          </a:stretch>
        </p:blipFill>
        <p:spPr>
          <a:xfrm>
            <a:off x="1833562" y="3772822"/>
            <a:ext cx="8524875" cy="1657350"/>
          </a:xfrm>
          <a:prstGeom prst="rect">
            <a:avLst/>
          </a:prstGeom>
        </p:spPr>
      </p:pic>
    </p:spTree>
    <p:extLst>
      <p:ext uri="{BB962C8B-B14F-4D97-AF65-F5344CB8AC3E}">
        <p14:creationId xmlns:p14="http://schemas.microsoft.com/office/powerpoint/2010/main" val="399498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7FBEE-9586-4AC8-B80A-D773C8870CF0}"/>
              </a:ext>
            </a:extLst>
          </p:cNvPr>
          <p:cNvSpPr>
            <a:spLocks noGrp="1"/>
          </p:cNvSpPr>
          <p:nvPr>
            <p:ph type="title"/>
          </p:nvPr>
        </p:nvSpPr>
        <p:spPr>
          <a:xfrm>
            <a:off x="643467" y="321734"/>
            <a:ext cx="10905066" cy="1135737"/>
          </a:xfrm>
        </p:spPr>
        <p:txBody>
          <a:bodyPr>
            <a:normAutofit/>
          </a:bodyPr>
          <a:lstStyle/>
          <a:p>
            <a:pPr algn="l"/>
            <a:r>
              <a:rPr lang="en-IN" b="1" dirty="0">
                <a:solidFill>
                  <a:srgbClr val="3A3A3A"/>
                </a:solidFill>
                <a:latin typeface="Work Sans"/>
              </a:rPr>
              <a:t>Example</a:t>
            </a:r>
            <a:endParaRPr lang="en-IN" b="1" i="0" dirty="0">
              <a:solidFill>
                <a:srgbClr val="3A3A3A"/>
              </a:solidFill>
              <a:effectLst/>
              <a:latin typeface="Work San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008F36B-E65F-40B2-96A0-FA3A43CF254A}"/>
              </a:ext>
            </a:extLst>
          </p:cNvPr>
          <p:cNvPicPr>
            <a:picLocks noChangeAspect="1"/>
          </p:cNvPicPr>
          <p:nvPr/>
        </p:nvPicPr>
        <p:blipFill>
          <a:blip r:embed="rId2"/>
          <a:stretch>
            <a:fillRect/>
          </a:stretch>
        </p:blipFill>
        <p:spPr>
          <a:xfrm>
            <a:off x="1014060" y="1519871"/>
            <a:ext cx="10140108" cy="3995324"/>
          </a:xfrm>
          <a:prstGeom prst="rect">
            <a:avLst/>
          </a:prstGeom>
        </p:spPr>
      </p:pic>
    </p:spTree>
    <p:extLst>
      <p:ext uri="{BB962C8B-B14F-4D97-AF65-F5344CB8AC3E}">
        <p14:creationId xmlns:p14="http://schemas.microsoft.com/office/powerpoint/2010/main" val="189930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7FBEE-9586-4AC8-B80A-D773C8870CF0}"/>
              </a:ext>
            </a:extLst>
          </p:cNvPr>
          <p:cNvSpPr>
            <a:spLocks noGrp="1"/>
          </p:cNvSpPr>
          <p:nvPr>
            <p:ph type="title"/>
          </p:nvPr>
        </p:nvSpPr>
        <p:spPr>
          <a:xfrm>
            <a:off x="438913" y="859536"/>
            <a:ext cx="4832802" cy="1243584"/>
          </a:xfrm>
        </p:spPr>
        <p:txBody>
          <a:bodyPr>
            <a:normAutofit/>
          </a:bodyPr>
          <a:lstStyle/>
          <a:p>
            <a:r>
              <a:rPr lang="en-IN" sz="3400" b="1"/>
              <a:t>Mutation Testing Types</a:t>
            </a:r>
            <a:endParaRPr lang="en-PK" sz="3400" b="1"/>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B7E8B23-3AA9-47B3-897D-2048E35E07C1}"/>
              </a:ext>
            </a:extLst>
          </p:cNvPr>
          <p:cNvSpPr>
            <a:spLocks noGrp="1"/>
          </p:cNvSpPr>
          <p:nvPr>
            <p:ph idx="1"/>
          </p:nvPr>
        </p:nvSpPr>
        <p:spPr>
          <a:xfrm>
            <a:off x="438912" y="2512611"/>
            <a:ext cx="4832803" cy="3664351"/>
          </a:xfrm>
        </p:spPr>
        <p:txBody>
          <a:bodyPr>
            <a:normAutofit fontScale="92500" lnSpcReduction="20000"/>
          </a:bodyPr>
          <a:lstStyle/>
          <a:p>
            <a:r>
              <a:rPr lang="en-US" sz="3200" b="1" i="0" dirty="0">
                <a:effectLst/>
                <a:latin typeface="Source Sans Pro" panose="020B0503030403020204" pitchFamily="34" charset="0"/>
              </a:rPr>
              <a:t>Value Mutation</a:t>
            </a:r>
            <a:r>
              <a:rPr lang="en-US" sz="3200" b="0" i="0" dirty="0">
                <a:effectLst/>
                <a:latin typeface="Source Sans Pro" panose="020B0503030403020204" pitchFamily="34" charset="0"/>
              </a:rPr>
              <a:t>- values of primary parameters are modified</a:t>
            </a:r>
          </a:p>
          <a:p>
            <a:r>
              <a:rPr lang="en-US" sz="3200" dirty="0">
                <a:latin typeface="Source Sans Pro" panose="020B0503030403020204" pitchFamily="34" charset="0"/>
              </a:rPr>
              <a:t>Above image contains the original code  whereas second image contains mutant code</a:t>
            </a:r>
            <a:endParaRPr lang="en-US" sz="3200" b="0" i="0" dirty="0">
              <a:effectLst/>
              <a:latin typeface="Source Sans Pro" panose="020B0503030403020204" pitchFamily="34" charset="0"/>
            </a:endParaRPr>
          </a:p>
          <a:p>
            <a:pPr marL="0" indent="0">
              <a:buNone/>
            </a:pPr>
            <a:r>
              <a:rPr lang="en-IN" sz="3200" dirty="0">
                <a:latin typeface="Arial" panose="020B0604020202020204" pitchFamily="34" charset="0"/>
                <a:cs typeface="Arial" panose="020B0604020202020204" pitchFamily="34" charset="0"/>
              </a:rPr>
              <a:t>  </a:t>
            </a:r>
          </a:p>
          <a:p>
            <a:pPr marL="0" indent="0">
              <a:buNone/>
            </a:pPr>
            <a:r>
              <a:rPr lang="en-IN" sz="3200" dirty="0">
                <a:latin typeface="Arial" panose="020B0604020202020204" pitchFamily="34" charset="0"/>
                <a:cs typeface="Arial" panose="020B0604020202020204" pitchFamily="34" charset="0"/>
              </a:rPr>
              <a:t>                                         </a:t>
            </a:r>
            <a:endParaRPr lang="en-PK" sz="32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6786AB5-79C5-45DA-B595-72DC9C768773}"/>
              </a:ext>
            </a:extLst>
          </p:cNvPr>
          <p:cNvPicPr>
            <a:picLocks noChangeAspect="1"/>
          </p:cNvPicPr>
          <p:nvPr/>
        </p:nvPicPr>
        <p:blipFill>
          <a:blip r:embed="rId2"/>
          <a:stretch>
            <a:fillRect/>
          </a:stretch>
        </p:blipFill>
        <p:spPr>
          <a:xfrm>
            <a:off x="6430633" y="2958189"/>
            <a:ext cx="5135719" cy="2234037"/>
          </a:xfrm>
          <a:prstGeom prst="rect">
            <a:avLst/>
          </a:prstGeom>
        </p:spPr>
      </p:pic>
      <p:pic>
        <p:nvPicPr>
          <p:cNvPr id="6" name="Picture 5">
            <a:extLst>
              <a:ext uri="{FF2B5EF4-FFF2-40B4-BE49-F238E27FC236}">
                <a16:creationId xmlns:a16="http://schemas.microsoft.com/office/drawing/2014/main" id="{20209D1C-E0EA-4DAD-8553-E570DBFC571D}"/>
              </a:ext>
            </a:extLst>
          </p:cNvPr>
          <p:cNvPicPr>
            <a:picLocks noChangeAspect="1"/>
          </p:cNvPicPr>
          <p:nvPr/>
        </p:nvPicPr>
        <p:blipFill>
          <a:blip r:embed="rId3"/>
          <a:stretch>
            <a:fillRect/>
          </a:stretch>
        </p:blipFill>
        <p:spPr>
          <a:xfrm>
            <a:off x="6430634" y="439112"/>
            <a:ext cx="5135719" cy="2079965"/>
          </a:xfrm>
          <a:prstGeom prst="rect">
            <a:avLst/>
          </a:prstGeom>
        </p:spPr>
      </p:pic>
    </p:spTree>
    <p:extLst>
      <p:ext uri="{BB962C8B-B14F-4D97-AF65-F5344CB8AC3E}">
        <p14:creationId xmlns:p14="http://schemas.microsoft.com/office/powerpoint/2010/main" val="211873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C9711-EF71-4A9A-B0D9-5E3488FD5CC0}"/>
              </a:ext>
            </a:extLst>
          </p:cNvPr>
          <p:cNvSpPr>
            <a:spLocks noGrp="1"/>
          </p:cNvSpPr>
          <p:nvPr>
            <p:ph type="title"/>
          </p:nvPr>
        </p:nvSpPr>
        <p:spPr>
          <a:xfrm>
            <a:off x="950976" y="700186"/>
            <a:ext cx="5374494" cy="1188720"/>
          </a:xfrm>
        </p:spPr>
        <p:txBody>
          <a:bodyPr anchor="ctr">
            <a:normAutofit/>
          </a:bodyPr>
          <a:lstStyle/>
          <a:p>
            <a:r>
              <a:rPr lang="en-IN" b="1">
                <a:solidFill>
                  <a:schemeClr val="bg1"/>
                </a:solidFill>
              </a:rPr>
              <a:t>Mutation testing types</a:t>
            </a:r>
            <a:endParaRPr lang="en-PK" b="1">
              <a:solidFill>
                <a:schemeClr val="bg1"/>
              </a:solidFill>
            </a:endParaRPr>
          </a:p>
        </p:txBody>
      </p:sp>
      <p:sp>
        <p:nvSpPr>
          <p:cNvPr id="3" name="Content Placeholder 2">
            <a:extLst>
              <a:ext uri="{FF2B5EF4-FFF2-40B4-BE49-F238E27FC236}">
                <a16:creationId xmlns:a16="http://schemas.microsoft.com/office/drawing/2014/main" id="{FE5AF8F9-A4DA-43BC-B14F-D4604DED3236}"/>
              </a:ext>
            </a:extLst>
          </p:cNvPr>
          <p:cNvSpPr>
            <a:spLocks noGrp="1"/>
          </p:cNvSpPr>
          <p:nvPr>
            <p:ph idx="1"/>
          </p:nvPr>
        </p:nvSpPr>
        <p:spPr>
          <a:xfrm>
            <a:off x="950976" y="2066544"/>
            <a:ext cx="5374494" cy="3788346"/>
          </a:xfrm>
        </p:spPr>
        <p:txBody>
          <a:bodyPr>
            <a:normAutofit/>
          </a:bodyPr>
          <a:lstStyle/>
          <a:p>
            <a:r>
              <a:rPr lang="en-US" sz="2200" b="0" i="0">
                <a:solidFill>
                  <a:schemeClr val="bg1"/>
                </a:solidFill>
                <a:effectLst/>
                <a:latin typeface="Work Sans"/>
              </a:rPr>
              <a:t>#2) Statement Mutation</a:t>
            </a:r>
          </a:p>
          <a:p>
            <a:r>
              <a:rPr lang="en-US" sz="2200" b="0" i="0">
                <a:solidFill>
                  <a:schemeClr val="bg1"/>
                </a:solidFill>
                <a:effectLst/>
                <a:latin typeface="Work Sans"/>
              </a:rPr>
              <a:t>Here, we delete or duplicate a statement in a code block. We could also rearrange statements in a code block.</a:t>
            </a:r>
          </a:p>
          <a:p>
            <a:pPr marL="0" indent="0">
              <a:buNone/>
            </a:pPr>
            <a:endParaRPr lang="en-PK" sz="2200">
              <a:solidFill>
                <a:schemeClr val="bg1"/>
              </a:solidFill>
            </a:endParaRPr>
          </a:p>
        </p:txBody>
      </p:sp>
      <p:pic>
        <p:nvPicPr>
          <p:cNvPr id="7" name="Picture 6">
            <a:extLst>
              <a:ext uri="{FF2B5EF4-FFF2-40B4-BE49-F238E27FC236}">
                <a16:creationId xmlns:a16="http://schemas.microsoft.com/office/drawing/2014/main" id="{35CCF561-1AE6-4B2F-A2AC-C5263055214F}"/>
              </a:ext>
            </a:extLst>
          </p:cNvPr>
          <p:cNvPicPr>
            <a:picLocks noChangeAspect="1"/>
          </p:cNvPicPr>
          <p:nvPr/>
        </p:nvPicPr>
        <p:blipFill>
          <a:blip r:embed="rId2"/>
          <a:stretch>
            <a:fillRect/>
          </a:stretch>
        </p:blipFill>
        <p:spPr>
          <a:xfrm>
            <a:off x="6930766" y="2951491"/>
            <a:ext cx="5080744" cy="2591179"/>
          </a:xfrm>
          <a:prstGeom prst="rect">
            <a:avLst/>
          </a:prstGeom>
        </p:spPr>
      </p:pic>
      <p:pic>
        <p:nvPicPr>
          <p:cNvPr id="5" name="Picture 4">
            <a:extLst>
              <a:ext uri="{FF2B5EF4-FFF2-40B4-BE49-F238E27FC236}">
                <a16:creationId xmlns:a16="http://schemas.microsoft.com/office/drawing/2014/main" id="{6A64305B-196A-482A-9E00-FA663E78588B}"/>
              </a:ext>
            </a:extLst>
          </p:cNvPr>
          <p:cNvPicPr>
            <a:picLocks noChangeAspect="1"/>
          </p:cNvPicPr>
          <p:nvPr/>
        </p:nvPicPr>
        <p:blipFill>
          <a:blip r:embed="rId3"/>
          <a:stretch>
            <a:fillRect/>
          </a:stretch>
        </p:blipFill>
        <p:spPr>
          <a:xfrm>
            <a:off x="6976872" y="700186"/>
            <a:ext cx="4860594" cy="2017146"/>
          </a:xfrm>
          <a:prstGeom prst="rect">
            <a:avLst/>
          </a:prstGeom>
        </p:spPr>
      </p:pic>
    </p:spTree>
    <p:extLst>
      <p:ext uri="{BB962C8B-B14F-4D97-AF65-F5344CB8AC3E}">
        <p14:creationId xmlns:p14="http://schemas.microsoft.com/office/powerpoint/2010/main" val="76658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90A9-3C95-4E4A-92F8-4721A85DA8D2}"/>
              </a:ext>
            </a:extLst>
          </p:cNvPr>
          <p:cNvSpPr>
            <a:spLocks noGrp="1"/>
          </p:cNvSpPr>
          <p:nvPr>
            <p:ph type="title"/>
          </p:nvPr>
        </p:nvSpPr>
        <p:spPr/>
        <p:txBody>
          <a:bodyPr/>
          <a:lstStyle/>
          <a:p>
            <a:r>
              <a:rPr lang="en-IN" b="1" dirty="0"/>
              <a:t>Mutation Testing Types</a:t>
            </a:r>
            <a:endParaRPr lang="en-PK" b="1" dirty="0"/>
          </a:p>
        </p:txBody>
      </p:sp>
      <p:sp>
        <p:nvSpPr>
          <p:cNvPr id="3" name="Content Placeholder 2">
            <a:extLst>
              <a:ext uri="{FF2B5EF4-FFF2-40B4-BE49-F238E27FC236}">
                <a16:creationId xmlns:a16="http://schemas.microsoft.com/office/drawing/2014/main" id="{6A4345A2-B58F-4C71-A512-EFA8B3284B71}"/>
              </a:ext>
            </a:extLst>
          </p:cNvPr>
          <p:cNvSpPr>
            <a:spLocks noGrp="1"/>
          </p:cNvSpPr>
          <p:nvPr>
            <p:ph idx="1"/>
          </p:nvPr>
        </p:nvSpPr>
        <p:spPr>
          <a:xfrm>
            <a:off x="702365" y="1417983"/>
            <a:ext cx="10651435" cy="4758980"/>
          </a:xfrm>
        </p:spPr>
        <p:txBody>
          <a:bodyPr/>
          <a:lstStyle/>
          <a:p>
            <a:pPr algn="l"/>
            <a:r>
              <a:rPr lang="en-US" b="0" i="0" dirty="0">
                <a:effectLst/>
                <a:latin typeface="Work Sans"/>
              </a:rPr>
              <a:t>#3) Decision Mutation</a:t>
            </a:r>
          </a:p>
          <a:p>
            <a:pPr algn="l"/>
            <a:r>
              <a:rPr lang="en-US" b="0" i="0" dirty="0">
                <a:effectLst/>
                <a:latin typeface="Work Sans"/>
              </a:rPr>
              <a:t>The target here is the code that makes decisions, </a:t>
            </a:r>
            <a:r>
              <a:rPr lang="en-US" b="1" i="0" dirty="0">
                <a:effectLst/>
                <a:latin typeface="Work Sans"/>
              </a:rPr>
              <a:t>for example,</a:t>
            </a:r>
            <a:r>
              <a:rPr lang="en-US" b="0" i="0" dirty="0">
                <a:effectLst/>
                <a:latin typeface="Work Sans"/>
              </a:rPr>
              <a:t> value comparisons.</a:t>
            </a:r>
          </a:p>
          <a:p>
            <a:pPr marL="0" indent="0">
              <a:buNone/>
            </a:pPr>
            <a:endParaRPr lang="en-PK" dirty="0"/>
          </a:p>
        </p:txBody>
      </p:sp>
      <p:pic>
        <p:nvPicPr>
          <p:cNvPr id="5" name="Picture 4">
            <a:extLst>
              <a:ext uri="{FF2B5EF4-FFF2-40B4-BE49-F238E27FC236}">
                <a16:creationId xmlns:a16="http://schemas.microsoft.com/office/drawing/2014/main" id="{63A3D773-937C-4A1B-BE8E-BE9FE9B29030}"/>
              </a:ext>
            </a:extLst>
          </p:cNvPr>
          <p:cNvPicPr>
            <a:picLocks noChangeAspect="1"/>
          </p:cNvPicPr>
          <p:nvPr/>
        </p:nvPicPr>
        <p:blipFill>
          <a:blip r:embed="rId2"/>
          <a:stretch>
            <a:fillRect/>
          </a:stretch>
        </p:blipFill>
        <p:spPr>
          <a:xfrm>
            <a:off x="2187162" y="3212514"/>
            <a:ext cx="7578967" cy="3099386"/>
          </a:xfrm>
          <a:prstGeom prst="rect">
            <a:avLst/>
          </a:prstGeom>
        </p:spPr>
      </p:pic>
    </p:spTree>
    <p:extLst>
      <p:ext uri="{BB962C8B-B14F-4D97-AF65-F5344CB8AC3E}">
        <p14:creationId xmlns:p14="http://schemas.microsoft.com/office/powerpoint/2010/main" val="394595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674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Source Sans Pro</vt:lpstr>
      <vt:lpstr>Work Sans</vt:lpstr>
      <vt:lpstr>Office Theme</vt:lpstr>
      <vt:lpstr>Advanced White-box Testing Techniques</vt:lpstr>
      <vt:lpstr>Mutation Testing</vt:lpstr>
      <vt:lpstr>Mutation Testing</vt:lpstr>
      <vt:lpstr>Mutation Testing concepts</vt:lpstr>
      <vt:lpstr>Mutation Testing concepts</vt:lpstr>
      <vt:lpstr>Example</vt:lpstr>
      <vt:lpstr>Mutation Testing Types</vt:lpstr>
      <vt:lpstr>Mutation testing types</vt:lpstr>
      <vt:lpstr>Mutation Testing Types</vt:lpstr>
      <vt:lpstr>Advantages of Mutation Testing</vt:lpstr>
      <vt:lpstr>Disadvantages of Mutation Testing</vt:lpstr>
      <vt:lpstr>Mutation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White-box Testing Techniques</dc:title>
  <dc:creator>Naseem us Sehar</dc:creator>
  <cp:lastModifiedBy>Naseem us Sehar</cp:lastModifiedBy>
  <cp:revision>6</cp:revision>
  <dcterms:created xsi:type="dcterms:W3CDTF">2021-05-24T08:53:00Z</dcterms:created>
  <dcterms:modified xsi:type="dcterms:W3CDTF">2021-05-24T09:32:40Z</dcterms:modified>
</cp:coreProperties>
</file>