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63" r:id="rId15"/>
    <p:sldId id="270"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CBA8-E829-4334-8160-CA0E20799E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59DA211-A87E-40EB-AC4A-33F42D287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1885B5F-3B8C-4B31-81A6-1D24199E9B5D}"/>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5" name="Footer Placeholder 4">
            <a:extLst>
              <a:ext uri="{FF2B5EF4-FFF2-40B4-BE49-F238E27FC236}">
                <a16:creationId xmlns:a16="http://schemas.microsoft.com/office/drawing/2014/main" id="{8480B23C-F79D-4956-B5D3-6DE8F70B1F1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E76D2A8-1E1A-423E-B3F9-EFDDD5A7814F}"/>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297280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681B-B0EF-4CAB-9678-295BD128DAC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36657AD-3757-430A-A57E-235FC94260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19AFB1C-BDC8-4A0F-B826-3FE9EC7E46D5}"/>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5" name="Footer Placeholder 4">
            <a:extLst>
              <a:ext uri="{FF2B5EF4-FFF2-40B4-BE49-F238E27FC236}">
                <a16:creationId xmlns:a16="http://schemas.microsoft.com/office/drawing/2014/main" id="{16A560D5-1D30-4364-8E80-19E02CF9296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A90E9A2-9AC7-4411-AE68-8AA77193D74F}"/>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193178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2060F-F8AB-4101-AC15-AA59ED6DE1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6AF1BE5-1564-46A7-94EE-7D2B4961B2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6458FFE-948E-4F27-93DB-F062E04A5E39}"/>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5" name="Footer Placeholder 4">
            <a:extLst>
              <a:ext uri="{FF2B5EF4-FFF2-40B4-BE49-F238E27FC236}">
                <a16:creationId xmlns:a16="http://schemas.microsoft.com/office/drawing/2014/main" id="{78AF0706-021A-4397-B7D7-9D3AFFA9BB6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4320EEC-1C3D-4EED-B658-DDFB99D84C52}"/>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307226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2B7A-23AA-41F9-A2BD-57F29AFC5B3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BA07193-9A5F-409D-9F20-72B379C41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C1DE21B-8E0C-47D4-93F6-EFFF19878064}"/>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5" name="Footer Placeholder 4">
            <a:extLst>
              <a:ext uri="{FF2B5EF4-FFF2-40B4-BE49-F238E27FC236}">
                <a16:creationId xmlns:a16="http://schemas.microsoft.com/office/drawing/2014/main" id="{355A75EE-3278-4F37-A6DC-514DDCBB65A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11FBC71-9141-4E16-BE76-20E9318EECBC}"/>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192251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5C00-BFEA-4002-B6C1-46B68E648D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B0DCFA3-6D33-4FBF-A3ED-5E6454D85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93679E-334F-4C80-9CCD-A9F8D92ED53C}"/>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5" name="Footer Placeholder 4">
            <a:extLst>
              <a:ext uri="{FF2B5EF4-FFF2-40B4-BE49-F238E27FC236}">
                <a16:creationId xmlns:a16="http://schemas.microsoft.com/office/drawing/2014/main" id="{50D27A2E-F003-4EB6-9C0F-1AAEA9A15F8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81FAD9E-F619-4209-A4C8-5EF46B59368A}"/>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31066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6CB2-52BC-41F3-93AA-211C4DB1A4B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69E6DC1-AE3C-4995-964A-36BBF4B02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32F71D1-B41C-4105-9BD5-2D6F1E4EF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2AE0360-DD34-43DF-9412-54CE16CF62C1}"/>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6" name="Footer Placeholder 5">
            <a:extLst>
              <a:ext uri="{FF2B5EF4-FFF2-40B4-BE49-F238E27FC236}">
                <a16:creationId xmlns:a16="http://schemas.microsoft.com/office/drawing/2014/main" id="{130A0A0E-A3D2-4B97-BF0A-DEDA6E0DDE8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A8B3B91-876B-4AEC-83EA-0F267B89BB61}"/>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126750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DB8A-F7F3-4574-B157-D68246384E0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2D36542-E229-4B26-AB96-BF1FBB937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5E7BEB-9369-4DDA-BE06-B038D73013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3434A23-A7A6-454C-8DA4-DCACAD84F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3BF928-1C41-4ABE-8A23-363234671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2454F7E-2153-417C-A21D-554334F98121}"/>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8" name="Footer Placeholder 7">
            <a:extLst>
              <a:ext uri="{FF2B5EF4-FFF2-40B4-BE49-F238E27FC236}">
                <a16:creationId xmlns:a16="http://schemas.microsoft.com/office/drawing/2014/main" id="{5698C6A8-CE34-4019-AC40-82ADE18BBC3F}"/>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5B0B84F-4270-4972-BAAD-6C25CBBB0FDE}"/>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300554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340F-655F-4AD3-A17D-41E28E63E13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C92CB4B-3D90-41C5-8AAC-34F7A6283B5C}"/>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4" name="Footer Placeholder 3">
            <a:extLst>
              <a:ext uri="{FF2B5EF4-FFF2-40B4-BE49-F238E27FC236}">
                <a16:creationId xmlns:a16="http://schemas.microsoft.com/office/drawing/2014/main" id="{BEFDA116-DF3A-4FCE-AFB3-C69879A905C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161A333-0278-45B9-BE44-7FE66B2618FD}"/>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304096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04FEC-37A7-4551-ACB9-45265EA66F0E}"/>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3" name="Footer Placeholder 2">
            <a:extLst>
              <a:ext uri="{FF2B5EF4-FFF2-40B4-BE49-F238E27FC236}">
                <a16:creationId xmlns:a16="http://schemas.microsoft.com/office/drawing/2014/main" id="{84E02B1C-87F4-4227-BFE8-4337830AFBC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9C89049B-8767-478F-84EF-DE60324E1F77}"/>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341675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4D06-18F1-475B-BEBF-99100C2DD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1FB5121-1743-4F88-B803-4FF5696193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AEE7B981-800D-435A-A4F3-F7FB33387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A08AB-1C26-4F89-AE7E-44C097BC5909}"/>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6" name="Footer Placeholder 5">
            <a:extLst>
              <a:ext uri="{FF2B5EF4-FFF2-40B4-BE49-F238E27FC236}">
                <a16:creationId xmlns:a16="http://schemas.microsoft.com/office/drawing/2014/main" id="{72ADDE43-825B-47B2-9989-F9D8051EBA5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1D9F50F-62DC-4750-A51A-CE1D4F4BEE25}"/>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244233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3FC9-C111-4933-BB52-0B5045DD5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DAF91DDD-7ABC-4773-8E20-02A9E3540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B35B0F56-C481-4AC8-BF40-5BCF4D5D3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FEFF3-4E5D-458E-BA18-10D00A236C29}"/>
              </a:ext>
            </a:extLst>
          </p:cNvPr>
          <p:cNvSpPr>
            <a:spLocks noGrp="1"/>
          </p:cNvSpPr>
          <p:nvPr>
            <p:ph type="dt" sz="half" idx="10"/>
          </p:nvPr>
        </p:nvSpPr>
        <p:spPr/>
        <p:txBody>
          <a:bodyPr/>
          <a:lstStyle/>
          <a:p>
            <a:fld id="{1EF968C6-B8C0-440E-842F-2F4006D4C570}" type="datetimeFigureOut">
              <a:rPr lang="en-PK" smtClean="0"/>
              <a:t>17/05/2021</a:t>
            </a:fld>
            <a:endParaRPr lang="en-PK"/>
          </a:p>
        </p:txBody>
      </p:sp>
      <p:sp>
        <p:nvSpPr>
          <p:cNvPr id="6" name="Footer Placeholder 5">
            <a:extLst>
              <a:ext uri="{FF2B5EF4-FFF2-40B4-BE49-F238E27FC236}">
                <a16:creationId xmlns:a16="http://schemas.microsoft.com/office/drawing/2014/main" id="{9368C03A-F506-4995-9914-1A79A1C8566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87CC7CF-8426-4559-BC97-3FEBA34250A7}"/>
              </a:ext>
            </a:extLst>
          </p:cNvPr>
          <p:cNvSpPr>
            <a:spLocks noGrp="1"/>
          </p:cNvSpPr>
          <p:nvPr>
            <p:ph type="sldNum" sz="quarter" idx="12"/>
          </p:nvPr>
        </p:nvSpPr>
        <p:spPr/>
        <p:txBody>
          <a:bodyPr/>
          <a:lstStyle/>
          <a:p>
            <a:fld id="{263FF115-0D43-49B2-B6D2-5475E5788520}" type="slidenum">
              <a:rPr lang="en-PK" smtClean="0"/>
              <a:t>‹#›</a:t>
            </a:fld>
            <a:endParaRPr lang="en-PK"/>
          </a:p>
        </p:txBody>
      </p:sp>
    </p:spTree>
    <p:extLst>
      <p:ext uri="{BB962C8B-B14F-4D97-AF65-F5344CB8AC3E}">
        <p14:creationId xmlns:p14="http://schemas.microsoft.com/office/powerpoint/2010/main" val="50896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53829-0ABC-4D43-AA4F-5C1B33E90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FABAE63-D843-4278-8289-44829AF8B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9B6A50F-D039-497A-8622-ABA9649816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68C6-B8C0-440E-842F-2F4006D4C570}" type="datetimeFigureOut">
              <a:rPr lang="en-PK" smtClean="0"/>
              <a:t>17/05/2021</a:t>
            </a:fld>
            <a:endParaRPr lang="en-PK"/>
          </a:p>
        </p:txBody>
      </p:sp>
      <p:sp>
        <p:nvSpPr>
          <p:cNvPr id="5" name="Footer Placeholder 4">
            <a:extLst>
              <a:ext uri="{FF2B5EF4-FFF2-40B4-BE49-F238E27FC236}">
                <a16:creationId xmlns:a16="http://schemas.microsoft.com/office/drawing/2014/main" id="{112E73EC-40FD-424C-92F3-9F9DD7EC4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41121F5A-F92F-4DB1-B75F-30D9B0634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FF115-0D43-49B2-B6D2-5475E5788520}" type="slidenum">
              <a:rPr lang="en-PK" smtClean="0"/>
              <a:t>‹#›</a:t>
            </a:fld>
            <a:endParaRPr lang="en-PK"/>
          </a:p>
        </p:txBody>
      </p:sp>
    </p:spTree>
    <p:extLst>
      <p:ext uri="{BB962C8B-B14F-4D97-AF65-F5344CB8AC3E}">
        <p14:creationId xmlns:p14="http://schemas.microsoft.com/office/powerpoint/2010/main" val="135561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5D92C-DEDC-4EEC-9F80-17D92A0E86F5}"/>
              </a:ext>
            </a:extLst>
          </p:cNvPr>
          <p:cNvSpPr>
            <a:spLocks noGrp="1"/>
          </p:cNvSpPr>
          <p:nvPr>
            <p:ph type="ctrTitle"/>
          </p:nvPr>
        </p:nvSpPr>
        <p:spPr>
          <a:xfrm>
            <a:off x="1285241" y="1008993"/>
            <a:ext cx="9231410" cy="3542045"/>
          </a:xfrm>
        </p:spPr>
        <p:txBody>
          <a:bodyPr anchor="b">
            <a:normAutofit/>
          </a:bodyPr>
          <a:lstStyle/>
          <a:p>
            <a:pPr algn="l"/>
            <a:r>
              <a:rPr lang="en-IN" sz="10600"/>
              <a:t>Advance Blackbox testing</a:t>
            </a:r>
            <a:endParaRPr lang="en-PK" sz="10600"/>
          </a:p>
        </p:txBody>
      </p:sp>
      <p:sp>
        <p:nvSpPr>
          <p:cNvPr id="3" name="Subtitle 2">
            <a:extLst>
              <a:ext uri="{FF2B5EF4-FFF2-40B4-BE49-F238E27FC236}">
                <a16:creationId xmlns:a16="http://schemas.microsoft.com/office/drawing/2014/main" id="{F5F16327-EF13-4272-9619-0F06A66E8CB3}"/>
              </a:ext>
            </a:extLst>
          </p:cNvPr>
          <p:cNvSpPr>
            <a:spLocks noGrp="1"/>
          </p:cNvSpPr>
          <p:nvPr>
            <p:ph type="subTitle" idx="1"/>
          </p:nvPr>
        </p:nvSpPr>
        <p:spPr>
          <a:xfrm>
            <a:off x="1285241" y="4582814"/>
            <a:ext cx="7132335" cy="1312657"/>
          </a:xfrm>
        </p:spPr>
        <p:txBody>
          <a:bodyPr anchor="t">
            <a:normAutofit/>
          </a:bodyPr>
          <a:lstStyle/>
          <a:p>
            <a:pPr algn="l"/>
            <a:r>
              <a:rPr lang="en-IN" dirty="0"/>
              <a:t>Naseem us </a:t>
            </a:r>
            <a:r>
              <a:rPr lang="en-IN" dirty="0" err="1"/>
              <a:t>sehar</a:t>
            </a:r>
            <a:endParaRPr lang="en-PK"/>
          </a:p>
        </p:txBody>
      </p:sp>
    </p:spTree>
    <p:extLst>
      <p:ext uri="{BB962C8B-B14F-4D97-AF65-F5344CB8AC3E}">
        <p14:creationId xmlns:p14="http://schemas.microsoft.com/office/powerpoint/2010/main" val="2443449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B067-C57F-4912-A35A-59445E20D209}"/>
              </a:ext>
            </a:extLst>
          </p:cNvPr>
          <p:cNvSpPr>
            <a:spLocks noGrp="1"/>
          </p:cNvSpPr>
          <p:nvPr>
            <p:ph type="title"/>
          </p:nvPr>
        </p:nvSpPr>
        <p:spPr>
          <a:xfrm>
            <a:off x="742121" y="273878"/>
            <a:ext cx="10214113" cy="814318"/>
          </a:xfrm>
        </p:spPr>
        <p:txBody>
          <a:bodyPr/>
          <a:lstStyle/>
          <a:p>
            <a:r>
              <a:rPr lang="en-IN" b="1"/>
              <a:t>Usability Testing Methods</a:t>
            </a:r>
            <a:endParaRPr lang="en-PK" b="1" dirty="0"/>
          </a:p>
        </p:txBody>
      </p:sp>
      <p:sp>
        <p:nvSpPr>
          <p:cNvPr id="3" name="Content Placeholder 2">
            <a:extLst>
              <a:ext uri="{FF2B5EF4-FFF2-40B4-BE49-F238E27FC236}">
                <a16:creationId xmlns:a16="http://schemas.microsoft.com/office/drawing/2014/main" id="{ABEE9BD3-2D0C-4D90-9DDD-242F1A24D1F8}"/>
              </a:ext>
            </a:extLst>
          </p:cNvPr>
          <p:cNvSpPr>
            <a:spLocks noGrp="1"/>
          </p:cNvSpPr>
          <p:nvPr>
            <p:ph idx="1"/>
          </p:nvPr>
        </p:nvSpPr>
        <p:spPr>
          <a:xfrm>
            <a:off x="838199" y="1088196"/>
            <a:ext cx="10611679" cy="5495926"/>
          </a:xfrm>
        </p:spPr>
        <p:txBody>
          <a:bodyPr>
            <a:normAutofit/>
          </a:bodyPr>
          <a:lstStyle/>
          <a:p>
            <a:r>
              <a:rPr lang="en-IN" b="1"/>
              <a:t>Hallway Testing : </a:t>
            </a:r>
            <a:r>
              <a:rPr lang="en-US" b="0" i="0">
                <a:solidFill>
                  <a:srgbClr val="3A3A3A"/>
                </a:solidFill>
                <a:effectLst/>
                <a:latin typeface="Work Sans"/>
              </a:rPr>
              <a:t>In this method, few random people are given the website or product to test rather than trained professionals.</a:t>
            </a:r>
          </a:p>
          <a:p>
            <a:pPr algn="l"/>
            <a:r>
              <a:rPr lang="en-US" b="1" i="0">
                <a:solidFill>
                  <a:srgbClr val="3A3A3A"/>
                </a:solidFill>
                <a:effectLst/>
                <a:latin typeface="Work Sans"/>
              </a:rPr>
              <a:t>Remote Usability Testing: </a:t>
            </a:r>
            <a:r>
              <a:rPr lang="en-US" b="0" i="0">
                <a:solidFill>
                  <a:srgbClr val="3A3A3A"/>
                </a:solidFill>
                <a:effectLst/>
                <a:latin typeface="Work Sans"/>
              </a:rPr>
              <a:t>remote usability testing takes place by people who are located at remote locations, i.e. who are located in several states or sometimes in several countries for testing purposes. This type of testing is done remotely and issues can be reported if found. Feedback can be recorded and can be submitted by random people and not a technology expert. Sometimes remote testing is executed using video conferencing. This type of usability testing adds less cost value as compared to other types of testing.</a:t>
            </a:r>
          </a:p>
          <a:p>
            <a:pPr algn="l"/>
            <a:r>
              <a:rPr lang="en-US" b="1">
                <a:solidFill>
                  <a:srgbClr val="3A3A3A"/>
                </a:solidFill>
                <a:latin typeface="Work Sans"/>
              </a:rPr>
              <a:t>Expert Review: </a:t>
            </a:r>
            <a:r>
              <a:rPr lang="en-US" b="0" i="0">
                <a:solidFill>
                  <a:srgbClr val="3A3A3A"/>
                </a:solidFill>
                <a:effectLst/>
                <a:latin typeface="Work Sans"/>
              </a:rPr>
              <a:t>This testing is reliable because of the experience possessed by the expert. Expensive and less time consuming</a:t>
            </a:r>
            <a:endParaRPr lang="en-US" b="1">
              <a:solidFill>
                <a:srgbClr val="3A3A3A"/>
              </a:solidFill>
              <a:latin typeface="Work Sans"/>
            </a:endParaRPr>
          </a:p>
          <a:p>
            <a:pPr algn="l"/>
            <a:endParaRPr lang="en-US" b="1" i="0">
              <a:solidFill>
                <a:srgbClr val="3A3A3A"/>
              </a:solidFill>
              <a:effectLst/>
              <a:latin typeface="Work Sans"/>
            </a:endParaRPr>
          </a:p>
          <a:p>
            <a:endParaRPr lang="en-PK" dirty="0"/>
          </a:p>
        </p:txBody>
      </p:sp>
    </p:spTree>
    <p:extLst>
      <p:ext uri="{BB962C8B-B14F-4D97-AF65-F5344CB8AC3E}">
        <p14:creationId xmlns:p14="http://schemas.microsoft.com/office/powerpoint/2010/main" val="335003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DF8A-E391-4DBB-A584-B0C8F5027B53}"/>
              </a:ext>
            </a:extLst>
          </p:cNvPr>
          <p:cNvSpPr>
            <a:spLocks noGrp="1"/>
          </p:cNvSpPr>
          <p:nvPr>
            <p:ph type="title"/>
          </p:nvPr>
        </p:nvSpPr>
        <p:spPr>
          <a:xfrm>
            <a:off x="838199" y="139838"/>
            <a:ext cx="10515600" cy="1325563"/>
          </a:xfrm>
        </p:spPr>
        <p:txBody>
          <a:bodyPr/>
          <a:lstStyle/>
          <a:p>
            <a:r>
              <a:rPr lang="en-IN" b="1" dirty="0"/>
              <a:t>Usability Testing Methods</a:t>
            </a:r>
            <a:endParaRPr lang="en-PK" b="1" dirty="0"/>
          </a:p>
        </p:txBody>
      </p:sp>
      <p:sp>
        <p:nvSpPr>
          <p:cNvPr id="3" name="Content Placeholder 2">
            <a:extLst>
              <a:ext uri="{FF2B5EF4-FFF2-40B4-BE49-F238E27FC236}">
                <a16:creationId xmlns:a16="http://schemas.microsoft.com/office/drawing/2014/main" id="{E4EEA7B0-513A-4641-A78B-32009FB85EEE}"/>
              </a:ext>
            </a:extLst>
          </p:cNvPr>
          <p:cNvSpPr>
            <a:spLocks noGrp="1"/>
          </p:cNvSpPr>
          <p:nvPr>
            <p:ph idx="1"/>
          </p:nvPr>
        </p:nvSpPr>
        <p:spPr>
          <a:xfrm>
            <a:off x="838199" y="1192696"/>
            <a:ext cx="10651435" cy="5420139"/>
          </a:xfrm>
        </p:spPr>
        <p:txBody>
          <a:bodyPr>
            <a:normAutofit/>
          </a:bodyPr>
          <a:lstStyle/>
          <a:p>
            <a:pPr algn="l"/>
            <a:r>
              <a:rPr lang="en-IN" b="1" i="0" dirty="0">
                <a:effectLst/>
                <a:latin typeface="Work Sans"/>
              </a:rPr>
              <a:t>Paper Prototype Testing</a:t>
            </a:r>
            <a:r>
              <a:rPr lang="en-IN" b="0" i="0" dirty="0">
                <a:effectLst/>
                <a:latin typeface="Work Sans"/>
              </a:rPr>
              <a:t>: </a:t>
            </a:r>
            <a:r>
              <a:rPr lang="en-US" b="0" i="0" dirty="0">
                <a:effectLst/>
                <a:latin typeface="Work Sans"/>
              </a:rPr>
              <a:t>Discussing the flow and drawing them on paper and considering all the possible inputs and scenarios and conditions is the objective of this type of testing. This is one of the primary types of testing which is mostly observed across all the projects to eliminate primary issues. By performing paper prototype testing, one can have more clarity on the execution process.</a:t>
            </a:r>
          </a:p>
          <a:p>
            <a:pPr algn="l"/>
            <a:r>
              <a:rPr lang="en-US" b="0" i="0" dirty="0">
                <a:effectLst/>
                <a:latin typeface="Work Sans"/>
              </a:rPr>
              <a:t>The paper prototype testing is usually done within the project team. Hence it is considered in the earlier stages of the testing process. This is relatively a cheaper method of usability testing but is not the most effective way of testing as it is more time-consuming at times and there is a higher possibility that even after testing we may lose a few issues.</a:t>
            </a:r>
          </a:p>
          <a:p>
            <a:r>
              <a:rPr lang="en-IN" b="1" i="0" dirty="0">
                <a:effectLst/>
                <a:latin typeface="Work Sans"/>
              </a:rPr>
              <a:t>Automated Usability Testing</a:t>
            </a:r>
            <a:r>
              <a:rPr lang="en-IN" b="0" i="0" dirty="0">
                <a:effectLst/>
                <a:latin typeface="Work Sans"/>
              </a:rPr>
              <a:t>:  using tools and writing scripts</a:t>
            </a:r>
          </a:p>
          <a:p>
            <a:pPr algn="l"/>
            <a:endParaRPr lang="en-US" b="0" i="0" dirty="0">
              <a:solidFill>
                <a:srgbClr val="3A3A3A"/>
              </a:solidFill>
              <a:effectLst/>
              <a:latin typeface="Work Sans"/>
            </a:endParaRPr>
          </a:p>
          <a:p>
            <a:endParaRPr lang="en-IN" b="0" i="0" dirty="0">
              <a:solidFill>
                <a:srgbClr val="3A3A3A"/>
              </a:solidFill>
              <a:effectLst/>
              <a:latin typeface="Work Sans"/>
            </a:endParaRPr>
          </a:p>
          <a:p>
            <a:endParaRPr lang="en-IN" b="0" i="0" dirty="0">
              <a:solidFill>
                <a:srgbClr val="3A3A3A"/>
              </a:solidFill>
              <a:effectLst/>
              <a:latin typeface="Work Sans"/>
            </a:endParaRPr>
          </a:p>
        </p:txBody>
      </p:sp>
    </p:spTree>
    <p:extLst>
      <p:ext uri="{BB962C8B-B14F-4D97-AF65-F5344CB8AC3E}">
        <p14:creationId xmlns:p14="http://schemas.microsoft.com/office/powerpoint/2010/main" val="46910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852E1-C84F-47FA-A28C-6CF1283B7EBD}"/>
              </a:ext>
            </a:extLst>
          </p:cNvPr>
          <p:cNvSpPr>
            <a:spLocks noGrp="1"/>
          </p:cNvSpPr>
          <p:nvPr>
            <p:ph type="title"/>
          </p:nvPr>
        </p:nvSpPr>
        <p:spPr>
          <a:xfrm>
            <a:off x="1285240" y="828811"/>
            <a:ext cx="8074815" cy="1618489"/>
          </a:xfrm>
        </p:spPr>
        <p:txBody>
          <a:bodyPr anchor="ctr">
            <a:normAutofit/>
          </a:bodyPr>
          <a:lstStyle/>
          <a:p>
            <a:r>
              <a:rPr lang="en-US" sz="5000" b="1" i="0" dirty="0">
                <a:effectLst/>
                <a:latin typeface="Work Sans"/>
              </a:rPr>
              <a:t>Advantages of Usability Testing:</a:t>
            </a:r>
            <a:endParaRPr lang="en-PK" sz="5000" dirty="0"/>
          </a:p>
        </p:txBody>
      </p:sp>
      <p:sp>
        <p:nvSpPr>
          <p:cNvPr id="3" name="Content Placeholder 2">
            <a:extLst>
              <a:ext uri="{FF2B5EF4-FFF2-40B4-BE49-F238E27FC236}">
                <a16:creationId xmlns:a16="http://schemas.microsoft.com/office/drawing/2014/main" id="{772811E9-4DAF-46C5-A4E0-BF0C71DF84A2}"/>
              </a:ext>
            </a:extLst>
          </p:cNvPr>
          <p:cNvSpPr>
            <a:spLocks noGrp="1"/>
          </p:cNvSpPr>
          <p:nvPr>
            <p:ph idx="1"/>
          </p:nvPr>
        </p:nvSpPr>
        <p:spPr>
          <a:xfrm>
            <a:off x="1285240" y="2264899"/>
            <a:ext cx="8815363" cy="3504966"/>
          </a:xfrm>
        </p:spPr>
        <p:txBody>
          <a:bodyPr anchor="t">
            <a:normAutofit fontScale="92500"/>
          </a:bodyPr>
          <a:lstStyle/>
          <a:p>
            <a:pPr>
              <a:buFont typeface="Arial" panose="020B0604020202020204" pitchFamily="34" charset="0"/>
              <a:buChar char="•"/>
            </a:pPr>
            <a:r>
              <a:rPr lang="en-US" sz="2400" b="0" i="0" dirty="0">
                <a:effectLst/>
                <a:latin typeface="Work Sans"/>
              </a:rPr>
              <a:t>By executing a usability test, we can improve on the flaws of the product, if found any, and rectify them before the launch of the product. Executing tests will thereby help in boosting product quality.</a:t>
            </a:r>
          </a:p>
          <a:p>
            <a:pPr>
              <a:buFont typeface="Arial" panose="020B0604020202020204" pitchFamily="34" charset="0"/>
              <a:buChar char="•"/>
            </a:pPr>
            <a:r>
              <a:rPr lang="en-US" sz="2400" b="0" i="0" dirty="0">
                <a:effectLst/>
                <a:latin typeface="Work Sans"/>
              </a:rPr>
              <a:t>Many times internal discussions are headed towards debates that can be resolved after performing usability testing, which helps in understanding the user experience better.</a:t>
            </a:r>
          </a:p>
          <a:p>
            <a:pPr>
              <a:buFont typeface="Arial" panose="020B0604020202020204" pitchFamily="34" charset="0"/>
              <a:buChar char="•"/>
            </a:pPr>
            <a:r>
              <a:rPr lang="en-US" sz="2400" b="0" i="0" dirty="0">
                <a:effectLst/>
                <a:latin typeface="Work Sans"/>
              </a:rPr>
              <a:t>Sometimes it is observed that the development team fails to detect a few minor defects which can be found by executing usability testing.</a:t>
            </a:r>
          </a:p>
          <a:p>
            <a:pPr>
              <a:buFont typeface="Arial" panose="020B0604020202020204" pitchFamily="34" charset="0"/>
              <a:buChar char="•"/>
            </a:pPr>
            <a:r>
              <a:rPr lang="en-US" sz="2400" b="0" i="0" dirty="0">
                <a:effectLst/>
                <a:latin typeface="Work Sans"/>
              </a:rPr>
              <a:t>As the feedback is directly from the user side, it becomes beneficial for the business to improve the product according to the target audience.</a:t>
            </a:r>
          </a:p>
          <a:p>
            <a:endParaRPr lang="en-PK" sz="2400" dirty="0"/>
          </a:p>
        </p:txBody>
      </p:sp>
    </p:spTree>
    <p:extLst>
      <p:ext uri="{BB962C8B-B14F-4D97-AF65-F5344CB8AC3E}">
        <p14:creationId xmlns:p14="http://schemas.microsoft.com/office/powerpoint/2010/main" val="119335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AFD0F-FD17-4248-9DB7-09F0D3CB47C2}"/>
              </a:ext>
            </a:extLst>
          </p:cNvPr>
          <p:cNvSpPr>
            <a:spLocks noGrp="1"/>
          </p:cNvSpPr>
          <p:nvPr>
            <p:ph type="title"/>
          </p:nvPr>
        </p:nvSpPr>
        <p:spPr>
          <a:xfrm>
            <a:off x="1285240" y="1050595"/>
            <a:ext cx="8074815" cy="1618489"/>
          </a:xfrm>
        </p:spPr>
        <p:txBody>
          <a:bodyPr anchor="ctr">
            <a:normAutofit/>
          </a:bodyPr>
          <a:lstStyle/>
          <a:p>
            <a:r>
              <a:rPr lang="en-US" sz="5000" b="1" i="0">
                <a:effectLst/>
                <a:latin typeface="Work Sans"/>
              </a:rPr>
              <a:t>Disadvantages of Usability Testing:</a:t>
            </a:r>
            <a:endParaRPr lang="en-PK" sz="5000"/>
          </a:p>
        </p:txBody>
      </p:sp>
      <p:sp>
        <p:nvSpPr>
          <p:cNvPr id="3" name="Content Placeholder 2">
            <a:extLst>
              <a:ext uri="{FF2B5EF4-FFF2-40B4-BE49-F238E27FC236}">
                <a16:creationId xmlns:a16="http://schemas.microsoft.com/office/drawing/2014/main" id="{BEE6E7F4-CA3D-40C8-B5E1-0D0E032F60A0}"/>
              </a:ext>
            </a:extLst>
          </p:cNvPr>
          <p:cNvSpPr>
            <a:spLocks noGrp="1"/>
          </p:cNvSpPr>
          <p:nvPr>
            <p:ph idx="1"/>
          </p:nvPr>
        </p:nvSpPr>
        <p:spPr>
          <a:xfrm>
            <a:off x="1285240" y="2969469"/>
            <a:ext cx="8074815" cy="2800395"/>
          </a:xfrm>
        </p:spPr>
        <p:txBody>
          <a:bodyPr anchor="t">
            <a:normAutofit/>
          </a:bodyPr>
          <a:lstStyle/>
          <a:p>
            <a:pPr>
              <a:buFont typeface="Arial" panose="020B0604020202020204" pitchFamily="34" charset="0"/>
              <a:buChar char="•"/>
            </a:pPr>
            <a:r>
              <a:rPr lang="en-US" sz="3200" b="0" i="0" dirty="0">
                <a:effectLst/>
                <a:latin typeface="Work Sans"/>
              </a:rPr>
              <a:t>Financial constraint is one of the major disadvantages as one needs to recruit and manage the resources for usability testing.</a:t>
            </a:r>
          </a:p>
          <a:p>
            <a:pPr>
              <a:buFont typeface="Arial" panose="020B0604020202020204" pitchFamily="34" charset="0"/>
              <a:buChar char="•"/>
            </a:pPr>
            <a:r>
              <a:rPr lang="en-US" sz="3200" dirty="0">
                <a:latin typeface="Work Sans"/>
              </a:rPr>
              <a:t>Can be dependent on culture and traditions.</a:t>
            </a:r>
            <a:endParaRPr lang="en-US" sz="3200" b="0" i="0" dirty="0">
              <a:effectLst/>
              <a:latin typeface="Work Sans"/>
            </a:endParaRPr>
          </a:p>
          <a:p>
            <a:endParaRPr lang="en-PK" sz="2400" dirty="0"/>
          </a:p>
        </p:txBody>
      </p:sp>
    </p:spTree>
    <p:extLst>
      <p:ext uri="{BB962C8B-B14F-4D97-AF65-F5344CB8AC3E}">
        <p14:creationId xmlns:p14="http://schemas.microsoft.com/office/powerpoint/2010/main" val="170436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8108FA-463C-4287-BF87-3E49893B31C6}"/>
              </a:ext>
            </a:extLst>
          </p:cNvPr>
          <p:cNvSpPr>
            <a:spLocks noGrp="1"/>
          </p:cNvSpPr>
          <p:nvPr>
            <p:ph idx="1"/>
          </p:nvPr>
        </p:nvSpPr>
        <p:spPr>
          <a:xfrm>
            <a:off x="1285240" y="2969469"/>
            <a:ext cx="8074815" cy="2800395"/>
          </a:xfrm>
        </p:spPr>
        <p:txBody>
          <a:bodyPr anchor="t">
            <a:normAutofit/>
          </a:bodyPr>
          <a:lstStyle/>
          <a:p>
            <a:r>
              <a:rPr lang="en-IN" sz="2400"/>
              <a:t>Random testing from book section 9.7</a:t>
            </a:r>
          </a:p>
        </p:txBody>
      </p:sp>
    </p:spTree>
    <p:extLst>
      <p:ext uri="{BB962C8B-B14F-4D97-AF65-F5344CB8AC3E}">
        <p14:creationId xmlns:p14="http://schemas.microsoft.com/office/powerpoint/2010/main" val="1751504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BDB2E9-3C76-4459-B4BD-8031442549BA}"/>
              </a:ext>
            </a:extLst>
          </p:cNvPr>
          <p:cNvSpPr>
            <a:spLocks noGrp="1"/>
          </p:cNvSpPr>
          <p:nvPr>
            <p:ph idx="1"/>
          </p:nvPr>
        </p:nvSpPr>
        <p:spPr>
          <a:xfrm>
            <a:off x="1045028" y="3017522"/>
            <a:ext cx="9941319" cy="3124658"/>
          </a:xfrm>
        </p:spPr>
        <p:txBody>
          <a:bodyPr anchor="ctr">
            <a:normAutofit/>
          </a:bodyPr>
          <a:lstStyle/>
          <a:p>
            <a:pPr marL="0" indent="0">
              <a:buNone/>
            </a:pPr>
            <a:r>
              <a:rPr lang="en-IN" sz="6600" b="1" dirty="0"/>
              <a:t>Thank you!!</a:t>
            </a:r>
            <a:endParaRPr lang="en-PK" sz="6600" b="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6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23105-5095-4145-9A46-4A740549B578}"/>
              </a:ext>
            </a:extLst>
          </p:cNvPr>
          <p:cNvSpPr>
            <a:spLocks noGrp="1"/>
          </p:cNvSpPr>
          <p:nvPr>
            <p:ph type="title"/>
          </p:nvPr>
        </p:nvSpPr>
        <p:spPr>
          <a:xfrm>
            <a:off x="1285240" y="1050595"/>
            <a:ext cx="8074815" cy="1618489"/>
          </a:xfrm>
        </p:spPr>
        <p:txBody>
          <a:bodyPr anchor="ctr">
            <a:normAutofit/>
          </a:bodyPr>
          <a:lstStyle/>
          <a:p>
            <a:r>
              <a:rPr lang="en-IN" sz="7200"/>
              <a:t>A/B testing</a:t>
            </a:r>
            <a:endParaRPr lang="en-PK" sz="7200"/>
          </a:p>
        </p:txBody>
      </p:sp>
      <p:sp>
        <p:nvSpPr>
          <p:cNvPr id="3" name="Content Placeholder 2">
            <a:extLst>
              <a:ext uri="{FF2B5EF4-FFF2-40B4-BE49-F238E27FC236}">
                <a16:creationId xmlns:a16="http://schemas.microsoft.com/office/drawing/2014/main" id="{9AFF29A2-BFD0-4D91-A718-A4318F17CD15}"/>
              </a:ext>
            </a:extLst>
          </p:cNvPr>
          <p:cNvSpPr>
            <a:spLocks noGrp="1"/>
          </p:cNvSpPr>
          <p:nvPr>
            <p:ph idx="1"/>
          </p:nvPr>
        </p:nvSpPr>
        <p:spPr>
          <a:xfrm>
            <a:off x="1285240" y="2969469"/>
            <a:ext cx="8074815" cy="2800395"/>
          </a:xfrm>
        </p:spPr>
        <p:txBody>
          <a:bodyPr anchor="t">
            <a:normAutofit/>
          </a:bodyPr>
          <a:lstStyle/>
          <a:p>
            <a:r>
              <a:rPr lang="en-US" b="0" i="0" dirty="0">
                <a:effectLst/>
                <a:latin typeface="Work Sans"/>
              </a:rPr>
              <a:t>In A/B testing, two versions of the same webpage are put under test with an equal amount of webpage traffic. The version which gets a maximum number of conversion is the ultimate winner. This new version definitely increases the conversion rate.</a:t>
            </a:r>
          </a:p>
          <a:p>
            <a:r>
              <a:rPr lang="en-US" b="0" i="0" dirty="0">
                <a:effectLst/>
                <a:latin typeface="Work Sans"/>
              </a:rPr>
              <a:t>A/B testing is also known as </a:t>
            </a:r>
            <a:r>
              <a:rPr lang="en-US" b="1" i="0" dirty="0">
                <a:effectLst/>
                <a:latin typeface="Work Sans"/>
              </a:rPr>
              <a:t>Split Testing</a:t>
            </a:r>
            <a:r>
              <a:rPr lang="en-US" b="0" i="0" dirty="0">
                <a:effectLst/>
                <a:latin typeface="Work Sans"/>
              </a:rPr>
              <a:t>.</a:t>
            </a:r>
          </a:p>
          <a:p>
            <a:endParaRPr lang="en-PK" sz="2400" dirty="0"/>
          </a:p>
        </p:txBody>
      </p:sp>
    </p:spTree>
    <p:extLst>
      <p:ext uri="{BB962C8B-B14F-4D97-AF65-F5344CB8AC3E}">
        <p14:creationId xmlns:p14="http://schemas.microsoft.com/office/powerpoint/2010/main" val="219121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95B588-D2D4-4EBF-84A1-D5D8168369A4}"/>
              </a:ext>
            </a:extLst>
          </p:cNvPr>
          <p:cNvSpPr>
            <a:spLocks noGrp="1"/>
          </p:cNvSpPr>
          <p:nvPr>
            <p:ph type="title"/>
          </p:nvPr>
        </p:nvSpPr>
        <p:spPr>
          <a:xfrm>
            <a:off x="765051" y="662400"/>
            <a:ext cx="3384000" cy="1492132"/>
          </a:xfrm>
        </p:spPr>
        <p:txBody>
          <a:bodyPr anchor="t">
            <a:normAutofit/>
          </a:bodyPr>
          <a:lstStyle/>
          <a:p>
            <a:r>
              <a:rPr lang="en-US" sz="3700" b="1" i="0">
                <a:solidFill>
                  <a:schemeClr val="bg1"/>
                </a:solidFill>
                <a:effectLst/>
                <a:latin typeface="Work Sans"/>
              </a:rPr>
              <a:t>A/B Split Testing Example:</a:t>
            </a:r>
            <a:r>
              <a:rPr lang="en-IN" sz="3700">
                <a:solidFill>
                  <a:schemeClr val="bg1"/>
                </a:solidFill>
              </a:rPr>
              <a:t> </a:t>
            </a:r>
            <a:endParaRPr lang="en-PK" sz="3700">
              <a:solidFill>
                <a:schemeClr val="bg1"/>
              </a:solidFill>
            </a:endParaRPr>
          </a:p>
        </p:txBody>
      </p:sp>
      <p:sp>
        <p:nvSpPr>
          <p:cNvPr id="3" name="Content Placeholder 2">
            <a:extLst>
              <a:ext uri="{FF2B5EF4-FFF2-40B4-BE49-F238E27FC236}">
                <a16:creationId xmlns:a16="http://schemas.microsoft.com/office/drawing/2014/main" id="{8CAF4691-A3C1-47BD-95DB-CC4B00CAB86D}"/>
              </a:ext>
            </a:extLst>
          </p:cNvPr>
          <p:cNvSpPr>
            <a:spLocks noGrp="1"/>
          </p:cNvSpPr>
          <p:nvPr>
            <p:ph idx="1"/>
          </p:nvPr>
        </p:nvSpPr>
        <p:spPr>
          <a:xfrm>
            <a:off x="765051" y="2286000"/>
            <a:ext cx="3384000" cy="3844800"/>
          </a:xfrm>
        </p:spPr>
        <p:txBody>
          <a:bodyPr>
            <a:normAutofit/>
          </a:bodyPr>
          <a:lstStyle/>
          <a:p>
            <a:r>
              <a:rPr lang="en-US" sz="2000" b="0" i="0">
                <a:solidFill>
                  <a:schemeClr val="bg1">
                    <a:alpha val="60000"/>
                  </a:schemeClr>
                </a:solidFill>
                <a:effectLst/>
                <a:latin typeface="Work Sans"/>
              </a:rPr>
              <a:t>This image consists of a grey button saying “</a:t>
            </a:r>
            <a:r>
              <a:rPr lang="en-US" sz="2000" b="1" i="0">
                <a:solidFill>
                  <a:schemeClr val="bg1">
                    <a:alpha val="60000"/>
                  </a:schemeClr>
                </a:solidFill>
                <a:effectLst/>
                <a:latin typeface="Work Sans"/>
              </a:rPr>
              <a:t>Take a Quiz and win exciting prizes</a:t>
            </a:r>
            <a:r>
              <a:rPr lang="en-US" sz="2000" b="0" i="0">
                <a:solidFill>
                  <a:schemeClr val="bg1">
                    <a:alpha val="60000"/>
                  </a:schemeClr>
                </a:solidFill>
                <a:effectLst/>
                <a:latin typeface="Work Sans"/>
              </a:rPr>
              <a:t>”.This original webpage is considered as ‘A Version’. Now ‘B version’ is designed with a variation in color of the button from Grey to Red.</a:t>
            </a:r>
          </a:p>
          <a:p>
            <a:endParaRPr lang="en-PK" sz="2000">
              <a:solidFill>
                <a:schemeClr val="bg1">
                  <a:alpha val="60000"/>
                </a:schemeClr>
              </a:solidFill>
            </a:endParaRPr>
          </a:p>
        </p:txBody>
      </p:sp>
      <p:pic>
        <p:nvPicPr>
          <p:cNvPr id="5" name="Picture 4">
            <a:extLst>
              <a:ext uri="{FF2B5EF4-FFF2-40B4-BE49-F238E27FC236}">
                <a16:creationId xmlns:a16="http://schemas.microsoft.com/office/drawing/2014/main" id="{2EABDE9A-6D0C-4FB5-B5FE-967B132CBD41}"/>
              </a:ext>
            </a:extLst>
          </p:cNvPr>
          <p:cNvPicPr>
            <a:picLocks noChangeAspect="1"/>
          </p:cNvPicPr>
          <p:nvPr/>
        </p:nvPicPr>
        <p:blipFill>
          <a:blip r:embed="rId2"/>
          <a:stretch>
            <a:fillRect/>
          </a:stretch>
        </p:blipFill>
        <p:spPr>
          <a:xfrm>
            <a:off x="5411053" y="1444319"/>
            <a:ext cx="6014185" cy="3969361"/>
          </a:xfrm>
          <a:prstGeom prst="rect">
            <a:avLst/>
          </a:prstGeom>
        </p:spPr>
      </p:pic>
    </p:spTree>
    <p:extLst>
      <p:ext uri="{BB962C8B-B14F-4D97-AF65-F5344CB8AC3E}">
        <p14:creationId xmlns:p14="http://schemas.microsoft.com/office/powerpoint/2010/main" val="257634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D198A-BDE0-49F1-92A4-2A1D00E6BCE2}"/>
              </a:ext>
            </a:extLst>
          </p:cNvPr>
          <p:cNvSpPr>
            <a:spLocks noGrp="1"/>
          </p:cNvSpPr>
          <p:nvPr>
            <p:ph type="title"/>
          </p:nvPr>
        </p:nvSpPr>
        <p:spPr>
          <a:xfrm>
            <a:off x="767290" y="1780661"/>
            <a:ext cx="3582073" cy="1463472"/>
          </a:xfrm>
        </p:spPr>
        <p:txBody>
          <a:bodyPr anchor="t">
            <a:normAutofit/>
          </a:bodyPr>
          <a:lstStyle/>
          <a:p>
            <a:r>
              <a:rPr lang="en-IN" sz="3700" b="1">
                <a:solidFill>
                  <a:schemeClr val="bg1"/>
                </a:solidFill>
              </a:rPr>
              <a:t>The other version of same page</a:t>
            </a:r>
            <a:endParaRPr lang="en-PK" sz="3700" b="1">
              <a:solidFill>
                <a:schemeClr val="bg1"/>
              </a:solidFill>
            </a:endParaRPr>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E45FFEDE-7758-4602-BB01-106DDE47CF8B}"/>
              </a:ext>
            </a:extLst>
          </p:cNvPr>
          <p:cNvSpPr>
            <a:spLocks noGrp="1"/>
          </p:cNvSpPr>
          <p:nvPr>
            <p:ph idx="1"/>
          </p:nvPr>
        </p:nvSpPr>
        <p:spPr>
          <a:xfrm>
            <a:off x="767290" y="3383121"/>
            <a:ext cx="3582072" cy="2793251"/>
          </a:xfrm>
        </p:spPr>
        <p:txBody>
          <a:bodyPr anchor="t">
            <a:normAutofit/>
          </a:bodyPr>
          <a:lstStyle/>
          <a:p>
            <a:r>
              <a:rPr lang="en-US" sz="2000" dirty="0">
                <a:solidFill>
                  <a:schemeClr val="bg1"/>
                </a:solidFill>
              </a:rPr>
              <a:t>Which version between the two pages will generate more results/traffic?</a:t>
            </a:r>
          </a:p>
        </p:txBody>
      </p:sp>
      <p:pic>
        <p:nvPicPr>
          <p:cNvPr id="5" name="Content Placeholder 4">
            <a:extLst>
              <a:ext uri="{FF2B5EF4-FFF2-40B4-BE49-F238E27FC236}">
                <a16:creationId xmlns:a16="http://schemas.microsoft.com/office/drawing/2014/main" id="{955790BD-D618-4213-A84D-87E4C235DCD8}"/>
              </a:ext>
            </a:extLst>
          </p:cNvPr>
          <p:cNvPicPr>
            <a:picLocks noChangeAspect="1"/>
          </p:cNvPicPr>
          <p:nvPr/>
        </p:nvPicPr>
        <p:blipFill>
          <a:blip r:embed="rId2"/>
          <a:stretch>
            <a:fillRect/>
          </a:stretch>
        </p:blipFill>
        <p:spPr>
          <a:xfrm>
            <a:off x="5116652" y="924281"/>
            <a:ext cx="6642532" cy="4433889"/>
          </a:xfrm>
          <a:prstGeom prst="rect">
            <a:avLst/>
          </a:prstGeom>
        </p:spPr>
      </p:pic>
    </p:spTree>
    <p:extLst>
      <p:ext uri="{BB962C8B-B14F-4D97-AF65-F5344CB8AC3E}">
        <p14:creationId xmlns:p14="http://schemas.microsoft.com/office/powerpoint/2010/main" val="358395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82C4B-F483-470D-A94C-942929A187BA}"/>
              </a:ext>
            </a:extLst>
          </p:cNvPr>
          <p:cNvSpPr>
            <a:spLocks noGrp="1"/>
          </p:cNvSpPr>
          <p:nvPr>
            <p:ph type="title"/>
          </p:nvPr>
        </p:nvSpPr>
        <p:spPr>
          <a:xfrm>
            <a:off x="1006900" y="1188637"/>
            <a:ext cx="3141430" cy="4480726"/>
          </a:xfrm>
        </p:spPr>
        <p:txBody>
          <a:bodyPr>
            <a:normAutofit/>
          </a:bodyPr>
          <a:lstStyle/>
          <a:p>
            <a:pPr algn="r"/>
            <a:r>
              <a:rPr lang="en-IN" sz="5100" b="1"/>
              <a:t>Example (continued)</a:t>
            </a:r>
            <a:endParaRPr lang="en-PK" sz="5100" b="1"/>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9E64A8-9B91-4605-B207-C08C51227F9E}"/>
              </a:ext>
            </a:extLst>
          </p:cNvPr>
          <p:cNvSpPr>
            <a:spLocks noGrp="1"/>
          </p:cNvSpPr>
          <p:nvPr>
            <p:ph idx="1"/>
          </p:nvPr>
        </p:nvSpPr>
        <p:spPr>
          <a:xfrm>
            <a:off x="5138928" y="1338729"/>
            <a:ext cx="4795584" cy="4180542"/>
          </a:xfrm>
        </p:spPr>
        <p:txBody>
          <a:bodyPr anchor="ctr">
            <a:normAutofit/>
          </a:bodyPr>
          <a:lstStyle/>
          <a:p>
            <a:r>
              <a:rPr lang="en-US" sz="2400" b="0" i="0">
                <a:effectLst/>
                <a:latin typeface="Work Sans"/>
              </a:rPr>
              <a:t>Here in the above example, a button saying “</a:t>
            </a:r>
            <a:r>
              <a:rPr lang="en-US" sz="2400" b="1" i="0">
                <a:effectLst/>
                <a:latin typeface="Work Sans"/>
              </a:rPr>
              <a:t>Take a Quiz and win exciting prizes</a:t>
            </a:r>
            <a:r>
              <a:rPr lang="en-US" sz="2400" b="0" i="0">
                <a:effectLst/>
                <a:latin typeface="Work Sans"/>
              </a:rPr>
              <a:t>” in Red color attracted more visitors to hit the button and take a quiz than the older Grey button.</a:t>
            </a:r>
          </a:p>
          <a:p>
            <a:r>
              <a:rPr lang="en-US" sz="2400" b="0" i="0">
                <a:effectLst/>
                <a:latin typeface="Work Sans"/>
              </a:rPr>
              <a:t>Thus, the webpage’s ultimate goal to increase more revenue was achieved.</a:t>
            </a:r>
          </a:p>
          <a:p>
            <a:pPr marL="0" indent="0">
              <a:buNone/>
            </a:pPr>
            <a:endParaRPr lang="en-PK" sz="2400"/>
          </a:p>
        </p:txBody>
      </p:sp>
    </p:spTree>
    <p:extLst>
      <p:ext uri="{BB962C8B-B14F-4D97-AF65-F5344CB8AC3E}">
        <p14:creationId xmlns:p14="http://schemas.microsoft.com/office/powerpoint/2010/main" val="66614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92435-73A3-4813-8B52-A20C8D0724C7}"/>
              </a:ext>
            </a:extLst>
          </p:cNvPr>
          <p:cNvSpPr>
            <a:spLocks noGrp="1"/>
          </p:cNvSpPr>
          <p:nvPr>
            <p:ph type="title"/>
          </p:nvPr>
        </p:nvSpPr>
        <p:spPr>
          <a:xfrm>
            <a:off x="1285240" y="1050595"/>
            <a:ext cx="8074815" cy="1618489"/>
          </a:xfrm>
        </p:spPr>
        <p:txBody>
          <a:bodyPr anchor="ctr">
            <a:normAutofit/>
          </a:bodyPr>
          <a:lstStyle/>
          <a:p>
            <a:r>
              <a:rPr lang="en-IN" sz="7200" b="1"/>
              <a:t>Pros of A/B testing</a:t>
            </a:r>
            <a:endParaRPr lang="en-PK" sz="7200" b="1"/>
          </a:p>
        </p:txBody>
      </p:sp>
      <p:sp>
        <p:nvSpPr>
          <p:cNvPr id="3" name="Content Placeholder 2">
            <a:extLst>
              <a:ext uri="{FF2B5EF4-FFF2-40B4-BE49-F238E27FC236}">
                <a16:creationId xmlns:a16="http://schemas.microsoft.com/office/drawing/2014/main" id="{D8F61FD5-62AC-459C-951A-A0E11B03E750}"/>
              </a:ext>
            </a:extLst>
          </p:cNvPr>
          <p:cNvSpPr>
            <a:spLocks noGrp="1"/>
          </p:cNvSpPr>
          <p:nvPr>
            <p:ph idx="1"/>
          </p:nvPr>
        </p:nvSpPr>
        <p:spPr>
          <a:xfrm>
            <a:off x="1285240" y="2969469"/>
            <a:ext cx="8074815" cy="2800395"/>
          </a:xfrm>
        </p:spPr>
        <p:txBody>
          <a:bodyPr anchor="t">
            <a:normAutofit/>
          </a:bodyPr>
          <a:lstStyle/>
          <a:p>
            <a:pPr>
              <a:buFont typeface="+mj-lt"/>
              <a:buAutoNum type="arabicPeriod"/>
            </a:pPr>
            <a:r>
              <a:rPr lang="en-US" sz="2000" b="0" i="0">
                <a:effectLst/>
                <a:latin typeface="Work Sans"/>
              </a:rPr>
              <a:t>Easy and simple method to set up experiments for webpage optimization.</a:t>
            </a:r>
          </a:p>
          <a:p>
            <a:pPr>
              <a:buFont typeface="+mj-lt"/>
              <a:buAutoNum type="arabicPeriod"/>
            </a:pPr>
            <a:r>
              <a:rPr lang="en-US" sz="2000" b="0" i="0">
                <a:effectLst/>
                <a:latin typeface="Work Sans"/>
              </a:rPr>
              <a:t>Reliable and accurate results can be easily determined even with small webpage traffic.</a:t>
            </a:r>
          </a:p>
          <a:p>
            <a:pPr>
              <a:buFont typeface="+mj-lt"/>
              <a:buAutoNum type="arabicPeriod"/>
            </a:pPr>
            <a:r>
              <a:rPr lang="en-US" sz="2000" b="0" i="0">
                <a:effectLst/>
                <a:latin typeface="Work Sans"/>
              </a:rPr>
              <a:t>Tests can be performed very quickly and statistical data can be analyzed to reach the ultimate goal.</a:t>
            </a:r>
          </a:p>
          <a:p>
            <a:pPr>
              <a:buFont typeface="+mj-lt"/>
              <a:buAutoNum type="arabicPeriod"/>
            </a:pPr>
            <a:r>
              <a:rPr lang="en-US" sz="2000" b="0" i="0">
                <a:effectLst/>
                <a:latin typeface="Work Sans"/>
              </a:rPr>
              <a:t>Not much dependent on any form of technology.</a:t>
            </a:r>
          </a:p>
          <a:p>
            <a:pPr>
              <a:buFont typeface="+mj-lt"/>
              <a:buAutoNum type="arabicPeriod"/>
            </a:pPr>
            <a:r>
              <a:rPr lang="en-US" sz="2000" b="0" i="0">
                <a:effectLst/>
                <a:latin typeface="Work Sans"/>
              </a:rPr>
              <a:t>More apt for changes in layout, content, design of any webpage.</a:t>
            </a:r>
          </a:p>
          <a:p>
            <a:pPr marL="0" indent="0">
              <a:buNone/>
            </a:pPr>
            <a:endParaRPr lang="en-PK" sz="2000"/>
          </a:p>
        </p:txBody>
      </p:sp>
    </p:spTree>
    <p:extLst>
      <p:ext uri="{BB962C8B-B14F-4D97-AF65-F5344CB8AC3E}">
        <p14:creationId xmlns:p14="http://schemas.microsoft.com/office/powerpoint/2010/main" val="146050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3FC92-45A8-4E73-8C4B-5DC82EE818B9}"/>
              </a:ext>
            </a:extLst>
          </p:cNvPr>
          <p:cNvSpPr>
            <a:spLocks noGrp="1"/>
          </p:cNvSpPr>
          <p:nvPr>
            <p:ph type="title"/>
          </p:nvPr>
        </p:nvSpPr>
        <p:spPr>
          <a:xfrm>
            <a:off x="1285240" y="1050595"/>
            <a:ext cx="8074815" cy="1618489"/>
          </a:xfrm>
        </p:spPr>
        <p:txBody>
          <a:bodyPr anchor="ctr">
            <a:normAutofit/>
          </a:bodyPr>
          <a:lstStyle/>
          <a:p>
            <a:r>
              <a:rPr lang="en-IN" sz="7200" b="1"/>
              <a:t>Cons of A/B testing</a:t>
            </a:r>
            <a:endParaRPr lang="en-PK" sz="7200" b="1"/>
          </a:p>
        </p:txBody>
      </p:sp>
      <p:sp>
        <p:nvSpPr>
          <p:cNvPr id="3" name="Content Placeholder 2">
            <a:extLst>
              <a:ext uri="{FF2B5EF4-FFF2-40B4-BE49-F238E27FC236}">
                <a16:creationId xmlns:a16="http://schemas.microsoft.com/office/drawing/2014/main" id="{A92DFB08-5D83-493C-A8D9-E0C610CA5170}"/>
              </a:ext>
            </a:extLst>
          </p:cNvPr>
          <p:cNvSpPr>
            <a:spLocks noGrp="1"/>
          </p:cNvSpPr>
          <p:nvPr>
            <p:ph idx="1"/>
          </p:nvPr>
        </p:nvSpPr>
        <p:spPr>
          <a:xfrm>
            <a:off x="1285240" y="2969469"/>
            <a:ext cx="8074815" cy="2800395"/>
          </a:xfrm>
        </p:spPr>
        <p:txBody>
          <a:bodyPr anchor="t">
            <a:normAutofit/>
          </a:bodyPr>
          <a:lstStyle/>
          <a:p>
            <a:pPr>
              <a:buFont typeface="+mj-lt"/>
              <a:buAutoNum type="arabicPeriod"/>
            </a:pPr>
            <a:r>
              <a:rPr lang="en-US" sz="2400" b="0" i="0">
                <a:effectLst/>
                <a:latin typeface="Work Sans"/>
              </a:rPr>
              <a:t>Only a few or say a limited number of changes can be done to a webpage at a time.</a:t>
            </a:r>
          </a:p>
          <a:p>
            <a:pPr>
              <a:buFont typeface="+mj-lt"/>
              <a:buAutoNum type="arabicPeriod"/>
            </a:pPr>
            <a:r>
              <a:rPr lang="en-US" sz="2400" b="0" i="0">
                <a:effectLst/>
                <a:latin typeface="Work Sans"/>
              </a:rPr>
              <a:t>It is not possible to determine the impact of different variables present on a webpage on each other.</a:t>
            </a:r>
          </a:p>
        </p:txBody>
      </p:sp>
    </p:spTree>
    <p:extLst>
      <p:ext uri="{BB962C8B-B14F-4D97-AF65-F5344CB8AC3E}">
        <p14:creationId xmlns:p14="http://schemas.microsoft.com/office/powerpoint/2010/main" val="78069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FB327-5A55-4418-A79C-98EBB1C44D3E}"/>
              </a:ext>
            </a:extLst>
          </p:cNvPr>
          <p:cNvSpPr>
            <a:spLocks noGrp="1"/>
          </p:cNvSpPr>
          <p:nvPr>
            <p:ph type="title"/>
          </p:nvPr>
        </p:nvSpPr>
        <p:spPr>
          <a:xfrm>
            <a:off x="1285239" y="655945"/>
            <a:ext cx="8074815" cy="1618489"/>
          </a:xfrm>
        </p:spPr>
        <p:txBody>
          <a:bodyPr anchor="ctr">
            <a:normAutofit/>
          </a:bodyPr>
          <a:lstStyle/>
          <a:p>
            <a:r>
              <a:rPr lang="en-IN" sz="7200" b="1" dirty="0"/>
              <a:t>Usability Testing</a:t>
            </a:r>
            <a:endParaRPr lang="en-PK" sz="7200" b="1" dirty="0"/>
          </a:p>
        </p:txBody>
      </p:sp>
      <p:sp>
        <p:nvSpPr>
          <p:cNvPr id="3" name="Content Placeholder 2">
            <a:extLst>
              <a:ext uri="{FF2B5EF4-FFF2-40B4-BE49-F238E27FC236}">
                <a16:creationId xmlns:a16="http://schemas.microsoft.com/office/drawing/2014/main" id="{90FC7999-6041-4EEA-ABE1-E9F58B36A524}"/>
              </a:ext>
            </a:extLst>
          </p:cNvPr>
          <p:cNvSpPr>
            <a:spLocks noGrp="1"/>
          </p:cNvSpPr>
          <p:nvPr>
            <p:ph idx="1"/>
          </p:nvPr>
        </p:nvSpPr>
        <p:spPr>
          <a:xfrm>
            <a:off x="1285240" y="1927274"/>
            <a:ext cx="8548077" cy="3842591"/>
          </a:xfrm>
        </p:spPr>
        <p:txBody>
          <a:bodyPr anchor="t">
            <a:normAutofit fontScale="92500"/>
          </a:bodyPr>
          <a:lstStyle/>
          <a:p>
            <a:r>
              <a:rPr lang="en-US" sz="2400" b="0" i="0" dirty="0">
                <a:effectLst/>
                <a:latin typeface="Work Sans"/>
              </a:rPr>
              <a:t>We test a software product, website, or service to measure the quality of the deliverables. This test consists of both functional and non-functional testing. Usability testing is one of the many non-functional testing types.</a:t>
            </a:r>
          </a:p>
          <a:p>
            <a:r>
              <a:rPr lang="en-US" sz="2400" b="0" i="0" dirty="0">
                <a:effectLst/>
                <a:latin typeface="Work Sans"/>
              </a:rPr>
              <a:t>It is a non-functional type of software testing. It is broadly divided into understandability, learnability, operability, attractiveness, and compliance. Usability testing is to determine the extent to which we understand the software product, easy to learn, easy to operate, and attractive to the users under specified conditions and requirements.</a:t>
            </a:r>
          </a:p>
          <a:p>
            <a:r>
              <a:rPr lang="en-US" sz="2400" b="0" i="0" dirty="0">
                <a:effectLst/>
                <a:latin typeface="Work Sans"/>
              </a:rPr>
              <a:t>This type of testing is usually executed by real-life users and not the development team.</a:t>
            </a:r>
            <a:endParaRPr lang="en-US" sz="2400" dirty="0">
              <a:latin typeface="Work Sans"/>
            </a:endParaRPr>
          </a:p>
          <a:p>
            <a:endParaRPr lang="en-PK" sz="2400" dirty="0"/>
          </a:p>
        </p:txBody>
      </p:sp>
    </p:spTree>
    <p:extLst>
      <p:ext uri="{BB962C8B-B14F-4D97-AF65-F5344CB8AC3E}">
        <p14:creationId xmlns:p14="http://schemas.microsoft.com/office/powerpoint/2010/main" val="275321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95C1-CBF9-46D6-AD77-8229494CEE2C}"/>
              </a:ext>
            </a:extLst>
          </p:cNvPr>
          <p:cNvSpPr>
            <a:spLocks noGrp="1"/>
          </p:cNvSpPr>
          <p:nvPr>
            <p:ph type="title"/>
          </p:nvPr>
        </p:nvSpPr>
        <p:spPr/>
        <p:txBody>
          <a:bodyPr>
            <a:normAutofit/>
          </a:bodyPr>
          <a:lstStyle/>
          <a:p>
            <a:r>
              <a:rPr lang="en-US" sz="4000" b="1" i="0" dirty="0">
                <a:solidFill>
                  <a:srgbClr val="3A3A3A"/>
                </a:solidFill>
                <a:effectLst/>
                <a:latin typeface="Work Sans"/>
              </a:rPr>
              <a:t>Usability testing is mainly divided into three categories. </a:t>
            </a:r>
            <a:endParaRPr lang="en-PK" sz="4000" dirty="0"/>
          </a:p>
        </p:txBody>
      </p:sp>
      <p:sp>
        <p:nvSpPr>
          <p:cNvPr id="3" name="Content Placeholder 2">
            <a:extLst>
              <a:ext uri="{FF2B5EF4-FFF2-40B4-BE49-F238E27FC236}">
                <a16:creationId xmlns:a16="http://schemas.microsoft.com/office/drawing/2014/main" id="{F28EAC70-19F9-4DF7-A2A6-38AAEADD6074}"/>
              </a:ext>
            </a:extLst>
          </p:cNvPr>
          <p:cNvSpPr>
            <a:spLocks noGrp="1"/>
          </p:cNvSpPr>
          <p:nvPr>
            <p:ph idx="1"/>
          </p:nvPr>
        </p:nvSpPr>
        <p:spPr>
          <a:xfrm>
            <a:off x="838200" y="1825625"/>
            <a:ext cx="10916478" cy="4667250"/>
          </a:xfrm>
        </p:spPr>
        <p:txBody>
          <a:bodyPr>
            <a:normAutofit/>
          </a:bodyPr>
          <a:lstStyle/>
          <a:p>
            <a:pPr marL="514350" indent="-514350" algn="just">
              <a:buFont typeface="+mj-lt"/>
              <a:buAutoNum type="arabicPeriod"/>
            </a:pPr>
            <a:r>
              <a:rPr lang="en-IN" sz="2600" b="1" dirty="0"/>
              <a:t>Explorative: </a:t>
            </a:r>
            <a:r>
              <a:rPr lang="en-US" sz="2600" i="0" dirty="0">
                <a:effectLst/>
                <a:latin typeface="Work Sans"/>
              </a:rPr>
              <a:t>We usually consider this category in the early stages of the software testing process. The earlier usability testing is executed in the testing process, the minimum is the risk in the product. The design of the product and concepts related to the product or service is usually considered for usability testing in this stage.</a:t>
            </a:r>
          </a:p>
          <a:p>
            <a:pPr marL="514350" indent="-514350" algn="just">
              <a:buFont typeface="+mj-lt"/>
              <a:buAutoNum type="arabicPeriod"/>
            </a:pPr>
            <a:r>
              <a:rPr lang="en-US" sz="2600" b="1" i="0" dirty="0">
                <a:effectLst/>
                <a:latin typeface="Work Sans"/>
              </a:rPr>
              <a:t>Assessment: </a:t>
            </a:r>
            <a:r>
              <a:rPr lang="en-US" sz="2600" i="0" dirty="0">
                <a:effectLst/>
                <a:latin typeface="Work Sans"/>
              </a:rPr>
              <a:t>This category describes the assessment of the end-to-end execution of the test and also analyze the effectiveness of the product and user satisfaction.</a:t>
            </a:r>
          </a:p>
          <a:p>
            <a:pPr marL="514350" indent="-514350" algn="just">
              <a:buFont typeface="+mj-lt"/>
              <a:buAutoNum type="arabicPeriod"/>
            </a:pPr>
            <a:r>
              <a:rPr lang="en-US" sz="2600" b="1" i="0" dirty="0">
                <a:effectLst/>
                <a:latin typeface="Work Sans"/>
              </a:rPr>
              <a:t>Comparative: </a:t>
            </a:r>
            <a:r>
              <a:rPr lang="en-US" sz="2600" b="0" i="0" dirty="0">
                <a:effectLst/>
                <a:latin typeface="Work Sans"/>
              </a:rPr>
              <a:t>In this category, two or more products of similar technology are compared at different attributes as the design of the product, advantages, disadvantages of the product or services, and which helps in selecting the product that provides a better user experience.</a:t>
            </a:r>
            <a:endParaRPr lang="en-US" sz="2600" i="0" dirty="0">
              <a:effectLst/>
              <a:latin typeface="Work Sans"/>
            </a:endParaRPr>
          </a:p>
          <a:p>
            <a:pPr marL="0" indent="0" algn="just">
              <a:buNone/>
            </a:pPr>
            <a:endParaRPr lang="en-IN" dirty="0"/>
          </a:p>
        </p:txBody>
      </p:sp>
    </p:spTree>
    <p:extLst>
      <p:ext uri="{BB962C8B-B14F-4D97-AF65-F5344CB8AC3E}">
        <p14:creationId xmlns:p14="http://schemas.microsoft.com/office/powerpoint/2010/main" val="104684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1027</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Work Sans</vt:lpstr>
      <vt:lpstr>Office Theme</vt:lpstr>
      <vt:lpstr>Advance Blackbox testing</vt:lpstr>
      <vt:lpstr>A/B testing</vt:lpstr>
      <vt:lpstr>A/B Split Testing Example: </vt:lpstr>
      <vt:lpstr>The other version of same page</vt:lpstr>
      <vt:lpstr>Example (continued)</vt:lpstr>
      <vt:lpstr>Pros of A/B testing</vt:lpstr>
      <vt:lpstr>Cons of A/B testing</vt:lpstr>
      <vt:lpstr>Usability Testing</vt:lpstr>
      <vt:lpstr>Usability testing is mainly divided into three categories. </vt:lpstr>
      <vt:lpstr>Usability Testing Methods</vt:lpstr>
      <vt:lpstr>Usability Testing Methods</vt:lpstr>
      <vt:lpstr>Advantages of Usability Testing:</vt:lpstr>
      <vt:lpstr>Disadvantages of Usability Testing: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Blackbox testing</dc:title>
  <dc:creator>Naseem us Sehar</dc:creator>
  <cp:lastModifiedBy>Naseem us Sehar</cp:lastModifiedBy>
  <cp:revision>10</cp:revision>
  <dcterms:created xsi:type="dcterms:W3CDTF">2021-05-16T16:47:28Z</dcterms:created>
  <dcterms:modified xsi:type="dcterms:W3CDTF">2021-05-17T10:23:36Z</dcterms:modified>
</cp:coreProperties>
</file>