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C45C-4333-45FE-B42F-12CC994C1F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9230B162-4A8D-4B47-BC23-5808320DB7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58E0A3BF-F8B1-4981-A596-BDDB9094FECB}"/>
              </a:ext>
            </a:extLst>
          </p:cNvPr>
          <p:cNvSpPr>
            <a:spLocks noGrp="1"/>
          </p:cNvSpPr>
          <p:nvPr>
            <p:ph type="dt" sz="half" idx="10"/>
          </p:nvPr>
        </p:nvSpPr>
        <p:spPr/>
        <p:txBody>
          <a:bodyPr/>
          <a:lstStyle/>
          <a:p>
            <a:fld id="{8E0B16E6-2C0F-487A-A78F-3DE0252B2240}" type="datetimeFigureOut">
              <a:rPr lang="en-PK" smtClean="0"/>
              <a:t>22/04/2021</a:t>
            </a:fld>
            <a:endParaRPr lang="en-PK"/>
          </a:p>
        </p:txBody>
      </p:sp>
      <p:sp>
        <p:nvSpPr>
          <p:cNvPr id="5" name="Footer Placeholder 4">
            <a:extLst>
              <a:ext uri="{FF2B5EF4-FFF2-40B4-BE49-F238E27FC236}">
                <a16:creationId xmlns:a16="http://schemas.microsoft.com/office/drawing/2014/main" id="{07485C5A-E312-4FF9-8FED-18043932D96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45FAA68-3BFD-4748-9607-663D4027B992}"/>
              </a:ext>
            </a:extLst>
          </p:cNvPr>
          <p:cNvSpPr>
            <a:spLocks noGrp="1"/>
          </p:cNvSpPr>
          <p:nvPr>
            <p:ph type="sldNum" sz="quarter" idx="12"/>
          </p:nvPr>
        </p:nvSpPr>
        <p:spPr/>
        <p:txBody>
          <a:bodyPr/>
          <a:lstStyle/>
          <a:p>
            <a:fld id="{2099FE6E-E145-4581-A4C3-E80FFA352A6F}" type="slidenum">
              <a:rPr lang="en-PK" smtClean="0"/>
              <a:t>‹#›</a:t>
            </a:fld>
            <a:endParaRPr lang="en-PK"/>
          </a:p>
        </p:txBody>
      </p:sp>
    </p:spTree>
    <p:extLst>
      <p:ext uri="{BB962C8B-B14F-4D97-AF65-F5344CB8AC3E}">
        <p14:creationId xmlns:p14="http://schemas.microsoft.com/office/powerpoint/2010/main" val="1714324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084F2-5EC2-4AEA-8206-F7D85AB9A2D6}"/>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087A1968-4A55-40BF-8BE9-72B96B29A1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A4CD37B-6B38-426A-AA34-AA2E63064FB9}"/>
              </a:ext>
            </a:extLst>
          </p:cNvPr>
          <p:cNvSpPr>
            <a:spLocks noGrp="1"/>
          </p:cNvSpPr>
          <p:nvPr>
            <p:ph type="dt" sz="half" idx="10"/>
          </p:nvPr>
        </p:nvSpPr>
        <p:spPr/>
        <p:txBody>
          <a:bodyPr/>
          <a:lstStyle/>
          <a:p>
            <a:fld id="{8E0B16E6-2C0F-487A-A78F-3DE0252B2240}" type="datetimeFigureOut">
              <a:rPr lang="en-PK" smtClean="0"/>
              <a:t>22/04/2021</a:t>
            </a:fld>
            <a:endParaRPr lang="en-PK"/>
          </a:p>
        </p:txBody>
      </p:sp>
      <p:sp>
        <p:nvSpPr>
          <p:cNvPr id="5" name="Footer Placeholder 4">
            <a:extLst>
              <a:ext uri="{FF2B5EF4-FFF2-40B4-BE49-F238E27FC236}">
                <a16:creationId xmlns:a16="http://schemas.microsoft.com/office/drawing/2014/main" id="{90F58E9B-B43C-4F0F-BF2C-F8C28BACE4B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08B8A74-7FFF-431B-9ED4-F56F366CD354}"/>
              </a:ext>
            </a:extLst>
          </p:cNvPr>
          <p:cNvSpPr>
            <a:spLocks noGrp="1"/>
          </p:cNvSpPr>
          <p:nvPr>
            <p:ph type="sldNum" sz="quarter" idx="12"/>
          </p:nvPr>
        </p:nvSpPr>
        <p:spPr/>
        <p:txBody>
          <a:bodyPr/>
          <a:lstStyle/>
          <a:p>
            <a:fld id="{2099FE6E-E145-4581-A4C3-E80FFA352A6F}" type="slidenum">
              <a:rPr lang="en-PK" smtClean="0"/>
              <a:t>‹#›</a:t>
            </a:fld>
            <a:endParaRPr lang="en-PK"/>
          </a:p>
        </p:txBody>
      </p:sp>
    </p:spTree>
    <p:extLst>
      <p:ext uri="{BB962C8B-B14F-4D97-AF65-F5344CB8AC3E}">
        <p14:creationId xmlns:p14="http://schemas.microsoft.com/office/powerpoint/2010/main" val="232197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0D894D-5AC6-4D57-9CE6-BC5AF4823C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4C28A051-36DC-40A5-B261-6B685134B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7569D15-95B9-44C3-8423-927082B63FEA}"/>
              </a:ext>
            </a:extLst>
          </p:cNvPr>
          <p:cNvSpPr>
            <a:spLocks noGrp="1"/>
          </p:cNvSpPr>
          <p:nvPr>
            <p:ph type="dt" sz="half" idx="10"/>
          </p:nvPr>
        </p:nvSpPr>
        <p:spPr/>
        <p:txBody>
          <a:bodyPr/>
          <a:lstStyle/>
          <a:p>
            <a:fld id="{8E0B16E6-2C0F-487A-A78F-3DE0252B2240}" type="datetimeFigureOut">
              <a:rPr lang="en-PK" smtClean="0"/>
              <a:t>22/04/2021</a:t>
            </a:fld>
            <a:endParaRPr lang="en-PK"/>
          </a:p>
        </p:txBody>
      </p:sp>
      <p:sp>
        <p:nvSpPr>
          <p:cNvPr id="5" name="Footer Placeholder 4">
            <a:extLst>
              <a:ext uri="{FF2B5EF4-FFF2-40B4-BE49-F238E27FC236}">
                <a16:creationId xmlns:a16="http://schemas.microsoft.com/office/drawing/2014/main" id="{DF1D36BB-1895-4B12-A664-B842181B1CD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144B5D0-93F0-4FF9-A756-038A928E7A42}"/>
              </a:ext>
            </a:extLst>
          </p:cNvPr>
          <p:cNvSpPr>
            <a:spLocks noGrp="1"/>
          </p:cNvSpPr>
          <p:nvPr>
            <p:ph type="sldNum" sz="quarter" idx="12"/>
          </p:nvPr>
        </p:nvSpPr>
        <p:spPr/>
        <p:txBody>
          <a:bodyPr/>
          <a:lstStyle/>
          <a:p>
            <a:fld id="{2099FE6E-E145-4581-A4C3-E80FFA352A6F}" type="slidenum">
              <a:rPr lang="en-PK" smtClean="0"/>
              <a:t>‹#›</a:t>
            </a:fld>
            <a:endParaRPr lang="en-PK"/>
          </a:p>
        </p:txBody>
      </p:sp>
    </p:spTree>
    <p:extLst>
      <p:ext uri="{BB962C8B-B14F-4D97-AF65-F5344CB8AC3E}">
        <p14:creationId xmlns:p14="http://schemas.microsoft.com/office/powerpoint/2010/main" val="2876576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338C-7FFC-4A56-BBAE-C503AB20EB4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1E75755B-EC29-452E-BA9B-56D6166774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3520EDB-4D3E-4460-9282-0882E7F9FC82}"/>
              </a:ext>
            </a:extLst>
          </p:cNvPr>
          <p:cNvSpPr>
            <a:spLocks noGrp="1"/>
          </p:cNvSpPr>
          <p:nvPr>
            <p:ph type="dt" sz="half" idx="10"/>
          </p:nvPr>
        </p:nvSpPr>
        <p:spPr/>
        <p:txBody>
          <a:bodyPr/>
          <a:lstStyle/>
          <a:p>
            <a:fld id="{8E0B16E6-2C0F-487A-A78F-3DE0252B2240}" type="datetimeFigureOut">
              <a:rPr lang="en-PK" smtClean="0"/>
              <a:t>22/04/2021</a:t>
            </a:fld>
            <a:endParaRPr lang="en-PK"/>
          </a:p>
        </p:txBody>
      </p:sp>
      <p:sp>
        <p:nvSpPr>
          <p:cNvPr id="5" name="Footer Placeholder 4">
            <a:extLst>
              <a:ext uri="{FF2B5EF4-FFF2-40B4-BE49-F238E27FC236}">
                <a16:creationId xmlns:a16="http://schemas.microsoft.com/office/drawing/2014/main" id="{22FBEDA2-4255-4502-A674-607BDAC518A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ACAE962-692C-4CBC-B9C7-BC5F6E86506F}"/>
              </a:ext>
            </a:extLst>
          </p:cNvPr>
          <p:cNvSpPr>
            <a:spLocks noGrp="1"/>
          </p:cNvSpPr>
          <p:nvPr>
            <p:ph type="sldNum" sz="quarter" idx="12"/>
          </p:nvPr>
        </p:nvSpPr>
        <p:spPr/>
        <p:txBody>
          <a:bodyPr/>
          <a:lstStyle/>
          <a:p>
            <a:fld id="{2099FE6E-E145-4581-A4C3-E80FFA352A6F}" type="slidenum">
              <a:rPr lang="en-PK" smtClean="0"/>
              <a:t>‹#›</a:t>
            </a:fld>
            <a:endParaRPr lang="en-PK"/>
          </a:p>
        </p:txBody>
      </p:sp>
    </p:spTree>
    <p:extLst>
      <p:ext uri="{BB962C8B-B14F-4D97-AF65-F5344CB8AC3E}">
        <p14:creationId xmlns:p14="http://schemas.microsoft.com/office/powerpoint/2010/main" val="91357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03125-A022-4946-AD22-584B285710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5E973AB3-38E9-46CB-871B-A993244832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897D0C-440E-4289-90DB-2E186CC7559C}"/>
              </a:ext>
            </a:extLst>
          </p:cNvPr>
          <p:cNvSpPr>
            <a:spLocks noGrp="1"/>
          </p:cNvSpPr>
          <p:nvPr>
            <p:ph type="dt" sz="half" idx="10"/>
          </p:nvPr>
        </p:nvSpPr>
        <p:spPr/>
        <p:txBody>
          <a:bodyPr/>
          <a:lstStyle/>
          <a:p>
            <a:fld id="{8E0B16E6-2C0F-487A-A78F-3DE0252B2240}" type="datetimeFigureOut">
              <a:rPr lang="en-PK" smtClean="0"/>
              <a:t>22/04/2021</a:t>
            </a:fld>
            <a:endParaRPr lang="en-PK"/>
          </a:p>
        </p:txBody>
      </p:sp>
      <p:sp>
        <p:nvSpPr>
          <p:cNvPr id="5" name="Footer Placeholder 4">
            <a:extLst>
              <a:ext uri="{FF2B5EF4-FFF2-40B4-BE49-F238E27FC236}">
                <a16:creationId xmlns:a16="http://schemas.microsoft.com/office/drawing/2014/main" id="{0B417E4E-D53A-4193-BED9-8520E205E48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51DFCBB-0C09-4AA8-BD11-BCA2BBEDBC05}"/>
              </a:ext>
            </a:extLst>
          </p:cNvPr>
          <p:cNvSpPr>
            <a:spLocks noGrp="1"/>
          </p:cNvSpPr>
          <p:nvPr>
            <p:ph type="sldNum" sz="quarter" idx="12"/>
          </p:nvPr>
        </p:nvSpPr>
        <p:spPr/>
        <p:txBody>
          <a:bodyPr/>
          <a:lstStyle/>
          <a:p>
            <a:fld id="{2099FE6E-E145-4581-A4C3-E80FFA352A6F}" type="slidenum">
              <a:rPr lang="en-PK" smtClean="0"/>
              <a:t>‹#›</a:t>
            </a:fld>
            <a:endParaRPr lang="en-PK"/>
          </a:p>
        </p:txBody>
      </p:sp>
    </p:spTree>
    <p:extLst>
      <p:ext uri="{BB962C8B-B14F-4D97-AF65-F5344CB8AC3E}">
        <p14:creationId xmlns:p14="http://schemas.microsoft.com/office/powerpoint/2010/main" val="3490356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5CA3-B0B7-4B61-8A16-DD0E2BA924A7}"/>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A15059EA-E4BF-4860-A671-3D3DADC4AD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33A7EE57-FD7A-4BB1-8931-CB5EFA372B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9A70F9CA-0042-4EE4-9971-B25E4F8BB849}"/>
              </a:ext>
            </a:extLst>
          </p:cNvPr>
          <p:cNvSpPr>
            <a:spLocks noGrp="1"/>
          </p:cNvSpPr>
          <p:nvPr>
            <p:ph type="dt" sz="half" idx="10"/>
          </p:nvPr>
        </p:nvSpPr>
        <p:spPr/>
        <p:txBody>
          <a:bodyPr/>
          <a:lstStyle/>
          <a:p>
            <a:fld id="{8E0B16E6-2C0F-487A-A78F-3DE0252B2240}" type="datetimeFigureOut">
              <a:rPr lang="en-PK" smtClean="0"/>
              <a:t>22/04/2021</a:t>
            </a:fld>
            <a:endParaRPr lang="en-PK"/>
          </a:p>
        </p:txBody>
      </p:sp>
      <p:sp>
        <p:nvSpPr>
          <p:cNvPr id="6" name="Footer Placeholder 5">
            <a:extLst>
              <a:ext uri="{FF2B5EF4-FFF2-40B4-BE49-F238E27FC236}">
                <a16:creationId xmlns:a16="http://schemas.microsoft.com/office/drawing/2014/main" id="{0795A628-9357-4804-B3B0-44A083CE19C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331595A9-12AC-499A-B569-822E9EBD2324}"/>
              </a:ext>
            </a:extLst>
          </p:cNvPr>
          <p:cNvSpPr>
            <a:spLocks noGrp="1"/>
          </p:cNvSpPr>
          <p:nvPr>
            <p:ph type="sldNum" sz="quarter" idx="12"/>
          </p:nvPr>
        </p:nvSpPr>
        <p:spPr/>
        <p:txBody>
          <a:bodyPr/>
          <a:lstStyle/>
          <a:p>
            <a:fld id="{2099FE6E-E145-4581-A4C3-E80FFA352A6F}" type="slidenum">
              <a:rPr lang="en-PK" smtClean="0"/>
              <a:t>‹#›</a:t>
            </a:fld>
            <a:endParaRPr lang="en-PK"/>
          </a:p>
        </p:txBody>
      </p:sp>
    </p:spTree>
    <p:extLst>
      <p:ext uri="{BB962C8B-B14F-4D97-AF65-F5344CB8AC3E}">
        <p14:creationId xmlns:p14="http://schemas.microsoft.com/office/powerpoint/2010/main" val="2688528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A940-2285-484D-8777-744D78C5F31B}"/>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55C76380-B0D2-4FC4-AD1D-107C6FA134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E06E75-C1F3-4602-9B86-68688937D9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38694BBA-DE93-4D43-805A-7882515F96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BE5D9F-8586-40B0-BFC0-ADC2F6A719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19447BAD-7C01-4B7F-8DA3-C9F443820E31}"/>
              </a:ext>
            </a:extLst>
          </p:cNvPr>
          <p:cNvSpPr>
            <a:spLocks noGrp="1"/>
          </p:cNvSpPr>
          <p:nvPr>
            <p:ph type="dt" sz="half" idx="10"/>
          </p:nvPr>
        </p:nvSpPr>
        <p:spPr/>
        <p:txBody>
          <a:bodyPr/>
          <a:lstStyle/>
          <a:p>
            <a:fld id="{8E0B16E6-2C0F-487A-A78F-3DE0252B2240}" type="datetimeFigureOut">
              <a:rPr lang="en-PK" smtClean="0"/>
              <a:t>22/04/2021</a:t>
            </a:fld>
            <a:endParaRPr lang="en-PK"/>
          </a:p>
        </p:txBody>
      </p:sp>
      <p:sp>
        <p:nvSpPr>
          <p:cNvPr id="8" name="Footer Placeholder 7">
            <a:extLst>
              <a:ext uri="{FF2B5EF4-FFF2-40B4-BE49-F238E27FC236}">
                <a16:creationId xmlns:a16="http://schemas.microsoft.com/office/drawing/2014/main" id="{B700B4D3-2DE9-4A39-941C-9F65ADE81C41}"/>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EA5A3EED-F6D4-48F0-A9AB-5F32145079AC}"/>
              </a:ext>
            </a:extLst>
          </p:cNvPr>
          <p:cNvSpPr>
            <a:spLocks noGrp="1"/>
          </p:cNvSpPr>
          <p:nvPr>
            <p:ph type="sldNum" sz="quarter" idx="12"/>
          </p:nvPr>
        </p:nvSpPr>
        <p:spPr/>
        <p:txBody>
          <a:bodyPr/>
          <a:lstStyle/>
          <a:p>
            <a:fld id="{2099FE6E-E145-4581-A4C3-E80FFA352A6F}" type="slidenum">
              <a:rPr lang="en-PK" smtClean="0"/>
              <a:t>‹#›</a:t>
            </a:fld>
            <a:endParaRPr lang="en-PK"/>
          </a:p>
        </p:txBody>
      </p:sp>
    </p:spTree>
    <p:extLst>
      <p:ext uri="{BB962C8B-B14F-4D97-AF65-F5344CB8AC3E}">
        <p14:creationId xmlns:p14="http://schemas.microsoft.com/office/powerpoint/2010/main" val="78610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9613-40D2-4886-AB63-1CCA21DFB4BE}"/>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9EE65728-371D-46A5-94C5-5825B788C054}"/>
              </a:ext>
            </a:extLst>
          </p:cNvPr>
          <p:cNvSpPr>
            <a:spLocks noGrp="1"/>
          </p:cNvSpPr>
          <p:nvPr>
            <p:ph type="dt" sz="half" idx="10"/>
          </p:nvPr>
        </p:nvSpPr>
        <p:spPr/>
        <p:txBody>
          <a:bodyPr/>
          <a:lstStyle/>
          <a:p>
            <a:fld id="{8E0B16E6-2C0F-487A-A78F-3DE0252B2240}" type="datetimeFigureOut">
              <a:rPr lang="en-PK" smtClean="0"/>
              <a:t>22/04/2021</a:t>
            </a:fld>
            <a:endParaRPr lang="en-PK"/>
          </a:p>
        </p:txBody>
      </p:sp>
      <p:sp>
        <p:nvSpPr>
          <p:cNvPr id="4" name="Footer Placeholder 3">
            <a:extLst>
              <a:ext uri="{FF2B5EF4-FFF2-40B4-BE49-F238E27FC236}">
                <a16:creationId xmlns:a16="http://schemas.microsoft.com/office/drawing/2014/main" id="{486B3977-91E6-4A6B-9FF1-7AD240F97FCC}"/>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BBD416D8-0193-493B-BD20-54798A7E1B43}"/>
              </a:ext>
            </a:extLst>
          </p:cNvPr>
          <p:cNvSpPr>
            <a:spLocks noGrp="1"/>
          </p:cNvSpPr>
          <p:nvPr>
            <p:ph type="sldNum" sz="quarter" idx="12"/>
          </p:nvPr>
        </p:nvSpPr>
        <p:spPr/>
        <p:txBody>
          <a:bodyPr/>
          <a:lstStyle/>
          <a:p>
            <a:fld id="{2099FE6E-E145-4581-A4C3-E80FFA352A6F}" type="slidenum">
              <a:rPr lang="en-PK" smtClean="0"/>
              <a:t>‹#›</a:t>
            </a:fld>
            <a:endParaRPr lang="en-PK"/>
          </a:p>
        </p:txBody>
      </p:sp>
    </p:spTree>
    <p:extLst>
      <p:ext uri="{BB962C8B-B14F-4D97-AF65-F5344CB8AC3E}">
        <p14:creationId xmlns:p14="http://schemas.microsoft.com/office/powerpoint/2010/main" val="3140565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0FAC46-64AD-47BA-89E1-3D210CCD5E96}"/>
              </a:ext>
            </a:extLst>
          </p:cNvPr>
          <p:cNvSpPr>
            <a:spLocks noGrp="1"/>
          </p:cNvSpPr>
          <p:nvPr>
            <p:ph type="dt" sz="half" idx="10"/>
          </p:nvPr>
        </p:nvSpPr>
        <p:spPr/>
        <p:txBody>
          <a:bodyPr/>
          <a:lstStyle/>
          <a:p>
            <a:fld id="{8E0B16E6-2C0F-487A-A78F-3DE0252B2240}" type="datetimeFigureOut">
              <a:rPr lang="en-PK" smtClean="0"/>
              <a:t>22/04/2021</a:t>
            </a:fld>
            <a:endParaRPr lang="en-PK"/>
          </a:p>
        </p:txBody>
      </p:sp>
      <p:sp>
        <p:nvSpPr>
          <p:cNvPr id="3" name="Footer Placeholder 2">
            <a:extLst>
              <a:ext uri="{FF2B5EF4-FFF2-40B4-BE49-F238E27FC236}">
                <a16:creationId xmlns:a16="http://schemas.microsoft.com/office/drawing/2014/main" id="{F03785B5-ACE5-4745-B063-7EA294FBD228}"/>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4FFA0C8A-B087-402F-A382-13524C7D7A55}"/>
              </a:ext>
            </a:extLst>
          </p:cNvPr>
          <p:cNvSpPr>
            <a:spLocks noGrp="1"/>
          </p:cNvSpPr>
          <p:nvPr>
            <p:ph type="sldNum" sz="quarter" idx="12"/>
          </p:nvPr>
        </p:nvSpPr>
        <p:spPr/>
        <p:txBody>
          <a:bodyPr/>
          <a:lstStyle/>
          <a:p>
            <a:fld id="{2099FE6E-E145-4581-A4C3-E80FFA352A6F}" type="slidenum">
              <a:rPr lang="en-PK" smtClean="0"/>
              <a:t>‹#›</a:t>
            </a:fld>
            <a:endParaRPr lang="en-PK"/>
          </a:p>
        </p:txBody>
      </p:sp>
    </p:spTree>
    <p:extLst>
      <p:ext uri="{BB962C8B-B14F-4D97-AF65-F5344CB8AC3E}">
        <p14:creationId xmlns:p14="http://schemas.microsoft.com/office/powerpoint/2010/main" val="3349319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8BDC-61AA-4157-8116-F214F472F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4570B6C3-1A63-47A5-9332-21EC7117AC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A812D158-404F-4181-B744-22121A43E0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3D0E92-3917-43C2-87A3-A9694C7888FB}"/>
              </a:ext>
            </a:extLst>
          </p:cNvPr>
          <p:cNvSpPr>
            <a:spLocks noGrp="1"/>
          </p:cNvSpPr>
          <p:nvPr>
            <p:ph type="dt" sz="half" idx="10"/>
          </p:nvPr>
        </p:nvSpPr>
        <p:spPr/>
        <p:txBody>
          <a:bodyPr/>
          <a:lstStyle/>
          <a:p>
            <a:fld id="{8E0B16E6-2C0F-487A-A78F-3DE0252B2240}" type="datetimeFigureOut">
              <a:rPr lang="en-PK" smtClean="0"/>
              <a:t>22/04/2021</a:t>
            </a:fld>
            <a:endParaRPr lang="en-PK"/>
          </a:p>
        </p:txBody>
      </p:sp>
      <p:sp>
        <p:nvSpPr>
          <p:cNvPr id="6" name="Footer Placeholder 5">
            <a:extLst>
              <a:ext uri="{FF2B5EF4-FFF2-40B4-BE49-F238E27FC236}">
                <a16:creationId xmlns:a16="http://schemas.microsoft.com/office/drawing/2014/main" id="{E5CCED42-DE73-4C8B-A27E-9A7A7ADC64D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69DAFCE4-3E41-4881-A69A-F4F0039295F7}"/>
              </a:ext>
            </a:extLst>
          </p:cNvPr>
          <p:cNvSpPr>
            <a:spLocks noGrp="1"/>
          </p:cNvSpPr>
          <p:nvPr>
            <p:ph type="sldNum" sz="quarter" idx="12"/>
          </p:nvPr>
        </p:nvSpPr>
        <p:spPr/>
        <p:txBody>
          <a:bodyPr/>
          <a:lstStyle/>
          <a:p>
            <a:fld id="{2099FE6E-E145-4581-A4C3-E80FFA352A6F}" type="slidenum">
              <a:rPr lang="en-PK" smtClean="0"/>
              <a:t>‹#›</a:t>
            </a:fld>
            <a:endParaRPr lang="en-PK"/>
          </a:p>
        </p:txBody>
      </p:sp>
    </p:spTree>
    <p:extLst>
      <p:ext uri="{BB962C8B-B14F-4D97-AF65-F5344CB8AC3E}">
        <p14:creationId xmlns:p14="http://schemas.microsoft.com/office/powerpoint/2010/main" val="3556489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63D86-DAEA-4C72-A921-D5660424A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5C33138C-105D-4921-BF3E-7161CFD7F9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496A4DDC-EE27-42AA-9262-C54E52287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810539-20AB-4B60-9503-038E76CE58D9}"/>
              </a:ext>
            </a:extLst>
          </p:cNvPr>
          <p:cNvSpPr>
            <a:spLocks noGrp="1"/>
          </p:cNvSpPr>
          <p:nvPr>
            <p:ph type="dt" sz="half" idx="10"/>
          </p:nvPr>
        </p:nvSpPr>
        <p:spPr/>
        <p:txBody>
          <a:bodyPr/>
          <a:lstStyle/>
          <a:p>
            <a:fld id="{8E0B16E6-2C0F-487A-A78F-3DE0252B2240}" type="datetimeFigureOut">
              <a:rPr lang="en-PK" smtClean="0"/>
              <a:t>22/04/2021</a:t>
            </a:fld>
            <a:endParaRPr lang="en-PK"/>
          </a:p>
        </p:txBody>
      </p:sp>
      <p:sp>
        <p:nvSpPr>
          <p:cNvPr id="6" name="Footer Placeholder 5">
            <a:extLst>
              <a:ext uri="{FF2B5EF4-FFF2-40B4-BE49-F238E27FC236}">
                <a16:creationId xmlns:a16="http://schemas.microsoft.com/office/drawing/2014/main" id="{F125A651-B883-423C-B242-207505277422}"/>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331BBCC-B6DE-43FA-8D93-BEB2D733C6B7}"/>
              </a:ext>
            </a:extLst>
          </p:cNvPr>
          <p:cNvSpPr>
            <a:spLocks noGrp="1"/>
          </p:cNvSpPr>
          <p:nvPr>
            <p:ph type="sldNum" sz="quarter" idx="12"/>
          </p:nvPr>
        </p:nvSpPr>
        <p:spPr/>
        <p:txBody>
          <a:bodyPr/>
          <a:lstStyle/>
          <a:p>
            <a:fld id="{2099FE6E-E145-4581-A4C3-E80FFA352A6F}" type="slidenum">
              <a:rPr lang="en-PK" smtClean="0"/>
              <a:t>‹#›</a:t>
            </a:fld>
            <a:endParaRPr lang="en-PK"/>
          </a:p>
        </p:txBody>
      </p:sp>
    </p:spTree>
    <p:extLst>
      <p:ext uri="{BB962C8B-B14F-4D97-AF65-F5344CB8AC3E}">
        <p14:creationId xmlns:p14="http://schemas.microsoft.com/office/powerpoint/2010/main" val="4183995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F3EB33-2AFC-42ED-B1AA-3CCDC6F0AB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F9D11A38-FA3A-42B8-BCF1-2F54DB4B91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2C02351-92D3-4BE4-8249-503D8924C6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0B16E6-2C0F-487A-A78F-3DE0252B2240}" type="datetimeFigureOut">
              <a:rPr lang="en-PK" smtClean="0"/>
              <a:t>22/04/2021</a:t>
            </a:fld>
            <a:endParaRPr lang="en-PK"/>
          </a:p>
        </p:txBody>
      </p:sp>
      <p:sp>
        <p:nvSpPr>
          <p:cNvPr id="5" name="Footer Placeholder 4">
            <a:extLst>
              <a:ext uri="{FF2B5EF4-FFF2-40B4-BE49-F238E27FC236}">
                <a16:creationId xmlns:a16="http://schemas.microsoft.com/office/drawing/2014/main" id="{94700898-8B07-42AD-AAF0-B5EE145200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36EC3AD4-785A-4AE6-AA53-696062E99F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99FE6E-E145-4581-A4C3-E80FFA352A6F}" type="slidenum">
              <a:rPr lang="en-PK" smtClean="0"/>
              <a:t>‹#›</a:t>
            </a:fld>
            <a:endParaRPr lang="en-PK"/>
          </a:p>
        </p:txBody>
      </p:sp>
    </p:spTree>
    <p:extLst>
      <p:ext uri="{BB962C8B-B14F-4D97-AF65-F5344CB8AC3E}">
        <p14:creationId xmlns:p14="http://schemas.microsoft.com/office/powerpoint/2010/main" val="4287026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830A4-9A49-4C17-BFF6-B5D2BDC99CF7}"/>
              </a:ext>
            </a:extLst>
          </p:cNvPr>
          <p:cNvSpPr>
            <a:spLocks noGrp="1"/>
          </p:cNvSpPr>
          <p:nvPr>
            <p:ph type="ctrTitle"/>
          </p:nvPr>
        </p:nvSpPr>
        <p:spPr/>
        <p:txBody>
          <a:bodyPr/>
          <a:lstStyle/>
          <a:p>
            <a:r>
              <a:rPr lang="en-IN" dirty="0"/>
              <a:t>Advance Blackbox testing techniques </a:t>
            </a:r>
            <a:endParaRPr lang="en-PK" dirty="0"/>
          </a:p>
        </p:txBody>
      </p:sp>
      <p:sp>
        <p:nvSpPr>
          <p:cNvPr id="3" name="Subtitle 2">
            <a:extLst>
              <a:ext uri="{FF2B5EF4-FFF2-40B4-BE49-F238E27FC236}">
                <a16:creationId xmlns:a16="http://schemas.microsoft.com/office/drawing/2014/main" id="{7E64D2DC-5EAE-4E46-8D73-F95B2B47D0F8}"/>
              </a:ext>
            </a:extLst>
          </p:cNvPr>
          <p:cNvSpPr>
            <a:spLocks noGrp="1"/>
          </p:cNvSpPr>
          <p:nvPr>
            <p:ph type="subTitle" idx="1"/>
          </p:nvPr>
        </p:nvSpPr>
        <p:spPr/>
        <p:txBody>
          <a:bodyPr/>
          <a:lstStyle/>
          <a:p>
            <a:r>
              <a:rPr lang="en-IN" dirty="0"/>
              <a:t>Naseem us Sehar</a:t>
            </a:r>
            <a:endParaRPr lang="en-PK" dirty="0"/>
          </a:p>
        </p:txBody>
      </p:sp>
    </p:spTree>
    <p:extLst>
      <p:ext uri="{BB962C8B-B14F-4D97-AF65-F5344CB8AC3E}">
        <p14:creationId xmlns:p14="http://schemas.microsoft.com/office/powerpoint/2010/main" val="1456122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1175-F8EB-4E8E-B23A-3E81E16FB0EF}"/>
              </a:ext>
            </a:extLst>
          </p:cNvPr>
          <p:cNvSpPr>
            <a:spLocks noGrp="1"/>
          </p:cNvSpPr>
          <p:nvPr>
            <p:ph type="title"/>
          </p:nvPr>
        </p:nvSpPr>
        <p:spPr/>
        <p:txBody>
          <a:bodyPr/>
          <a:lstStyle/>
          <a:p>
            <a:r>
              <a:rPr lang="en-IN" dirty="0"/>
              <a:t>Interpretation</a:t>
            </a:r>
            <a:endParaRPr lang="en-PK" dirty="0"/>
          </a:p>
        </p:txBody>
      </p:sp>
      <p:sp>
        <p:nvSpPr>
          <p:cNvPr id="3" name="Content Placeholder 2">
            <a:extLst>
              <a:ext uri="{FF2B5EF4-FFF2-40B4-BE49-F238E27FC236}">
                <a16:creationId xmlns:a16="http://schemas.microsoft.com/office/drawing/2014/main" id="{73002A82-1AE3-477A-84DE-E369362E480E}"/>
              </a:ext>
            </a:extLst>
          </p:cNvPr>
          <p:cNvSpPr>
            <a:spLocks noGrp="1"/>
          </p:cNvSpPr>
          <p:nvPr>
            <p:ph idx="1"/>
          </p:nvPr>
        </p:nvSpPr>
        <p:spPr/>
        <p:txBody>
          <a:bodyPr>
            <a:normAutofit fontScale="92500" lnSpcReduction="20000"/>
          </a:bodyPr>
          <a:lstStyle/>
          <a:p>
            <a:pPr marL="0" indent="0" algn="l">
              <a:buNone/>
            </a:pPr>
            <a:r>
              <a:rPr lang="en-US" b="1" i="0" dirty="0">
                <a:solidFill>
                  <a:srgbClr val="3A3A3A"/>
                </a:solidFill>
                <a:effectLst/>
                <a:latin typeface="Work Sans"/>
              </a:rPr>
              <a:t>#1) States are:</a:t>
            </a:r>
            <a:endParaRPr lang="en-US" b="0" i="0" dirty="0">
              <a:solidFill>
                <a:srgbClr val="3A3A3A"/>
              </a:solidFill>
              <a:effectLst/>
              <a:latin typeface="Work Sans"/>
            </a:endParaRPr>
          </a:p>
          <a:p>
            <a:pPr algn="l">
              <a:buFont typeface="Arial" panose="020B0604020202020204" pitchFamily="34" charset="0"/>
              <a:buChar char="•"/>
            </a:pPr>
            <a:r>
              <a:rPr lang="en-US" b="0" i="0" dirty="0">
                <a:solidFill>
                  <a:srgbClr val="3A3A3A"/>
                </a:solidFill>
                <a:effectLst/>
                <a:latin typeface="Work Sans"/>
              </a:rPr>
              <a:t>Display Time(S1),</a:t>
            </a:r>
          </a:p>
          <a:p>
            <a:pPr algn="l">
              <a:buFont typeface="Arial" panose="020B0604020202020204" pitchFamily="34" charset="0"/>
              <a:buChar char="•"/>
            </a:pPr>
            <a:r>
              <a:rPr lang="en-US" b="0" i="0" dirty="0">
                <a:solidFill>
                  <a:srgbClr val="3A3A3A"/>
                </a:solidFill>
                <a:effectLst/>
                <a:latin typeface="Work Sans"/>
              </a:rPr>
              <a:t>Change Time(S3),</a:t>
            </a:r>
          </a:p>
          <a:p>
            <a:pPr algn="l">
              <a:buFont typeface="Arial" panose="020B0604020202020204" pitchFamily="34" charset="0"/>
              <a:buChar char="•"/>
            </a:pPr>
            <a:r>
              <a:rPr lang="en-US" b="0" i="0" dirty="0">
                <a:solidFill>
                  <a:srgbClr val="3A3A3A"/>
                </a:solidFill>
                <a:effectLst/>
                <a:latin typeface="Work Sans"/>
              </a:rPr>
              <a:t>Display Date(S2), and</a:t>
            </a:r>
          </a:p>
          <a:p>
            <a:pPr algn="l">
              <a:buFont typeface="Arial" panose="020B0604020202020204" pitchFamily="34" charset="0"/>
              <a:buChar char="•"/>
            </a:pPr>
            <a:r>
              <a:rPr lang="en-US" b="0" i="0" dirty="0">
                <a:solidFill>
                  <a:srgbClr val="3A3A3A"/>
                </a:solidFill>
                <a:effectLst/>
                <a:latin typeface="Work Sans"/>
              </a:rPr>
              <a:t>Change Date (S4).</a:t>
            </a:r>
          </a:p>
          <a:p>
            <a:pPr marL="0" indent="0" algn="l">
              <a:buNone/>
            </a:pPr>
            <a:r>
              <a:rPr lang="en-US" b="1" i="0" dirty="0">
                <a:solidFill>
                  <a:srgbClr val="3A3A3A"/>
                </a:solidFill>
                <a:effectLst/>
                <a:latin typeface="Work Sans"/>
              </a:rPr>
              <a:t>#2) Inputs are:</a:t>
            </a:r>
            <a:endParaRPr lang="en-US" b="0" i="0" dirty="0">
              <a:solidFill>
                <a:srgbClr val="3A3A3A"/>
              </a:solidFill>
              <a:effectLst/>
              <a:latin typeface="Work Sans"/>
            </a:endParaRPr>
          </a:p>
          <a:p>
            <a:pPr algn="l">
              <a:buFont typeface="Arial" panose="020B0604020202020204" pitchFamily="34" charset="0"/>
              <a:buChar char="•"/>
            </a:pPr>
            <a:r>
              <a:rPr lang="en-US" b="0" i="0" dirty="0">
                <a:solidFill>
                  <a:srgbClr val="3A3A3A"/>
                </a:solidFill>
                <a:effectLst/>
                <a:latin typeface="Work Sans"/>
              </a:rPr>
              <a:t>Change Mode(CM),</a:t>
            </a:r>
          </a:p>
          <a:p>
            <a:pPr algn="l">
              <a:buFont typeface="Arial" panose="020B0604020202020204" pitchFamily="34" charset="0"/>
              <a:buChar char="•"/>
            </a:pPr>
            <a:r>
              <a:rPr lang="en-US" b="0" i="0" dirty="0">
                <a:solidFill>
                  <a:srgbClr val="3A3A3A"/>
                </a:solidFill>
                <a:effectLst/>
                <a:latin typeface="Work Sans"/>
              </a:rPr>
              <a:t>Reset (R),</a:t>
            </a:r>
          </a:p>
          <a:p>
            <a:pPr algn="l">
              <a:buFont typeface="Arial" panose="020B0604020202020204" pitchFamily="34" charset="0"/>
              <a:buChar char="•"/>
            </a:pPr>
            <a:r>
              <a:rPr lang="en-US" b="0" i="0" dirty="0">
                <a:solidFill>
                  <a:srgbClr val="3A3A3A"/>
                </a:solidFill>
                <a:effectLst/>
                <a:latin typeface="Work Sans"/>
              </a:rPr>
              <a:t>Time Set(TS),</a:t>
            </a:r>
          </a:p>
          <a:p>
            <a:pPr algn="l">
              <a:buFont typeface="Arial" panose="020B0604020202020204" pitchFamily="34" charset="0"/>
              <a:buChar char="•"/>
            </a:pPr>
            <a:r>
              <a:rPr lang="en-US" b="0" i="0" dirty="0">
                <a:solidFill>
                  <a:srgbClr val="3A3A3A"/>
                </a:solidFill>
                <a:effectLst/>
                <a:latin typeface="Work Sans"/>
              </a:rPr>
              <a:t>Date Set(DS).</a:t>
            </a:r>
          </a:p>
          <a:p>
            <a:endParaRPr lang="en-PK" dirty="0"/>
          </a:p>
        </p:txBody>
      </p:sp>
    </p:spTree>
    <p:extLst>
      <p:ext uri="{BB962C8B-B14F-4D97-AF65-F5344CB8AC3E}">
        <p14:creationId xmlns:p14="http://schemas.microsoft.com/office/powerpoint/2010/main" val="2506394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2E883A-BB5B-409C-A32F-732E100968CA}"/>
              </a:ext>
            </a:extLst>
          </p:cNvPr>
          <p:cNvSpPr>
            <a:spLocks noGrp="1"/>
          </p:cNvSpPr>
          <p:nvPr>
            <p:ph idx="1"/>
          </p:nvPr>
        </p:nvSpPr>
        <p:spPr>
          <a:xfrm>
            <a:off x="463826" y="530087"/>
            <a:ext cx="10889974" cy="5646876"/>
          </a:xfrm>
        </p:spPr>
        <p:txBody>
          <a:bodyPr>
            <a:normAutofit/>
          </a:bodyPr>
          <a:lstStyle/>
          <a:p>
            <a:pPr marL="0" indent="0" algn="l">
              <a:buNone/>
            </a:pPr>
            <a:r>
              <a:rPr lang="en-US" b="1" i="0" dirty="0">
                <a:solidFill>
                  <a:srgbClr val="3A3A3A"/>
                </a:solidFill>
                <a:effectLst/>
                <a:latin typeface="Work Sans"/>
              </a:rPr>
              <a:t>#3) Outputs are:</a:t>
            </a:r>
            <a:endParaRPr lang="en-US" b="0" i="0" dirty="0">
              <a:solidFill>
                <a:srgbClr val="3A3A3A"/>
              </a:solidFill>
              <a:effectLst/>
              <a:latin typeface="Work Sans"/>
            </a:endParaRPr>
          </a:p>
          <a:p>
            <a:pPr algn="l">
              <a:buFont typeface="Arial" panose="020B0604020202020204" pitchFamily="34" charset="0"/>
              <a:buChar char="•"/>
            </a:pPr>
            <a:r>
              <a:rPr lang="en-US" b="0" i="0" dirty="0">
                <a:solidFill>
                  <a:srgbClr val="3A3A3A"/>
                </a:solidFill>
                <a:effectLst/>
                <a:latin typeface="Work Sans"/>
              </a:rPr>
              <a:t>Alter Time(AT),</a:t>
            </a:r>
          </a:p>
          <a:p>
            <a:pPr algn="l">
              <a:buFont typeface="Arial" panose="020B0604020202020204" pitchFamily="34" charset="0"/>
              <a:buChar char="•"/>
            </a:pPr>
            <a:r>
              <a:rPr lang="en-US" b="0" i="0" dirty="0">
                <a:solidFill>
                  <a:srgbClr val="3A3A3A"/>
                </a:solidFill>
                <a:effectLst/>
                <a:latin typeface="Work Sans"/>
              </a:rPr>
              <a:t>Display Time(T),</a:t>
            </a:r>
          </a:p>
          <a:p>
            <a:pPr algn="l">
              <a:buFont typeface="Arial" panose="020B0604020202020204" pitchFamily="34" charset="0"/>
              <a:buChar char="•"/>
            </a:pPr>
            <a:r>
              <a:rPr lang="en-US" b="0" i="0" dirty="0">
                <a:solidFill>
                  <a:srgbClr val="3A3A3A"/>
                </a:solidFill>
                <a:effectLst/>
                <a:latin typeface="Work Sans"/>
              </a:rPr>
              <a:t>Display Date(D),</a:t>
            </a:r>
          </a:p>
          <a:p>
            <a:pPr algn="l">
              <a:buFont typeface="Arial" panose="020B0604020202020204" pitchFamily="34" charset="0"/>
              <a:buChar char="•"/>
            </a:pPr>
            <a:r>
              <a:rPr lang="en-US" b="0" i="0" dirty="0">
                <a:solidFill>
                  <a:srgbClr val="3A3A3A"/>
                </a:solidFill>
                <a:effectLst/>
                <a:latin typeface="Work Sans"/>
              </a:rPr>
              <a:t>Alter Date (AD).</a:t>
            </a:r>
          </a:p>
          <a:p>
            <a:pPr marL="0" indent="0" algn="l">
              <a:buNone/>
            </a:pPr>
            <a:r>
              <a:rPr lang="en-US" b="1" i="0" dirty="0">
                <a:solidFill>
                  <a:srgbClr val="3A3A3A"/>
                </a:solidFill>
                <a:effectLst/>
                <a:latin typeface="Work Sans"/>
              </a:rPr>
              <a:t>#4) The Changed States are:</a:t>
            </a:r>
            <a:endParaRPr lang="en-US" b="0" i="0" dirty="0">
              <a:solidFill>
                <a:srgbClr val="3A3A3A"/>
              </a:solidFill>
              <a:effectLst/>
              <a:latin typeface="Work Sans"/>
            </a:endParaRPr>
          </a:p>
          <a:p>
            <a:pPr algn="l">
              <a:buFont typeface="Arial" panose="020B0604020202020204" pitchFamily="34" charset="0"/>
              <a:buChar char="•"/>
            </a:pPr>
            <a:r>
              <a:rPr lang="en-US" b="0" i="0" dirty="0">
                <a:solidFill>
                  <a:srgbClr val="3A3A3A"/>
                </a:solidFill>
                <a:effectLst/>
                <a:latin typeface="Work Sans"/>
              </a:rPr>
              <a:t>Display Time(S1),</a:t>
            </a:r>
          </a:p>
          <a:p>
            <a:pPr algn="l">
              <a:buFont typeface="Arial" panose="020B0604020202020204" pitchFamily="34" charset="0"/>
              <a:buChar char="•"/>
            </a:pPr>
            <a:r>
              <a:rPr lang="en-US" b="0" i="0" dirty="0">
                <a:solidFill>
                  <a:srgbClr val="3A3A3A"/>
                </a:solidFill>
                <a:effectLst/>
                <a:latin typeface="Work Sans"/>
              </a:rPr>
              <a:t>Change Time (S3),</a:t>
            </a:r>
          </a:p>
          <a:p>
            <a:pPr algn="l">
              <a:buFont typeface="Arial" panose="020B0604020202020204" pitchFamily="34" charset="0"/>
              <a:buChar char="•"/>
            </a:pPr>
            <a:r>
              <a:rPr lang="en-US" b="0" i="0" dirty="0">
                <a:solidFill>
                  <a:srgbClr val="3A3A3A"/>
                </a:solidFill>
                <a:effectLst/>
                <a:latin typeface="Work Sans"/>
              </a:rPr>
              <a:t>Display Date (S2) and</a:t>
            </a:r>
          </a:p>
          <a:p>
            <a:pPr algn="l">
              <a:buFont typeface="Arial" panose="020B0604020202020204" pitchFamily="34" charset="0"/>
              <a:buChar char="•"/>
            </a:pPr>
            <a:r>
              <a:rPr lang="en-US" b="0" i="0" dirty="0">
                <a:solidFill>
                  <a:srgbClr val="3A3A3A"/>
                </a:solidFill>
                <a:effectLst/>
                <a:latin typeface="Work Sans"/>
              </a:rPr>
              <a:t>Change Date (S4).</a:t>
            </a:r>
          </a:p>
          <a:p>
            <a:endParaRPr lang="en-PK" dirty="0"/>
          </a:p>
        </p:txBody>
      </p:sp>
    </p:spTree>
    <p:extLst>
      <p:ext uri="{BB962C8B-B14F-4D97-AF65-F5344CB8AC3E}">
        <p14:creationId xmlns:p14="http://schemas.microsoft.com/office/powerpoint/2010/main" val="1224921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AF2D70-3A78-4A37-8BC8-8A64F1E87DA8}"/>
              </a:ext>
            </a:extLst>
          </p:cNvPr>
          <p:cNvSpPr>
            <a:spLocks noGrp="1"/>
          </p:cNvSpPr>
          <p:nvPr>
            <p:ph idx="1"/>
          </p:nvPr>
        </p:nvSpPr>
        <p:spPr>
          <a:xfrm>
            <a:off x="490330" y="768626"/>
            <a:ext cx="10863470" cy="5408337"/>
          </a:xfrm>
        </p:spPr>
        <p:txBody>
          <a:bodyPr/>
          <a:lstStyle/>
          <a:p>
            <a:pPr algn="l"/>
            <a:r>
              <a:rPr lang="en-US" b="1" i="0" dirty="0">
                <a:solidFill>
                  <a:srgbClr val="3A3A3A"/>
                </a:solidFill>
                <a:effectLst/>
                <a:latin typeface="Work Sans"/>
              </a:rPr>
              <a:t>Step 1: </a:t>
            </a:r>
            <a:r>
              <a:rPr lang="en-US" b="0" i="0" dirty="0">
                <a:solidFill>
                  <a:srgbClr val="3A3A3A"/>
                </a:solidFill>
                <a:effectLst/>
                <a:latin typeface="Work Sans"/>
              </a:rPr>
              <a:t>Write all of the start states.  For this, take one state at a time and see how many arrows are coming out from it.</a:t>
            </a:r>
          </a:p>
          <a:p>
            <a:pPr algn="l">
              <a:buFont typeface="Arial" panose="020B0604020202020204" pitchFamily="34" charset="0"/>
              <a:buChar char="•"/>
            </a:pPr>
            <a:r>
              <a:rPr lang="en-US" b="0" i="0" dirty="0">
                <a:solidFill>
                  <a:srgbClr val="3A3A3A"/>
                </a:solidFill>
                <a:effectLst/>
                <a:latin typeface="Work Sans"/>
              </a:rPr>
              <a:t>For State S1, there are two arrows coming out of it. One arrow is going to state S3 and another arrow is going to state S2.</a:t>
            </a:r>
          </a:p>
          <a:p>
            <a:pPr algn="l">
              <a:buFont typeface="Arial" panose="020B0604020202020204" pitchFamily="34" charset="0"/>
              <a:buChar char="•"/>
            </a:pPr>
            <a:r>
              <a:rPr lang="en-US" b="0" i="0" dirty="0">
                <a:solidFill>
                  <a:srgbClr val="3A3A3A"/>
                </a:solidFill>
                <a:effectLst/>
                <a:latin typeface="Work Sans"/>
              </a:rPr>
              <a:t>For State S2 – There are 2 arrows. One is going to State S1 and other going to S4</a:t>
            </a:r>
          </a:p>
          <a:p>
            <a:pPr algn="l">
              <a:buFont typeface="Arial" panose="020B0604020202020204" pitchFamily="34" charset="0"/>
              <a:buChar char="•"/>
            </a:pPr>
            <a:r>
              <a:rPr lang="en-US" b="0" i="0" dirty="0">
                <a:solidFill>
                  <a:srgbClr val="3A3A3A"/>
                </a:solidFill>
                <a:effectLst/>
                <a:latin typeface="Work Sans"/>
              </a:rPr>
              <a:t>For State S3 – Only 1 arrow is coming out of it, going to state S1</a:t>
            </a:r>
          </a:p>
          <a:p>
            <a:pPr algn="l">
              <a:buFont typeface="Arial" panose="020B0604020202020204" pitchFamily="34" charset="0"/>
              <a:buChar char="•"/>
            </a:pPr>
            <a:r>
              <a:rPr lang="en-US" b="0" i="0" dirty="0">
                <a:solidFill>
                  <a:srgbClr val="3A3A3A"/>
                </a:solidFill>
                <a:effectLst/>
                <a:latin typeface="Work Sans"/>
              </a:rPr>
              <a:t>For State S4 – Only 1 arrow is coming out of it, going to state S2</a:t>
            </a:r>
          </a:p>
          <a:p>
            <a:pPr marL="0" indent="0">
              <a:buNone/>
            </a:pPr>
            <a:endParaRPr lang="en-PK" dirty="0"/>
          </a:p>
        </p:txBody>
      </p:sp>
    </p:spTree>
    <p:extLst>
      <p:ext uri="{BB962C8B-B14F-4D97-AF65-F5344CB8AC3E}">
        <p14:creationId xmlns:p14="http://schemas.microsoft.com/office/powerpoint/2010/main" val="2573159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0DEA91-335D-4B86-819D-6E319A4ECBA8}"/>
              </a:ext>
            </a:extLst>
          </p:cNvPr>
          <p:cNvSpPr>
            <a:spLocks noGrp="1"/>
          </p:cNvSpPr>
          <p:nvPr>
            <p:ph idx="1"/>
          </p:nvPr>
        </p:nvSpPr>
        <p:spPr>
          <a:xfrm>
            <a:off x="344557" y="477078"/>
            <a:ext cx="11009243" cy="5699885"/>
          </a:xfrm>
        </p:spPr>
        <p:txBody>
          <a:bodyPr/>
          <a:lstStyle/>
          <a:p>
            <a:r>
              <a:rPr lang="en-US" b="1" i="0" dirty="0">
                <a:solidFill>
                  <a:srgbClr val="3A3A3A"/>
                </a:solidFill>
                <a:effectLst/>
                <a:latin typeface="Work Sans"/>
              </a:rPr>
              <a:t>Let’s put this in table:</a:t>
            </a:r>
          </a:p>
          <a:p>
            <a:pPr marL="0" indent="0">
              <a:buNone/>
            </a:pPr>
            <a:endParaRPr lang="en-PK" dirty="0"/>
          </a:p>
        </p:txBody>
      </p:sp>
      <p:pic>
        <p:nvPicPr>
          <p:cNvPr id="8" name="Picture 7">
            <a:extLst>
              <a:ext uri="{FF2B5EF4-FFF2-40B4-BE49-F238E27FC236}">
                <a16:creationId xmlns:a16="http://schemas.microsoft.com/office/drawing/2014/main" id="{56DA3CE2-615F-4EB1-91EF-2161A32F5C42}"/>
              </a:ext>
            </a:extLst>
          </p:cNvPr>
          <p:cNvPicPr>
            <a:picLocks noChangeAspect="1"/>
          </p:cNvPicPr>
          <p:nvPr/>
        </p:nvPicPr>
        <p:blipFill>
          <a:blip r:embed="rId2"/>
          <a:stretch>
            <a:fillRect/>
          </a:stretch>
        </p:blipFill>
        <p:spPr>
          <a:xfrm>
            <a:off x="1366026" y="1457739"/>
            <a:ext cx="9459948" cy="1209261"/>
          </a:xfrm>
          <a:prstGeom prst="rect">
            <a:avLst/>
          </a:prstGeom>
        </p:spPr>
      </p:pic>
      <p:sp>
        <p:nvSpPr>
          <p:cNvPr id="10" name="TextBox 9">
            <a:extLst>
              <a:ext uri="{FF2B5EF4-FFF2-40B4-BE49-F238E27FC236}">
                <a16:creationId xmlns:a16="http://schemas.microsoft.com/office/drawing/2014/main" id="{B541763D-D708-49D8-A75C-84FB3897D360}"/>
              </a:ext>
            </a:extLst>
          </p:cNvPr>
          <p:cNvSpPr txBox="1"/>
          <p:nvPr/>
        </p:nvSpPr>
        <p:spPr>
          <a:xfrm>
            <a:off x="609599" y="3109148"/>
            <a:ext cx="10323443" cy="1200329"/>
          </a:xfrm>
          <a:prstGeom prst="rect">
            <a:avLst/>
          </a:prstGeom>
          <a:noFill/>
        </p:spPr>
        <p:txBody>
          <a:bodyPr wrap="square">
            <a:spAutoFit/>
          </a:bodyPr>
          <a:lstStyle/>
          <a:p>
            <a:r>
              <a:rPr lang="en-US" sz="3600" b="0" i="0" dirty="0">
                <a:solidFill>
                  <a:srgbClr val="3A3A3A"/>
                </a:solidFill>
                <a:effectLst/>
                <a:latin typeface="Work Sans"/>
              </a:rPr>
              <a:t>Since for state S1 and S2, there are two arrows coming out, we have written it twice.</a:t>
            </a:r>
            <a:endParaRPr lang="en-PK" sz="3600" dirty="0"/>
          </a:p>
        </p:txBody>
      </p:sp>
    </p:spTree>
    <p:extLst>
      <p:ext uri="{BB962C8B-B14F-4D97-AF65-F5344CB8AC3E}">
        <p14:creationId xmlns:p14="http://schemas.microsoft.com/office/powerpoint/2010/main" val="3514799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8C257D-7521-4CFA-873F-AE81CD618590}"/>
              </a:ext>
            </a:extLst>
          </p:cNvPr>
          <p:cNvSpPr>
            <a:spLocks noGrp="1"/>
          </p:cNvSpPr>
          <p:nvPr>
            <p:ph idx="1"/>
          </p:nvPr>
        </p:nvSpPr>
        <p:spPr>
          <a:xfrm>
            <a:off x="344557" y="185530"/>
            <a:ext cx="11009243" cy="5991433"/>
          </a:xfrm>
        </p:spPr>
        <p:txBody>
          <a:bodyPr/>
          <a:lstStyle/>
          <a:p>
            <a:pPr algn="l"/>
            <a:r>
              <a:rPr lang="en-US" b="1" i="0" dirty="0">
                <a:solidFill>
                  <a:srgbClr val="3A3A3A"/>
                </a:solidFill>
                <a:effectLst/>
                <a:latin typeface="Work Sans"/>
              </a:rPr>
              <a:t>Step -2: </a:t>
            </a:r>
            <a:r>
              <a:rPr lang="en-US" b="0" i="0" dirty="0">
                <a:solidFill>
                  <a:srgbClr val="3A3A3A"/>
                </a:solidFill>
                <a:effectLst/>
                <a:latin typeface="Work Sans"/>
              </a:rPr>
              <a:t>For each state, write down their final transitioned states.</a:t>
            </a:r>
          </a:p>
          <a:p>
            <a:pPr algn="l">
              <a:buFont typeface="Arial" panose="020B0604020202020204" pitchFamily="34" charset="0"/>
              <a:buChar char="•"/>
            </a:pPr>
            <a:r>
              <a:rPr lang="en-US" b="0" i="0" dirty="0">
                <a:solidFill>
                  <a:srgbClr val="3A3A3A"/>
                </a:solidFill>
                <a:effectLst/>
                <a:latin typeface="Work Sans"/>
              </a:rPr>
              <a:t>For state S1 – The final states are S2 and S3</a:t>
            </a:r>
          </a:p>
          <a:p>
            <a:pPr algn="l">
              <a:buFont typeface="Arial" panose="020B0604020202020204" pitchFamily="34" charset="0"/>
              <a:buChar char="•"/>
            </a:pPr>
            <a:r>
              <a:rPr lang="en-US" b="0" i="0" dirty="0">
                <a:solidFill>
                  <a:srgbClr val="3A3A3A"/>
                </a:solidFill>
                <a:effectLst/>
                <a:latin typeface="Work Sans"/>
              </a:rPr>
              <a:t>For State S2 – The final states are S1 and S4</a:t>
            </a:r>
          </a:p>
          <a:p>
            <a:pPr algn="l">
              <a:buFont typeface="Arial" panose="020B0604020202020204" pitchFamily="34" charset="0"/>
              <a:buChar char="•"/>
            </a:pPr>
            <a:r>
              <a:rPr lang="en-US" b="0" i="0" dirty="0">
                <a:solidFill>
                  <a:srgbClr val="3A3A3A"/>
                </a:solidFill>
                <a:effectLst/>
                <a:latin typeface="Work Sans"/>
              </a:rPr>
              <a:t>For State S3 – The final state is S1</a:t>
            </a:r>
          </a:p>
          <a:p>
            <a:pPr algn="l">
              <a:buFont typeface="Arial" panose="020B0604020202020204" pitchFamily="34" charset="0"/>
              <a:buChar char="•"/>
            </a:pPr>
            <a:r>
              <a:rPr lang="en-US" b="0" i="0" dirty="0">
                <a:solidFill>
                  <a:srgbClr val="3A3A3A"/>
                </a:solidFill>
                <a:effectLst/>
                <a:latin typeface="Work Sans"/>
              </a:rPr>
              <a:t>For State S4 – Final State is S2</a:t>
            </a:r>
          </a:p>
          <a:p>
            <a:pPr algn="l"/>
            <a:r>
              <a:rPr lang="en-US" b="0" i="0" dirty="0">
                <a:solidFill>
                  <a:srgbClr val="3A3A3A"/>
                </a:solidFill>
                <a:effectLst/>
                <a:latin typeface="Work Sans"/>
              </a:rPr>
              <a:t>Put this on the table as an Output/Resultant state.</a:t>
            </a:r>
          </a:p>
          <a:p>
            <a:pPr marL="0" indent="0">
              <a:buNone/>
            </a:pPr>
            <a:endParaRPr lang="en-IN" dirty="0"/>
          </a:p>
          <a:p>
            <a:pPr marL="0" indent="0">
              <a:buNone/>
            </a:pPr>
            <a:endParaRPr lang="en-PK" dirty="0"/>
          </a:p>
        </p:txBody>
      </p:sp>
      <p:pic>
        <p:nvPicPr>
          <p:cNvPr id="5" name="Picture 4">
            <a:extLst>
              <a:ext uri="{FF2B5EF4-FFF2-40B4-BE49-F238E27FC236}">
                <a16:creationId xmlns:a16="http://schemas.microsoft.com/office/drawing/2014/main" id="{9669E981-5A5D-4584-A9AF-E1DC240D8053}"/>
              </a:ext>
            </a:extLst>
          </p:cNvPr>
          <p:cNvPicPr>
            <a:picLocks noChangeAspect="1"/>
          </p:cNvPicPr>
          <p:nvPr/>
        </p:nvPicPr>
        <p:blipFill>
          <a:blip r:embed="rId2"/>
          <a:stretch>
            <a:fillRect/>
          </a:stretch>
        </p:blipFill>
        <p:spPr>
          <a:xfrm>
            <a:off x="181429" y="3572703"/>
            <a:ext cx="11829142" cy="2006462"/>
          </a:xfrm>
          <a:prstGeom prst="rect">
            <a:avLst/>
          </a:prstGeom>
        </p:spPr>
      </p:pic>
    </p:spTree>
    <p:extLst>
      <p:ext uri="{BB962C8B-B14F-4D97-AF65-F5344CB8AC3E}">
        <p14:creationId xmlns:p14="http://schemas.microsoft.com/office/powerpoint/2010/main" val="173405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DA3FA2-209D-4FD4-BFB8-F7D62C27AF60}"/>
              </a:ext>
            </a:extLst>
          </p:cNvPr>
          <p:cNvSpPr>
            <a:spLocks noGrp="1"/>
          </p:cNvSpPr>
          <p:nvPr>
            <p:ph idx="1"/>
          </p:nvPr>
        </p:nvSpPr>
        <p:spPr>
          <a:xfrm>
            <a:off x="556591" y="526911"/>
            <a:ext cx="10651435" cy="5648601"/>
          </a:xfrm>
        </p:spPr>
        <p:txBody>
          <a:bodyPr/>
          <a:lstStyle/>
          <a:p>
            <a:pPr algn="l"/>
            <a:r>
              <a:rPr lang="en-US" b="1" i="0" dirty="0">
                <a:solidFill>
                  <a:srgbClr val="3A3A3A"/>
                </a:solidFill>
                <a:effectLst/>
                <a:latin typeface="Work Sans"/>
              </a:rPr>
              <a:t>Step 3: </a:t>
            </a:r>
            <a:r>
              <a:rPr lang="en-US" b="0" i="0" dirty="0">
                <a:solidFill>
                  <a:srgbClr val="3A3A3A"/>
                </a:solidFill>
                <a:effectLst/>
                <a:latin typeface="Work Sans"/>
              </a:rPr>
              <a:t>For each start state and its corresponding finish state, write down the input and output conditions</a:t>
            </a:r>
          </a:p>
          <a:p>
            <a:pPr algn="l"/>
            <a:r>
              <a:rPr lang="en-US" b="1" i="0" dirty="0">
                <a:solidFill>
                  <a:srgbClr val="3A3A3A"/>
                </a:solidFill>
                <a:effectLst/>
                <a:latin typeface="Work Sans"/>
              </a:rPr>
              <a:t>For state S1 to go to state S2, the input is Change Mode (CM) and output is Display Date(D) shown below:</a:t>
            </a:r>
            <a:endParaRPr lang="en-US" b="0" i="0" dirty="0">
              <a:solidFill>
                <a:srgbClr val="3A3A3A"/>
              </a:solidFill>
              <a:effectLst/>
              <a:latin typeface="Work Sans"/>
            </a:endParaRPr>
          </a:p>
          <a:p>
            <a:endParaRPr lang="en-PK" dirty="0"/>
          </a:p>
        </p:txBody>
      </p:sp>
      <p:pic>
        <p:nvPicPr>
          <p:cNvPr id="4098" name="Picture 2">
            <a:extLst>
              <a:ext uri="{FF2B5EF4-FFF2-40B4-BE49-F238E27FC236}">
                <a16:creationId xmlns:a16="http://schemas.microsoft.com/office/drawing/2014/main" id="{FF9799DC-161D-4CF6-AED3-684369BADF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3629" y="2665017"/>
            <a:ext cx="6552076" cy="400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440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E44981-E879-4E12-8C26-6C00059A72EA}"/>
              </a:ext>
            </a:extLst>
          </p:cNvPr>
          <p:cNvSpPr>
            <a:spLocks noGrp="1"/>
          </p:cNvSpPr>
          <p:nvPr>
            <p:ph idx="1"/>
          </p:nvPr>
        </p:nvSpPr>
        <p:spPr>
          <a:xfrm>
            <a:off x="596348" y="556591"/>
            <a:ext cx="10757452" cy="5620372"/>
          </a:xfrm>
        </p:spPr>
        <p:txBody>
          <a:bodyPr/>
          <a:lstStyle/>
          <a:p>
            <a:r>
              <a:rPr lang="en-US" b="1" i="0" dirty="0">
                <a:solidFill>
                  <a:srgbClr val="3A3A3A"/>
                </a:solidFill>
                <a:effectLst/>
                <a:latin typeface="Work Sans"/>
              </a:rPr>
              <a:t>In a similar way, write down the Input conditions and its output for all the states as follows:</a:t>
            </a:r>
            <a:endParaRPr lang="en-PK" dirty="0"/>
          </a:p>
        </p:txBody>
      </p:sp>
      <p:pic>
        <p:nvPicPr>
          <p:cNvPr id="5" name="Picture 4">
            <a:extLst>
              <a:ext uri="{FF2B5EF4-FFF2-40B4-BE49-F238E27FC236}">
                <a16:creationId xmlns:a16="http://schemas.microsoft.com/office/drawing/2014/main" id="{132DE545-DC94-41DE-894F-9A33CEE4E03E}"/>
              </a:ext>
            </a:extLst>
          </p:cNvPr>
          <p:cNvPicPr>
            <a:picLocks noChangeAspect="1"/>
          </p:cNvPicPr>
          <p:nvPr/>
        </p:nvPicPr>
        <p:blipFill>
          <a:blip r:embed="rId2"/>
          <a:stretch>
            <a:fillRect/>
          </a:stretch>
        </p:blipFill>
        <p:spPr>
          <a:xfrm>
            <a:off x="333477" y="2203614"/>
            <a:ext cx="11752506" cy="2858715"/>
          </a:xfrm>
          <a:prstGeom prst="rect">
            <a:avLst/>
          </a:prstGeom>
        </p:spPr>
      </p:pic>
    </p:spTree>
    <p:extLst>
      <p:ext uri="{BB962C8B-B14F-4D97-AF65-F5344CB8AC3E}">
        <p14:creationId xmlns:p14="http://schemas.microsoft.com/office/powerpoint/2010/main" val="3187586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DFC478-01AD-4221-AE97-50C62E1588F9}"/>
              </a:ext>
            </a:extLst>
          </p:cNvPr>
          <p:cNvSpPr>
            <a:spLocks noGrp="1"/>
          </p:cNvSpPr>
          <p:nvPr>
            <p:ph idx="1"/>
          </p:nvPr>
        </p:nvSpPr>
        <p:spPr>
          <a:xfrm>
            <a:off x="503583" y="530087"/>
            <a:ext cx="10850217" cy="5646876"/>
          </a:xfrm>
        </p:spPr>
        <p:txBody>
          <a:bodyPr/>
          <a:lstStyle/>
          <a:p>
            <a:pPr marL="0" indent="0" algn="l">
              <a:buNone/>
            </a:pPr>
            <a:r>
              <a:rPr lang="en-US" b="1" i="0" dirty="0">
                <a:solidFill>
                  <a:srgbClr val="3A3A3A"/>
                </a:solidFill>
                <a:effectLst/>
                <a:latin typeface="Work Sans"/>
              </a:rPr>
              <a:t>Step 4:</a:t>
            </a:r>
            <a:endParaRPr lang="en-US" b="0" i="0" dirty="0">
              <a:solidFill>
                <a:srgbClr val="3A3A3A"/>
              </a:solidFill>
              <a:effectLst/>
              <a:latin typeface="Work Sans"/>
            </a:endParaRPr>
          </a:p>
          <a:p>
            <a:pPr algn="l"/>
            <a:r>
              <a:rPr lang="en-US" b="1" i="0" dirty="0">
                <a:solidFill>
                  <a:srgbClr val="3A3A3A"/>
                </a:solidFill>
                <a:effectLst/>
                <a:latin typeface="Work Sans"/>
              </a:rPr>
              <a:t>Now add the test case ID for each test shown below:</a:t>
            </a:r>
            <a:endParaRPr lang="en-US" b="0" i="0" dirty="0">
              <a:solidFill>
                <a:srgbClr val="3A3A3A"/>
              </a:solidFill>
              <a:effectLst/>
              <a:latin typeface="Work Sans"/>
            </a:endParaRPr>
          </a:p>
          <a:p>
            <a:endParaRPr lang="en-PK" dirty="0"/>
          </a:p>
        </p:txBody>
      </p:sp>
      <p:pic>
        <p:nvPicPr>
          <p:cNvPr id="5" name="Picture 4">
            <a:extLst>
              <a:ext uri="{FF2B5EF4-FFF2-40B4-BE49-F238E27FC236}">
                <a16:creationId xmlns:a16="http://schemas.microsoft.com/office/drawing/2014/main" id="{1488137D-12AA-43E2-950C-2B7703FFB366}"/>
              </a:ext>
            </a:extLst>
          </p:cNvPr>
          <p:cNvPicPr>
            <a:picLocks noChangeAspect="1"/>
          </p:cNvPicPr>
          <p:nvPr/>
        </p:nvPicPr>
        <p:blipFill>
          <a:blip r:embed="rId2"/>
          <a:stretch>
            <a:fillRect/>
          </a:stretch>
        </p:blipFill>
        <p:spPr>
          <a:xfrm>
            <a:off x="1031838" y="2609849"/>
            <a:ext cx="11128646" cy="3017228"/>
          </a:xfrm>
          <a:prstGeom prst="rect">
            <a:avLst/>
          </a:prstGeom>
        </p:spPr>
      </p:pic>
    </p:spTree>
    <p:extLst>
      <p:ext uri="{BB962C8B-B14F-4D97-AF65-F5344CB8AC3E}">
        <p14:creationId xmlns:p14="http://schemas.microsoft.com/office/powerpoint/2010/main" val="2823669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65B27-310D-4169-BB55-B02C66F05A95}"/>
              </a:ext>
            </a:extLst>
          </p:cNvPr>
          <p:cNvSpPr>
            <a:spLocks noGrp="1"/>
          </p:cNvSpPr>
          <p:nvPr>
            <p:ph type="title"/>
          </p:nvPr>
        </p:nvSpPr>
        <p:spPr/>
        <p:txBody>
          <a:bodyPr/>
          <a:lstStyle/>
          <a:p>
            <a:r>
              <a:rPr lang="en-US" b="1" i="0" dirty="0">
                <a:solidFill>
                  <a:srgbClr val="3A3A3A"/>
                </a:solidFill>
                <a:effectLst/>
                <a:latin typeface="Work Sans"/>
              </a:rPr>
              <a:t>Now let’s convert it to formal test cases:</a:t>
            </a:r>
            <a:endParaRPr lang="en-PK" dirty="0"/>
          </a:p>
        </p:txBody>
      </p:sp>
      <p:pic>
        <p:nvPicPr>
          <p:cNvPr id="5" name="Content Placeholder 4">
            <a:extLst>
              <a:ext uri="{FF2B5EF4-FFF2-40B4-BE49-F238E27FC236}">
                <a16:creationId xmlns:a16="http://schemas.microsoft.com/office/drawing/2014/main" id="{54D6ADF7-07F7-4B76-BF06-266E956DDE76}"/>
              </a:ext>
            </a:extLst>
          </p:cNvPr>
          <p:cNvPicPr>
            <a:picLocks noGrp="1" noChangeAspect="1"/>
          </p:cNvPicPr>
          <p:nvPr>
            <p:ph idx="1"/>
          </p:nvPr>
        </p:nvPicPr>
        <p:blipFill>
          <a:blip r:embed="rId2"/>
          <a:stretch>
            <a:fillRect/>
          </a:stretch>
        </p:blipFill>
        <p:spPr>
          <a:xfrm>
            <a:off x="583976" y="2101983"/>
            <a:ext cx="10651122" cy="3550374"/>
          </a:xfrm>
        </p:spPr>
      </p:pic>
    </p:spTree>
    <p:extLst>
      <p:ext uri="{BB962C8B-B14F-4D97-AF65-F5344CB8AC3E}">
        <p14:creationId xmlns:p14="http://schemas.microsoft.com/office/powerpoint/2010/main" val="926988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C72C5-AA15-4FFB-ADCE-5AF23D1307B8}"/>
              </a:ext>
            </a:extLst>
          </p:cNvPr>
          <p:cNvSpPr>
            <a:spLocks noGrp="1"/>
          </p:cNvSpPr>
          <p:nvPr>
            <p:ph type="title"/>
          </p:nvPr>
        </p:nvSpPr>
        <p:spPr/>
        <p:txBody>
          <a:bodyPr/>
          <a:lstStyle/>
          <a:p>
            <a:r>
              <a:rPr lang="en-IN" dirty="0"/>
              <a:t>State Transition Testing</a:t>
            </a:r>
            <a:endParaRPr lang="en-PK" dirty="0"/>
          </a:p>
        </p:txBody>
      </p:sp>
      <p:sp>
        <p:nvSpPr>
          <p:cNvPr id="3" name="Content Placeholder 2">
            <a:extLst>
              <a:ext uri="{FF2B5EF4-FFF2-40B4-BE49-F238E27FC236}">
                <a16:creationId xmlns:a16="http://schemas.microsoft.com/office/drawing/2014/main" id="{E19CA37A-5A3F-4C27-8CF3-F9351646C7F9}"/>
              </a:ext>
            </a:extLst>
          </p:cNvPr>
          <p:cNvSpPr>
            <a:spLocks noGrp="1"/>
          </p:cNvSpPr>
          <p:nvPr>
            <p:ph idx="1"/>
          </p:nvPr>
        </p:nvSpPr>
        <p:spPr/>
        <p:txBody>
          <a:bodyPr/>
          <a:lstStyle/>
          <a:p>
            <a:r>
              <a:rPr lang="en-US" b="0" i="0" dirty="0">
                <a:solidFill>
                  <a:srgbClr val="000000"/>
                </a:solidFill>
                <a:effectLst/>
                <a:latin typeface="Arial" panose="020B0604020202020204" pitchFamily="34" charset="0"/>
              </a:rPr>
              <a:t>State Transition testing, a black box testing technique, in which outputs are triggered by changes to the input conditions or changes to 'state' of the system. In other words, tests are designed to execute valid and invalid state transitions.</a:t>
            </a:r>
          </a:p>
          <a:p>
            <a:r>
              <a:rPr lang="en-US" dirty="0"/>
              <a:t>State Transition testing is a Black-box testing technique, which can be applied to test ‘Finite State Machines’.</a:t>
            </a:r>
          </a:p>
          <a:p>
            <a:r>
              <a:rPr lang="en-US" dirty="0"/>
              <a:t>A ‘Finite State Machine (FSM)’ is a system that will be in different discrete states (like “ready”, “not ready”, “open”, “closed”,…) depending on the inputs or stimuli.</a:t>
            </a:r>
            <a:endParaRPr lang="en-PK" dirty="0"/>
          </a:p>
        </p:txBody>
      </p:sp>
    </p:spTree>
    <p:extLst>
      <p:ext uri="{BB962C8B-B14F-4D97-AF65-F5344CB8AC3E}">
        <p14:creationId xmlns:p14="http://schemas.microsoft.com/office/powerpoint/2010/main" val="1766489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6F0B3C-6A78-4989-ACB9-22DD978B2B12}"/>
              </a:ext>
            </a:extLst>
          </p:cNvPr>
          <p:cNvSpPr>
            <a:spLocks noGrp="1"/>
          </p:cNvSpPr>
          <p:nvPr>
            <p:ph idx="1"/>
          </p:nvPr>
        </p:nvSpPr>
        <p:spPr>
          <a:xfrm>
            <a:off x="397566" y="434146"/>
            <a:ext cx="11025808" cy="6112428"/>
          </a:xfrm>
        </p:spPr>
        <p:txBody>
          <a:bodyPr/>
          <a:lstStyle/>
          <a:p>
            <a:r>
              <a:rPr lang="en-US" b="0" i="0" dirty="0">
                <a:solidFill>
                  <a:srgbClr val="3A3A3A"/>
                </a:solidFill>
                <a:effectLst/>
                <a:latin typeface="Work Sans"/>
              </a:rPr>
              <a:t>State transition technique is a dynamic testing technique, which is used when the system is defined in terms of a finite number of states and the transitions between the states are governed by the rules of the system.</a:t>
            </a:r>
            <a:endParaRPr lang="en-PK" dirty="0"/>
          </a:p>
        </p:txBody>
      </p:sp>
      <p:pic>
        <p:nvPicPr>
          <p:cNvPr id="1026" name="Picture 2" descr="State Transition Testing 1">
            <a:extLst>
              <a:ext uri="{FF2B5EF4-FFF2-40B4-BE49-F238E27FC236}">
                <a16:creationId xmlns:a16="http://schemas.microsoft.com/office/drawing/2014/main" id="{DE9806F9-46EC-4E1B-BAAB-B2BE5A5A8D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9401" y="2062163"/>
            <a:ext cx="4878316" cy="384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497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A1C9E-DA6B-428D-A77D-91A6820892B6}"/>
              </a:ext>
            </a:extLst>
          </p:cNvPr>
          <p:cNvSpPr>
            <a:spLocks noGrp="1"/>
          </p:cNvSpPr>
          <p:nvPr>
            <p:ph type="title"/>
          </p:nvPr>
        </p:nvSpPr>
        <p:spPr/>
        <p:txBody>
          <a:bodyPr/>
          <a:lstStyle/>
          <a:p>
            <a:r>
              <a:rPr lang="en-IN" dirty="0"/>
              <a:t>ATM example</a:t>
            </a:r>
            <a:endParaRPr lang="en-PK" dirty="0"/>
          </a:p>
        </p:txBody>
      </p:sp>
      <p:sp>
        <p:nvSpPr>
          <p:cNvPr id="3" name="Content Placeholder 2">
            <a:extLst>
              <a:ext uri="{FF2B5EF4-FFF2-40B4-BE49-F238E27FC236}">
                <a16:creationId xmlns:a16="http://schemas.microsoft.com/office/drawing/2014/main" id="{4D2E1C8A-4A61-4051-A78E-E89C449BACBD}"/>
              </a:ext>
            </a:extLst>
          </p:cNvPr>
          <p:cNvSpPr>
            <a:spLocks noGrp="1"/>
          </p:cNvSpPr>
          <p:nvPr>
            <p:ph idx="1"/>
          </p:nvPr>
        </p:nvSpPr>
        <p:spPr/>
        <p:txBody>
          <a:bodyPr/>
          <a:lstStyle/>
          <a:p>
            <a:r>
              <a:rPr lang="en-US" dirty="0"/>
              <a:t>You visit an ATM and withdraw $1000. You get your cash. Now you run out of balance and make exactly the same request of withdrawing $1000. This time ATM refuses to give you the money because of insufficient balance. So, here the transition, which caused the change in state is the earlier withdrawal</a:t>
            </a:r>
            <a:endParaRPr lang="en-PK" dirty="0"/>
          </a:p>
        </p:txBody>
      </p:sp>
    </p:spTree>
    <p:extLst>
      <p:ext uri="{BB962C8B-B14F-4D97-AF65-F5344CB8AC3E}">
        <p14:creationId xmlns:p14="http://schemas.microsoft.com/office/powerpoint/2010/main" val="3197005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37D0D-2779-49FC-B183-4005B7112831}"/>
              </a:ext>
            </a:extLst>
          </p:cNvPr>
          <p:cNvSpPr>
            <a:spLocks noGrp="1"/>
          </p:cNvSpPr>
          <p:nvPr>
            <p:ph type="title"/>
          </p:nvPr>
        </p:nvSpPr>
        <p:spPr/>
        <p:txBody>
          <a:bodyPr/>
          <a:lstStyle/>
          <a:p>
            <a:r>
              <a:rPr lang="en-IN" dirty="0"/>
              <a:t>When to use State transition testing</a:t>
            </a:r>
            <a:endParaRPr lang="en-PK" dirty="0"/>
          </a:p>
        </p:txBody>
      </p:sp>
      <p:sp>
        <p:nvSpPr>
          <p:cNvPr id="3" name="Content Placeholder 2">
            <a:extLst>
              <a:ext uri="{FF2B5EF4-FFF2-40B4-BE49-F238E27FC236}">
                <a16:creationId xmlns:a16="http://schemas.microsoft.com/office/drawing/2014/main" id="{CB2693B6-844B-4A35-B27F-279616B8EF5C}"/>
              </a:ext>
            </a:extLst>
          </p:cNvPr>
          <p:cNvSpPr>
            <a:spLocks noGrp="1"/>
          </p:cNvSpPr>
          <p:nvPr>
            <p:ph idx="1"/>
          </p:nvPr>
        </p:nvSpPr>
        <p:spPr/>
        <p:txBody>
          <a:bodyPr/>
          <a:lstStyle/>
          <a:p>
            <a:pPr algn="l">
              <a:buFont typeface="Arial" panose="020B0604020202020204" pitchFamily="34" charset="0"/>
              <a:buChar char="•"/>
            </a:pPr>
            <a:r>
              <a:rPr lang="en-US" b="0" i="0" dirty="0">
                <a:solidFill>
                  <a:srgbClr val="3A3A3A"/>
                </a:solidFill>
                <a:effectLst/>
                <a:latin typeface="Work Sans"/>
              </a:rPr>
              <a:t>When the application under test is a real-time system with different states and transitions encompassed.</a:t>
            </a:r>
          </a:p>
          <a:p>
            <a:pPr algn="l">
              <a:buFont typeface="Arial" panose="020B0604020202020204" pitchFamily="34" charset="0"/>
              <a:buChar char="•"/>
            </a:pPr>
            <a:r>
              <a:rPr lang="en-US" b="0" i="0" dirty="0">
                <a:solidFill>
                  <a:srgbClr val="3A3A3A"/>
                </a:solidFill>
                <a:effectLst/>
                <a:latin typeface="Work Sans"/>
              </a:rPr>
              <a:t>When the application is dependent upon the event/values/conditions of the past.</a:t>
            </a:r>
          </a:p>
          <a:p>
            <a:pPr algn="l">
              <a:buFont typeface="Arial" panose="020B0604020202020204" pitchFamily="34" charset="0"/>
              <a:buChar char="•"/>
            </a:pPr>
            <a:r>
              <a:rPr lang="en-US" b="0" i="0" dirty="0">
                <a:solidFill>
                  <a:srgbClr val="3A3A3A"/>
                </a:solidFill>
                <a:effectLst/>
                <a:latin typeface="Work Sans"/>
              </a:rPr>
              <a:t>When the sequence of events needs to be tested.</a:t>
            </a:r>
          </a:p>
          <a:p>
            <a:pPr algn="l">
              <a:buFont typeface="Arial" panose="020B0604020202020204" pitchFamily="34" charset="0"/>
              <a:buChar char="•"/>
            </a:pPr>
            <a:r>
              <a:rPr lang="en-US" b="0" i="0" dirty="0">
                <a:solidFill>
                  <a:srgbClr val="3A3A3A"/>
                </a:solidFill>
                <a:effectLst/>
                <a:latin typeface="Work Sans"/>
              </a:rPr>
              <a:t>When the application needs to be tested against a finite set of input values.</a:t>
            </a:r>
          </a:p>
        </p:txBody>
      </p:sp>
    </p:spTree>
    <p:extLst>
      <p:ext uri="{BB962C8B-B14F-4D97-AF65-F5344CB8AC3E}">
        <p14:creationId xmlns:p14="http://schemas.microsoft.com/office/powerpoint/2010/main" val="3036724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474DB-5E1E-47D6-A9C2-7D9BA7C8CD00}"/>
              </a:ext>
            </a:extLst>
          </p:cNvPr>
          <p:cNvSpPr>
            <a:spLocks noGrp="1"/>
          </p:cNvSpPr>
          <p:nvPr>
            <p:ph type="title"/>
          </p:nvPr>
        </p:nvSpPr>
        <p:spPr/>
        <p:txBody>
          <a:bodyPr>
            <a:normAutofit/>
          </a:bodyPr>
          <a:lstStyle/>
          <a:p>
            <a:r>
              <a:rPr lang="en-IN" sz="4000" b="1" dirty="0"/>
              <a:t>When we shouldn’t use State transition Testing</a:t>
            </a:r>
            <a:endParaRPr lang="en-PK" sz="4000" b="1" dirty="0"/>
          </a:p>
        </p:txBody>
      </p:sp>
      <p:sp>
        <p:nvSpPr>
          <p:cNvPr id="3" name="Content Placeholder 2">
            <a:extLst>
              <a:ext uri="{FF2B5EF4-FFF2-40B4-BE49-F238E27FC236}">
                <a16:creationId xmlns:a16="http://schemas.microsoft.com/office/drawing/2014/main" id="{BB2CF7FD-561A-4B1A-A8BD-C3437686A147}"/>
              </a:ext>
            </a:extLst>
          </p:cNvPr>
          <p:cNvSpPr>
            <a:spLocks noGrp="1"/>
          </p:cNvSpPr>
          <p:nvPr>
            <p:ph idx="1"/>
          </p:nvPr>
        </p:nvSpPr>
        <p:spPr/>
        <p:txBody>
          <a:bodyPr/>
          <a:lstStyle/>
          <a:p>
            <a:pPr algn="l">
              <a:buFont typeface="Arial" panose="020B0604020202020204" pitchFamily="34" charset="0"/>
              <a:buChar char="•"/>
            </a:pPr>
            <a:r>
              <a:rPr lang="en-US" b="0" i="0" dirty="0">
                <a:solidFill>
                  <a:srgbClr val="3A3A3A"/>
                </a:solidFill>
                <a:effectLst/>
                <a:latin typeface="Work Sans"/>
              </a:rPr>
              <a:t>When testing is not required for sequential input combinations.</a:t>
            </a:r>
          </a:p>
          <a:p>
            <a:pPr algn="l">
              <a:buFont typeface="Arial" panose="020B0604020202020204" pitchFamily="34" charset="0"/>
              <a:buChar char="•"/>
            </a:pPr>
            <a:r>
              <a:rPr lang="en-US" b="0" i="0" dirty="0">
                <a:solidFill>
                  <a:srgbClr val="3A3A3A"/>
                </a:solidFill>
                <a:effectLst/>
                <a:latin typeface="Work Sans"/>
              </a:rPr>
              <a:t>When different functionalities of the application are required to be tested (more like Exploratory testing).</a:t>
            </a:r>
          </a:p>
          <a:p>
            <a:r>
              <a:rPr lang="en-IN" dirty="0"/>
              <a:t>When no of states are not finite</a:t>
            </a:r>
            <a:endParaRPr lang="en-PK" dirty="0"/>
          </a:p>
        </p:txBody>
      </p:sp>
    </p:spTree>
    <p:extLst>
      <p:ext uri="{BB962C8B-B14F-4D97-AF65-F5344CB8AC3E}">
        <p14:creationId xmlns:p14="http://schemas.microsoft.com/office/powerpoint/2010/main" val="2013987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24FCD-5FAF-4530-9911-2ED1098632C2}"/>
              </a:ext>
            </a:extLst>
          </p:cNvPr>
          <p:cNvSpPr>
            <a:spLocks noGrp="1"/>
          </p:cNvSpPr>
          <p:nvPr>
            <p:ph type="title"/>
          </p:nvPr>
        </p:nvSpPr>
        <p:spPr/>
        <p:txBody>
          <a:bodyPr/>
          <a:lstStyle/>
          <a:p>
            <a:r>
              <a:rPr lang="en-IN" dirty="0"/>
              <a:t>Example</a:t>
            </a:r>
            <a:endParaRPr lang="en-PK" dirty="0"/>
          </a:p>
        </p:txBody>
      </p:sp>
      <p:sp>
        <p:nvSpPr>
          <p:cNvPr id="3" name="Content Placeholder 2">
            <a:extLst>
              <a:ext uri="{FF2B5EF4-FFF2-40B4-BE49-F238E27FC236}">
                <a16:creationId xmlns:a16="http://schemas.microsoft.com/office/drawing/2014/main" id="{A54ED783-A731-432B-B3EF-4B3364716FF8}"/>
              </a:ext>
            </a:extLst>
          </p:cNvPr>
          <p:cNvSpPr>
            <a:spLocks noGrp="1"/>
          </p:cNvSpPr>
          <p:nvPr>
            <p:ph idx="1"/>
          </p:nvPr>
        </p:nvSpPr>
        <p:spPr/>
        <p:txBody>
          <a:bodyPr>
            <a:normAutofit/>
          </a:bodyPr>
          <a:lstStyle/>
          <a:p>
            <a:r>
              <a:rPr lang="en-US" sz="3200" b="1" i="0" dirty="0">
                <a:solidFill>
                  <a:srgbClr val="3A3A3A"/>
                </a:solidFill>
                <a:effectLst/>
                <a:latin typeface="Work Sans"/>
              </a:rPr>
              <a:t>Software name</a:t>
            </a:r>
            <a:r>
              <a:rPr lang="en-US" sz="3200" b="0" i="0" dirty="0">
                <a:solidFill>
                  <a:srgbClr val="3A3A3A"/>
                </a:solidFill>
                <a:effectLst/>
                <a:latin typeface="Work Sans"/>
              </a:rPr>
              <a:t> – </a:t>
            </a:r>
            <a:r>
              <a:rPr lang="en-US" sz="3200" b="0" i="0" dirty="0" err="1">
                <a:solidFill>
                  <a:srgbClr val="3A3A3A"/>
                </a:solidFill>
                <a:effectLst/>
                <a:latin typeface="Work Sans"/>
              </a:rPr>
              <a:t>Manage_display_changes</a:t>
            </a:r>
            <a:br>
              <a:rPr lang="en-US" sz="3200" dirty="0"/>
            </a:br>
            <a:r>
              <a:rPr lang="en-US" sz="3200" b="1" i="0" dirty="0">
                <a:solidFill>
                  <a:srgbClr val="3A3A3A"/>
                </a:solidFill>
                <a:effectLst/>
                <a:latin typeface="Work Sans"/>
              </a:rPr>
              <a:t>Specifications – </a:t>
            </a:r>
            <a:r>
              <a:rPr lang="en-US" sz="3200" b="0" i="0" dirty="0">
                <a:solidFill>
                  <a:srgbClr val="3A3A3A"/>
                </a:solidFill>
                <a:effectLst/>
                <a:latin typeface="Work Sans"/>
              </a:rPr>
              <a:t>The software responds to input requests to change display mode for a time display device.</a:t>
            </a:r>
          </a:p>
          <a:p>
            <a:pPr algn="l"/>
            <a:r>
              <a:rPr lang="en-US" sz="3200" b="1" i="0" dirty="0">
                <a:solidFill>
                  <a:srgbClr val="3A3A3A"/>
                </a:solidFill>
                <a:effectLst/>
                <a:latin typeface="Work Sans"/>
              </a:rPr>
              <a:t>The Display mode can be set to one of the four values:</a:t>
            </a:r>
            <a:endParaRPr lang="en-US" sz="3200" b="0" i="0" dirty="0">
              <a:solidFill>
                <a:srgbClr val="3A3A3A"/>
              </a:solidFill>
              <a:effectLst/>
              <a:latin typeface="Work Sans"/>
            </a:endParaRPr>
          </a:p>
          <a:p>
            <a:pPr lvl="1"/>
            <a:r>
              <a:rPr lang="en-US" sz="2800" b="0" i="0" dirty="0">
                <a:solidFill>
                  <a:srgbClr val="3A3A3A"/>
                </a:solidFill>
                <a:effectLst/>
                <a:latin typeface="Work Sans"/>
              </a:rPr>
              <a:t>Two corresponding to displaying either the time or date.</a:t>
            </a:r>
          </a:p>
          <a:p>
            <a:pPr lvl="1"/>
            <a:r>
              <a:rPr lang="en-US" sz="2800" b="0" i="0" dirty="0">
                <a:solidFill>
                  <a:srgbClr val="3A3A3A"/>
                </a:solidFill>
                <a:effectLst/>
                <a:latin typeface="Work Sans"/>
              </a:rPr>
              <a:t>The other two when altering either the time or the date.</a:t>
            </a:r>
          </a:p>
          <a:p>
            <a:endParaRPr lang="en-PK" sz="3200" dirty="0"/>
          </a:p>
        </p:txBody>
      </p:sp>
    </p:spTree>
    <p:extLst>
      <p:ext uri="{BB962C8B-B14F-4D97-AF65-F5344CB8AC3E}">
        <p14:creationId xmlns:p14="http://schemas.microsoft.com/office/powerpoint/2010/main" val="1645105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1E20-3E2D-4381-BE1A-5EDF5C9CE3CB}"/>
              </a:ext>
            </a:extLst>
          </p:cNvPr>
          <p:cNvSpPr>
            <a:spLocks noGrp="1"/>
          </p:cNvSpPr>
          <p:nvPr>
            <p:ph type="title"/>
          </p:nvPr>
        </p:nvSpPr>
        <p:spPr/>
        <p:txBody>
          <a:bodyPr/>
          <a:lstStyle/>
          <a:p>
            <a:r>
              <a:rPr lang="en-IN" dirty="0"/>
              <a:t>States of the system</a:t>
            </a:r>
            <a:endParaRPr lang="en-PK" dirty="0"/>
          </a:p>
        </p:txBody>
      </p:sp>
      <p:sp>
        <p:nvSpPr>
          <p:cNvPr id="3" name="Content Placeholder 2">
            <a:extLst>
              <a:ext uri="{FF2B5EF4-FFF2-40B4-BE49-F238E27FC236}">
                <a16:creationId xmlns:a16="http://schemas.microsoft.com/office/drawing/2014/main" id="{DB61BA04-B2BD-43DC-AC2E-E2C6DECC0523}"/>
              </a:ext>
            </a:extLst>
          </p:cNvPr>
          <p:cNvSpPr>
            <a:spLocks noGrp="1"/>
          </p:cNvSpPr>
          <p:nvPr>
            <p:ph idx="1"/>
          </p:nvPr>
        </p:nvSpPr>
        <p:spPr/>
        <p:txBody>
          <a:bodyPr>
            <a:normAutofit lnSpcReduction="10000"/>
          </a:bodyPr>
          <a:lstStyle/>
          <a:p>
            <a:pPr algn="l"/>
            <a:r>
              <a:rPr lang="en-US" b="1" i="0" dirty="0">
                <a:solidFill>
                  <a:srgbClr val="3A3A3A"/>
                </a:solidFill>
                <a:effectLst/>
                <a:latin typeface="Work Sans"/>
              </a:rPr>
              <a:t>The different states are as follows:</a:t>
            </a:r>
            <a:endParaRPr lang="en-US" b="0" i="0" dirty="0">
              <a:solidFill>
                <a:srgbClr val="3A3A3A"/>
              </a:solidFill>
              <a:effectLst/>
              <a:latin typeface="Work Sans"/>
            </a:endParaRPr>
          </a:p>
          <a:p>
            <a:pPr algn="l">
              <a:buFont typeface="Arial" panose="020B0604020202020204" pitchFamily="34" charset="0"/>
              <a:buChar char="•"/>
            </a:pPr>
            <a:r>
              <a:rPr lang="en-US" b="1" i="0" dirty="0">
                <a:solidFill>
                  <a:srgbClr val="3A3A3A"/>
                </a:solidFill>
                <a:effectLst/>
                <a:latin typeface="Work Sans"/>
              </a:rPr>
              <a:t>Change Mode (CM): </a:t>
            </a:r>
            <a:r>
              <a:rPr lang="en-US" b="0" i="0" dirty="0">
                <a:solidFill>
                  <a:srgbClr val="3A3A3A"/>
                </a:solidFill>
                <a:effectLst/>
                <a:latin typeface="Work Sans"/>
              </a:rPr>
              <a:t>Activation of this shall cause the display mode to move between “display time (T)” and “display date (D)”.</a:t>
            </a:r>
          </a:p>
          <a:p>
            <a:pPr algn="l">
              <a:buFont typeface="Arial" panose="020B0604020202020204" pitchFamily="34" charset="0"/>
              <a:buChar char="•"/>
            </a:pPr>
            <a:r>
              <a:rPr lang="en-US" b="1" i="0" dirty="0">
                <a:solidFill>
                  <a:srgbClr val="3A3A3A"/>
                </a:solidFill>
                <a:effectLst/>
                <a:latin typeface="Work Sans"/>
              </a:rPr>
              <a:t>Reset (R): </a:t>
            </a:r>
            <a:r>
              <a:rPr lang="en-US" b="0" i="0" dirty="0">
                <a:solidFill>
                  <a:srgbClr val="3A3A3A"/>
                </a:solidFill>
                <a:effectLst/>
                <a:latin typeface="Work Sans"/>
              </a:rPr>
              <a:t>If the display mode is set to T or D, then a “reset” shall cause the display mode to be set to “alter time (AT)” or “alter date (AD)” modes.</a:t>
            </a:r>
          </a:p>
          <a:p>
            <a:pPr algn="l">
              <a:buFont typeface="Arial" panose="020B0604020202020204" pitchFamily="34" charset="0"/>
              <a:buChar char="•"/>
            </a:pPr>
            <a:r>
              <a:rPr lang="en-US" b="1" i="0" dirty="0">
                <a:solidFill>
                  <a:srgbClr val="3A3A3A"/>
                </a:solidFill>
                <a:effectLst/>
                <a:latin typeface="Work Sans"/>
              </a:rPr>
              <a:t>Time Set (TS): </a:t>
            </a:r>
            <a:r>
              <a:rPr lang="en-US" b="0" i="0" dirty="0">
                <a:solidFill>
                  <a:srgbClr val="3A3A3A"/>
                </a:solidFill>
                <a:effectLst/>
                <a:latin typeface="Work Sans"/>
              </a:rPr>
              <a:t>Activation of this shall cause the display mode to return to T from AT.</a:t>
            </a:r>
          </a:p>
          <a:p>
            <a:pPr algn="l">
              <a:buFont typeface="Arial" panose="020B0604020202020204" pitchFamily="34" charset="0"/>
              <a:buChar char="•"/>
            </a:pPr>
            <a:r>
              <a:rPr lang="en-US" b="1" i="0" dirty="0">
                <a:solidFill>
                  <a:srgbClr val="3A3A3A"/>
                </a:solidFill>
                <a:effectLst/>
                <a:latin typeface="Work Sans"/>
              </a:rPr>
              <a:t>Date Set (DS): </a:t>
            </a:r>
            <a:r>
              <a:rPr lang="en-US" b="0" i="0" dirty="0">
                <a:solidFill>
                  <a:srgbClr val="3A3A3A"/>
                </a:solidFill>
                <a:effectLst/>
                <a:latin typeface="Work Sans"/>
              </a:rPr>
              <a:t>Activation of this shall cause the display mode to return to D from AD.</a:t>
            </a:r>
          </a:p>
          <a:p>
            <a:endParaRPr lang="en-PK" dirty="0"/>
          </a:p>
        </p:txBody>
      </p:sp>
    </p:spTree>
    <p:extLst>
      <p:ext uri="{BB962C8B-B14F-4D97-AF65-F5344CB8AC3E}">
        <p14:creationId xmlns:p14="http://schemas.microsoft.com/office/powerpoint/2010/main" val="2405298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987DA-B1B1-46D9-AAB0-032E5C55E2EB}"/>
              </a:ext>
            </a:extLst>
          </p:cNvPr>
          <p:cNvSpPr>
            <a:spLocks noGrp="1"/>
          </p:cNvSpPr>
          <p:nvPr>
            <p:ph type="title"/>
          </p:nvPr>
        </p:nvSpPr>
        <p:spPr/>
        <p:txBody>
          <a:bodyPr/>
          <a:lstStyle/>
          <a:p>
            <a:r>
              <a:rPr lang="en-IN" dirty="0"/>
              <a:t>State Transition Diagram</a:t>
            </a:r>
            <a:endParaRPr lang="en-PK" dirty="0"/>
          </a:p>
        </p:txBody>
      </p:sp>
      <p:pic>
        <p:nvPicPr>
          <p:cNvPr id="2050" name="Picture 2" descr="State Transition Testing 2">
            <a:extLst>
              <a:ext uri="{FF2B5EF4-FFF2-40B4-BE49-F238E27FC236}">
                <a16:creationId xmlns:a16="http://schemas.microsoft.com/office/drawing/2014/main" id="{0E7A9462-EEE0-44BB-96CF-27D5562F9E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63756" y="1542848"/>
            <a:ext cx="7593496" cy="4950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985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917</Words>
  <Application>Microsoft Office PowerPoint</Application>
  <PresentationFormat>Widescreen</PresentationFormat>
  <Paragraphs>70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Work Sans</vt:lpstr>
      <vt:lpstr>Office Theme</vt:lpstr>
      <vt:lpstr>Advance Blackbox testing techniques </vt:lpstr>
      <vt:lpstr>State Transition Testing</vt:lpstr>
      <vt:lpstr>PowerPoint Presentation</vt:lpstr>
      <vt:lpstr>ATM example</vt:lpstr>
      <vt:lpstr>When to use State transition testing</vt:lpstr>
      <vt:lpstr>When we shouldn’t use State transition Testing</vt:lpstr>
      <vt:lpstr>Example</vt:lpstr>
      <vt:lpstr>States of the system</vt:lpstr>
      <vt:lpstr>State Transition Diagram</vt:lpstr>
      <vt:lpstr>Interpretation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Now let’s convert it to formal test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Blackbox testing techniques </dc:title>
  <dc:creator>Naseem us Sehar</dc:creator>
  <cp:lastModifiedBy>Naseem us Sehar</cp:lastModifiedBy>
  <cp:revision>5</cp:revision>
  <dcterms:created xsi:type="dcterms:W3CDTF">2021-04-22T03:12:21Z</dcterms:created>
  <dcterms:modified xsi:type="dcterms:W3CDTF">2021-04-22T04:33:14Z</dcterms:modified>
</cp:coreProperties>
</file>