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8288000" cy="10287000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Now Bold" panose="020B0604020202020204" charset="0"/>
      <p:regular r:id="rId16"/>
    </p:embeddedFont>
    <p:embeddedFont>
      <p:font typeface="DM Sans Italics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M Sans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316831-7B51-48C7-8A96-DE48FBA37B4D}">
          <p14:sldIdLst>
            <p14:sldId id="256"/>
            <p14:sldId id="257"/>
            <p14:sldId id="258"/>
          </p14:sldIdLst>
        </p14:section>
        <p14:section name="Untitled Section" id="{0F506A4A-85EB-4802-832F-FFC0B8AA3C1B}">
          <p14:sldIdLst>
            <p14:sldId id="259"/>
            <p14:sldId id="260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1892" autoAdjust="0"/>
  </p:normalViewPr>
  <p:slideViewPr>
    <p:cSldViewPr>
      <p:cViewPr varScale="1">
        <p:scale>
          <a:sx n="52" d="100"/>
          <a:sy n="52" d="100"/>
        </p:scale>
        <p:origin x="2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9B34A-0E96-4D80-974C-FB2ED4EFCD69}" type="datetimeFigureOut">
              <a:rPr lang="en-US" smtClean="0"/>
              <a:t>13-May-24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57076-1EE8-4A06-8592-02A47D066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Halstead Metrics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05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volume and difficulty of understanding a system’s codebase. Ideally, new software developers should be able to jump in and understand your code with ease.</a:t>
            </a:r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7076-1EE8-4A06-8592-02A47D0664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0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208957" y="-101114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380940" y="649592"/>
            <a:ext cx="7516996" cy="8987817"/>
            <a:chOff x="0" y="0"/>
            <a:chExt cx="8603361" cy="10286746"/>
          </a:xfrm>
        </p:grpSpPr>
        <p:sp>
          <p:nvSpPr>
            <p:cNvPr id="7" name="Freeform 7"/>
            <p:cNvSpPr/>
            <p:nvPr/>
          </p:nvSpPr>
          <p:spPr>
            <a:xfrm>
              <a:off x="-2794" y="-127"/>
              <a:ext cx="8606155" cy="10286873"/>
            </a:xfrm>
            <a:custGeom>
              <a:avLst/>
              <a:gdLst/>
              <a:ahLst/>
              <a:cxnLst/>
              <a:rect l="l" t="t" r="r" b="b"/>
              <a:pathLst>
                <a:path w="8606155" h="10286873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blipFill>
              <a:blip r:embed="rId4"/>
              <a:stretch>
                <a:fillRect t="-12765" b="-12765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1230079" y="7334896"/>
            <a:ext cx="8303893" cy="620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96"/>
              </a:lnSpc>
            </a:pPr>
            <a:r>
              <a:rPr lang="en-US" sz="2030">
                <a:solidFill>
                  <a:srgbClr val="56AEFF"/>
                </a:solidFill>
                <a:latin typeface="DM Sans Italics"/>
              </a:rPr>
              <a:t>Presented by: AFAQ-UR-REHMAN , HASNAT AHMAD</a:t>
            </a:r>
          </a:p>
          <a:p>
            <a:pPr marL="0" lvl="0" indent="0" algn="l">
              <a:lnSpc>
                <a:spcPts val="2496"/>
              </a:lnSpc>
              <a:spcBef>
                <a:spcPct val="0"/>
              </a:spcBef>
            </a:pPr>
            <a:endParaRPr lang="en-US" sz="2030">
              <a:solidFill>
                <a:srgbClr val="56AEFF"/>
              </a:solidFill>
              <a:latin typeface="DM Sans Italic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903827"/>
            <a:ext cx="11608658" cy="411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dirty="0">
                <a:solidFill>
                  <a:srgbClr val="FFFBFB"/>
                </a:solidFill>
                <a:latin typeface="Now Bold"/>
              </a:rPr>
              <a:t>REENGINEERING </a:t>
            </a:r>
          </a:p>
          <a:p>
            <a:pPr>
              <a:lnSpc>
                <a:spcPts val="8399"/>
              </a:lnSpc>
            </a:pPr>
            <a:r>
              <a:rPr lang="en-US" sz="6999" dirty="0">
                <a:solidFill>
                  <a:srgbClr val="FFFBFB"/>
                </a:solidFill>
                <a:latin typeface="Now Bold"/>
              </a:rPr>
              <a:t>LAGACY </a:t>
            </a:r>
          </a:p>
          <a:p>
            <a:pPr>
              <a:lnSpc>
                <a:spcPts val="8399"/>
              </a:lnSpc>
            </a:pPr>
            <a:r>
              <a:rPr lang="en-US" sz="6999" dirty="0">
                <a:solidFill>
                  <a:srgbClr val="FFFBFB"/>
                </a:solidFill>
                <a:latin typeface="Now Bold"/>
              </a:rPr>
              <a:t>SYSTEMS WITH </a:t>
            </a:r>
          </a:p>
          <a:p>
            <a:pPr>
              <a:lnSpc>
                <a:spcPts val="7200"/>
              </a:lnSpc>
            </a:pPr>
            <a:endParaRPr lang="en-US" sz="6999" dirty="0">
              <a:solidFill>
                <a:srgbClr val="FFFBFB"/>
              </a:solidFill>
              <a:latin typeface="Now Bold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-295175" y="863050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4505829"/>
            <a:ext cx="9607453" cy="2154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dirty="0">
                <a:solidFill>
                  <a:srgbClr val="56AEFF"/>
                </a:solidFill>
                <a:latin typeface="Now Bold"/>
              </a:rPr>
              <a:t>SOFTWARE </a:t>
            </a:r>
            <a:r>
              <a:rPr lang="en-US" sz="6999" dirty="0" smtClean="0">
                <a:solidFill>
                  <a:srgbClr val="56AEFF"/>
                </a:solidFill>
                <a:latin typeface="Now Bold"/>
              </a:rPr>
              <a:t>METRICS</a:t>
            </a:r>
            <a:endParaRPr lang="en-US" sz="6999" dirty="0">
              <a:solidFill>
                <a:srgbClr val="56AEFF"/>
              </a:solidFill>
              <a:latin typeface="Now Bold"/>
            </a:endParaRPr>
          </a:p>
          <a:p>
            <a:pPr>
              <a:lnSpc>
                <a:spcPts val="8399"/>
              </a:lnSpc>
            </a:pPr>
            <a:endParaRPr lang="en-US" sz="6999" dirty="0">
              <a:solidFill>
                <a:srgbClr val="56AEFF"/>
              </a:solidFill>
              <a:latin typeface="Now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3266" y="647700"/>
            <a:ext cx="11912605" cy="924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224"/>
              </a:lnSpc>
              <a:spcBef>
                <a:spcPct val="0"/>
              </a:spcBef>
            </a:pPr>
            <a:r>
              <a:rPr lang="en-US" sz="6020" dirty="0" smtClean="0">
                <a:solidFill>
                  <a:srgbClr val="FFFFFF"/>
                </a:solidFill>
                <a:latin typeface="Now Bold"/>
              </a:rPr>
              <a:t>CASE STUDY</a:t>
            </a:r>
            <a:endParaRPr lang="en-US" sz="6020" dirty="0">
              <a:solidFill>
                <a:srgbClr val="FFFFFF"/>
              </a:solidFill>
              <a:latin typeface="Now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84690" y="2019300"/>
            <a:ext cx="14207709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Software (Stock Management) use to manage the stock of cast iron foundry is taken as case study. Software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is </a:t>
            </a:r>
            <a:r>
              <a:rPr lang="en-US" sz="2000" dirty="0">
                <a:solidFill>
                  <a:schemeClr val="bg1"/>
                </a:solidFill>
              </a:rPr>
              <a:t>developed in C++. It is used to keep track of stock of hard coke and pig iron in an iron foundry. It consists of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</a:t>
            </a:r>
            <a:r>
              <a:rPr lang="en-US" sz="2000" b="1" dirty="0" smtClean="0">
                <a:solidFill>
                  <a:schemeClr val="bg1"/>
                </a:solidFill>
              </a:rPr>
              <a:t>3 </a:t>
            </a:r>
            <a:r>
              <a:rPr lang="en-US" sz="2000" b="1" dirty="0">
                <a:solidFill>
                  <a:schemeClr val="bg1"/>
                </a:solidFill>
              </a:rPr>
              <a:t>modules </a:t>
            </a:r>
            <a:r>
              <a:rPr lang="en-US" sz="2000" dirty="0">
                <a:solidFill>
                  <a:schemeClr val="bg1"/>
                </a:solidFill>
              </a:rPr>
              <a:t>and has </a:t>
            </a:r>
            <a:r>
              <a:rPr lang="en-US" sz="2000" b="1" dirty="0">
                <a:solidFill>
                  <a:schemeClr val="bg1"/>
                </a:solidFill>
              </a:rPr>
              <a:t>1366 LOC</a:t>
            </a:r>
            <a:r>
              <a:rPr lang="en-US" sz="2000" dirty="0">
                <a:solidFill>
                  <a:schemeClr val="bg1"/>
                </a:solidFill>
              </a:rPr>
              <a:t>. The first module main is used to manage the other 2 modules. Second module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Hard </a:t>
            </a:r>
            <a:r>
              <a:rPr lang="en-US" sz="2000" dirty="0">
                <a:solidFill>
                  <a:schemeClr val="bg1"/>
                </a:solidFill>
              </a:rPr>
              <a:t>Coke is used to keep track of stock of hard coke and third module Pig Iron used to keep track of stock of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pig </a:t>
            </a:r>
            <a:r>
              <a:rPr lang="en-US" sz="2000" dirty="0">
                <a:solidFill>
                  <a:schemeClr val="bg1"/>
                </a:solidFill>
              </a:rPr>
              <a:t>iron. This software is developed with little documentation and lot of extra variables and statements. So there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is </a:t>
            </a:r>
            <a:r>
              <a:rPr lang="en-US" sz="2000" dirty="0">
                <a:solidFill>
                  <a:schemeClr val="bg1"/>
                </a:solidFill>
              </a:rPr>
              <a:t>requirement to look into the source code again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</a:t>
            </a:r>
            <a:r>
              <a:rPr lang="en-US" sz="2000" dirty="0">
                <a:solidFill>
                  <a:schemeClr val="bg1"/>
                </a:solidFill>
              </a:rPr>
              <a:t>The software of Stock Management consists of </a:t>
            </a:r>
            <a:r>
              <a:rPr lang="en-US" sz="2000" b="1" dirty="0">
                <a:solidFill>
                  <a:schemeClr val="bg1"/>
                </a:solidFill>
              </a:rPr>
              <a:t>1366 statements</a:t>
            </a:r>
            <a:r>
              <a:rPr lang="en-US" sz="2000" dirty="0">
                <a:solidFill>
                  <a:schemeClr val="bg1"/>
                </a:solidFill>
              </a:rPr>
              <a:t>, out of which </a:t>
            </a:r>
            <a:r>
              <a:rPr lang="en-US" sz="2000" b="1" dirty="0">
                <a:solidFill>
                  <a:schemeClr val="bg1"/>
                </a:solidFill>
              </a:rPr>
              <a:t>257 </a:t>
            </a:r>
            <a:r>
              <a:rPr lang="en-US" sz="2000" dirty="0">
                <a:solidFill>
                  <a:schemeClr val="bg1"/>
                </a:solidFill>
              </a:rPr>
              <a:t>needs to be changed.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 need to calculate DC.</a:t>
            </a:r>
            <a:r>
              <a:rPr lang="en-US" sz="2000" dirty="0">
                <a:solidFill>
                  <a:schemeClr val="bg1"/>
                </a:solidFill>
              </a:rPr>
              <a:t> In this case ratio between </a:t>
            </a:r>
            <a:r>
              <a:rPr lang="en-US" sz="2000" dirty="0" smtClean="0">
                <a:solidFill>
                  <a:schemeClr val="bg1"/>
                </a:solidFill>
              </a:rPr>
              <a:t>defect age </a:t>
            </a:r>
            <a:r>
              <a:rPr lang="en-US" sz="2000" dirty="0">
                <a:solidFill>
                  <a:schemeClr val="bg1"/>
                </a:solidFill>
              </a:rPr>
              <a:t>in year and software age in year is 1 as the age of software is less than 1 </a:t>
            </a:r>
            <a:r>
              <a:rPr lang="en-US" sz="2000" dirty="0" smtClean="0">
                <a:solidFill>
                  <a:schemeClr val="bg1"/>
                </a:solidFill>
              </a:rPr>
              <a:t>year.</a:t>
            </a:r>
            <a:endParaRPr lang="en-US" sz="2000" dirty="0">
              <a:solidFill>
                <a:schemeClr val="bg1"/>
              </a:solidFill>
              <a:latin typeface="DM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Since </a:t>
            </a:r>
            <a:r>
              <a:rPr lang="en-US" sz="2000" dirty="0">
                <a:solidFill>
                  <a:schemeClr val="bg1"/>
                </a:solidFill>
              </a:rPr>
              <a:t>software is changed first time, so FC 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value of the software is 0.0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Freeform 4"/>
          <p:cNvSpPr/>
          <p:nvPr/>
        </p:nvSpPr>
        <p:spPr>
          <a:xfrm>
            <a:off x="15128164" y="-2586935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3359890" y="7239384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9491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3266" y="647700"/>
            <a:ext cx="11912605" cy="924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224"/>
              </a:lnSpc>
              <a:spcBef>
                <a:spcPct val="0"/>
              </a:spcBef>
            </a:pPr>
            <a:r>
              <a:rPr lang="en-US" sz="6020" dirty="0" smtClean="0">
                <a:solidFill>
                  <a:srgbClr val="FFFFFF"/>
                </a:solidFill>
                <a:latin typeface="Now Bold"/>
              </a:rPr>
              <a:t>CASE STUDY</a:t>
            </a:r>
            <a:endParaRPr lang="en-US" sz="6020" dirty="0">
              <a:solidFill>
                <a:srgbClr val="FFFFFF"/>
              </a:solidFill>
              <a:latin typeface="Now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5128164" y="-2586935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3359890" y="7239384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755403"/>
              </p:ext>
            </p:extLst>
          </p:nvPr>
        </p:nvGraphicFramePr>
        <p:xfrm>
          <a:off x="2107896" y="2400300"/>
          <a:ext cx="11912904" cy="25884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18577">
                  <a:extLst>
                    <a:ext uri="{9D8B030D-6E8A-4147-A177-3AD203B41FA5}">
                      <a16:colId xmlns:a16="http://schemas.microsoft.com/office/drawing/2014/main" val="4222283748"/>
                    </a:ext>
                  </a:extLst>
                </a:gridCol>
                <a:gridCol w="2285112">
                  <a:extLst>
                    <a:ext uri="{9D8B030D-6E8A-4147-A177-3AD203B41FA5}">
                      <a16:colId xmlns:a16="http://schemas.microsoft.com/office/drawing/2014/main" val="3970517109"/>
                    </a:ext>
                  </a:extLst>
                </a:gridCol>
                <a:gridCol w="1701843">
                  <a:extLst>
                    <a:ext uri="{9D8B030D-6E8A-4147-A177-3AD203B41FA5}">
                      <a16:colId xmlns:a16="http://schemas.microsoft.com/office/drawing/2014/main" val="1403005978"/>
                    </a:ext>
                  </a:extLst>
                </a:gridCol>
                <a:gridCol w="1701843">
                  <a:extLst>
                    <a:ext uri="{9D8B030D-6E8A-4147-A177-3AD203B41FA5}">
                      <a16:colId xmlns:a16="http://schemas.microsoft.com/office/drawing/2014/main" val="1950317513"/>
                    </a:ext>
                  </a:extLst>
                </a:gridCol>
                <a:gridCol w="1701843">
                  <a:extLst>
                    <a:ext uri="{9D8B030D-6E8A-4147-A177-3AD203B41FA5}">
                      <a16:colId xmlns:a16="http://schemas.microsoft.com/office/drawing/2014/main" val="30628804"/>
                    </a:ext>
                  </a:extLst>
                </a:gridCol>
                <a:gridCol w="1701843">
                  <a:extLst>
                    <a:ext uri="{9D8B030D-6E8A-4147-A177-3AD203B41FA5}">
                      <a16:colId xmlns:a16="http://schemas.microsoft.com/office/drawing/2014/main" val="3089769531"/>
                    </a:ext>
                  </a:extLst>
                </a:gridCol>
                <a:gridCol w="1701843">
                  <a:extLst>
                    <a:ext uri="{9D8B030D-6E8A-4147-A177-3AD203B41FA5}">
                      <a16:colId xmlns:a16="http://schemas.microsoft.com/office/drawing/2014/main" val="650049286"/>
                    </a:ext>
                  </a:extLst>
                </a:gridCol>
              </a:tblGrid>
              <a:tr h="7655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SR.NO</a:t>
                      </a:r>
                    </a:p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LOC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DC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FC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RCC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RESULT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91578"/>
                  </a:ext>
                </a:extLst>
              </a:tr>
              <a:tr h="88274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Stock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management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1366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257/1366=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0.188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3.76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Reengineer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21684"/>
                  </a:ext>
                </a:extLst>
              </a:tr>
              <a:tr h="8827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659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9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3266" y="647700"/>
            <a:ext cx="11912605" cy="924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224"/>
              </a:lnSpc>
              <a:spcBef>
                <a:spcPct val="0"/>
              </a:spcBef>
            </a:pPr>
            <a:r>
              <a:rPr lang="en-US" sz="6020" dirty="0" smtClean="0">
                <a:solidFill>
                  <a:srgbClr val="FFFFFF"/>
                </a:solidFill>
                <a:latin typeface="Now Bold"/>
              </a:rPr>
              <a:t>CASE STUDY</a:t>
            </a:r>
            <a:endParaRPr lang="en-US" sz="6020" dirty="0">
              <a:solidFill>
                <a:srgbClr val="FFFFFF"/>
              </a:solidFill>
              <a:latin typeface="Now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5128164" y="-2586935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3359890" y="7239384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39706"/>
              </p:ext>
            </p:extLst>
          </p:nvPr>
        </p:nvGraphicFramePr>
        <p:xfrm>
          <a:off x="2107896" y="2400300"/>
          <a:ext cx="11912904" cy="347119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18577">
                  <a:extLst>
                    <a:ext uri="{9D8B030D-6E8A-4147-A177-3AD203B41FA5}">
                      <a16:colId xmlns:a16="http://schemas.microsoft.com/office/drawing/2014/main" val="4222283748"/>
                    </a:ext>
                  </a:extLst>
                </a:gridCol>
                <a:gridCol w="2285112">
                  <a:extLst>
                    <a:ext uri="{9D8B030D-6E8A-4147-A177-3AD203B41FA5}">
                      <a16:colId xmlns:a16="http://schemas.microsoft.com/office/drawing/2014/main" val="3970517109"/>
                    </a:ext>
                  </a:extLst>
                </a:gridCol>
                <a:gridCol w="1701843">
                  <a:extLst>
                    <a:ext uri="{9D8B030D-6E8A-4147-A177-3AD203B41FA5}">
                      <a16:colId xmlns:a16="http://schemas.microsoft.com/office/drawing/2014/main" val="1403005978"/>
                    </a:ext>
                  </a:extLst>
                </a:gridCol>
                <a:gridCol w="1701843">
                  <a:extLst>
                    <a:ext uri="{9D8B030D-6E8A-4147-A177-3AD203B41FA5}">
                      <a16:colId xmlns:a16="http://schemas.microsoft.com/office/drawing/2014/main" val="1950317513"/>
                    </a:ext>
                  </a:extLst>
                </a:gridCol>
                <a:gridCol w="1701843">
                  <a:extLst>
                    <a:ext uri="{9D8B030D-6E8A-4147-A177-3AD203B41FA5}">
                      <a16:colId xmlns:a16="http://schemas.microsoft.com/office/drawing/2014/main" val="30628804"/>
                    </a:ext>
                  </a:extLst>
                </a:gridCol>
                <a:gridCol w="1701843">
                  <a:extLst>
                    <a:ext uri="{9D8B030D-6E8A-4147-A177-3AD203B41FA5}">
                      <a16:colId xmlns:a16="http://schemas.microsoft.com/office/drawing/2014/main" val="3089769531"/>
                    </a:ext>
                  </a:extLst>
                </a:gridCol>
                <a:gridCol w="1701843">
                  <a:extLst>
                    <a:ext uri="{9D8B030D-6E8A-4147-A177-3AD203B41FA5}">
                      <a16:colId xmlns:a16="http://schemas.microsoft.com/office/drawing/2014/main" val="650049286"/>
                    </a:ext>
                  </a:extLst>
                </a:gridCol>
              </a:tblGrid>
              <a:tr h="7655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SR.NO</a:t>
                      </a:r>
                    </a:p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LOC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DC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FC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RCC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RESULT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91578"/>
                  </a:ext>
                </a:extLst>
              </a:tr>
              <a:tr h="88274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Main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137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1.24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2.48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Maintain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21684"/>
                  </a:ext>
                </a:extLst>
              </a:tr>
              <a:tr h="8827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Hard Coke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668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.212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4.24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Reengineer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659539"/>
                  </a:ext>
                </a:extLst>
              </a:tr>
              <a:tr h="8827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Pig Iron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561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174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3.49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Maintain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57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01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44200" y="1181100"/>
            <a:ext cx="7239000" cy="7391400"/>
            <a:chOff x="0" y="0"/>
            <a:chExt cx="6408519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08519" cy="6350000"/>
            </a:xfrm>
            <a:custGeom>
              <a:avLst/>
              <a:gdLst/>
              <a:ahLst/>
              <a:cxnLst/>
              <a:rect l="l" t="t" r="r" b="b"/>
              <a:pathLst>
                <a:path w="6408519" h="6350000">
                  <a:moveTo>
                    <a:pt x="3204259" y="6350000"/>
                  </a:moveTo>
                  <a:lnTo>
                    <a:pt x="0" y="4762500"/>
                  </a:lnTo>
                  <a:lnTo>
                    <a:pt x="0" y="1587500"/>
                  </a:lnTo>
                  <a:lnTo>
                    <a:pt x="3204259" y="0"/>
                  </a:lnTo>
                  <a:lnTo>
                    <a:pt x="6408519" y="1587500"/>
                  </a:lnTo>
                  <a:lnTo>
                    <a:pt x="6408519" y="4762500"/>
                  </a:lnTo>
                  <a:lnTo>
                    <a:pt x="3204259" y="6350000"/>
                  </a:lnTo>
                  <a:close/>
                </a:path>
              </a:pathLst>
            </a:custGeom>
            <a:solidFill>
              <a:srgbClr val="56AE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11049001" y="1489711"/>
            <a:ext cx="6652064" cy="6735564"/>
            <a:chOff x="0" y="0"/>
            <a:chExt cx="6408519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08519" cy="6350000"/>
            </a:xfrm>
            <a:custGeom>
              <a:avLst/>
              <a:gdLst/>
              <a:ahLst/>
              <a:cxnLst/>
              <a:rect l="l" t="t" r="r" b="b"/>
              <a:pathLst>
                <a:path w="6408519" h="6350000">
                  <a:moveTo>
                    <a:pt x="3204259" y="6350000"/>
                  </a:moveTo>
                  <a:lnTo>
                    <a:pt x="0" y="4762500"/>
                  </a:lnTo>
                  <a:lnTo>
                    <a:pt x="0" y="1587500"/>
                  </a:lnTo>
                  <a:lnTo>
                    <a:pt x="3204259" y="0"/>
                  </a:lnTo>
                  <a:lnTo>
                    <a:pt x="6408519" y="1587500"/>
                  </a:lnTo>
                  <a:lnTo>
                    <a:pt x="6408519" y="4762500"/>
                  </a:lnTo>
                  <a:lnTo>
                    <a:pt x="3204259" y="6350000"/>
                  </a:lnTo>
                  <a:close/>
                </a:path>
              </a:pathLst>
            </a:custGeom>
            <a:blipFill>
              <a:blip r:embed="rId2"/>
              <a:stretch>
                <a:fillRect l="-24315" r="-24315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-7772400" y="1489711"/>
            <a:ext cx="8718227" cy="8003025"/>
          </a:xfrm>
          <a:custGeom>
            <a:avLst/>
            <a:gdLst/>
            <a:ahLst/>
            <a:cxnLst/>
            <a:rect l="l" t="t" r="r" b="b"/>
            <a:pathLst>
              <a:path w="9077445" h="9077445">
                <a:moveTo>
                  <a:pt x="0" y="0"/>
                </a:moveTo>
                <a:lnTo>
                  <a:pt x="9077445" y="0"/>
                </a:lnTo>
                <a:lnTo>
                  <a:pt x="9077445" y="9077444"/>
                </a:lnTo>
                <a:lnTo>
                  <a:pt x="0" y="90774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85800" y="876300"/>
            <a:ext cx="8437330" cy="922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24"/>
              </a:lnSpc>
              <a:spcBef>
                <a:spcPct val="0"/>
              </a:spcBef>
            </a:pPr>
            <a:r>
              <a:rPr lang="en-US" sz="6020" dirty="0">
                <a:solidFill>
                  <a:srgbClr val="56AEFF"/>
                </a:solidFill>
                <a:latin typeface="Now Bold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30791" y="2171700"/>
            <a:ext cx="9518209" cy="3226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2939" lvl="1" indent="-196469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DM Sans" panose="020B0604020202020204" charset="0"/>
                <a:cs typeface="Calibri" panose="020F0502020204030204" pitchFamily="34" charset="0"/>
              </a:rPr>
              <a:t>A software metric is a measure of software characteristics which are measurable or countable.</a:t>
            </a:r>
          </a:p>
          <a:p>
            <a:pPr marL="392939" lvl="1" indent="-196469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DM Sans" panose="020B0604020202020204" charset="0"/>
                <a:cs typeface="Calibri" panose="020F0502020204030204" pitchFamily="34" charset="0"/>
              </a:rPr>
              <a:t>Software metrics are valuable for many reasons, including</a:t>
            </a:r>
          </a:p>
          <a:p>
            <a:r>
              <a:rPr lang="en-US" sz="2400" dirty="0">
                <a:solidFill>
                  <a:srgbClr val="FFFFFF"/>
                </a:solidFill>
                <a:latin typeface="DM Sans" panose="020B0604020202020204" charset="0"/>
                <a:cs typeface="Calibri" panose="020F0502020204030204" pitchFamily="34" charset="0"/>
              </a:rPr>
              <a:t>       </a:t>
            </a:r>
            <a:r>
              <a:rPr lang="en-US" sz="2400" b="1" dirty="0">
                <a:solidFill>
                  <a:srgbClr val="FFFFFF"/>
                </a:solidFill>
                <a:latin typeface="DM Sans" panose="020B0604020202020204" charset="0"/>
                <a:cs typeface="Calibri" panose="020F0502020204030204" pitchFamily="34" charset="0"/>
              </a:rPr>
              <a:t>1-  Measuring software performance.</a:t>
            </a:r>
          </a:p>
          <a:p>
            <a:r>
              <a:rPr lang="en-US" sz="2400" b="1" dirty="0">
                <a:solidFill>
                  <a:srgbClr val="FFFFFF"/>
                </a:solidFill>
                <a:latin typeface="DM Sans" panose="020B0604020202020204" charset="0"/>
                <a:cs typeface="Calibri" panose="020F0502020204030204" pitchFamily="34" charset="0"/>
              </a:rPr>
              <a:t>       2- Planning work items .</a:t>
            </a:r>
          </a:p>
          <a:p>
            <a:r>
              <a:rPr lang="en-US" sz="2400" b="1" dirty="0">
                <a:solidFill>
                  <a:srgbClr val="FFFFFF"/>
                </a:solidFill>
                <a:latin typeface="DM Sans" panose="020B0604020202020204" charset="0"/>
                <a:cs typeface="Calibri" panose="020F0502020204030204" pitchFamily="34" charset="0"/>
              </a:rPr>
              <a:t>       3- Measuring productivity.         </a:t>
            </a:r>
          </a:p>
          <a:p>
            <a:r>
              <a:rPr lang="en-US" sz="2400" b="1" dirty="0">
                <a:solidFill>
                  <a:srgbClr val="FFFFFF"/>
                </a:solidFill>
                <a:latin typeface="DM Sans" panose="020B0604020202020204" charset="0"/>
                <a:cs typeface="Calibri" panose="020F0502020204030204" pitchFamily="34" charset="0"/>
              </a:rPr>
              <a:t>       4- Improvement of software systems.</a:t>
            </a:r>
          </a:p>
          <a:p>
            <a:pPr>
              <a:lnSpc>
                <a:spcPts val="2511"/>
              </a:lnSpc>
            </a:pPr>
            <a:endParaRPr lang="en-US" sz="1820" dirty="0">
              <a:solidFill>
                <a:srgbClr val="FFFFFF"/>
              </a:solidFill>
              <a:latin typeface="DM Sans"/>
            </a:endParaRPr>
          </a:p>
          <a:p>
            <a:pPr algn="l">
              <a:lnSpc>
                <a:spcPts val="2511"/>
              </a:lnSpc>
            </a:pPr>
            <a:endParaRPr lang="en-US" sz="1820" dirty="0">
              <a:solidFill>
                <a:srgbClr val="FFFFFF"/>
              </a:solidFill>
              <a:latin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 b="-26202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 rot="6150721">
            <a:off x="6080933" y="4579544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2288311" y="0"/>
            <a:ext cx="5827108" cy="10287000"/>
            <a:chOff x="0" y="0"/>
            <a:chExt cx="3860673" cy="68155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60673" cy="6815515"/>
            </a:xfrm>
            <a:custGeom>
              <a:avLst/>
              <a:gdLst/>
              <a:ahLst/>
              <a:cxnLst/>
              <a:rect l="l" t="t" r="r" b="b"/>
              <a:pathLst>
                <a:path w="3860673" h="6815515">
                  <a:moveTo>
                    <a:pt x="3860673" y="0"/>
                  </a:moveTo>
                  <a:lnTo>
                    <a:pt x="2341753" y="6815515"/>
                  </a:lnTo>
                  <a:lnTo>
                    <a:pt x="0" y="6815515"/>
                  </a:lnTo>
                  <a:lnTo>
                    <a:pt x="1518920" y="0"/>
                  </a:lnTo>
                  <a:lnTo>
                    <a:pt x="3860673" y="0"/>
                  </a:lnTo>
                  <a:close/>
                </a:path>
              </a:pathLst>
            </a:custGeom>
            <a:blipFill>
              <a:blip r:embed="rId5"/>
              <a:stretch>
                <a:fillRect l="-8845" r="-8845"/>
              </a:stretch>
            </a:blipFill>
          </p:spPr>
        </p:sp>
      </p:grpSp>
      <p:sp>
        <p:nvSpPr>
          <p:cNvPr id="10" name="Freeform 10"/>
          <p:cNvSpPr/>
          <p:nvPr/>
        </p:nvSpPr>
        <p:spPr>
          <a:xfrm rot="-4615544">
            <a:off x="10510810" y="5041623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 b="-26202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16" name="Freeform 16"/>
          <p:cNvSpPr/>
          <p:nvPr/>
        </p:nvSpPr>
        <p:spPr>
          <a:xfrm>
            <a:off x="1608204" y="1797571"/>
            <a:ext cx="8893989" cy="7310322"/>
          </a:xfrm>
          <a:custGeom>
            <a:avLst/>
            <a:gdLst/>
            <a:ahLst/>
            <a:cxnLst/>
            <a:rect l="l" t="t" r="r" b="b"/>
            <a:pathLst>
              <a:path w="8893989" h="7310322">
                <a:moveTo>
                  <a:pt x="0" y="0"/>
                </a:moveTo>
                <a:lnTo>
                  <a:pt x="8893989" y="0"/>
                </a:lnTo>
                <a:lnTo>
                  <a:pt x="8893989" y="7310322"/>
                </a:lnTo>
                <a:lnTo>
                  <a:pt x="0" y="73103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551649" y="725144"/>
            <a:ext cx="12301685" cy="922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 dirty="0">
                <a:solidFill>
                  <a:srgbClr val="FFFFFF"/>
                </a:solidFill>
                <a:latin typeface="Now Bold"/>
              </a:rPr>
              <a:t>TYPES OF </a:t>
            </a:r>
            <a:r>
              <a:rPr lang="en-US" sz="6000">
                <a:solidFill>
                  <a:srgbClr val="FFFFFF"/>
                </a:solidFill>
                <a:latin typeface="Now Bold"/>
              </a:rPr>
              <a:t>SOFTWARE </a:t>
            </a:r>
            <a:r>
              <a:rPr lang="en-US" sz="6000" smtClean="0">
                <a:solidFill>
                  <a:srgbClr val="FFFFFF"/>
                </a:solidFill>
                <a:latin typeface="Now Bold"/>
              </a:rPr>
              <a:t>METRICS</a:t>
            </a:r>
            <a:endParaRPr lang="en-US" sz="6000" dirty="0">
              <a:solidFill>
                <a:srgbClr val="FFFFFF"/>
              </a:solidFill>
              <a:latin typeface="Now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3266" y="1028700"/>
            <a:ext cx="11912605" cy="184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224"/>
              </a:lnSpc>
              <a:spcBef>
                <a:spcPct val="0"/>
              </a:spcBef>
            </a:pPr>
            <a:r>
              <a:rPr lang="en-US" sz="6020">
                <a:solidFill>
                  <a:srgbClr val="FFFFFF"/>
                </a:solidFill>
                <a:latin typeface="Now Bold"/>
              </a:rPr>
              <a:t>ROLE OF SOFTWARE METRICS IN REENGINEERING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13266" y="3341003"/>
            <a:ext cx="10445334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37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DM Sans" panose="020B0604020202020204" charset="0"/>
              </a:rPr>
              <a:t>Provide objective measurements to identify quality issues and prioritize reengineering efforts.</a:t>
            </a:r>
          </a:p>
          <a:p>
            <a:pPr marL="53937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DM Sans" panose="020B0604020202020204" charset="0"/>
              </a:rPr>
              <a:t>Metrics enable organizations to assess the technical quality and business value of legacy systems.</a:t>
            </a:r>
          </a:p>
          <a:p>
            <a:pPr marL="53937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DM Sans" panose="020B0604020202020204" charset="0"/>
              </a:rPr>
              <a:t>Organizations can quantify the costs of changes and evaluate the return on investment of reengineering projects</a:t>
            </a:r>
          </a:p>
          <a:p>
            <a:pPr marL="53937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DM Sans" panose="020B0604020202020204" charset="0"/>
              </a:rPr>
              <a:t>Software metrics has provided a structured approach to reengineering, improving decision-making and outcomes.</a:t>
            </a:r>
          </a:p>
          <a:p>
            <a:pPr marL="53937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DM Sans" panose="020B0604020202020204" charset="0"/>
              </a:rPr>
              <a:t>Metrics-based reengineering methodologies lead to more efficient and successful projects.</a:t>
            </a:r>
          </a:p>
        </p:txBody>
      </p:sp>
      <p:sp>
        <p:nvSpPr>
          <p:cNvPr id="4" name="Freeform 4"/>
          <p:cNvSpPr/>
          <p:nvPr/>
        </p:nvSpPr>
        <p:spPr>
          <a:xfrm>
            <a:off x="15128164" y="-2586935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3359890" y="7239384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800" y="647700"/>
            <a:ext cx="108204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7224"/>
              </a:lnSpc>
              <a:spcBef>
                <a:spcPct val="0"/>
              </a:spcBef>
            </a:pPr>
            <a:r>
              <a:rPr lang="en-US" sz="6020" dirty="0">
                <a:solidFill>
                  <a:srgbClr val="FFFFFF"/>
                </a:solidFill>
                <a:latin typeface="Now Bold"/>
              </a:rPr>
              <a:t>METRICS USED </a:t>
            </a:r>
            <a:r>
              <a:rPr lang="en-US" sz="6020" dirty="0" smtClean="0">
                <a:solidFill>
                  <a:srgbClr val="FFFFFF"/>
                </a:solidFill>
                <a:latin typeface="Now Bold"/>
              </a:rPr>
              <a:t>IN REENGINEERING </a:t>
            </a:r>
            <a:r>
              <a:rPr lang="en-US" sz="6020" dirty="0">
                <a:solidFill>
                  <a:srgbClr val="FFFFFF"/>
                </a:solidFill>
                <a:latin typeface="Now Bold"/>
              </a:rPr>
              <a:t>PROCESS </a:t>
            </a:r>
          </a:p>
        </p:txBody>
      </p:sp>
      <p:sp>
        <p:nvSpPr>
          <p:cNvPr id="4" name="Freeform 4"/>
          <p:cNvSpPr/>
          <p:nvPr/>
        </p:nvSpPr>
        <p:spPr>
          <a:xfrm>
            <a:off x="-2622339" y="7886701"/>
            <a:ext cx="5441739" cy="5629368"/>
          </a:xfrm>
          <a:custGeom>
            <a:avLst/>
            <a:gdLst/>
            <a:ahLst/>
            <a:cxnLst/>
            <a:rect l="l" t="t" r="r" b="b"/>
            <a:pathLst>
              <a:path w="6452848" h="5596379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5011400" y="-2798191"/>
            <a:ext cx="4808848" cy="5596379"/>
          </a:xfrm>
          <a:custGeom>
            <a:avLst/>
            <a:gdLst/>
            <a:ahLst/>
            <a:cxnLst/>
            <a:rect l="l" t="t" r="r" b="b"/>
            <a:pathLst>
              <a:path w="6452848" h="5596379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6611275"/>
                  </p:ext>
                </p:extLst>
              </p:nvPr>
            </p:nvGraphicFramePr>
            <p:xfrm>
              <a:off x="2590800" y="2680906"/>
              <a:ext cx="14173202" cy="7582614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3046100107"/>
                        </a:ext>
                      </a:extLst>
                    </a:gridCol>
                    <a:gridCol w="2971801">
                      <a:extLst>
                        <a:ext uri="{9D8B030D-6E8A-4147-A177-3AD203B41FA5}">
                          <a16:colId xmlns:a16="http://schemas.microsoft.com/office/drawing/2014/main" val="1756524354"/>
                        </a:ext>
                      </a:extLst>
                    </a:gridCol>
                    <a:gridCol w="1828801">
                      <a:extLst>
                        <a:ext uri="{9D8B030D-6E8A-4147-A177-3AD203B41FA5}">
                          <a16:colId xmlns:a16="http://schemas.microsoft.com/office/drawing/2014/main" val="2466220240"/>
                        </a:ext>
                      </a:extLst>
                    </a:gridCol>
                    <a:gridCol w="8382000">
                      <a:extLst>
                        <a:ext uri="{9D8B030D-6E8A-4147-A177-3AD203B41FA5}">
                          <a16:colId xmlns:a16="http://schemas.microsoft.com/office/drawing/2014/main" val="2881386562"/>
                        </a:ext>
                      </a:extLst>
                    </a:gridCol>
                  </a:tblGrid>
                  <a:tr h="883508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SR.NO</a:t>
                          </a:r>
                          <a:endParaRPr lang="en-US" sz="20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NAME</a:t>
                          </a:r>
                          <a:endParaRPr lang="en-US" sz="20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CATEGORY</a:t>
                          </a:r>
                          <a:endParaRPr lang="en-US" sz="20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  <a:endParaRPr lang="en-US" sz="20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2345016"/>
                      </a:ext>
                    </a:extLst>
                  </a:tr>
                  <a:tr h="560204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1.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Defect Age (DA)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Test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 Defect Age in Time = Current Date – Defect Detection Date 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7632076"/>
                      </a:ext>
                    </a:extLst>
                  </a:tr>
                  <a:tr h="1473232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2.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Number Of Defects (NOD)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Test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It is measure of total number of remarks found in a given time period/phase/test type that resulted in software or documentation modifications. Only remarks that resulted in modifying the software or the documentation are counted. </a:t>
                          </a:r>
                        </a:p>
                        <a:p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1263629"/>
                      </a:ext>
                    </a:extLst>
                  </a:tr>
                  <a:tr h="2195181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3.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Time To Solve A Defect</a:t>
                          </a:r>
                        </a:p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(TSD) 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Test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It is effort required to resolve a defect (diagnosis and correction). It provides an indication of the maintainability of the product and can be used to estimate projected maintenance costs..</a:t>
                          </a:r>
                        </a:p>
                        <a:p>
                          <a:endParaRPr lang="en-US" sz="1800" dirty="0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r>
                            <a:rPr lang="en-US" sz="1800" b="0" i="0" kern="12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</a:t>
                          </a:r>
                          <a:r>
                            <a:rPr lang="en-US" sz="1800" b="1" i="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TSD = (Total hours spent on diagnosis and correction) / (Number of defects resolved)</a:t>
                          </a:r>
                        </a:p>
                        <a:p>
                          <a:r>
                            <a:rPr lang="en-US" sz="1800" b="1" i="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TSD = 40 hours / 8 defects</a:t>
                          </a:r>
                        </a:p>
                        <a:p>
                          <a:r>
                            <a:rPr lang="en-US" sz="1800" b="1" i="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TSD = 5 hours per defect</a:t>
                          </a:r>
                        </a:p>
                        <a:p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8080739"/>
                      </a:ext>
                    </a:extLst>
                  </a:tr>
                  <a:tr h="1529984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4.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Weighted Method Count (WMC)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Complexity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Measures the complexity of a class by adding up the complexities of the methods defined in the class. Thus, </a:t>
                          </a:r>
                        </a:p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                                  WMC  =   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1800" i="1" smtClean="0">
                                      <a:ln>
                                        <a:solidFill>
                                          <a:schemeClr val="bg1"/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b="0" i="1" smtClean="0">
                                      <a:ln>
                                        <a:solidFill>
                                          <a:schemeClr val="bg1"/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ln>
                                        <a:solidFill>
                                          <a:schemeClr val="bg1"/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n>
                                        <a:solidFill>
                                          <a:schemeClr val="bg1"/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1800" b="0" i="1" smtClean="0">
                                      <a:ln>
                                        <a:solidFill>
                                          <a:schemeClr val="bg1"/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𝐶𝑖</m:t>
                                  </m:r>
                                </m:e>
                              </m:nary>
                            </m:oMath>
                          </a14:m>
                          <a:endParaRPr lang="en-US" sz="1800" dirty="0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where Ci denotes a complexity measurement of method </a:t>
                          </a:r>
                          <a:r>
                            <a:rPr lang="en-US" sz="1800" dirty="0" err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. </a:t>
                          </a:r>
                        </a:p>
                        <a:p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448347"/>
                      </a:ext>
                    </a:extLst>
                  </a:tr>
                  <a:tr h="849686">
                    <a:tc>
                      <a:txBody>
                        <a:bodyPr/>
                        <a:lstStyle/>
                        <a:p>
                          <a:endParaRPr lang="en-US" sz="20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65608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6611275"/>
                  </p:ext>
                </p:extLst>
              </p:nvPr>
            </p:nvGraphicFramePr>
            <p:xfrm>
              <a:off x="2590800" y="2680906"/>
              <a:ext cx="14173202" cy="7582614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3046100107"/>
                        </a:ext>
                      </a:extLst>
                    </a:gridCol>
                    <a:gridCol w="2971801">
                      <a:extLst>
                        <a:ext uri="{9D8B030D-6E8A-4147-A177-3AD203B41FA5}">
                          <a16:colId xmlns:a16="http://schemas.microsoft.com/office/drawing/2014/main" val="1756524354"/>
                        </a:ext>
                      </a:extLst>
                    </a:gridCol>
                    <a:gridCol w="1828801">
                      <a:extLst>
                        <a:ext uri="{9D8B030D-6E8A-4147-A177-3AD203B41FA5}">
                          <a16:colId xmlns:a16="http://schemas.microsoft.com/office/drawing/2014/main" val="2466220240"/>
                        </a:ext>
                      </a:extLst>
                    </a:gridCol>
                    <a:gridCol w="8382000">
                      <a:extLst>
                        <a:ext uri="{9D8B030D-6E8A-4147-A177-3AD203B41FA5}">
                          <a16:colId xmlns:a16="http://schemas.microsoft.com/office/drawing/2014/main" val="2881386562"/>
                        </a:ext>
                      </a:extLst>
                    </a:gridCol>
                  </a:tblGrid>
                  <a:tr h="883508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SR.NO</a:t>
                          </a:r>
                          <a:endParaRPr lang="en-US" sz="20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NAME</a:t>
                          </a:r>
                          <a:endParaRPr lang="en-US" sz="20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CATEGORY</a:t>
                          </a:r>
                          <a:endParaRPr lang="en-US" sz="20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  <a:endParaRPr lang="en-US" sz="20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2345016"/>
                      </a:ext>
                    </a:extLst>
                  </a:tr>
                  <a:tr h="560204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1.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Defect Age (DA)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Test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 Defect Age in Time = Current Date – Defect Detection Date 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7632076"/>
                      </a:ext>
                    </a:extLst>
                  </a:tr>
                  <a:tr h="1473232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2.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Number Of Defects (NOD)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Test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It is measure of total number of remarks found in a given time period/phase/test type that resulted in software or documentation modifications. Only remarks that resulted in modifying the software or the documentation are counted. </a:t>
                          </a:r>
                        </a:p>
                        <a:p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1263629"/>
                      </a:ext>
                    </a:extLst>
                  </a:tr>
                  <a:tr h="228600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3.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Time To Solve A Defect</a:t>
                          </a:r>
                        </a:p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(TSD) 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Test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It is effort required to resolve a defect (diagnosis and correction). It provides an indication of the maintainability of the product and can be used to estimate projected maintenance costs</a:t>
                          </a:r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..</a:t>
                          </a:r>
                          <a:endParaRPr lang="en-US" sz="1800" dirty="0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US" sz="1800" dirty="0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r>
                            <a:rPr lang="en-US" sz="1800" b="0" i="0" kern="12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</a:t>
                          </a:r>
                          <a:r>
                            <a:rPr lang="en-US" sz="1800" b="1" i="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TSD = (Total hours spent on diagnosis and correction) / (Number of defects resolved)</a:t>
                          </a:r>
                        </a:p>
                        <a:p>
                          <a:r>
                            <a:rPr lang="en-US" sz="1800" b="1" i="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TSD = 40 hours / 8 defects</a:t>
                          </a:r>
                        </a:p>
                        <a:p>
                          <a:r>
                            <a:rPr lang="en-US" sz="1800" b="1" i="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TSD = 5 hours per defect</a:t>
                          </a:r>
                        </a:p>
                        <a:p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8080739"/>
                      </a:ext>
                    </a:extLst>
                  </a:tr>
                  <a:tr h="1529984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4.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Weighted Method Count (WMC)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Complexity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186" t="-340637" r="-218" b="-56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448347"/>
                      </a:ext>
                    </a:extLst>
                  </a:tr>
                  <a:tr h="849686">
                    <a:tc>
                      <a:txBody>
                        <a:bodyPr/>
                        <a:lstStyle/>
                        <a:p>
                          <a:endParaRPr lang="en-US" sz="20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6560889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800" y="647700"/>
            <a:ext cx="108204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7224"/>
              </a:lnSpc>
              <a:spcBef>
                <a:spcPct val="0"/>
              </a:spcBef>
            </a:pPr>
            <a:r>
              <a:rPr lang="en-US" sz="6020" dirty="0">
                <a:solidFill>
                  <a:srgbClr val="FFFFFF"/>
                </a:solidFill>
                <a:latin typeface="Now Bold"/>
              </a:rPr>
              <a:t>METRICS USED </a:t>
            </a:r>
            <a:r>
              <a:rPr lang="en-US" sz="6020" dirty="0" smtClean="0">
                <a:solidFill>
                  <a:srgbClr val="FFFFFF"/>
                </a:solidFill>
                <a:latin typeface="Now Bold"/>
              </a:rPr>
              <a:t>IN REENGINEERING </a:t>
            </a:r>
            <a:r>
              <a:rPr lang="en-US" sz="6020" dirty="0">
                <a:solidFill>
                  <a:srgbClr val="FFFFFF"/>
                </a:solidFill>
                <a:latin typeface="Now Bold"/>
              </a:rPr>
              <a:t>PROCESS </a:t>
            </a:r>
          </a:p>
        </p:txBody>
      </p:sp>
      <p:sp>
        <p:nvSpPr>
          <p:cNvPr id="4" name="Freeform 4"/>
          <p:cNvSpPr/>
          <p:nvPr/>
        </p:nvSpPr>
        <p:spPr>
          <a:xfrm>
            <a:off x="-2622339" y="7886701"/>
            <a:ext cx="5441739" cy="5629368"/>
          </a:xfrm>
          <a:custGeom>
            <a:avLst/>
            <a:gdLst/>
            <a:ahLst/>
            <a:cxnLst/>
            <a:rect l="l" t="t" r="r" b="b"/>
            <a:pathLst>
              <a:path w="6452848" h="5596379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5011400" y="-2798191"/>
            <a:ext cx="4808848" cy="5596379"/>
          </a:xfrm>
          <a:custGeom>
            <a:avLst/>
            <a:gdLst/>
            <a:ahLst/>
            <a:cxnLst/>
            <a:rect l="l" t="t" r="r" b="b"/>
            <a:pathLst>
              <a:path w="6452848" h="5596379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917805"/>
              </p:ext>
            </p:extLst>
          </p:nvPr>
        </p:nvGraphicFramePr>
        <p:xfrm>
          <a:off x="2709223" y="2933700"/>
          <a:ext cx="14706601" cy="641443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7881">
                  <a:extLst>
                    <a:ext uri="{9D8B030D-6E8A-4147-A177-3AD203B41FA5}">
                      <a16:colId xmlns:a16="http://schemas.microsoft.com/office/drawing/2014/main" val="3046100107"/>
                    </a:ext>
                  </a:extLst>
                </a:gridCol>
                <a:gridCol w="3083643">
                  <a:extLst>
                    <a:ext uri="{9D8B030D-6E8A-4147-A177-3AD203B41FA5}">
                      <a16:colId xmlns:a16="http://schemas.microsoft.com/office/drawing/2014/main" val="1756524354"/>
                    </a:ext>
                  </a:extLst>
                </a:gridCol>
                <a:gridCol w="1897627">
                  <a:extLst>
                    <a:ext uri="{9D8B030D-6E8A-4147-A177-3AD203B41FA5}">
                      <a16:colId xmlns:a16="http://schemas.microsoft.com/office/drawing/2014/main" val="2466220240"/>
                    </a:ext>
                  </a:extLst>
                </a:gridCol>
                <a:gridCol w="8697450">
                  <a:extLst>
                    <a:ext uri="{9D8B030D-6E8A-4147-A177-3AD203B41FA5}">
                      <a16:colId xmlns:a16="http://schemas.microsoft.com/office/drawing/2014/main" val="2881386562"/>
                    </a:ext>
                  </a:extLst>
                </a:gridCol>
              </a:tblGrid>
              <a:tr h="76026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SR.NO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CATEGORY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45016"/>
                  </a:ext>
                </a:extLst>
              </a:tr>
              <a:tr h="67894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5.</a:t>
                      </a:r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Lines Of Code (LOC</a:t>
                      </a:r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Complexity</a:t>
                      </a:r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Measures the size of a piece of source code by counting its lines. Since the size of some source code can be seen as an indicator of its complexity,</a:t>
                      </a:r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32076"/>
                  </a:ext>
                </a:extLst>
              </a:tr>
              <a:tr h="122619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6.</a:t>
                      </a:r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Number of Children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(NOC)</a:t>
                      </a:r>
                      <a:endParaRPr lang="en-US" sz="1800" b="1" i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Complexity</a:t>
                      </a:r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Children (NOC) represents the number of immediate subclasses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subordinated to a class in the class hierarchy.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This metric may be used in order to detect misuses of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subclassing</a:t>
                      </a:r>
                      <a:endParaRPr lang="en-US" sz="1800" i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80739"/>
                  </a:ext>
                </a:extLst>
              </a:tr>
              <a:tr h="62284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7.</a:t>
                      </a:r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Coupling between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Objects</a:t>
                      </a:r>
                      <a:endParaRPr lang="en-US" sz="1800" i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Coupling</a:t>
                      </a:r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CBO = number of classes to which a class is coupled</a:t>
                      </a:r>
                      <a:endParaRPr lang="en-US" sz="1800" i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48347"/>
                  </a:ext>
                </a:extLst>
              </a:tr>
              <a:tr h="28472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8.</a:t>
                      </a:r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Maintainability Index</a:t>
                      </a:r>
                      <a:endParaRPr lang="en-US" sz="1800" i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Cost</a:t>
                      </a:r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It is also used to calculate maintainability of the software after changes to</a:t>
                      </a:r>
                    </a:p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compare it with previous software. Maintainability of the software can be calculated by using following Equation</a:t>
                      </a:r>
                    </a:p>
                    <a:p>
                      <a:endParaRPr lang="en-US" sz="1800" b="1" i="1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1" u="none" strike="noStrike" kern="120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</a:t>
                      </a:r>
                      <a:r>
                        <a:rPr lang="en-US" sz="1800" b="1" i="1" u="none" strike="noStrike" kern="120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 = MAX(0,(171 - 5.2 * ln(Halstead Volume) - 0.23 * ( </a:t>
                      </a:r>
                      <a:r>
                        <a:rPr lang="en-US" sz="18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Cyclomatic</a:t>
                      </a:r>
                      <a:endParaRPr lang="en-US" sz="1800" b="1" i="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</a:t>
                      </a:r>
                      <a:r>
                        <a:rPr lang="en-US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 ) - 16.2 * ln(Lines of Code))*100 / 171)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0-9 = Red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10-19 = Yellow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20-100 = Green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560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88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800" y="647700"/>
            <a:ext cx="108204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7224"/>
              </a:lnSpc>
              <a:spcBef>
                <a:spcPct val="0"/>
              </a:spcBef>
            </a:pPr>
            <a:r>
              <a:rPr lang="en-US" sz="6020" dirty="0">
                <a:solidFill>
                  <a:srgbClr val="FFFFFF"/>
                </a:solidFill>
                <a:latin typeface="Now Bold"/>
              </a:rPr>
              <a:t>METRICS USED </a:t>
            </a:r>
            <a:r>
              <a:rPr lang="en-US" sz="6020" dirty="0" smtClean="0">
                <a:solidFill>
                  <a:srgbClr val="FFFFFF"/>
                </a:solidFill>
                <a:latin typeface="Now Bold"/>
              </a:rPr>
              <a:t>IN REENGINEERING </a:t>
            </a:r>
            <a:r>
              <a:rPr lang="en-US" sz="6020" dirty="0">
                <a:solidFill>
                  <a:srgbClr val="FFFFFF"/>
                </a:solidFill>
                <a:latin typeface="Now Bold"/>
              </a:rPr>
              <a:t>PROCESS </a:t>
            </a:r>
          </a:p>
        </p:txBody>
      </p:sp>
      <p:sp>
        <p:nvSpPr>
          <p:cNvPr id="4" name="Freeform 4"/>
          <p:cNvSpPr/>
          <p:nvPr/>
        </p:nvSpPr>
        <p:spPr>
          <a:xfrm>
            <a:off x="-2622339" y="7886701"/>
            <a:ext cx="5441739" cy="5629368"/>
          </a:xfrm>
          <a:custGeom>
            <a:avLst/>
            <a:gdLst/>
            <a:ahLst/>
            <a:cxnLst/>
            <a:rect l="l" t="t" r="r" b="b"/>
            <a:pathLst>
              <a:path w="6452848" h="5596379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5011400" y="-2798191"/>
            <a:ext cx="4808848" cy="5596379"/>
          </a:xfrm>
          <a:custGeom>
            <a:avLst/>
            <a:gdLst/>
            <a:ahLst/>
            <a:cxnLst/>
            <a:rect l="l" t="t" r="r" b="b"/>
            <a:pathLst>
              <a:path w="6452848" h="5596379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735771"/>
              </p:ext>
            </p:extLst>
          </p:nvPr>
        </p:nvGraphicFramePr>
        <p:xfrm>
          <a:off x="2590801" y="2880474"/>
          <a:ext cx="14706599" cy="553962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7881">
                  <a:extLst>
                    <a:ext uri="{9D8B030D-6E8A-4147-A177-3AD203B41FA5}">
                      <a16:colId xmlns:a16="http://schemas.microsoft.com/office/drawing/2014/main" val="3046100107"/>
                    </a:ext>
                  </a:extLst>
                </a:gridCol>
                <a:gridCol w="3083642">
                  <a:extLst>
                    <a:ext uri="{9D8B030D-6E8A-4147-A177-3AD203B41FA5}">
                      <a16:colId xmlns:a16="http://schemas.microsoft.com/office/drawing/2014/main" val="1756524354"/>
                    </a:ext>
                  </a:extLst>
                </a:gridCol>
                <a:gridCol w="1897627">
                  <a:extLst>
                    <a:ext uri="{9D8B030D-6E8A-4147-A177-3AD203B41FA5}">
                      <a16:colId xmlns:a16="http://schemas.microsoft.com/office/drawing/2014/main" val="2466220240"/>
                    </a:ext>
                  </a:extLst>
                </a:gridCol>
                <a:gridCol w="8697449">
                  <a:extLst>
                    <a:ext uri="{9D8B030D-6E8A-4147-A177-3AD203B41FA5}">
                      <a16:colId xmlns:a16="http://schemas.microsoft.com/office/drawing/2014/main" val="2881386562"/>
                    </a:ext>
                  </a:extLst>
                </a:gridCol>
              </a:tblGrid>
              <a:tr h="123432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SR.NO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CATEGORY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45016"/>
                  </a:ext>
                </a:extLst>
              </a:tr>
              <a:tr h="148458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9.</a:t>
                      </a:r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Defect Cost (DC)</a:t>
                      </a:r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Cost</a:t>
                      </a:r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   DC = (Defect age in years)         (Lines affected by defect)</a:t>
                      </a:r>
                    </a:p>
                    <a:p>
                      <a:r>
                        <a:rPr lang="en-US" sz="180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           ------------------------------- X -----------------------------------</a:t>
                      </a:r>
                    </a:p>
                    <a:p>
                      <a:r>
                        <a:rPr lang="en-US" sz="180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             (Soft age in years)              Total number of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32076"/>
                  </a:ext>
                </a:extLst>
              </a:tr>
              <a:tr h="282071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10.</a:t>
                      </a:r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Fault Cost (FC)</a:t>
                      </a:r>
                      <a:endParaRPr lang="en-US" sz="1800" i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Cost</a:t>
                      </a:r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FC can be calculated by calculating ratio between mean time to maintenance and time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between last two maintenance tasks. When failures become frequent above ratio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increases and hence value of FC increases. FC is taken as 0 when software is maintained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first time.</a:t>
                      </a:r>
                      <a:endParaRPr lang="en-US" sz="1800" b="1" i="0" u="none" strike="noStrike" kern="1200" baseline="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none" strike="noStrike" kern="120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FC =       mean time to maintenance / Time between last 2 maintenance         </a:t>
                      </a:r>
                    </a:p>
                    <a:p>
                      <a:endParaRPr lang="en-US" sz="1800" i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63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61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800" y="647700"/>
            <a:ext cx="108204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7224"/>
              </a:lnSpc>
              <a:spcBef>
                <a:spcPct val="0"/>
              </a:spcBef>
            </a:pPr>
            <a:r>
              <a:rPr lang="en-US" sz="6020" dirty="0">
                <a:solidFill>
                  <a:srgbClr val="FFFFFF"/>
                </a:solidFill>
                <a:latin typeface="Now Bold"/>
              </a:rPr>
              <a:t>METRICS USED </a:t>
            </a:r>
            <a:r>
              <a:rPr lang="en-US" sz="6020" dirty="0" smtClean="0">
                <a:solidFill>
                  <a:srgbClr val="FFFFFF"/>
                </a:solidFill>
                <a:latin typeface="Now Bold"/>
              </a:rPr>
              <a:t>IN REENGINEERING </a:t>
            </a:r>
            <a:r>
              <a:rPr lang="en-US" sz="6020" dirty="0">
                <a:solidFill>
                  <a:srgbClr val="FFFFFF"/>
                </a:solidFill>
                <a:latin typeface="Now Bold"/>
              </a:rPr>
              <a:t>PROCESS </a:t>
            </a:r>
          </a:p>
        </p:txBody>
      </p:sp>
      <p:sp>
        <p:nvSpPr>
          <p:cNvPr id="4" name="Freeform 4"/>
          <p:cNvSpPr/>
          <p:nvPr/>
        </p:nvSpPr>
        <p:spPr>
          <a:xfrm>
            <a:off x="-2622339" y="7886701"/>
            <a:ext cx="5441739" cy="5629368"/>
          </a:xfrm>
          <a:custGeom>
            <a:avLst/>
            <a:gdLst/>
            <a:ahLst/>
            <a:cxnLst/>
            <a:rect l="l" t="t" r="r" b="b"/>
            <a:pathLst>
              <a:path w="6452848" h="5596379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5011400" y="-2798191"/>
            <a:ext cx="4808848" cy="5596379"/>
          </a:xfrm>
          <a:custGeom>
            <a:avLst/>
            <a:gdLst/>
            <a:ahLst/>
            <a:cxnLst/>
            <a:rect l="l" t="t" r="r" b="b"/>
            <a:pathLst>
              <a:path w="6452848" h="5596379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3486628"/>
                  </p:ext>
                </p:extLst>
              </p:nvPr>
            </p:nvGraphicFramePr>
            <p:xfrm>
              <a:off x="2590800" y="2494359"/>
              <a:ext cx="14589945" cy="6104776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911225">
                      <a:extLst>
                        <a:ext uri="{9D8B030D-6E8A-4147-A177-3AD203B41FA5}">
                          <a16:colId xmlns:a16="http://schemas.microsoft.com/office/drawing/2014/main" val="3046100107"/>
                        </a:ext>
                      </a:extLst>
                    </a:gridCol>
                    <a:gridCol w="3083643">
                      <a:extLst>
                        <a:ext uri="{9D8B030D-6E8A-4147-A177-3AD203B41FA5}">
                          <a16:colId xmlns:a16="http://schemas.microsoft.com/office/drawing/2014/main" val="1756524354"/>
                        </a:ext>
                      </a:extLst>
                    </a:gridCol>
                    <a:gridCol w="1897627">
                      <a:extLst>
                        <a:ext uri="{9D8B030D-6E8A-4147-A177-3AD203B41FA5}">
                          <a16:colId xmlns:a16="http://schemas.microsoft.com/office/drawing/2014/main" val="2466220240"/>
                        </a:ext>
                      </a:extLst>
                    </a:gridCol>
                    <a:gridCol w="8697450">
                      <a:extLst>
                        <a:ext uri="{9D8B030D-6E8A-4147-A177-3AD203B41FA5}">
                          <a16:colId xmlns:a16="http://schemas.microsoft.com/office/drawing/2014/main" val="2881386562"/>
                        </a:ext>
                      </a:extLst>
                    </a:gridCol>
                  </a:tblGrid>
                  <a:tr h="891426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SR.NO</a:t>
                          </a:r>
                          <a:endParaRPr lang="en-US" sz="20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NAME</a:t>
                          </a:r>
                          <a:endParaRPr lang="en-US" sz="20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CATEGORY</a:t>
                          </a:r>
                          <a:endParaRPr lang="en-US" sz="20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  <a:endParaRPr lang="en-US" sz="20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2345016"/>
                      </a:ext>
                    </a:extLst>
                  </a:tr>
                  <a:tr h="1822472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11.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Reengineering</a:t>
                          </a:r>
                          <a:r>
                            <a:rPr lang="en-US" sz="1800" baseline="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 Requirement Cost (RCC  &amp; RCCM)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Cost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The value of RRC can be calculated by adding twenty times value of DC of each bug ( number of bugs can be calculated by the metric Number of Defects ) and FC. </a:t>
                          </a:r>
                        </a:p>
                        <a:p>
                          <a:r>
                            <a:rPr lang="en-US" sz="1800" baseline="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  </a:t>
                          </a:r>
                        </a:p>
                        <a:p>
                          <a:r>
                            <a:rPr lang="en-US" sz="1800" baseline="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           RCC = 20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pt-BR" sz="2400" i="1" baseline="0" smtClean="0">
                                      <a:ln>
                                        <a:solidFill>
                                          <a:schemeClr val="bg1"/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baseline="0" smtClean="0">
                                      <a:ln>
                                        <a:solidFill>
                                          <a:schemeClr val="bg1"/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 baseline="0" smtClean="0">
                                      <a:ln>
                                        <a:solidFill>
                                          <a:schemeClr val="bg1"/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baseline="0" smtClean="0">
                                      <a:ln>
                                        <a:solidFill>
                                          <a:schemeClr val="bg1"/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pt-BR" sz="2400" i="1" baseline="0" smtClean="0">
                                      <a:ln>
                                        <a:solidFill>
                                          <a:schemeClr val="bg1"/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sz="2400" i="1" baseline="0" smtClean="0">
                                          <a:ln>
                                            <a:solidFill>
                                              <a:schemeClr val="bg1"/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baseline="0" smtClean="0">
                                          <a:ln>
                                            <a:solidFill>
                                              <a:schemeClr val="bg1"/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baseline="0" smtClean="0">
                                          <a:ln>
                                            <a:solidFill>
                                              <a:schemeClr val="bg1"/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𝐷𝐶𝑖</m:t>
                                      </m:r>
                                      <m:r>
                                        <a:rPr lang="en-US" sz="2400" b="0" i="1" baseline="0" smtClean="0">
                                          <a:ln>
                                            <a:solidFill>
                                              <a:schemeClr val="bg1"/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baseline="0" smtClean="0">
                                          <a:ln>
                                            <a:solidFill>
                                              <a:schemeClr val="bg1"/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𝐹𝐶</m:t>
                                      </m:r>
                                      <m:r>
                                        <a:rPr lang="en-US" sz="2400" b="0" i="1" baseline="0" smtClean="0">
                                          <a:ln>
                                            <a:solidFill>
                                              <a:schemeClr val="bg1"/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nary>
                            </m:oMath>
                          </a14:m>
                          <a:endParaRPr lang="en-US" sz="2400" baseline="0" dirty="0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US" sz="2400" baseline="0" dirty="0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r>
                            <a:rPr lang="en-US" sz="1800" b="1" i="1" u="none" strike="noStrike" kern="1200" baseline="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where n is number of defects.</a:t>
                          </a:r>
                        </a:p>
                        <a:p>
                          <a:r>
                            <a:rPr lang="en-US" sz="1800" b="1" i="1" u="none" strike="noStrike" kern="1200" baseline="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 find whether there is requirement to maintain, reengineering or retire the system or its</a:t>
                          </a:r>
                        </a:p>
                        <a:p>
                          <a:r>
                            <a:rPr lang="en-US" sz="1800" b="1" i="1" u="none" strike="noStrike" kern="1200" baseline="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modules two cases arise.</a:t>
                          </a:r>
                        </a:p>
                        <a:p>
                          <a:r>
                            <a:rPr lang="en-US" sz="1800" b="1" i="1" u="none" strike="noStrike" kern="1200" baseline="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a. Software consists of one module only.</a:t>
                          </a:r>
                        </a:p>
                        <a:p>
                          <a:r>
                            <a:rPr lang="en-US" sz="1800" b="1" i="1" u="none" strike="noStrike" kern="1200" baseline="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b. Software consists of more than one module.</a:t>
                          </a:r>
                        </a:p>
                        <a:p>
                          <a:r>
                            <a:rPr lang="en-US" sz="1800" b="1" i="1" u="none" strike="noStrike" kern="1200" baseline="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a. Case 12 A:</a:t>
                          </a:r>
                        </a:p>
                        <a:p>
                          <a:r>
                            <a:rPr lang="en-US" sz="1800" b="1" i="1" u="none" strike="noStrike" kern="1200" baseline="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        If the software consist of one module only then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800" b="1" i="1" u="none" strike="noStrike" kern="1200" baseline="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If RRC is less than 3.0 then there is no requirement of reengineering.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800" b="0" i="0" u="none" strike="noStrike" kern="1200" baseline="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1" i="1" u="none" strike="noStrike" kern="1200" baseline="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If RRC is between 3.0 and 6.0 then there may be requirement for reengineering.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800" b="0" i="0" u="none" strike="noStrike" kern="1200" baseline="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1" i="1" u="none" strike="noStrike" kern="1200" baseline="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If RRC is between 6.0 and 10.0 then there is high requirement for reengineering.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800" b="0" i="0" u="none" strike="noStrike" kern="1200" baseline="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1" i="1" u="none" strike="noStrike" kern="1200" baseline="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If RRC is greater than 10.0 then reengineering cost will be very high and system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1800" b="1" i="1" u="none" strike="noStrike" kern="1200" baseline="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  must retire and redesign using new architecture and techniques.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sz="1800" b="1" i="1" u="none" strike="noStrike" kern="1200" baseline="0" dirty="0" smtClean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7632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3486628"/>
                  </p:ext>
                </p:extLst>
              </p:nvPr>
            </p:nvGraphicFramePr>
            <p:xfrm>
              <a:off x="2590800" y="2494359"/>
              <a:ext cx="14589945" cy="6104776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911225">
                      <a:extLst>
                        <a:ext uri="{9D8B030D-6E8A-4147-A177-3AD203B41FA5}">
                          <a16:colId xmlns:a16="http://schemas.microsoft.com/office/drawing/2014/main" val="3046100107"/>
                        </a:ext>
                      </a:extLst>
                    </a:gridCol>
                    <a:gridCol w="3083643">
                      <a:extLst>
                        <a:ext uri="{9D8B030D-6E8A-4147-A177-3AD203B41FA5}">
                          <a16:colId xmlns:a16="http://schemas.microsoft.com/office/drawing/2014/main" val="1756524354"/>
                        </a:ext>
                      </a:extLst>
                    </a:gridCol>
                    <a:gridCol w="1897627">
                      <a:extLst>
                        <a:ext uri="{9D8B030D-6E8A-4147-A177-3AD203B41FA5}">
                          <a16:colId xmlns:a16="http://schemas.microsoft.com/office/drawing/2014/main" val="2466220240"/>
                        </a:ext>
                      </a:extLst>
                    </a:gridCol>
                    <a:gridCol w="8697450">
                      <a:extLst>
                        <a:ext uri="{9D8B030D-6E8A-4147-A177-3AD203B41FA5}">
                          <a16:colId xmlns:a16="http://schemas.microsoft.com/office/drawing/2014/main" val="2881386562"/>
                        </a:ext>
                      </a:extLst>
                    </a:gridCol>
                  </a:tblGrid>
                  <a:tr h="891426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SR.NO</a:t>
                          </a:r>
                          <a:endParaRPr lang="en-US" sz="20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NAME</a:t>
                          </a:r>
                          <a:endParaRPr lang="en-US" sz="20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CATEGORY</a:t>
                          </a:r>
                          <a:endParaRPr lang="en-US" sz="20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  <a:endParaRPr lang="en-US" sz="20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2345016"/>
                      </a:ext>
                    </a:extLst>
                  </a:tr>
                  <a:tr h="521335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11.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Reengineering</a:t>
                          </a:r>
                          <a:r>
                            <a:rPr lang="en-US" sz="1800" baseline="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 Requirement Cost (RCC  &amp; RCCM)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Cost</a:t>
                          </a:r>
                          <a:endParaRPr 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7905" t="-17173" r="-210" b="-2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76320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0117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800" y="647700"/>
            <a:ext cx="108204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7224"/>
              </a:lnSpc>
              <a:spcBef>
                <a:spcPct val="0"/>
              </a:spcBef>
            </a:pPr>
            <a:r>
              <a:rPr lang="en-US" sz="6020" dirty="0">
                <a:solidFill>
                  <a:srgbClr val="FFFFFF"/>
                </a:solidFill>
                <a:latin typeface="Now Bold"/>
              </a:rPr>
              <a:t>METRICS USED </a:t>
            </a:r>
            <a:r>
              <a:rPr lang="en-US" sz="6020" dirty="0" smtClean="0">
                <a:solidFill>
                  <a:srgbClr val="FFFFFF"/>
                </a:solidFill>
                <a:latin typeface="Now Bold"/>
              </a:rPr>
              <a:t>IN REENGINEERING </a:t>
            </a:r>
            <a:r>
              <a:rPr lang="en-US" sz="6020" dirty="0">
                <a:solidFill>
                  <a:srgbClr val="FFFFFF"/>
                </a:solidFill>
                <a:latin typeface="Now Bold"/>
              </a:rPr>
              <a:t>PROCESS </a:t>
            </a:r>
          </a:p>
        </p:txBody>
      </p:sp>
      <p:sp>
        <p:nvSpPr>
          <p:cNvPr id="4" name="Freeform 4"/>
          <p:cNvSpPr/>
          <p:nvPr/>
        </p:nvSpPr>
        <p:spPr>
          <a:xfrm>
            <a:off x="-2622339" y="7886701"/>
            <a:ext cx="5441739" cy="5629368"/>
          </a:xfrm>
          <a:custGeom>
            <a:avLst/>
            <a:gdLst/>
            <a:ahLst/>
            <a:cxnLst/>
            <a:rect l="l" t="t" r="r" b="b"/>
            <a:pathLst>
              <a:path w="6452848" h="5596379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5011400" y="-2798191"/>
            <a:ext cx="4808848" cy="5596379"/>
          </a:xfrm>
          <a:custGeom>
            <a:avLst/>
            <a:gdLst/>
            <a:ahLst/>
            <a:cxnLst/>
            <a:rect l="l" t="t" r="r" b="b"/>
            <a:pathLst>
              <a:path w="6452848" h="5596379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2848"/>
              </p:ext>
            </p:extLst>
          </p:nvPr>
        </p:nvGraphicFramePr>
        <p:xfrm>
          <a:off x="2590800" y="2494359"/>
          <a:ext cx="14782800" cy="567678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23270">
                  <a:extLst>
                    <a:ext uri="{9D8B030D-6E8A-4147-A177-3AD203B41FA5}">
                      <a16:colId xmlns:a16="http://schemas.microsoft.com/office/drawing/2014/main" val="3046100107"/>
                    </a:ext>
                  </a:extLst>
                </a:gridCol>
                <a:gridCol w="3124404">
                  <a:extLst>
                    <a:ext uri="{9D8B030D-6E8A-4147-A177-3AD203B41FA5}">
                      <a16:colId xmlns:a16="http://schemas.microsoft.com/office/drawing/2014/main" val="1756524354"/>
                    </a:ext>
                  </a:extLst>
                </a:gridCol>
                <a:gridCol w="1922710">
                  <a:extLst>
                    <a:ext uri="{9D8B030D-6E8A-4147-A177-3AD203B41FA5}">
                      <a16:colId xmlns:a16="http://schemas.microsoft.com/office/drawing/2014/main" val="2466220240"/>
                    </a:ext>
                  </a:extLst>
                </a:gridCol>
                <a:gridCol w="8812416">
                  <a:extLst>
                    <a:ext uri="{9D8B030D-6E8A-4147-A177-3AD203B41FA5}">
                      <a16:colId xmlns:a16="http://schemas.microsoft.com/office/drawing/2014/main" val="2881386562"/>
                    </a:ext>
                  </a:extLst>
                </a:gridCol>
              </a:tblGrid>
              <a:tr h="89142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SR.NO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CATEGORY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45016"/>
                  </a:ext>
                </a:extLst>
              </a:tr>
              <a:tr h="1822472">
                <a:tc>
                  <a:txBody>
                    <a:bodyPr/>
                    <a:lstStyle/>
                    <a:p>
                      <a:r>
                        <a:rPr lang="en-US" sz="180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11.</a:t>
                      </a:r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Reengineering</a:t>
                      </a:r>
                      <a:r>
                        <a:rPr lang="en-US" sz="180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Requirement Cost (RCC  &amp; RCCM)</a:t>
                      </a:r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Cost</a:t>
                      </a:r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b. Case 12 B:</a:t>
                      </a:r>
                    </a:p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Reengineering Requirement Metric calculates whether there is requirement to maintain</a:t>
                      </a:r>
                    </a:p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the software, reengineer software or retire software. It also calculates if there is a</a:t>
                      </a:r>
                    </a:p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requirement to reengineer software then whether whole software requires reengineering</a:t>
                      </a:r>
                    </a:p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 some part of software require reengineering. In this metric four variables,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efect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Cost</a:t>
                      </a:r>
                    </a:p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(DC), Fault Cost (FC), Reengineering Requirement Cost (RRC) and Reengineering</a:t>
                      </a:r>
                    </a:p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Requirement Cost of Module (RRCM) are used.</a:t>
                      </a:r>
                    </a:p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If software consists of more than one module and if the value of RRC is between 3.0 and</a:t>
                      </a:r>
                    </a:p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6.0 then each module of the software is checked by adding half of RRC of whole software</a:t>
                      </a:r>
                    </a:p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 RRC of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ith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module to calculate Reengineering Requirement Cost of Module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(RRCM).</a:t>
                      </a:r>
                      <a:endParaRPr lang="en-US" sz="1800" baseline="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RCCMi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=  </a:t>
                      </a:r>
                      <a:r>
                        <a:rPr lang="en-US" sz="20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½ 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RCC + RCC (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If RRCM is less than 6.0, then there is no requirement of reengineering.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If RRCM is between 6.0 and 10.0, then there is requirement to reengineer the module.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If RRCM is greater than 10.0 then reengineering cost will be very high and new module should be redesign.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1" i="1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32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79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1360</Words>
  <Application>Microsoft Office PowerPoint</Application>
  <PresentationFormat>Custom</PresentationFormat>
  <Paragraphs>202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Cambria Math</vt:lpstr>
      <vt:lpstr>Now Bold</vt:lpstr>
      <vt:lpstr>DM Sans Italics</vt:lpstr>
      <vt:lpstr>Arial</vt:lpstr>
      <vt:lpstr>Calibri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Dark Professional Geometric Business Project Presentation </dc:title>
  <cp:lastModifiedBy>iT HOME</cp:lastModifiedBy>
  <cp:revision>37</cp:revision>
  <dcterms:created xsi:type="dcterms:W3CDTF">2006-08-16T00:00:00Z</dcterms:created>
  <dcterms:modified xsi:type="dcterms:W3CDTF">2024-05-13T09:15:43Z</dcterms:modified>
  <dc:identifier>DAGDr3d8O7c</dc:identifier>
</cp:coreProperties>
</file>