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5/10/2024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5/10/2024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345A-0263-FCFE-550C-32D2267CC1F6}"/>
              </a:ext>
            </a:extLst>
          </p:cNvPr>
          <p:cNvSpPr>
            <a:spLocks noGrp="1"/>
          </p:cNvSpPr>
          <p:nvPr>
            <p:ph type="ctrTitle"/>
          </p:nvPr>
        </p:nvSpPr>
        <p:spPr>
          <a:xfrm>
            <a:off x="780499" y="1108462"/>
            <a:ext cx="7954231" cy="3255264"/>
          </a:xfrm>
        </p:spPr>
        <p:txBody>
          <a:bodyPr/>
          <a:lstStyle/>
          <a:p>
            <a:r>
              <a:rPr lang="en-US" dirty="0"/>
              <a:t>Horseshoe Process Model</a:t>
            </a:r>
          </a:p>
        </p:txBody>
      </p:sp>
      <p:sp>
        <p:nvSpPr>
          <p:cNvPr id="3" name="Subtitle 2">
            <a:extLst>
              <a:ext uri="{FF2B5EF4-FFF2-40B4-BE49-F238E27FC236}">
                <a16:creationId xmlns:a16="http://schemas.microsoft.com/office/drawing/2014/main" id="{A895994A-59F3-6A78-5A34-B62DEA4EAB53}"/>
              </a:ext>
            </a:extLst>
          </p:cNvPr>
          <p:cNvSpPr>
            <a:spLocks noGrp="1"/>
          </p:cNvSpPr>
          <p:nvPr>
            <p:ph type="subTitle" idx="1"/>
          </p:nvPr>
        </p:nvSpPr>
        <p:spPr>
          <a:xfrm>
            <a:off x="780499" y="4670246"/>
            <a:ext cx="7315200" cy="1220888"/>
          </a:xfrm>
        </p:spPr>
        <p:txBody>
          <a:bodyPr>
            <a:normAutofit lnSpcReduction="10000"/>
          </a:bodyPr>
          <a:lstStyle/>
          <a:p>
            <a:r>
              <a:rPr lang="en-US" dirty="0"/>
              <a:t>P20-0010 Fareeba Sundas Jamshed</a:t>
            </a:r>
          </a:p>
          <a:p>
            <a:r>
              <a:rPr lang="en-US" dirty="0"/>
              <a:t>P20-0453 </a:t>
            </a:r>
            <a:r>
              <a:rPr lang="en-US" dirty="0" err="1"/>
              <a:t>Hadeed</a:t>
            </a:r>
            <a:r>
              <a:rPr lang="en-US" dirty="0"/>
              <a:t> Bin Tufeeque</a:t>
            </a:r>
          </a:p>
          <a:p>
            <a:r>
              <a:rPr lang="en-US" dirty="0"/>
              <a:t>P21-8321 Lalain Awan</a:t>
            </a:r>
          </a:p>
        </p:txBody>
      </p:sp>
    </p:spTree>
    <p:extLst>
      <p:ext uri="{BB962C8B-B14F-4D97-AF65-F5344CB8AC3E}">
        <p14:creationId xmlns:p14="http://schemas.microsoft.com/office/powerpoint/2010/main" val="553541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12C7-8BC1-BF72-BABA-672385C0D8BD}"/>
              </a:ext>
            </a:extLst>
          </p:cNvPr>
          <p:cNvSpPr>
            <a:spLocks noGrp="1"/>
          </p:cNvSpPr>
          <p:nvPr>
            <p:ph type="title"/>
          </p:nvPr>
        </p:nvSpPr>
        <p:spPr/>
        <p:txBody>
          <a:bodyPr/>
          <a:lstStyle/>
          <a:p>
            <a:r>
              <a:rPr lang="en-US" dirty="0"/>
              <a:t>Application of Horseshoe Process Model:</a:t>
            </a:r>
            <a:br>
              <a:rPr lang="en-US" dirty="0"/>
            </a:br>
            <a:endParaRPr lang="en-US" dirty="0"/>
          </a:p>
        </p:txBody>
      </p:sp>
      <p:sp>
        <p:nvSpPr>
          <p:cNvPr id="3" name="Content Placeholder 2">
            <a:extLst>
              <a:ext uri="{FF2B5EF4-FFF2-40B4-BE49-F238E27FC236}">
                <a16:creationId xmlns:a16="http://schemas.microsoft.com/office/drawing/2014/main" id="{89538F3B-AE76-D33F-BEB0-8D8789EFE5B1}"/>
              </a:ext>
            </a:extLst>
          </p:cNvPr>
          <p:cNvSpPr>
            <a:spLocks noGrp="1"/>
          </p:cNvSpPr>
          <p:nvPr>
            <p:ph idx="1"/>
          </p:nvPr>
        </p:nvSpPr>
        <p:spPr>
          <a:xfrm>
            <a:off x="3567659" y="0"/>
            <a:ext cx="8624341" cy="6858000"/>
          </a:xfrm>
        </p:spPr>
        <p:txBody>
          <a:bodyPr>
            <a:normAutofit/>
          </a:bodyPr>
          <a:lstStyle/>
          <a:p>
            <a:pPr marL="0" indent="0">
              <a:buNone/>
            </a:pPr>
            <a:r>
              <a:rPr lang="en-US" b="1" dirty="0"/>
              <a:t>Design Phase:</a:t>
            </a:r>
          </a:p>
          <a:p>
            <a:pPr marL="0" indent="0">
              <a:buNone/>
            </a:pPr>
            <a:r>
              <a:rPr lang="en-US" dirty="0"/>
              <a:t>In this phase, the team creates a detailed blueprint for the new inventory management system based on the reimagined process. They collaborate with software developers to design a user-friendly interface for the inventory management software. Additionally, they design training programs for staff to ensure smooth transition and adoption of the new system.</a:t>
            </a:r>
          </a:p>
          <a:p>
            <a:pPr marL="0" indent="0">
              <a:buNone/>
            </a:pPr>
            <a:r>
              <a:rPr lang="en-US" b="1" dirty="0"/>
              <a:t>Implementation Phase:</a:t>
            </a:r>
          </a:p>
          <a:p>
            <a:pPr marL="0" indent="0">
              <a:buNone/>
            </a:pPr>
            <a:r>
              <a:rPr lang="en-US" dirty="0"/>
              <a:t>The new inventory management system is rolled out in phases to minimize disruption to daily operations. Staff members are trained on how to use the new software and barcode scanning equipment. Feedback loops are established to gather input from users and make necessary adjustments during the implementation process.</a:t>
            </a:r>
          </a:p>
          <a:p>
            <a:pPr marL="0" indent="0">
              <a:buNone/>
            </a:pPr>
            <a:r>
              <a:rPr lang="en-US" b="1" dirty="0"/>
              <a:t>Validation Phase:</a:t>
            </a:r>
          </a:p>
          <a:p>
            <a:pPr marL="0" indent="0">
              <a:buNone/>
            </a:pPr>
            <a:r>
              <a:rPr lang="en-US" dirty="0"/>
              <a:t>After the new system has been fully implemented, the team evaluates its effectiveness in improving inventory management. Key performance indicators such as inventory turnover, stockout rates, and customer satisfaction scores are monitored. Any issues or bottlenecks that arise during the evaluation phase are addressed promptly through continuous improvement efforts.</a:t>
            </a:r>
          </a:p>
        </p:txBody>
      </p:sp>
    </p:spTree>
    <p:extLst>
      <p:ext uri="{BB962C8B-B14F-4D97-AF65-F5344CB8AC3E}">
        <p14:creationId xmlns:p14="http://schemas.microsoft.com/office/powerpoint/2010/main" val="402102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841F-D1B7-2965-DE47-8AD6BED4D1EF}"/>
              </a:ext>
            </a:extLst>
          </p:cNvPr>
          <p:cNvSpPr>
            <a:spLocks noGrp="1"/>
          </p:cNvSpPr>
          <p:nvPr>
            <p:ph type="title"/>
          </p:nvPr>
        </p:nvSpPr>
        <p:spPr/>
        <p:txBody>
          <a:bodyPr/>
          <a:lstStyle/>
          <a:p>
            <a:r>
              <a:rPr lang="en-US" dirty="0"/>
              <a:t>Outcomes:</a:t>
            </a:r>
            <a:br>
              <a:rPr lang="en-US" dirty="0"/>
            </a:br>
            <a:endParaRPr lang="en-US" dirty="0"/>
          </a:p>
        </p:txBody>
      </p:sp>
      <p:sp>
        <p:nvSpPr>
          <p:cNvPr id="3" name="Content Placeholder 2">
            <a:extLst>
              <a:ext uri="{FF2B5EF4-FFF2-40B4-BE49-F238E27FC236}">
                <a16:creationId xmlns:a16="http://schemas.microsoft.com/office/drawing/2014/main" id="{7FA8FDF6-5977-AAD9-B64F-8A12AE3F502E}"/>
              </a:ext>
            </a:extLst>
          </p:cNvPr>
          <p:cNvSpPr>
            <a:spLocks noGrp="1"/>
          </p:cNvSpPr>
          <p:nvPr>
            <p:ph idx="1"/>
          </p:nvPr>
        </p:nvSpPr>
        <p:spPr/>
        <p:txBody>
          <a:bodyPr/>
          <a:lstStyle/>
          <a:p>
            <a:endParaRPr lang="en-US" dirty="0"/>
          </a:p>
          <a:p>
            <a:r>
              <a:rPr lang="en-US" dirty="0"/>
              <a:t>The implementation of the new inventory management system leads to a significant reduction in stockouts and excess inventory.</a:t>
            </a:r>
          </a:p>
          <a:p>
            <a:r>
              <a:rPr lang="en-US" dirty="0"/>
              <a:t>Inventory turnover rates improve, resulting in better cash flow and reduced carrying costs.</a:t>
            </a:r>
          </a:p>
          <a:p>
            <a:r>
              <a:rPr lang="en-US" dirty="0"/>
              <a:t>Customer satisfaction levels increase due to improved product availability and faster order fulfillment.</a:t>
            </a:r>
          </a:p>
          <a:p>
            <a:r>
              <a:rPr lang="en-US" dirty="0"/>
              <a:t>The company achieves cost savings through greater operational efficiency and reduced manual labor.</a:t>
            </a:r>
          </a:p>
          <a:p>
            <a:r>
              <a:rPr lang="en-US" dirty="0"/>
              <a:t>By following the Horseshoe Process Model, the retail store successfully reengineers its inventory management process, resulting in tangible improvements in performance and profitability.</a:t>
            </a:r>
          </a:p>
        </p:txBody>
      </p:sp>
    </p:spTree>
    <p:extLst>
      <p:ext uri="{BB962C8B-B14F-4D97-AF65-F5344CB8AC3E}">
        <p14:creationId xmlns:p14="http://schemas.microsoft.com/office/powerpoint/2010/main" val="280439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4501-24C8-D995-7963-AA37D5EAFFC5}"/>
              </a:ext>
            </a:extLst>
          </p:cNvPr>
          <p:cNvSpPr>
            <a:spLocks noGrp="1"/>
          </p:cNvSpPr>
          <p:nvPr>
            <p:ph type="title"/>
          </p:nvPr>
        </p:nvSpPr>
        <p:spPr>
          <a:xfrm>
            <a:off x="134912" y="1128408"/>
            <a:ext cx="3200401" cy="4601183"/>
          </a:xfrm>
        </p:spPr>
        <p:txBody>
          <a:bodyPr/>
          <a:lstStyle/>
          <a:p>
            <a:r>
              <a:rPr lang="en-US" dirty="0"/>
              <a:t>Benefits of the Horseshoe Process Model</a:t>
            </a:r>
            <a:br>
              <a:rPr lang="en-US" dirty="0"/>
            </a:br>
            <a:endParaRPr lang="en-US" dirty="0"/>
          </a:p>
        </p:txBody>
      </p:sp>
      <p:sp>
        <p:nvSpPr>
          <p:cNvPr id="3" name="Content Placeholder 2">
            <a:extLst>
              <a:ext uri="{FF2B5EF4-FFF2-40B4-BE49-F238E27FC236}">
                <a16:creationId xmlns:a16="http://schemas.microsoft.com/office/drawing/2014/main" id="{A1090B78-5DD0-07D2-35B0-E0AA616A1F11}"/>
              </a:ext>
            </a:extLst>
          </p:cNvPr>
          <p:cNvSpPr>
            <a:spLocks noGrp="1"/>
          </p:cNvSpPr>
          <p:nvPr>
            <p:ph idx="1"/>
          </p:nvPr>
        </p:nvSpPr>
        <p:spPr/>
        <p:txBody>
          <a:bodyPr/>
          <a:lstStyle/>
          <a:p>
            <a:endParaRPr lang="en-US" dirty="0"/>
          </a:p>
          <a:p>
            <a:r>
              <a:rPr lang="en-US" dirty="0"/>
              <a:t>Increased Flexibility in Adapting to Changing Requirements: The iterative nature of the model allows for flexibility in accommodating changes and evolving requirements.</a:t>
            </a:r>
          </a:p>
          <a:p>
            <a:r>
              <a:rPr lang="en-US" dirty="0"/>
              <a:t>Better Risk Management Through Iterative Development: By addressing risks incrementally and continuously evaluating progress, the model enables effective risk management.</a:t>
            </a:r>
          </a:p>
          <a:p>
            <a:r>
              <a:rPr lang="en-US" dirty="0"/>
              <a:t>Improved Alignment with Business Goals and Customer Needs: Through thorough evaluation and planning, the reengineered software is better aligned with business goals and customer needs.</a:t>
            </a:r>
          </a:p>
          <a:p>
            <a:endParaRPr lang="en-US" dirty="0"/>
          </a:p>
          <a:p>
            <a:endParaRPr lang="en-US" dirty="0"/>
          </a:p>
        </p:txBody>
      </p:sp>
    </p:spTree>
    <p:extLst>
      <p:ext uri="{BB962C8B-B14F-4D97-AF65-F5344CB8AC3E}">
        <p14:creationId xmlns:p14="http://schemas.microsoft.com/office/powerpoint/2010/main" val="274633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3F15-7261-2011-82FC-0CACE4A64E0E}"/>
              </a:ext>
            </a:extLst>
          </p:cNvPr>
          <p:cNvSpPr>
            <a:spLocks noGrp="1"/>
          </p:cNvSpPr>
          <p:nvPr>
            <p:ph type="title"/>
          </p:nvPr>
        </p:nvSpPr>
        <p:spPr/>
        <p:txBody>
          <a:bodyPr/>
          <a:lstStyle/>
          <a:p>
            <a:r>
              <a:rPr lang="en-US" dirty="0"/>
              <a:t>Challenges and Considerations</a:t>
            </a:r>
            <a:br>
              <a:rPr lang="en-US" dirty="0"/>
            </a:br>
            <a:endParaRPr lang="en-US" dirty="0"/>
          </a:p>
        </p:txBody>
      </p:sp>
      <p:sp>
        <p:nvSpPr>
          <p:cNvPr id="3" name="Content Placeholder 2">
            <a:extLst>
              <a:ext uri="{FF2B5EF4-FFF2-40B4-BE49-F238E27FC236}">
                <a16:creationId xmlns:a16="http://schemas.microsoft.com/office/drawing/2014/main" id="{6AF68BC5-0E1F-2053-1B56-8D8958E50C38}"/>
              </a:ext>
            </a:extLst>
          </p:cNvPr>
          <p:cNvSpPr>
            <a:spLocks noGrp="1"/>
          </p:cNvSpPr>
          <p:nvPr>
            <p:ph idx="1"/>
          </p:nvPr>
        </p:nvSpPr>
        <p:spPr/>
        <p:txBody>
          <a:bodyPr/>
          <a:lstStyle/>
          <a:p>
            <a:endParaRPr lang="en-US" dirty="0"/>
          </a:p>
          <a:p>
            <a:r>
              <a:rPr lang="en-US" dirty="0"/>
              <a:t>Need for Thorough Analysis and Planning Before Implementation: Inadequate analysis and planning can lead to project delays, cost overruns, and suboptimal outcomes.</a:t>
            </a:r>
          </a:p>
          <a:p>
            <a:r>
              <a:rPr lang="en-US" dirty="0"/>
              <a:t>Potential Resistance to Change From Stakeholders: Resistance from stakeholders can pose challenges during the reengineering process and may require effective communication and change management strategies.</a:t>
            </a:r>
          </a:p>
          <a:p>
            <a:r>
              <a:rPr lang="en-US" dirty="0"/>
              <a:t>Risk of Scope Creep and Budget Overruns if Not Managed Effectively: Without proper controls, the project may experience scope creep, leading to increased costs and delays.</a:t>
            </a:r>
          </a:p>
        </p:txBody>
      </p:sp>
    </p:spTree>
    <p:extLst>
      <p:ext uri="{BB962C8B-B14F-4D97-AF65-F5344CB8AC3E}">
        <p14:creationId xmlns:p14="http://schemas.microsoft.com/office/powerpoint/2010/main" val="94884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269E-6EE7-57C2-6E2B-98D584FB18CE}"/>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8FB37C0A-981F-66F3-1401-0649FC08C51C}"/>
              </a:ext>
            </a:extLst>
          </p:cNvPr>
          <p:cNvSpPr>
            <a:spLocks noGrp="1"/>
          </p:cNvSpPr>
          <p:nvPr>
            <p:ph idx="1"/>
          </p:nvPr>
        </p:nvSpPr>
        <p:spPr/>
        <p:txBody>
          <a:bodyPr/>
          <a:lstStyle/>
          <a:p>
            <a:endParaRPr lang="en-US" dirty="0"/>
          </a:p>
          <a:p>
            <a:r>
              <a:rPr lang="en-US" dirty="0"/>
              <a:t>In summary, the Horseshoe Process Model provides a structured approach to software reengineering, emphasizing iterative development, evaluation, and planning. Its significance lies in its ability to manage complexities, mitigate risks, and align reengineering efforts with business goals and customer needs. Through case studies and examples, we have seen how the model can be applied to achieve successful outcomes in real-world scenarios. However, it's important to acknowledge the challenges and considerations involved and address them proactively to ensure the success of reengineering initiatives.</a:t>
            </a:r>
          </a:p>
        </p:txBody>
      </p:sp>
    </p:spTree>
    <p:extLst>
      <p:ext uri="{BB962C8B-B14F-4D97-AF65-F5344CB8AC3E}">
        <p14:creationId xmlns:p14="http://schemas.microsoft.com/office/powerpoint/2010/main" val="138467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C1091F-CC38-628A-BE3F-3A5FC6B36112}"/>
              </a:ext>
            </a:extLst>
          </p:cNvPr>
          <p:cNvSpPr txBox="1"/>
          <p:nvPr/>
        </p:nvSpPr>
        <p:spPr>
          <a:xfrm>
            <a:off x="3841230" y="2921168"/>
            <a:ext cx="6093500" cy="1015663"/>
          </a:xfrm>
          <a:prstGeom prst="rect">
            <a:avLst/>
          </a:prstGeom>
          <a:noFill/>
        </p:spPr>
        <p:txBody>
          <a:bodyPr wrap="square">
            <a:spAutoFit/>
          </a:bodyPr>
          <a:lstStyle/>
          <a:p>
            <a:pPr marL="0" indent="0">
              <a:buNone/>
            </a:pPr>
            <a:r>
              <a:rPr lang="en-US" sz="6000" dirty="0"/>
              <a:t>THANKYOU!</a:t>
            </a:r>
          </a:p>
        </p:txBody>
      </p:sp>
    </p:spTree>
    <p:extLst>
      <p:ext uri="{BB962C8B-B14F-4D97-AF65-F5344CB8AC3E}">
        <p14:creationId xmlns:p14="http://schemas.microsoft.com/office/powerpoint/2010/main" val="143055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8C36-17FA-3947-623A-DA258B8DE077}"/>
              </a:ext>
            </a:extLst>
          </p:cNvPr>
          <p:cNvSpPr>
            <a:spLocks noGrp="1"/>
          </p:cNvSpPr>
          <p:nvPr>
            <p:ph type="title"/>
          </p:nvPr>
        </p:nvSpPr>
        <p:spPr>
          <a:xfrm>
            <a:off x="0" y="1123836"/>
            <a:ext cx="3509612" cy="4601183"/>
          </a:xfrm>
        </p:spPr>
        <p:txBody>
          <a:bodyPr/>
          <a:lstStyle/>
          <a:p>
            <a:r>
              <a:rPr lang="en-US" dirty="0"/>
              <a:t>Table of </a:t>
            </a:r>
            <a:r>
              <a:rPr lang="en-US" sz="4000" dirty="0"/>
              <a:t>contents</a:t>
            </a:r>
          </a:p>
        </p:txBody>
      </p:sp>
      <p:sp>
        <p:nvSpPr>
          <p:cNvPr id="3" name="Content Placeholder 2">
            <a:extLst>
              <a:ext uri="{FF2B5EF4-FFF2-40B4-BE49-F238E27FC236}">
                <a16:creationId xmlns:a16="http://schemas.microsoft.com/office/drawing/2014/main" id="{6B5F49AE-E6C0-9D32-3883-F3F7E2B2DAA0}"/>
              </a:ext>
            </a:extLst>
          </p:cNvPr>
          <p:cNvSpPr>
            <a:spLocks noGrp="1"/>
          </p:cNvSpPr>
          <p:nvPr>
            <p:ph idx="1"/>
          </p:nvPr>
        </p:nvSpPr>
        <p:spPr/>
        <p:txBody>
          <a:bodyPr>
            <a:normAutofit/>
          </a:bodyPr>
          <a:lstStyle/>
          <a:p>
            <a:pPr>
              <a:buFont typeface="Arial" panose="020B0604020202020204" pitchFamily="34" charset="0"/>
              <a:buChar char="•"/>
            </a:pPr>
            <a:r>
              <a:rPr lang="en-US" sz="2800" dirty="0"/>
              <a:t>Overview</a:t>
            </a:r>
          </a:p>
          <a:p>
            <a:pPr>
              <a:buFont typeface="Arial" panose="020B0604020202020204" pitchFamily="34" charset="0"/>
              <a:buChar char="•"/>
            </a:pPr>
            <a:r>
              <a:rPr lang="en-US" sz="2800" dirty="0"/>
              <a:t>Phases</a:t>
            </a:r>
          </a:p>
          <a:p>
            <a:pPr>
              <a:buFont typeface="Arial" panose="020B0604020202020204" pitchFamily="34" charset="0"/>
              <a:buChar char="•"/>
            </a:pPr>
            <a:r>
              <a:rPr lang="en-US" sz="2800" dirty="0"/>
              <a:t>Case study</a:t>
            </a:r>
          </a:p>
          <a:p>
            <a:pPr>
              <a:buFont typeface="Arial" panose="020B0604020202020204" pitchFamily="34" charset="0"/>
              <a:buChar char="•"/>
            </a:pPr>
            <a:r>
              <a:rPr lang="en-US" sz="2800" dirty="0"/>
              <a:t>Benefits</a:t>
            </a:r>
          </a:p>
          <a:p>
            <a:pPr>
              <a:buFont typeface="Arial" panose="020B0604020202020204" pitchFamily="34" charset="0"/>
              <a:buChar char="•"/>
            </a:pPr>
            <a:r>
              <a:rPr lang="en-US" sz="2800" dirty="0"/>
              <a:t>Challenges</a:t>
            </a:r>
          </a:p>
          <a:p>
            <a:pPr>
              <a:buFont typeface="Arial" panose="020B0604020202020204" pitchFamily="34" charset="0"/>
              <a:buChar char="•"/>
            </a:pPr>
            <a:r>
              <a:rPr lang="en-US" sz="2800" dirty="0"/>
              <a:t>Conclusion</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54886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9462-34C6-75B6-BFF0-B06C84FA6EEB}"/>
              </a:ext>
            </a:extLst>
          </p:cNvPr>
          <p:cNvSpPr>
            <a:spLocks noGrp="1"/>
          </p:cNvSpPr>
          <p:nvPr>
            <p:ph type="title"/>
          </p:nvPr>
        </p:nvSpPr>
        <p:spPr>
          <a:xfrm>
            <a:off x="162977" y="1128408"/>
            <a:ext cx="3359711" cy="4601183"/>
          </a:xfrm>
        </p:spPr>
        <p:txBody>
          <a:bodyPr/>
          <a:lstStyle/>
          <a:p>
            <a:r>
              <a:rPr lang="en-US" dirty="0"/>
              <a:t>Why its named as horseshoe process model?</a:t>
            </a:r>
          </a:p>
        </p:txBody>
      </p:sp>
      <p:pic>
        <p:nvPicPr>
          <p:cNvPr id="5" name="Content Placeholder 4">
            <a:extLst>
              <a:ext uri="{FF2B5EF4-FFF2-40B4-BE49-F238E27FC236}">
                <a16:creationId xmlns:a16="http://schemas.microsoft.com/office/drawing/2014/main" id="{BB10F1B0-D508-E56B-5F06-ADEC3F2B212E}"/>
              </a:ext>
            </a:extLst>
          </p:cNvPr>
          <p:cNvPicPr>
            <a:picLocks noGrp="1" noChangeAspect="1"/>
          </p:cNvPicPr>
          <p:nvPr>
            <p:ph idx="1"/>
          </p:nvPr>
        </p:nvPicPr>
        <p:blipFill>
          <a:blip r:embed="rId2"/>
          <a:stretch>
            <a:fillRect/>
          </a:stretch>
        </p:blipFill>
        <p:spPr>
          <a:xfrm>
            <a:off x="4047345" y="659739"/>
            <a:ext cx="6895476" cy="5479323"/>
          </a:xfrm>
        </p:spPr>
      </p:pic>
    </p:spTree>
    <p:extLst>
      <p:ext uri="{BB962C8B-B14F-4D97-AF65-F5344CB8AC3E}">
        <p14:creationId xmlns:p14="http://schemas.microsoft.com/office/powerpoint/2010/main" val="419696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2853-AA35-119B-AFC0-EC8DC62F821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0CBCA-875B-ECEF-6AB7-022EBD95F680}"/>
              </a:ext>
            </a:extLst>
          </p:cNvPr>
          <p:cNvSpPr>
            <a:spLocks noGrp="1"/>
          </p:cNvSpPr>
          <p:nvPr>
            <p:ph idx="1"/>
          </p:nvPr>
        </p:nvSpPr>
        <p:spPr>
          <a:xfrm>
            <a:off x="3869268" y="864107"/>
            <a:ext cx="7793080" cy="5836495"/>
          </a:xfrm>
        </p:spPr>
        <p:txBody>
          <a:bodyPr/>
          <a:lstStyle/>
          <a:p>
            <a:r>
              <a:rPr lang="en-US" dirty="0"/>
              <a:t>The Horseshoe Process Model for Reengineering is named after the shape of a horseshoe. The horseshoe shape is often used as a metaphor to represent a cyclical or iterative process. In the context of reengineering, the horseshoe shape may signify the cyclical nature of the process, where there is continuous improvement, iteration, and refinement of the reengineering efforts. It suggests that the reengineering process is not linear but involves multiple iterations and feedback loops to achieve desired outcomes.</a:t>
            </a:r>
          </a:p>
          <a:p>
            <a:endParaRPr lang="en-US" dirty="0"/>
          </a:p>
          <a:p>
            <a:r>
              <a:rPr lang="en-US" dirty="0"/>
              <a:t>The Horseshoe Process Model is a framework used in software reengineering to guide the systematic transformation of existing software systems. It emphasizes iterative and incremental approaches, focusing on evaluation and planning throughout the reengineering process.</a:t>
            </a:r>
          </a:p>
          <a:p>
            <a:endParaRPr lang="en-US" dirty="0"/>
          </a:p>
        </p:txBody>
      </p:sp>
    </p:spTree>
    <p:extLst>
      <p:ext uri="{BB962C8B-B14F-4D97-AF65-F5344CB8AC3E}">
        <p14:creationId xmlns:p14="http://schemas.microsoft.com/office/powerpoint/2010/main" val="337642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2B98-C727-28CC-EF52-13992ED122FB}"/>
              </a:ext>
            </a:extLst>
          </p:cNvPr>
          <p:cNvSpPr>
            <a:spLocks noGrp="1"/>
          </p:cNvSpPr>
          <p:nvPr>
            <p:ph type="title"/>
          </p:nvPr>
        </p:nvSpPr>
        <p:spPr/>
        <p:txBody>
          <a:bodyPr/>
          <a:lstStyle/>
          <a:p>
            <a:r>
              <a:rPr lang="en-US" dirty="0"/>
              <a:t>Significance in Software Reengineering:</a:t>
            </a:r>
            <a:br>
              <a:rPr lang="en-US" dirty="0"/>
            </a:br>
            <a:endParaRPr lang="en-US" dirty="0"/>
          </a:p>
        </p:txBody>
      </p:sp>
      <p:sp>
        <p:nvSpPr>
          <p:cNvPr id="3" name="Content Placeholder 2">
            <a:extLst>
              <a:ext uri="{FF2B5EF4-FFF2-40B4-BE49-F238E27FC236}">
                <a16:creationId xmlns:a16="http://schemas.microsoft.com/office/drawing/2014/main" id="{555A44BE-38CB-AADB-0AEE-ACF79EE5BFAE}"/>
              </a:ext>
            </a:extLst>
          </p:cNvPr>
          <p:cNvSpPr>
            <a:spLocks noGrp="1"/>
          </p:cNvSpPr>
          <p:nvPr>
            <p:ph idx="1"/>
          </p:nvPr>
        </p:nvSpPr>
        <p:spPr/>
        <p:txBody>
          <a:bodyPr/>
          <a:lstStyle/>
          <a:p>
            <a:r>
              <a:rPr lang="en-US" dirty="0"/>
              <a:t>In software reengineering, the Horseshoe Process Model holds significance as it provides a structured approach to address the challenges associated with legacy systems, outdated technologies, and evolving business requirements. By breaking down the reengineering process into distinct phases, it enables organizations to effectively manage complexities and mitigate risks.</a:t>
            </a:r>
          </a:p>
          <a:p>
            <a:endParaRPr lang="en-US" dirty="0"/>
          </a:p>
        </p:txBody>
      </p:sp>
    </p:spTree>
    <p:extLst>
      <p:ext uri="{BB962C8B-B14F-4D97-AF65-F5344CB8AC3E}">
        <p14:creationId xmlns:p14="http://schemas.microsoft.com/office/powerpoint/2010/main" val="37057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E915-6DE2-59F0-680B-98A680813408}"/>
              </a:ext>
            </a:extLst>
          </p:cNvPr>
          <p:cNvSpPr>
            <a:spLocks noGrp="1"/>
          </p:cNvSpPr>
          <p:nvPr>
            <p:ph type="title"/>
          </p:nvPr>
        </p:nvSpPr>
        <p:spPr/>
        <p:txBody>
          <a:bodyPr/>
          <a:lstStyle/>
          <a:p>
            <a:r>
              <a:rPr lang="en-US" dirty="0"/>
              <a:t>Basic Principles:</a:t>
            </a:r>
            <a:br>
              <a:rPr lang="en-US" dirty="0"/>
            </a:br>
            <a:endParaRPr lang="en-US" dirty="0"/>
          </a:p>
        </p:txBody>
      </p:sp>
      <p:sp>
        <p:nvSpPr>
          <p:cNvPr id="3" name="Content Placeholder 2">
            <a:extLst>
              <a:ext uri="{FF2B5EF4-FFF2-40B4-BE49-F238E27FC236}">
                <a16:creationId xmlns:a16="http://schemas.microsoft.com/office/drawing/2014/main" id="{E5E4EF65-4302-562F-0B3C-42777B50A48B}"/>
              </a:ext>
            </a:extLst>
          </p:cNvPr>
          <p:cNvSpPr>
            <a:spLocks noGrp="1"/>
          </p:cNvSpPr>
          <p:nvPr>
            <p:ph idx="1"/>
          </p:nvPr>
        </p:nvSpPr>
        <p:spPr/>
        <p:txBody>
          <a:bodyPr>
            <a:normAutofit/>
          </a:bodyPr>
          <a:lstStyle/>
          <a:p>
            <a:r>
              <a:rPr lang="en-US" dirty="0"/>
              <a:t>The basic principles of the Horseshoe Process Model include an iterative and incremental approach, where improvements are made incrementally over time, allowing for continuous evaluation and refinement. The model emphasizes the importance of thorough evaluation and planning to ensure successful reengineering </a:t>
            </a:r>
            <a:r>
              <a:rPr lang="en-US"/>
              <a:t>outcomes.</a:t>
            </a:r>
            <a:endParaRPr lang="en-US" dirty="0"/>
          </a:p>
        </p:txBody>
      </p:sp>
    </p:spTree>
    <p:extLst>
      <p:ext uri="{BB962C8B-B14F-4D97-AF65-F5344CB8AC3E}">
        <p14:creationId xmlns:p14="http://schemas.microsoft.com/office/powerpoint/2010/main" val="230886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817A-536F-AEDE-EBCC-E3283C6B3DA0}"/>
              </a:ext>
            </a:extLst>
          </p:cNvPr>
          <p:cNvSpPr>
            <a:spLocks noGrp="1"/>
          </p:cNvSpPr>
          <p:nvPr>
            <p:ph type="title"/>
          </p:nvPr>
        </p:nvSpPr>
        <p:spPr/>
        <p:txBody>
          <a:bodyPr/>
          <a:lstStyle/>
          <a:p>
            <a:r>
              <a:rPr lang="en-US" dirty="0"/>
              <a:t>Phases of the Horseshoe Process Model</a:t>
            </a:r>
          </a:p>
        </p:txBody>
      </p:sp>
      <p:sp>
        <p:nvSpPr>
          <p:cNvPr id="3" name="Content Placeholder 2">
            <a:extLst>
              <a:ext uri="{FF2B5EF4-FFF2-40B4-BE49-F238E27FC236}">
                <a16:creationId xmlns:a16="http://schemas.microsoft.com/office/drawing/2014/main" id="{8BB9C963-838E-A5F2-9A08-ABF4F25430B0}"/>
              </a:ext>
            </a:extLst>
          </p:cNvPr>
          <p:cNvSpPr>
            <a:spLocks noGrp="1"/>
          </p:cNvSpPr>
          <p:nvPr>
            <p:ph idx="1"/>
          </p:nvPr>
        </p:nvSpPr>
        <p:spPr/>
        <p:txBody>
          <a:bodyPr/>
          <a:lstStyle/>
          <a:p>
            <a:r>
              <a:rPr lang="en-US" dirty="0"/>
              <a:t>Evaluation phase</a:t>
            </a:r>
          </a:p>
          <a:p>
            <a:r>
              <a:rPr lang="en-US" dirty="0"/>
              <a:t>Planning phase</a:t>
            </a:r>
          </a:p>
          <a:p>
            <a:r>
              <a:rPr lang="en-US" dirty="0"/>
              <a:t>Migration phase</a:t>
            </a:r>
          </a:p>
          <a:p>
            <a:r>
              <a:rPr lang="en-US" dirty="0"/>
              <a:t>Validation</a:t>
            </a:r>
          </a:p>
          <a:p>
            <a:r>
              <a:rPr lang="en-US" dirty="0"/>
              <a:t>Maintenance</a:t>
            </a:r>
          </a:p>
          <a:p>
            <a:endParaRPr lang="en-US" dirty="0"/>
          </a:p>
        </p:txBody>
      </p:sp>
    </p:spTree>
    <p:extLst>
      <p:ext uri="{BB962C8B-B14F-4D97-AF65-F5344CB8AC3E}">
        <p14:creationId xmlns:p14="http://schemas.microsoft.com/office/powerpoint/2010/main" val="254228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3A9E-A5C7-BB21-7AEB-E7187D4EEA03}"/>
              </a:ext>
            </a:extLst>
          </p:cNvPr>
          <p:cNvSpPr>
            <a:spLocks noGrp="1"/>
          </p:cNvSpPr>
          <p:nvPr>
            <p:ph type="title"/>
          </p:nvPr>
        </p:nvSpPr>
        <p:spPr>
          <a:xfrm>
            <a:off x="0" y="1123836"/>
            <a:ext cx="3989297" cy="4601183"/>
          </a:xfrm>
        </p:spPr>
        <p:txBody>
          <a:bodyPr/>
          <a:lstStyle/>
          <a:p>
            <a:r>
              <a:rPr lang="en-US" dirty="0"/>
              <a:t>Case Study: Streamlining Inventory Management in a Retail Store</a:t>
            </a:r>
          </a:p>
        </p:txBody>
      </p:sp>
      <p:sp>
        <p:nvSpPr>
          <p:cNvPr id="3" name="Content Placeholder 2">
            <a:extLst>
              <a:ext uri="{FF2B5EF4-FFF2-40B4-BE49-F238E27FC236}">
                <a16:creationId xmlns:a16="http://schemas.microsoft.com/office/drawing/2014/main" id="{33AD2829-85E9-9D8B-2ED0-A2B6D0BCD59A}"/>
              </a:ext>
            </a:extLst>
          </p:cNvPr>
          <p:cNvSpPr>
            <a:spLocks noGrp="1"/>
          </p:cNvSpPr>
          <p:nvPr>
            <p:ph idx="1"/>
          </p:nvPr>
        </p:nvSpPr>
        <p:spPr>
          <a:xfrm>
            <a:off x="3507699" y="52465"/>
            <a:ext cx="8574374" cy="6805535"/>
          </a:xfrm>
        </p:spPr>
        <p:txBody>
          <a:bodyPr>
            <a:normAutofit/>
          </a:bodyPr>
          <a:lstStyle/>
          <a:p>
            <a:pPr marL="0" indent="0">
              <a:buNone/>
            </a:pPr>
            <a:r>
              <a:rPr lang="en-US" b="1" dirty="0"/>
              <a:t>Background:</a:t>
            </a:r>
          </a:p>
          <a:p>
            <a:r>
              <a:rPr lang="en-US" dirty="0"/>
              <a:t>A retail store specializing in electronics has been facing challenges with its inventory management system. The existing process involves manual tracking of inventory, which often leads to discrepancies, stockouts, and excess inventory. As a result, customer satisfaction is affected, and the company incurs losses due to inefficient inventory management practices.</a:t>
            </a:r>
          </a:p>
          <a:p>
            <a:endParaRPr lang="en-US" dirty="0"/>
          </a:p>
        </p:txBody>
      </p:sp>
    </p:spTree>
    <p:extLst>
      <p:ext uri="{BB962C8B-B14F-4D97-AF65-F5344CB8AC3E}">
        <p14:creationId xmlns:p14="http://schemas.microsoft.com/office/powerpoint/2010/main" val="351028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12C7-8BC1-BF72-BABA-672385C0D8BD}"/>
              </a:ext>
            </a:extLst>
          </p:cNvPr>
          <p:cNvSpPr>
            <a:spLocks noGrp="1"/>
          </p:cNvSpPr>
          <p:nvPr>
            <p:ph type="title"/>
          </p:nvPr>
        </p:nvSpPr>
        <p:spPr/>
        <p:txBody>
          <a:bodyPr/>
          <a:lstStyle/>
          <a:p>
            <a:r>
              <a:rPr lang="en-US" dirty="0"/>
              <a:t>Application of Horseshoe Process Model:</a:t>
            </a:r>
            <a:br>
              <a:rPr lang="en-US" dirty="0"/>
            </a:br>
            <a:endParaRPr lang="en-US" dirty="0"/>
          </a:p>
        </p:txBody>
      </p:sp>
      <p:sp>
        <p:nvSpPr>
          <p:cNvPr id="3" name="Content Placeholder 2">
            <a:extLst>
              <a:ext uri="{FF2B5EF4-FFF2-40B4-BE49-F238E27FC236}">
                <a16:creationId xmlns:a16="http://schemas.microsoft.com/office/drawing/2014/main" id="{89538F3B-AE76-D33F-BEB0-8D8789EFE5B1}"/>
              </a:ext>
            </a:extLst>
          </p:cNvPr>
          <p:cNvSpPr>
            <a:spLocks noGrp="1"/>
          </p:cNvSpPr>
          <p:nvPr>
            <p:ph idx="1"/>
          </p:nvPr>
        </p:nvSpPr>
        <p:spPr>
          <a:xfrm>
            <a:off x="3567659" y="0"/>
            <a:ext cx="8624341" cy="6858000"/>
          </a:xfrm>
        </p:spPr>
        <p:txBody>
          <a:bodyPr/>
          <a:lstStyle/>
          <a:p>
            <a:pPr marL="0" indent="0">
              <a:buNone/>
            </a:pPr>
            <a:r>
              <a:rPr lang="en-US" b="1" dirty="0"/>
              <a:t>Evaluation Phase</a:t>
            </a:r>
            <a:r>
              <a:rPr lang="en-US" dirty="0"/>
              <a:t>:</a:t>
            </a:r>
          </a:p>
          <a:p>
            <a:r>
              <a:rPr lang="en-US" dirty="0"/>
              <a:t>The company begins by assessing its current inventory management process, identifying pain points, and understanding stakeholder needs. Data is collected on current inventory levels, turnover rates, ordering processes, and customer demand patterns.</a:t>
            </a:r>
          </a:p>
          <a:p>
            <a:pPr marL="0" indent="0">
              <a:buNone/>
            </a:pPr>
            <a:endParaRPr lang="en-US" dirty="0"/>
          </a:p>
          <a:p>
            <a:pPr marL="0" indent="0">
              <a:buNone/>
            </a:pPr>
            <a:r>
              <a:rPr lang="en-US" b="1" dirty="0"/>
              <a:t>Planning Phase:</a:t>
            </a:r>
          </a:p>
          <a:p>
            <a:r>
              <a:rPr lang="en-US" dirty="0"/>
              <a:t>Using insights gathered during the assessment phase, the team envisions an ideal inventory management system. They propose implementing a centralized inventory database with real-time tracking capabilities, automated reorder points, and predictive analytics for demand forecasting. The team also envisions integrating barcode scanning technology for efficient inventory tracking and reducing manual errors.</a:t>
            </a:r>
          </a:p>
        </p:txBody>
      </p:sp>
    </p:spTree>
    <p:extLst>
      <p:ext uri="{BB962C8B-B14F-4D97-AF65-F5344CB8AC3E}">
        <p14:creationId xmlns:p14="http://schemas.microsoft.com/office/powerpoint/2010/main" val="401520314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101</TotalTime>
  <Words>997</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Wingdings 2</vt:lpstr>
      <vt:lpstr>Frame</vt:lpstr>
      <vt:lpstr>Horseshoe Process Model</vt:lpstr>
      <vt:lpstr>Table of contents</vt:lpstr>
      <vt:lpstr>Why its named as horseshoe process model?</vt:lpstr>
      <vt:lpstr>Introduction</vt:lpstr>
      <vt:lpstr>Significance in Software Reengineering: </vt:lpstr>
      <vt:lpstr>Basic Principles: </vt:lpstr>
      <vt:lpstr>Phases of the Horseshoe Process Model</vt:lpstr>
      <vt:lpstr>Case Study: Streamlining Inventory Management in a Retail Store</vt:lpstr>
      <vt:lpstr>Application of Horseshoe Process Model: </vt:lpstr>
      <vt:lpstr>Application of Horseshoe Process Model: </vt:lpstr>
      <vt:lpstr>Outcomes: </vt:lpstr>
      <vt:lpstr>Benefits of the Horseshoe Process Model </vt:lpstr>
      <vt:lpstr>Challenges and Considerations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Horseshoe Process Model</dc:title>
  <dc:creator>Fareeba Sundas Jamshed</dc:creator>
  <cp:lastModifiedBy>Fareeba Sundas Jamshed</cp:lastModifiedBy>
  <cp:revision>3</cp:revision>
  <dcterms:created xsi:type="dcterms:W3CDTF">2024-05-09T19:54:01Z</dcterms:created>
  <dcterms:modified xsi:type="dcterms:W3CDTF">2024-05-10T08:39:53Z</dcterms:modified>
</cp:coreProperties>
</file>