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7.jpg" ContentType="image/jpg"/>
  <Override PartName="/ppt/media/image8.jpg" ContentType="image/jpg"/>
  <Override PartName="/ppt/media/image9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handoutMasterIdLst>
    <p:handoutMasterId r:id="rId19"/>
  </p:handoutMasterIdLst>
  <p:sldIdLst>
    <p:sldId id="256" r:id="rId2"/>
    <p:sldId id="257" r:id="rId3"/>
    <p:sldId id="267" r:id="rId4"/>
    <p:sldId id="259" r:id="rId5"/>
    <p:sldId id="274" r:id="rId6"/>
    <p:sldId id="268" r:id="rId7"/>
    <p:sldId id="269" r:id="rId8"/>
    <p:sldId id="275" r:id="rId9"/>
    <p:sldId id="273" r:id="rId10"/>
    <p:sldId id="276" r:id="rId11"/>
    <p:sldId id="277" r:id="rId12"/>
    <p:sldId id="270" r:id="rId13"/>
    <p:sldId id="271" r:id="rId14"/>
    <p:sldId id="278" r:id="rId15"/>
    <p:sldId id="272" r:id="rId16"/>
    <p:sldId id="260" r:id="rId17"/>
    <p:sldId id="263" r:id="rId18"/>
  </p:sldIdLst>
  <p:sldSz cx="9144000" cy="6858000" type="screen4x3"/>
  <p:notesSz cx="6858000" cy="92360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2525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72525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96C894EF-9488-4D35-9130-7694BCBA27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11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DD771CAE-5CAC-4F60-8345-C4F51066B6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0A28BC-69F5-4F9B-AEB6-B9E30EB4727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E928DC-2385-4E1F-B3EE-EFC00C0308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510356-B4B6-4354-87E2-234B7B5DACA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D04577-3CD8-47B5-A651-1AFD67A89B1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E3B67B-729C-47AE-91A4-88361042CB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CC1A7-764A-407B-B50D-C7029F388C1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35C997-5889-4FDB-86B4-6061B6772DF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1A0100-AEC5-4000-95F3-336AD458021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09B26D-639D-4AE6-BA73-61D00A5CE4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4B36EED5-B0BC-44CB-B5D4-AF347C4ECC9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4B1500E4-0D11-4A7C-8488-D343FF85788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0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endParaRPr lang="en-US" sz="2800" dirty="0">
              <a:solidFill>
                <a:srgbClr val="002060"/>
              </a:solidFill>
            </a:endParaRPr>
          </a:p>
          <a:p>
            <a:pPr algn="ctr" eaLnBrk="1" hangingPunct="1">
              <a:buFont typeface="Wingdings" pitchFamily="2" charset="2"/>
              <a:buNone/>
            </a:pPr>
            <a:endParaRPr lang="en-US" sz="2800" dirty="0">
              <a:solidFill>
                <a:srgbClr val="002060"/>
              </a:solidFill>
            </a:endParaRPr>
          </a:p>
          <a:p>
            <a:pPr algn="ctr" eaLnBrk="1" hangingPunct="1">
              <a:buFont typeface="Wingdings" pitchFamily="2" charset="2"/>
              <a:buNone/>
            </a:pPr>
            <a:r>
              <a:rPr lang="en-US" sz="3200" dirty="0">
                <a:solidFill>
                  <a:srgbClr val="002060"/>
                </a:solidFill>
                <a:latin typeface="Baskerville Old Face" pitchFamily="18" charset="0"/>
              </a:rPr>
              <a:t>Software Re-engineering</a:t>
            </a:r>
          </a:p>
          <a:p>
            <a:pPr algn="ctr" eaLnBrk="1" hangingPunct="1">
              <a:buFont typeface="Wingdings" pitchFamily="2" charset="2"/>
              <a:buNone/>
            </a:pPr>
            <a:endParaRPr lang="en-US" sz="2800" dirty="0">
              <a:solidFill>
                <a:srgbClr val="002060"/>
              </a:solidFill>
              <a:latin typeface="Baskerville Old Face" pitchFamily="18" charset="0"/>
            </a:endParaRPr>
          </a:p>
          <a:p>
            <a:pPr algn="ctr" eaLnBrk="1" hangingPunct="1">
              <a:buFont typeface="Wingdings" pitchFamily="2" charset="2"/>
              <a:buNone/>
            </a:pPr>
            <a:r>
              <a:rPr lang="en-US" sz="2000" dirty="0" err="1">
                <a:solidFill>
                  <a:srgbClr val="002060"/>
                </a:solidFill>
                <a:latin typeface="Baskerville Old Face" pitchFamily="18" charset="0"/>
              </a:rPr>
              <a:t>Haroon</a:t>
            </a:r>
            <a:r>
              <a:rPr lang="en-US" sz="2000" dirty="0">
                <a:solidFill>
                  <a:srgbClr val="002060"/>
                </a:solidFill>
                <a:latin typeface="Baskerville Old Face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Baskerville Old Face" pitchFamily="18" charset="0"/>
              </a:rPr>
              <a:t>Zafar</a:t>
            </a:r>
            <a:endParaRPr lang="en-US" sz="2000" dirty="0">
              <a:solidFill>
                <a:srgbClr val="002060"/>
              </a:solidFill>
              <a:latin typeface="Baskerville Old Face" pitchFamily="18" charset="0"/>
            </a:endParaRPr>
          </a:p>
          <a:p>
            <a:pPr algn="ctr" eaLnBrk="1" hangingPunct="1">
              <a:buFont typeface="Wingdings" pitchFamily="2" charset="2"/>
              <a:buNone/>
            </a:pPr>
            <a:r>
              <a:rPr lang="en-US" sz="2000" dirty="0">
                <a:solidFill>
                  <a:srgbClr val="002060"/>
                </a:solidFill>
                <a:latin typeface="Baskerville Old Face" pitchFamily="18" charset="0"/>
              </a:rPr>
              <a:t>Department of Computer Science,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sz="2000" dirty="0">
                <a:solidFill>
                  <a:srgbClr val="002060"/>
                </a:solidFill>
                <a:latin typeface="Baskerville Old Face" pitchFamily="18" charset="0"/>
              </a:rPr>
              <a:t>National University of Computer and Emerging Sciences (NUCES), Peshawar Campus.</a:t>
            </a:r>
          </a:p>
        </p:txBody>
      </p:sp>
      <p:sp>
        <p:nvSpPr>
          <p:cNvPr id="3075" name="Rectangle 6"/>
          <p:cNvSpPr>
            <a:spLocks noGrp="1" noChangeArrowheads="1"/>
          </p:cNvSpPr>
          <p:nvPr>
            <p:ph type="title"/>
          </p:nvPr>
        </p:nvSpPr>
        <p:spPr>
          <a:xfrm>
            <a:off x="381000" y="7620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Baskerville Old Face" pitchFamily="18" charset="0"/>
              </a:rPr>
              <a:t>Introductory Session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A0B68A-AB9A-C42A-32D5-EED14DBEF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course for BS Software Engineering (SE) Program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BS SE Program requires good understanding of software engineering practices and practical aspect of such practices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Architectural understanding is required</a:t>
            </a:r>
          </a:p>
          <a:p>
            <a:r>
              <a:rPr lang="en-US"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og</a:t>
            </a:r>
            <a:r>
              <a:rPr lang="en-US"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mm</a:t>
            </a:r>
            <a:r>
              <a:rPr lang="en-US"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r>
              <a:rPr lang="en-US"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</a:t>
            </a:r>
            <a:r>
              <a:rPr lang="en-US"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</a:t>
            </a:r>
            <a:r>
              <a:rPr lang="en-US"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ili</a:t>
            </a:r>
            <a:r>
              <a:rPr lang="en-US"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</a:t>
            </a:r>
            <a:r>
              <a:rPr lang="en-US"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og</a:t>
            </a:r>
            <a:r>
              <a:rPr lang="en-US"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mm</a:t>
            </a:r>
            <a:r>
              <a:rPr lang="en-US"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sz="20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2903FE-B292-EA34-684E-70CC995DF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course</a:t>
            </a: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FB8A0761-5D71-DC85-A861-C12E9894AEB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08400" y="3763163"/>
            <a:ext cx="1727200" cy="25145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77A9FA-1673-A904-3854-D131CDAD4B00}"/>
              </a:ext>
            </a:extLst>
          </p:cNvPr>
          <p:cNvSpPr txBox="1"/>
          <p:nvPr/>
        </p:nvSpPr>
        <p:spPr>
          <a:xfrm>
            <a:off x="1150654" y="4583668"/>
            <a:ext cx="4576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35" dirty="0">
                <a:latin typeface="Arial MT"/>
                <a:cs typeface="Arial MT"/>
              </a:rPr>
              <a:t>(</a:t>
            </a:r>
            <a:r>
              <a:rPr lang="en-US" sz="1800" spc="25" dirty="0">
                <a:latin typeface="Arial MT"/>
                <a:cs typeface="Arial MT"/>
              </a:rPr>
              <a:t>U</a:t>
            </a:r>
            <a:r>
              <a:rPr lang="en-US" sz="1800" spc="40" dirty="0">
                <a:latin typeface="Arial MT"/>
                <a:cs typeface="Arial MT"/>
              </a:rPr>
              <a:t>n</a:t>
            </a:r>
            <a:r>
              <a:rPr lang="en-US" sz="1800" spc="-30" dirty="0">
                <a:latin typeface="Arial MT"/>
                <a:cs typeface="Arial MT"/>
              </a:rPr>
              <a:t>t</a:t>
            </a:r>
            <a:r>
              <a:rPr lang="en-US" sz="1800" spc="-25" dirty="0">
                <a:latin typeface="Arial MT"/>
                <a:cs typeface="Arial MT"/>
              </a:rPr>
              <a:t>i</a:t>
            </a:r>
            <a:r>
              <a:rPr lang="en-US" sz="1800" dirty="0">
                <a:latin typeface="Arial MT"/>
                <a:cs typeface="Arial MT"/>
              </a:rPr>
              <a:t>l</a:t>
            </a:r>
            <a:r>
              <a:rPr lang="en-US" sz="1800" spc="50" dirty="0">
                <a:latin typeface="Arial MT"/>
                <a:cs typeface="Arial MT"/>
              </a:rPr>
              <a:t> y</a:t>
            </a:r>
            <a:r>
              <a:rPr lang="en-US" sz="1800" spc="40" dirty="0">
                <a:latin typeface="Arial MT"/>
                <a:cs typeface="Arial MT"/>
              </a:rPr>
              <a:t>o</a:t>
            </a:r>
            <a:r>
              <a:rPr lang="en-US" sz="1800" dirty="0">
                <a:latin typeface="Arial MT"/>
                <a:cs typeface="Arial MT"/>
              </a:rPr>
              <a:t>u</a:t>
            </a:r>
            <a:r>
              <a:rPr lang="en-US" sz="1800" spc="-185" dirty="0">
                <a:latin typeface="Arial MT"/>
                <a:cs typeface="Arial MT"/>
              </a:rPr>
              <a:t> </a:t>
            </a:r>
            <a:r>
              <a:rPr lang="en-US" sz="1800" spc="-25" dirty="0">
                <a:latin typeface="Arial MT"/>
                <a:cs typeface="Arial MT"/>
              </a:rPr>
              <a:t>l</a:t>
            </a:r>
            <a:r>
              <a:rPr lang="en-US" sz="1800" spc="40" dirty="0">
                <a:latin typeface="Arial MT"/>
                <a:cs typeface="Arial MT"/>
              </a:rPr>
              <a:t>ea</a:t>
            </a:r>
            <a:r>
              <a:rPr lang="en-US" sz="1800" spc="-35" dirty="0">
                <a:latin typeface="Arial MT"/>
                <a:cs typeface="Arial MT"/>
              </a:rPr>
              <a:t>r</a:t>
            </a:r>
            <a:r>
              <a:rPr lang="en-US" sz="1800" dirty="0">
                <a:latin typeface="Arial MT"/>
                <a:cs typeface="Arial MT"/>
              </a:rPr>
              <a:t>n)</a:t>
            </a: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69F94D82-E4D1-8F77-91C8-24C27DF9C91B}"/>
              </a:ext>
            </a:extLst>
          </p:cNvPr>
          <p:cNvSpPr txBox="1"/>
          <p:nvPr/>
        </p:nvSpPr>
        <p:spPr>
          <a:xfrm>
            <a:off x="6019131" y="4633848"/>
            <a:ext cx="249301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5" dirty="0">
                <a:latin typeface="Arial MT"/>
                <a:cs typeface="Arial MT"/>
              </a:rPr>
              <a:t>(Complete</a:t>
            </a:r>
            <a:r>
              <a:rPr sz="1900" spc="-105" dirty="0">
                <a:latin typeface="Arial MT"/>
                <a:cs typeface="Arial MT"/>
              </a:rPr>
              <a:t> </a:t>
            </a:r>
            <a:r>
              <a:rPr lang="en-US" sz="1900" spc="5" dirty="0">
                <a:latin typeface="Arial MT"/>
                <a:cs typeface="Arial MT"/>
              </a:rPr>
              <a:t>B</a:t>
            </a:r>
            <a:r>
              <a:rPr sz="1900" spc="5" dirty="0">
                <a:latin typeface="Arial MT"/>
                <a:cs typeface="Arial MT"/>
              </a:rPr>
              <a:t>S</a:t>
            </a:r>
            <a:r>
              <a:rPr sz="1900" spc="-20" dirty="0">
                <a:latin typeface="Arial MT"/>
                <a:cs typeface="Arial MT"/>
              </a:rPr>
              <a:t> </a:t>
            </a:r>
            <a:r>
              <a:rPr sz="1900" spc="20" dirty="0">
                <a:latin typeface="Arial MT"/>
                <a:cs typeface="Arial MT"/>
              </a:rPr>
              <a:t>degree)</a:t>
            </a:r>
            <a:endParaRPr sz="19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677617787"/>
      </p:ext>
    </p:extLst>
  </p:cSld>
  <p:clrMapOvr>
    <a:masterClrMapping/>
  </p:clrMapOvr>
  <p:transition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8E6F831-327F-1503-47B8-E2F7A7A5F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Alert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4AD30230-5019-4D12-3D99-0E1629967C3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481138"/>
            <a:ext cx="8229600" cy="1118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100"/>
              </a:spcBef>
              <a:buNone/>
            </a:pPr>
            <a:r>
              <a:rPr sz="1900" dirty="0">
                <a:latin typeface="Times New Roman"/>
                <a:cs typeface="Times New Roman"/>
              </a:rPr>
              <a:t>(This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spc="-15" dirty="0">
                <a:latin typeface="Times New Roman"/>
                <a:cs typeface="Times New Roman"/>
              </a:rPr>
              <a:t>is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a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lang="en-US" sz="1900" spc="5" dirty="0">
                <a:latin typeface="Times New Roman"/>
                <a:cs typeface="Times New Roman"/>
              </a:rPr>
              <a:t>programming</a:t>
            </a:r>
            <a:r>
              <a:rPr sz="1900" spc="-3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course)</a:t>
            </a:r>
            <a:endParaRPr sz="1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50" dirty="0">
              <a:latin typeface="Times New Roman"/>
              <a:cs typeface="Times New Roman"/>
            </a:endParaRPr>
          </a:p>
          <a:p>
            <a:pPr marL="109728" indent="0" algn="ctr">
              <a:lnSpc>
                <a:spcPct val="100000"/>
              </a:lnSpc>
              <a:buNone/>
            </a:pPr>
            <a:r>
              <a:rPr sz="1900" spc="-10" dirty="0">
                <a:latin typeface="Times New Roman"/>
                <a:cs typeface="Times New Roman"/>
              </a:rPr>
              <a:t>(and</a:t>
            </a:r>
            <a:r>
              <a:rPr sz="1900" spc="75" dirty="0">
                <a:latin typeface="Times New Roman"/>
                <a:cs typeface="Times New Roman"/>
              </a:rPr>
              <a:t> </a:t>
            </a:r>
            <a:r>
              <a:rPr sz="1900" b="1" spc="15" dirty="0">
                <a:solidFill>
                  <a:srgbClr val="FF0000"/>
                </a:solidFill>
                <a:latin typeface="Times New Roman"/>
                <a:cs typeface="Times New Roman"/>
              </a:rPr>
              <a:t>YES</a:t>
            </a:r>
            <a:r>
              <a:rPr sz="1900" b="1" spc="-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1900" spc="-15" dirty="0">
                <a:latin typeface="Times New Roman"/>
                <a:cs typeface="Times New Roman"/>
              </a:rPr>
              <a:t>Software Engineering </a:t>
            </a:r>
            <a:r>
              <a:rPr sz="1900" spc="-15" dirty="0">
                <a:latin typeface="Times New Roman"/>
                <a:cs typeface="Times New Roman"/>
              </a:rPr>
              <a:t>requires</a:t>
            </a:r>
            <a:r>
              <a:rPr sz="1900" spc="85" dirty="0">
                <a:latin typeface="Times New Roman"/>
                <a:cs typeface="Times New Roman"/>
              </a:rPr>
              <a:t> </a:t>
            </a:r>
            <a:r>
              <a:rPr sz="1900" spc="35" dirty="0">
                <a:latin typeface="Times New Roman"/>
                <a:cs typeface="Times New Roman"/>
              </a:rPr>
              <a:t>good</a:t>
            </a:r>
            <a:r>
              <a:rPr sz="1900" spc="-125" dirty="0">
                <a:latin typeface="Times New Roman"/>
                <a:cs typeface="Times New Roman"/>
              </a:rPr>
              <a:t> </a:t>
            </a:r>
            <a:r>
              <a:rPr sz="1900" spc="5" dirty="0">
                <a:latin typeface="Times New Roman"/>
                <a:cs typeface="Times New Roman"/>
              </a:rPr>
              <a:t>programming</a:t>
            </a:r>
            <a:r>
              <a:rPr sz="1900" spc="-125" dirty="0">
                <a:latin typeface="Times New Roman"/>
                <a:cs typeface="Times New Roman"/>
              </a:rPr>
              <a:t> </a:t>
            </a:r>
            <a:r>
              <a:rPr sz="1900" spc="-25" dirty="0">
                <a:latin typeface="Times New Roman"/>
                <a:cs typeface="Times New Roman"/>
              </a:rPr>
              <a:t>skills)</a:t>
            </a:r>
            <a:endParaRPr sz="1900" dirty="0">
              <a:latin typeface="Times New Roman"/>
              <a:cs typeface="Times New Roman"/>
            </a:endParaRPr>
          </a:p>
        </p:txBody>
      </p:sp>
      <p:pic>
        <p:nvPicPr>
          <p:cNvPr id="5" name="object 4">
            <a:extLst>
              <a:ext uri="{FF2B5EF4-FFF2-40B4-BE49-F238E27FC236}">
                <a16:creationId xmlns:a16="http://schemas.microsoft.com/office/drawing/2014/main" id="{403EC5F0-74D9-024F-03EA-8B249DAC5E3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800" y="3505200"/>
            <a:ext cx="1968500" cy="2387599"/>
          </a:xfrm>
          <a:prstGeom prst="rect">
            <a:avLst/>
          </a:prstGeom>
        </p:spPr>
      </p:pic>
      <p:pic>
        <p:nvPicPr>
          <p:cNvPr id="6" name="object 5">
            <a:extLst>
              <a:ext uri="{FF2B5EF4-FFF2-40B4-BE49-F238E27FC236}">
                <a16:creationId xmlns:a16="http://schemas.microsoft.com/office/drawing/2014/main" id="{94919091-1326-190C-A874-07CCCA95A6E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64144" y="3327399"/>
            <a:ext cx="3797301" cy="274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95337"/>
      </p:ext>
    </p:extLst>
  </p:cSld>
  <p:clrMapOvr>
    <a:masterClrMapping/>
  </p:clrMapOvr>
  <p:transition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All details available in Course Outline uploaded on Google </a:t>
            </a:r>
            <a:r>
              <a:rPr lang="en-US" sz="2000"/>
              <a:t>Class room.</a:t>
            </a:r>
            <a:endParaRPr lang="en-US" sz="2000" dirty="0"/>
          </a:p>
          <a:p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Table of Content (TOC)</a:t>
            </a:r>
          </a:p>
        </p:txBody>
      </p:sp>
    </p:spTree>
    <p:extLst>
      <p:ext uri="{BB962C8B-B14F-4D97-AF65-F5344CB8AC3E}">
        <p14:creationId xmlns:p14="http://schemas.microsoft.com/office/powerpoint/2010/main" val="575004783"/>
      </p:ext>
    </p:extLst>
  </p:cSld>
  <p:clrMapOvr>
    <a:masterClrMapping/>
  </p:clrMapOvr>
  <p:transition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askerville Old Face" pitchFamily="18" charset="0"/>
              </a:rPr>
              <a:t>Course</a:t>
            </a:r>
            <a:r>
              <a:rPr lang="en-US" dirty="0"/>
              <a:t> </a:t>
            </a:r>
            <a:r>
              <a:rPr lang="en-US" dirty="0">
                <a:latin typeface="Baskerville Old Face" pitchFamily="18" charset="0"/>
              </a:rPr>
              <a:t>Work</a:t>
            </a:r>
          </a:p>
          <a:p>
            <a:pPr lvl="1"/>
            <a:r>
              <a:rPr lang="en-US" sz="2700" dirty="0">
                <a:latin typeface="Baskerville Old Face" pitchFamily="18" charset="0"/>
              </a:rPr>
              <a:t>Lectures </a:t>
            </a:r>
          </a:p>
          <a:p>
            <a:pPr lvl="1"/>
            <a:r>
              <a:rPr lang="en-US" sz="2700" dirty="0">
                <a:latin typeface="Baskerville Old Face" pitchFamily="18" charset="0"/>
              </a:rPr>
              <a:t>Assignments</a:t>
            </a:r>
          </a:p>
          <a:p>
            <a:pPr lvl="1"/>
            <a:r>
              <a:rPr lang="en-US" sz="2700" dirty="0" err="1">
                <a:latin typeface="Baskerville Old Face" pitchFamily="18" charset="0"/>
              </a:rPr>
              <a:t>Quizes</a:t>
            </a:r>
            <a:endParaRPr lang="en-US" sz="2700" dirty="0">
              <a:latin typeface="Baskerville Old Face" pitchFamily="18" charset="0"/>
            </a:endParaRPr>
          </a:p>
          <a:p>
            <a:r>
              <a:rPr lang="en-US" dirty="0">
                <a:latin typeface="Baskerville Old Face" pitchFamily="18" charset="0"/>
              </a:rPr>
              <a:t>Project</a:t>
            </a:r>
          </a:p>
          <a:p>
            <a:pPr lvl="1"/>
            <a:r>
              <a:rPr lang="en-US" sz="2700" dirty="0">
                <a:latin typeface="Baskerville Old Face" pitchFamily="18" charset="0"/>
              </a:rPr>
              <a:t>Some real life application</a:t>
            </a:r>
          </a:p>
        </p:txBody>
      </p:sp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skerville Old Face" pitchFamily="18" charset="0"/>
              </a:rPr>
              <a:t>Course</a:t>
            </a:r>
            <a:r>
              <a:rPr lang="en-US" dirty="0"/>
              <a:t> </a:t>
            </a:r>
            <a:r>
              <a:rPr lang="en-US" dirty="0">
                <a:latin typeface="Baskerville Old Face" pitchFamily="18" charset="0"/>
              </a:rPr>
              <a:t>Structure</a:t>
            </a:r>
          </a:p>
        </p:txBody>
      </p:sp>
    </p:spTree>
    <p:extLst>
      <p:ext uri="{BB962C8B-B14F-4D97-AF65-F5344CB8AC3E}">
        <p14:creationId xmlns:p14="http://schemas.microsoft.com/office/powerpoint/2010/main" val="2185968262"/>
      </p:ext>
    </p:extLst>
  </p:cSld>
  <p:clrMapOvr>
    <a:masterClrMapping/>
  </p:clrMapOvr>
  <p:transition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6E1F59-D568-15DF-B614-B198FA532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Code</a:t>
            </a:r>
          </a:p>
          <a:p>
            <a:pPr marL="109728" indent="0" algn="ctr">
              <a:buNone/>
            </a:pPr>
            <a:r>
              <a:rPr lang="en-US" sz="8800" dirty="0"/>
              <a:t>vs73n27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64FD864-9871-71C1-5D58-30AD2FEFB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Google classroom</a:t>
            </a:r>
          </a:p>
        </p:txBody>
      </p:sp>
    </p:spTree>
    <p:extLst>
      <p:ext uri="{BB962C8B-B14F-4D97-AF65-F5344CB8AC3E}">
        <p14:creationId xmlns:p14="http://schemas.microsoft.com/office/powerpoint/2010/main" val="528993959"/>
      </p:ext>
    </p:extLst>
  </p:cSld>
  <p:clrMapOvr>
    <a:masterClrMapping/>
  </p:clrMapOvr>
  <p:transition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b="1" u="sng" dirty="0"/>
              <a:t>Recommended Text Books:</a:t>
            </a:r>
            <a:endParaRPr lang="en-US" sz="2000" dirty="0"/>
          </a:p>
          <a:p>
            <a:pPr marL="393192" lvl="1" indent="0">
              <a:buNone/>
            </a:pPr>
            <a:r>
              <a:rPr lang="en-US" sz="1800" dirty="0"/>
              <a:t>Reengineering Software: How to Reuse Programming to Build New State-Of-Art software. </a:t>
            </a:r>
            <a:endParaRPr lang="en-US" sz="2000" dirty="0">
              <a:latin typeface="Arial"/>
              <a:cs typeface="Arial"/>
            </a:endParaRPr>
          </a:p>
          <a:p>
            <a:pPr lvl="1"/>
            <a:endParaRPr lang="en-US" sz="2000" dirty="0"/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Recommended Books</a:t>
            </a:r>
          </a:p>
        </p:txBody>
      </p:sp>
    </p:spTree>
    <p:extLst>
      <p:ext uri="{BB962C8B-B14F-4D97-AF65-F5344CB8AC3E}">
        <p14:creationId xmlns:p14="http://schemas.microsoft.com/office/powerpoint/2010/main" val="2499981519"/>
      </p:ext>
    </p:extLst>
  </p:cSld>
  <p:clrMapOvr>
    <a:masterClrMapping/>
  </p:clrMapOvr>
  <p:transition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Baskerville Old Face" pitchFamily="18" charset="0"/>
              </a:rPr>
              <a:t>A Right decision</a:t>
            </a:r>
          </a:p>
          <a:p>
            <a:pPr eaLnBrk="1" hangingPunct="1"/>
            <a:r>
              <a:rPr lang="en-US" dirty="0">
                <a:latin typeface="Baskerville Old Face" pitchFamily="18" charset="0"/>
              </a:rPr>
              <a:t>You need to be specialist is some area of your study.</a:t>
            </a:r>
          </a:p>
          <a:p>
            <a:pPr lvl="1" eaLnBrk="1" hangingPunct="1"/>
            <a:r>
              <a:rPr lang="en-US" dirty="0">
                <a:latin typeface="Baskerville Old Face" pitchFamily="18" charset="0"/>
              </a:rPr>
              <a:t>Programming</a:t>
            </a:r>
          </a:p>
          <a:p>
            <a:pPr lvl="1" eaLnBrk="1" hangingPunct="1"/>
            <a:r>
              <a:rPr lang="en-US" dirty="0">
                <a:latin typeface="Baskerville Old Face" pitchFamily="18" charset="0"/>
              </a:rPr>
              <a:t>Web Development</a:t>
            </a:r>
          </a:p>
          <a:p>
            <a:pPr lvl="1" eaLnBrk="1" hangingPunct="1"/>
            <a:r>
              <a:rPr lang="en-US" dirty="0">
                <a:latin typeface="Baskerville Old Face" pitchFamily="18" charset="0"/>
              </a:rPr>
              <a:t>Networking</a:t>
            </a:r>
          </a:p>
          <a:p>
            <a:pPr lvl="1" eaLnBrk="1" hangingPunct="1"/>
            <a:r>
              <a:rPr lang="en-US" dirty="0">
                <a:latin typeface="Baskerville Old Face" pitchFamily="18" charset="0"/>
              </a:rPr>
              <a:t>Data bases </a:t>
            </a:r>
            <a:r>
              <a:rPr lang="en-US" dirty="0" err="1">
                <a:latin typeface="Baskerville Old Face" pitchFamily="18" charset="0"/>
              </a:rPr>
              <a:t>etc</a:t>
            </a:r>
            <a:endParaRPr lang="en-US" dirty="0">
              <a:latin typeface="Baskerville Old Face" pitchFamily="18" charset="0"/>
            </a:endParaRPr>
          </a:p>
          <a:p>
            <a:r>
              <a:rPr lang="en-US" dirty="0">
                <a:latin typeface="Baskerville Old Face" pitchFamily="18" charset="0"/>
              </a:rPr>
              <a:t>We need to be </a:t>
            </a:r>
          </a:p>
          <a:p>
            <a:pPr lvl="1"/>
            <a:r>
              <a:rPr lang="en-US" dirty="0">
                <a:latin typeface="Baskerville Old Face" pitchFamily="18" charset="0"/>
              </a:rPr>
              <a:t>Good CS Professional as well as</a:t>
            </a:r>
          </a:p>
          <a:p>
            <a:pPr lvl="1"/>
            <a:r>
              <a:rPr lang="en-US" dirty="0">
                <a:latin typeface="Baskerville Old Face" pitchFamily="18" charset="0"/>
              </a:rPr>
              <a:t>Good Human-being </a:t>
            </a:r>
          </a:p>
          <a:p>
            <a:pPr lvl="1"/>
            <a:endParaRPr lang="en-US" dirty="0">
              <a:latin typeface="Baskerville Old Face" pitchFamily="18" charset="0"/>
            </a:endParaRPr>
          </a:p>
          <a:p>
            <a:endParaRPr lang="en-US" dirty="0">
              <a:latin typeface="Baskerville Old Face" pitchFamily="18" charset="0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Baskerville Old Face" pitchFamily="18" charset="0"/>
              </a:rPr>
              <a:t>Final Words</a:t>
            </a:r>
          </a:p>
        </p:txBody>
      </p:sp>
    </p:spTree>
  </p:cSld>
  <p:clrMapOvr>
    <a:masterClrMapping/>
  </p:clrMapOvr>
  <p:transition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>
              <a:latin typeface="Baskerville Old Face" pitchFamily="18" charset="0"/>
            </a:endParaRPr>
          </a:p>
          <a:p>
            <a:pPr eaLnBrk="1" hangingPunct="1"/>
            <a:endParaRPr lang="en-US" dirty="0">
              <a:latin typeface="Baskerville Old Face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dirty="0">
                <a:latin typeface="Baskerville Old Face" pitchFamily="18" charset="0"/>
              </a:rPr>
              <a:t>                          </a:t>
            </a:r>
          </a:p>
          <a:p>
            <a:pPr>
              <a:buFont typeface="Wingdings" pitchFamily="2" charset="2"/>
              <a:buNone/>
            </a:pPr>
            <a:r>
              <a:rPr lang="en-US" dirty="0">
                <a:latin typeface="Baskerville Old Face" pitchFamily="18" charset="0"/>
              </a:rPr>
              <a:t>				THANKYOU!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>
                <a:latin typeface="Baskerville Old Face" pitchFamily="18" charset="0"/>
              </a:rPr>
              <a:t>         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200" dirty="0">
                <a:latin typeface="Baskerville Old Face" pitchFamily="18" charset="0"/>
              </a:rPr>
              <a:t>Knowing each other</a:t>
            </a:r>
          </a:p>
          <a:p>
            <a:pPr eaLnBrk="1" hangingPunct="1"/>
            <a:r>
              <a:rPr lang="en-US" sz="3200" dirty="0">
                <a:latin typeface="Baskerville Old Face" pitchFamily="18" charset="0"/>
              </a:rPr>
              <a:t>Some questions you need to answer</a:t>
            </a:r>
          </a:p>
          <a:p>
            <a:pPr eaLnBrk="1" hangingPunct="1"/>
            <a:r>
              <a:rPr lang="en-US" sz="3200" dirty="0">
                <a:latin typeface="Baskerville Old Face" pitchFamily="18" charset="0"/>
              </a:rPr>
              <a:t>Be realistic </a:t>
            </a:r>
          </a:p>
          <a:p>
            <a:pPr eaLnBrk="1" hangingPunct="1"/>
            <a:endParaRPr lang="en-US" sz="3200" dirty="0">
              <a:latin typeface="Baskerville Old Face" pitchFamily="18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>
                <a:latin typeface="Baskerville Old Face" pitchFamily="18" charset="0"/>
              </a:rPr>
              <a:t>Introductory Session</a:t>
            </a:r>
          </a:p>
        </p:txBody>
      </p:sp>
    </p:spTree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Baskerville Old Face" pitchFamily="18" charset="0"/>
              </a:rPr>
              <a:t>Name </a:t>
            </a:r>
          </a:p>
          <a:p>
            <a:r>
              <a:rPr lang="en-US" sz="2800" dirty="0">
                <a:latin typeface="Baskerville Old Face" pitchFamily="18" charset="0"/>
              </a:rPr>
              <a:t>Belonging</a:t>
            </a:r>
          </a:p>
          <a:p>
            <a:r>
              <a:rPr lang="en-US" sz="2800" dirty="0">
                <a:latin typeface="Baskerville Old Face" pitchFamily="18" charset="0"/>
              </a:rPr>
              <a:t>CGPA</a:t>
            </a:r>
          </a:p>
          <a:p>
            <a:r>
              <a:rPr lang="en-US" sz="2800" dirty="0">
                <a:latin typeface="Baskerville Old Face" pitchFamily="18" charset="0"/>
              </a:rPr>
              <a:t>Area of expertise</a:t>
            </a:r>
          </a:p>
          <a:p>
            <a:r>
              <a:rPr lang="en-US" sz="2800" dirty="0">
                <a:latin typeface="Baskerville Old Face" pitchFamily="18" charset="0"/>
              </a:rPr>
              <a:t>Why BS(SE)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Baskerville Old Face" pitchFamily="18" charset="0"/>
              </a:rPr>
              <a:t>Introductory Session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7325075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382000" cy="5181600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 err="1">
                <a:latin typeface="Baskerville Old Face" pitchFamily="18" charset="0"/>
              </a:rPr>
              <a:t>Haroon</a:t>
            </a:r>
            <a:r>
              <a:rPr lang="en-US" sz="3400" dirty="0">
                <a:latin typeface="Baskerville Old Face" pitchFamily="18" charset="0"/>
              </a:rPr>
              <a:t> </a:t>
            </a:r>
            <a:r>
              <a:rPr lang="en-US" sz="3400" dirty="0" err="1">
                <a:latin typeface="Baskerville Old Face" pitchFamily="18" charset="0"/>
              </a:rPr>
              <a:t>Zafar</a:t>
            </a:r>
            <a:endParaRPr lang="en-US" sz="3400" dirty="0">
              <a:latin typeface="Baskerville Old Face" pitchFamily="18" charset="0"/>
            </a:endParaRPr>
          </a:p>
          <a:p>
            <a:pPr marL="395478" indent="-285750"/>
            <a:r>
              <a:rPr lang="en-US" sz="3400" b="1" dirty="0">
                <a:latin typeface="Baskerville Old Face" pitchFamily="18" charset="0"/>
              </a:rPr>
              <a:t>Lecturer</a:t>
            </a:r>
          </a:p>
          <a:p>
            <a:pPr marL="365760" lvl="1" indent="0">
              <a:buNone/>
            </a:pPr>
            <a:r>
              <a:rPr lang="en-US" sz="2600" dirty="0">
                <a:latin typeface="Baskerville Old Face" pitchFamily="18" charset="0"/>
              </a:rPr>
              <a:t>Department of Computer Science</a:t>
            </a:r>
          </a:p>
          <a:p>
            <a:pPr marL="365760" lvl="1" indent="0">
              <a:buNone/>
            </a:pPr>
            <a:r>
              <a:rPr lang="en-US" sz="2600" dirty="0">
                <a:latin typeface="Baskerville Old Face" pitchFamily="18" charset="0"/>
              </a:rPr>
              <a:t>National University of computer and emerging sciences </a:t>
            </a:r>
          </a:p>
          <a:p>
            <a:pPr marL="365760" lvl="1" indent="0">
              <a:buNone/>
            </a:pPr>
            <a:r>
              <a:rPr lang="en-US" sz="2600" dirty="0">
                <a:latin typeface="Baskerville Old Face" pitchFamily="18" charset="0"/>
              </a:rPr>
              <a:t>(NUCES). </a:t>
            </a:r>
          </a:p>
          <a:p>
            <a:pPr marL="109728" indent="0">
              <a:buNone/>
            </a:pPr>
            <a:endParaRPr lang="en-US" sz="3400" dirty="0">
              <a:latin typeface="Baskerville Old Face" pitchFamily="18" charset="0"/>
            </a:endParaRPr>
          </a:p>
          <a:p>
            <a:pPr marL="395478" indent="-285750"/>
            <a:r>
              <a:rPr lang="en-US" sz="3400" b="1" dirty="0">
                <a:latin typeface="Baskerville Old Face" pitchFamily="18" charset="0"/>
              </a:rPr>
              <a:t>Lecturer</a:t>
            </a:r>
          </a:p>
          <a:p>
            <a:pPr marL="365760" lvl="1" indent="0">
              <a:buNone/>
            </a:pPr>
            <a:r>
              <a:rPr lang="en-US" sz="2600" dirty="0">
                <a:latin typeface="Baskerville Old Face" pitchFamily="18" charset="0"/>
              </a:rPr>
              <a:t>Since Aug 2022-Aug 2023</a:t>
            </a:r>
          </a:p>
          <a:p>
            <a:pPr marL="365760" lvl="1" indent="0">
              <a:buNone/>
            </a:pPr>
            <a:r>
              <a:rPr lang="en-US" sz="2600" dirty="0">
                <a:latin typeface="Baskerville Old Face" pitchFamily="18" charset="0"/>
              </a:rPr>
              <a:t>Department of CS&amp;IT</a:t>
            </a:r>
          </a:p>
          <a:p>
            <a:pPr marL="365760" lvl="1" indent="0">
              <a:buNone/>
            </a:pPr>
            <a:r>
              <a:rPr lang="en-US" sz="2600" dirty="0" err="1">
                <a:latin typeface="Baskerville Old Face" pitchFamily="18" charset="0"/>
              </a:rPr>
              <a:t>Sarhad</a:t>
            </a:r>
            <a:r>
              <a:rPr lang="en-US" sz="2600" dirty="0">
                <a:latin typeface="Baskerville Old Face" pitchFamily="18" charset="0"/>
              </a:rPr>
              <a:t> University,</a:t>
            </a:r>
          </a:p>
          <a:p>
            <a:pPr marL="365760" lvl="1" indent="0">
              <a:buNone/>
            </a:pPr>
            <a:r>
              <a:rPr lang="en-US" sz="2600" dirty="0">
                <a:latin typeface="Baskerville Old Face" pitchFamily="18" charset="0"/>
              </a:rPr>
              <a:t>Peshawar, Pakistan</a:t>
            </a:r>
            <a:endParaRPr lang="en-US" sz="3400" dirty="0">
              <a:latin typeface="Baskerville Old Face" pitchFamily="18" charset="0"/>
            </a:endParaRPr>
          </a:p>
          <a:p>
            <a:pPr marL="395478" indent="-285750"/>
            <a:endParaRPr lang="en-US" sz="3400" dirty="0">
              <a:latin typeface="Baskerville Old Face" pitchFamily="18" charset="0"/>
            </a:endParaRPr>
          </a:p>
          <a:p>
            <a:pPr marL="395478" indent="-285750"/>
            <a:r>
              <a:rPr lang="en-US" sz="3400" b="1" dirty="0">
                <a:latin typeface="Baskerville Old Face" pitchFamily="18" charset="0"/>
              </a:rPr>
              <a:t>Lecturer</a:t>
            </a:r>
          </a:p>
          <a:p>
            <a:pPr marL="365760" lvl="1" indent="0">
              <a:buNone/>
            </a:pPr>
            <a:r>
              <a:rPr lang="en-US" sz="2600" dirty="0">
                <a:latin typeface="Baskerville Old Face" pitchFamily="18" charset="0"/>
              </a:rPr>
              <a:t>Feb 2021-Jul 2022</a:t>
            </a:r>
          </a:p>
          <a:p>
            <a:pPr marL="365760" lvl="1" indent="0">
              <a:buNone/>
            </a:pPr>
            <a:r>
              <a:rPr lang="en-US" sz="2600" dirty="0">
                <a:latin typeface="Baskerville Old Face" pitchFamily="18" charset="0"/>
              </a:rPr>
              <a:t>Faculty of Computing</a:t>
            </a:r>
          </a:p>
          <a:p>
            <a:pPr marL="365760" lvl="1" indent="0">
              <a:buNone/>
            </a:pPr>
            <a:r>
              <a:rPr lang="en-US" sz="2600" dirty="0">
                <a:latin typeface="Baskerville Old Face" pitchFamily="18" charset="0"/>
              </a:rPr>
              <a:t>Riphah International University,</a:t>
            </a:r>
          </a:p>
          <a:p>
            <a:pPr marL="365760" lvl="1" indent="0">
              <a:buNone/>
            </a:pPr>
            <a:r>
              <a:rPr lang="en-US" sz="2600" dirty="0">
                <a:latin typeface="Baskerville Old Face" pitchFamily="18" charset="0"/>
              </a:rPr>
              <a:t>Islamabad, Pakistan</a:t>
            </a:r>
          </a:p>
          <a:p>
            <a:pPr eaLnBrk="1" hangingPunct="1"/>
            <a:endParaRPr lang="en-US" dirty="0">
              <a:latin typeface="Baskerville Old Face" pitchFamily="18" charset="0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>
                <a:latin typeface="Baskerville Old Face" pitchFamily="18" charset="0"/>
              </a:rPr>
              <a:t>Introduction</a:t>
            </a:r>
            <a:endParaRPr lang="en-US" dirty="0">
              <a:latin typeface="Baskerville Old Face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941081-59BE-4803-A309-05D391A778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554" y="1140654"/>
            <a:ext cx="1435931" cy="14359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F6BDC1-CFDD-4CED-8C55-A2DDF9E647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766" y="2916701"/>
            <a:ext cx="1435931" cy="14168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831B14-1EB4-4D8E-8696-650D7C35B1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718" y="4510527"/>
            <a:ext cx="1225482" cy="1657259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0630C3E-DD2A-400B-B85D-DD6258192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sz="2400" b="1" u="sng" dirty="0">
                <a:latin typeface="Baskerville Old Face" pitchFamily="18" charset="0"/>
              </a:rPr>
              <a:t>Industrial Experience</a:t>
            </a:r>
          </a:p>
          <a:p>
            <a:r>
              <a:rPr lang="en-US" sz="2000" b="1" dirty="0">
                <a:latin typeface="Baskerville Old Face" pitchFamily="18" charset="0"/>
              </a:rPr>
              <a:t>Data processing Officer</a:t>
            </a:r>
          </a:p>
          <a:p>
            <a:pPr lvl="1"/>
            <a:r>
              <a:rPr lang="en-US" sz="2000" dirty="0">
                <a:latin typeface="Baskerville Old Face" pitchFamily="18" charset="0"/>
              </a:rPr>
              <a:t>Pakistan Bureau of Statistics</a:t>
            </a:r>
          </a:p>
          <a:p>
            <a:pPr lvl="1"/>
            <a:endParaRPr lang="en-US" sz="2000" dirty="0">
              <a:latin typeface="Baskerville Old Face" pitchFamily="18" charset="0"/>
            </a:endParaRPr>
          </a:p>
          <a:p>
            <a:r>
              <a:rPr lang="en-US" sz="2000" b="1" dirty="0">
                <a:latin typeface="Baskerville Old Face" pitchFamily="18" charset="0"/>
              </a:rPr>
              <a:t>Android Developer</a:t>
            </a:r>
          </a:p>
          <a:p>
            <a:pPr lvl="1"/>
            <a:r>
              <a:rPr lang="en-US" sz="2000" dirty="0">
                <a:latin typeface="Baskerville Old Face" pitchFamily="18" charset="0"/>
              </a:rPr>
              <a:t>Aksa-</a:t>
            </a:r>
            <a:r>
              <a:rPr lang="en-US" sz="2000" dirty="0" err="1">
                <a:latin typeface="Baskerville Old Face" pitchFamily="18" charset="0"/>
              </a:rPr>
              <a:t>sds</a:t>
            </a:r>
            <a:endParaRPr lang="en-US" sz="2000" dirty="0">
              <a:latin typeface="Baskerville Old Face" pitchFamily="18" charset="0"/>
            </a:endParaRPr>
          </a:p>
          <a:p>
            <a:pPr marL="393192" lvl="1" indent="0">
              <a:buNone/>
            </a:pPr>
            <a:endParaRPr lang="en-US" sz="2000" dirty="0">
              <a:latin typeface="Baskerville Old Face" pitchFamily="18" charset="0"/>
            </a:endParaRPr>
          </a:p>
          <a:p>
            <a:pPr marL="480060" indent="-342900"/>
            <a:r>
              <a:rPr lang="en-US" sz="2400" dirty="0">
                <a:latin typeface="Baskerville Old Face" pitchFamily="18" charset="0"/>
              </a:rPr>
              <a:t>Quest Lab (NUCES Islamabad)</a:t>
            </a:r>
          </a:p>
          <a:p>
            <a:pPr marL="736092" lvl="1" indent="-342900"/>
            <a:r>
              <a:rPr lang="en-US" sz="2000" dirty="0">
                <a:latin typeface="Baskerville Old Face" pitchFamily="18" charset="0"/>
              </a:rPr>
              <a:t>Software Testing for CPS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D22AFC-F8E6-4FA4-BCDE-67439F3D3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Baskerville Old Face" pitchFamily="18" charset="0"/>
              </a:rPr>
              <a:t>Introduction (</a:t>
            </a:r>
            <a:r>
              <a:rPr lang="en-US" sz="4400" dirty="0" err="1">
                <a:latin typeface="Baskerville Old Face" pitchFamily="18" charset="0"/>
              </a:rPr>
              <a:t>Cont</a:t>
            </a:r>
            <a:r>
              <a:rPr lang="en-US" sz="4400" dirty="0">
                <a:latin typeface="Baskerville Old Face" pitchFamily="18" charset="0"/>
              </a:rPr>
              <a:t>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173706"/>
      </p:ext>
    </p:extLst>
  </p:cSld>
  <p:clrMapOvr>
    <a:masterClrMapping/>
  </p:clrMapOvr>
  <p:transition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224272"/>
          </a:xfrm>
        </p:spPr>
        <p:txBody>
          <a:bodyPr/>
          <a:lstStyle/>
          <a:p>
            <a:r>
              <a:rPr lang="en-US" dirty="0">
                <a:latin typeface="Baskerville Old Face" pitchFamily="18" charset="0"/>
              </a:rPr>
              <a:t>Did my MS from COMSATS University Islamabad (CUI), Islamabad.</a:t>
            </a:r>
          </a:p>
          <a:p>
            <a:endParaRPr lang="en-US" dirty="0">
              <a:latin typeface="Baskerville Old Face" pitchFamily="18" charset="0"/>
            </a:endParaRPr>
          </a:p>
          <a:p>
            <a:endParaRPr lang="en-US" dirty="0">
              <a:latin typeface="Baskerville Old Face" pitchFamily="18" charset="0"/>
            </a:endParaRPr>
          </a:p>
          <a:p>
            <a:endParaRPr lang="en-US" dirty="0">
              <a:latin typeface="Baskerville Old Face" pitchFamily="18" charset="0"/>
            </a:endParaRPr>
          </a:p>
          <a:p>
            <a:pPr marL="109728" indent="0">
              <a:buNone/>
            </a:pPr>
            <a:endParaRPr lang="en-US" dirty="0">
              <a:latin typeface="Baskerville Old Face" pitchFamily="18" charset="0"/>
            </a:endParaRPr>
          </a:p>
          <a:p>
            <a:r>
              <a:rPr lang="en-US" dirty="0">
                <a:latin typeface="Baskerville Old Face" pitchFamily="18" charset="0"/>
              </a:rPr>
              <a:t>Educational back ground</a:t>
            </a:r>
          </a:p>
          <a:p>
            <a:pPr lvl="1"/>
            <a:r>
              <a:rPr lang="en-US" dirty="0">
                <a:latin typeface="Baskerville Old Face" pitchFamily="18" charset="0"/>
              </a:rPr>
              <a:t>MS(Software Engineering)</a:t>
            </a:r>
          </a:p>
          <a:p>
            <a:pPr lvl="1"/>
            <a:r>
              <a:rPr lang="en-US" dirty="0">
                <a:latin typeface="Baskerville Old Face" pitchFamily="18" charset="0"/>
              </a:rPr>
              <a:t>BS(Software Engineering)</a:t>
            </a:r>
          </a:p>
          <a:p>
            <a:r>
              <a:rPr lang="en-US" dirty="0">
                <a:latin typeface="Baskerville Old Face" pitchFamily="18" charset="0"/>
              </a:rPr>
              <a:t>Major Area Software Engineering</a:t>
            </a:r>
          </a:p>
          <a:p>
            <a:pPr lvl="1"/>
            <a:endParaRPr lang="en-US" dirty="0">
              <a:latin typeface="Baskerville Old Face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Baskerville Old Face" pitchFamily="18" charset="0"/>
              </a:rPr>
              <a:t>Education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AADB5B-C8E3-4D8B-92FD-3D987B599B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438400"/>
            <a:ext cx="2438400" cy="1524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AE6DA4-3B7D-4DC6-8629-9759B4AE64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2" y="2438400"/>
            <a:ext cx="201930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12408"/>
      </p:ext>
    </p:extLst>
  </p:cSld>
  <p:clrMapOvr>
    <a:masterClrMapping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skerville Old Face" pitchFamily="18" charset="0"/>
              </a:rPr>
              <a:t>Contact </a:t>
            </a:r>
          </a:p>
          <a:p>
            <a:pPr lvl="1"/>
            <a:r>
              <a:rPr lang="en-US" sz="2400" dirty="0">
                <a:latin typeface="Baskerville Old Face" pitchFamily="18" charset="0"/>
              </a:rPr>
              <a:t>Office-19 (Academic Block)</a:t>
            </a:r>
          </a:p>
          <a:p>
            <a:pPr lvl="1"/>
            <a:r>
              <a:rPr lang="en-US" sz="2400" dirty="0">
                <a:latin typeface="Baskerville Old Face" pitchFamily="18" charset="0"/>
              </a:rPr>
              <a:t>Email:</a:t>
            </a:r>
          </a:p>
          <a:p>
            <a:pPr lvl="2"/>
            <a:r>
              <a:rPr lang="en-US" sz="2400" dirty="0">
                <a:solidFill>
                  <a:srgbClr val="002060"/>
                </a:solidFill>
                <a:latin typeface="Baskerville Old Face" pitchFamily="18" charset="0"/>
              </a:rPr>
              <a:t>haroon.zafar@nu.edu.pk</a:t>
            </a:r>
          </a:p>
          <a:p>
            <a:pPr marL="630936" lvl="2" indent="0">
              <a:buNone/>
            </a:pPr>
            <a:endParaRPr lang="en-US" dirty="0"/>
          </a:p>
          <a:p>
            <a:pPr marL="630936" lvl="2" indent="0">
              <a:buNone/>
            </a:pPr>
            <a:r>
              <a:rPr lang="en-US" dirty="0"/>
              <a:t>     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Baskerville Old Face" pitchFamily="18" charset="0"/>
              </a:rPr>
              <a:t>Personal Info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915415"/>
      </p:ext>
    </p:extLst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C380D4-10D7-448F-BF68-EC68A6756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Batch Fall 2023 (SE/AI)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617234-3E01-4402-B920-F9739F3A9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Advisor</a:t>
            </a:r>
          </a:p>
        </p:txBody>
      </p:sp>
    </p:spTree>
    <p:extLst>
      <p:ext uri="{BB962C8B-B14F-4D97-AF65-F5344CB8AC3E}">
        <p14:creationId xmlns:p14="http://schemas.microsoft.com/office/powerpoint/2010/main" val="2189718826"/>
      </p:ext>
    </p:extLst>
  </p:cSld>
  <p:clrMapOvr>
    <a:masterClrMapping/>
  </p:clrMapOvr>
  <p:transition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Course title:	</a:t>
            </a:r>
            <a:r>
              <a:rPr lang="en-US" b="1" dirty="0"/>
              <a:t>Software Re-engineering</a:t>
            </a:r>
            <a:endParaRPr lang="en-US" dirty="0"/>
          </a:p>
          <a:p>
            <a:r>
              <a:rPr lang="en-US" i="1" dirty="0"/>
              <a:t>Instructor:	</a:t>
            </a:r>
            <a:r>
              <a:rPr lang="en-US" b="1" dirty="0"/>
              <a:t>Mr. Haroon Zafar</a:t>
            </a:r>
          </a:p>
          <a:p>
            <a:r>
              <a:rPr lang="en-US" i="1" dirty="0"/>
              <a:t>Credit Hours:</a:t>
            </a:r>
            <a:r>
              <a:rPr lang="en-US" dirty="0"/>
              <a:t>	</a:t>
            </a:r>
            <a:r>
              <a:rPr lang="en-US" b="1" dirty="0"/>
              <a:t>3</a:t>
            </a:r>
            <a:endParaRPr lang="en-US" dirty="0"/>
          </a:p>
          <a:p>
            <a:r>
              <a:rPr lang="en-US" i="1" dirty="0"/>
              <a:t>Semester:	</a:t>
            </a:r>
            <a:r>
              <a:rPr lang="en-US" b="1" dirty="0"/>
              <a:t>Spring 2024</a:t>
            </a:r>
            <a:endParaRPr lang="en-US" dirty="0"/>
          </a:p>
          <a:p>
            <a:r>
              <a:rPr lang="en-US" i="1" dirty="0"/>
              <a:t>Pre-requisite:</a:t>
            </a:r>
            <a:r>
              <a:rPr lang="en-US" dirty="0"/>
              <a:t>	</a:t>
            </a:r>
            <a:r>
              <a:rPr lang="en-US" b="1" dirty="0"/>
              <a:t>Software Engineering</a:t>
            </a:r>
          </a:p>
          <a:p>
            <a:endParaRPr lang="en-US" b="1" dirty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Course</a:t>
            </a:r>
          </a:p>
        </p:txBody>
      </p:sp>
    </p:spTree>
    <p:extLst>
      <p:ext uri="{BB962C8B-B14F-4D97-AF65-F5344CB8AC3E}">
        <p14:creationId xmlns:p14="http://schemas.microsoft.com/office/powerpoint/2010/main" val="3308648722"/>
      </p:ext>
    </p:extLst>
  </p:cSld>
  <p:clrMapOvr>
    <a:masterClrMapping/>
  </p:clrMapOvr>
  <p:transition>
    <p:wipe dir="d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742</TotalTime>
  <Words>390</Words>
  <Application>Microsoft Office PowerPoint</Application>
  <PresentationFormat>On-screen Show (4:3)</PresentationFormat>
  <Paragraphs>113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Arial MT</vt:lpstr>
      <vt:lpstr>Baskerville Old Face</vt:lpstr>
      <vt:lpstr>Lucida Sans Unicode</vt:lpstr>
      <vt:lpstr>Times New Roman</vt:lpstr>
      <vt:lpstr>Verdana</vt:lpstr>
      <vt:lpstr>Wingdings</vt:lpstr>
      <vt:lpstr>Wingdings 2</vt:lpstr>
      <vt:lpstr>Wingdings 3</vt:lpstr>
      <vt:lpstr>Concourse</vt:lpstr>
      <vt:lpstr>Introductory Session</vt:lpstr>
      <vt:lpstr>Introductory Session</vt:lpstr>
      <vt:lpstr>Introductory Session</vt:lpstr>
      <vt:lpstr>Introduction</vt:lpstr>
      <vt:lpstr>Introduction (Cont…)</vt:lpstr>
      <vt:lpstr>Education</vt:lpstr>
      <vt:lpstr>Personal Info</vt:lpstr>
      <vt:lpstr>Batch Advisor</vt:lpstr>
      <vt:lpstr>Course</vt:lpstr>
      <vt:lpstr>About this course</vt:lpstr>
      <vt:lpstr>Alert</vt:lpstr>
      <vt:lpstr>Table of Content (TOC)</vt:lpstr>
      <vt:lpstr>Course Structure</vt:lpstr>
      <vt:lpstr>Google classroom</vt:lpstr>
      <vt:lpstr>Recommended Books</vt:lpstr>
      <vt:lpstr>Final Words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Haroon Zafar</cp:lastModifiedBy>
  <cp:revision>94</cp:revision>
  <dcterms:created xsi:type="dcterms:W3CDTF">2005-09-02T07:27:12Z</dcterms:created>
  <dcterms:modified xsi:type="dcterms:W3CDTF">2024-01-24T05:59:02Z</dcterms:modified>
</cp:coreProperties>
</file>