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3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i="1" dirty="0">
                <a:latin typeface="Times New Roman" panose="02020603050405020304" charset="0"/>
                <a:cs typeface="Times New Roman" panose="02020603050405020304" charset="0"/>
              </a:rPr>
              <a:t>Program Understanding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to Use Dynamic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pPr algn="ctr"/>
            <a:r>
              <a:rPr lang="en-US" sz="3430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Testing: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Techniques like unit testing, integration testing, and system testing.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Example: Running a suite of tests to ensure different parts of the software work as intended.</a:t>
            </a:r>
          </a:p>
          <a:p>
            <a:pPr algn="ctr"/>
            <a:r>
              <a:rPr lang="en-US" sz="3430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Profiler Tools: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Tools that analyze program runtime behavior.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Example: Using a profiler like VisualVM to identify memory leaks or performance bottlenecks.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Static Analysis Example</a:t>
            </a:r>
            <a:endParaRPr lang="en-US" sz="2800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 algn="just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Scenario: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A development team is working on a large codebase, and they want to ensure consistency in coding styles.</a:t>
            </a:r>
          </a:p>
          <a:p>
            <a:pPr algn="just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How to Use: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Employ a static analysis tool (e.g., Pylint for Python) to automatically check the code for adherence to coding standards and style guidelines.</a:t>
            </a:r>
          </a:p>
          <a:p>
            <a:pPr algn="just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Benefits: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Consistent coding styles improve code readability and maintainability.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11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Dynamic Analysis Example</a:t>
            </a:r>
            <a:br>
              <a:rPr lang="en-US" sz="3110" b="1" i="1">
                <a:latin typeface="Times New Roman" panose="02020603050405020304" charset="0"/>
                <a:cs typeface="Times New Roman" panose="02020603050405020304" charset="0"/>
              </a:rPr>
            </a:br>
            <a:endParaRPr lang="en-US" sz="3110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Scenario: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An e-commerce website experiences occasional crashes during high traffic periods.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How to Use: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Perform dynamic analysis using load testing tools to simulate high traffic conditions and identify the specific conditions under which the crashes occur.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Benefits: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Understanding the system's behavior under stress helps optimize performance and enhance reliability.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pPr algn="ctr"/>
            <a:r>
              <a:rPr lang="en-US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Dynamic Analysis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Web Application Performance Analysis using JMeter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i="1">
                <a:latin typeface="Times New Roman" panose="02020603050405020304" charset="0"/>
                <a:cs typeface="Times New Roman" panose="02020603050405020304" charset="0"/>
              </a:rPr>
              <a:t>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development team wants to analyze the performance of a web application under different loads and identify potential bottlenecks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i="1">
                <a:latin typeface="Times New Roman" panose="02020603050405020304" charset="0"/>
                <a:cs typeface="Times New Roman" panose="02020603050405020304" charset="0"/>
              </a:rPr>
              <a:t>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Install JMeter: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Download JMeter from the official website: Apache JMeter.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Extract the downloaded archive to a preferred location.</a:t>
            </a:r>
          </a:p>
          <a:p>
            <a:pPr algn="ctr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Create a Test Plan: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Open JMeter and create a new test plan.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Add a Thread Group to represent virtual users and configure the desired number of users, ramp-up period, and loop count.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 algn="ctr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Add HTTP Request Sampler: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Add an HTTP Request sampler for the web application under test.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Configure the necessary details such as the server name, path, and request method.</a:t>
            </a:r>
          </a:p>
          <a:p>
            <a:pPr algn="ctr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Configure Test Elements: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Add listeners like View Results Tree, Summary Report, or Response Times Over Time to collect and analyze results.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Configure additional elements such as Assertions to validate responses.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pPr algn="ctr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Run the Test: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Start the test plan to simulate multiple users accessing the web application concurrently.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Let's say we have a web application with a login page, and we want to test its performance under 100 concurrent users.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Thread Group Configuration: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Number of Threads (users): 100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Ramp-up Period: 10 seconds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Loop Count: 1 (for simplicity)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HTTP Request Sampler: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Server Name: example.com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Path: /login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Method: POST</a:t>
            </a:r>
          </a:p>
          <a:p>
            <a:pPr algn="ctr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Listeners: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View Results Tree to inspect individual request-response details.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Summary Report to view aggregate statistics.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i="1">
                <a:latin typeface="Times New Roman" panose="02020603050405020304" charset="0"/>
                <a:cs typeface="Times New Roman" panose="02020603050405020304" charset="0"/>
              </a:rPr>
              <a:t>What it includes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Static and dynamic analysis of software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Code metrics and measurements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Program slicing and impact analysis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pPr algn="ctr"/>
            <a:r>
              <a:rPr 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Code Metrics and Measurements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Code Metrics and Measurements</a:t>
            </a:r>
            <a:endParaRPr lang="en-US" sz="28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Code metrics and measurements provide quantitative data about various aspects of software development. 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These metrics help assess code quality, complexity, and maintainability..  Lets see them one by one: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Code Metrics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7580"/>
          </a:xfrm>
        </p:spPr>
        <p:txBody>
          <a:bodyPr/>
          <a:lstStyle/>
          <a:p>
            <a:pPr algn="ctr"/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2705"/>
            <a:ext cx="10515600" cy="5253355"/>
          </a:xfrm>
        </p:spPr>
        <p:txBody>
          <a:bodyPr>
            <a:normAutofit fontScale="70000"/>
          </a:bodyPr>
          <a:lstStyle/>
          <a:p>
            <a:pPr marL="0" indent="0" algn="ctr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1. Cyclomatic Complexity: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Definition: Measures the number of independent paths through the code.</a:t>
            </a:r>
          </a:p>
          <a:p>
            <a:pPr algn="ctr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public class MathOperations {</a:t>
            </a:r>
          </a:p>
          <a:p>
            <a:pPr algn="ctr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    public int calculateFactorial(int n) {</a:t>
            </a:r>
          </a:p>
          <a:p>
            <a:pPr algn="ctr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        int result = 1;</a:t>
            </a:r>
          </a:p>
          <a:p>
            <a:pPr algn="ctr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        for (int i = 1; i &lt;= n; i++) {</a:t>
            </a:r>
          </a:p>
          <a:p>
            <a:pPr algn="ctr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            result *= i;</a:t>
            </a:r>
          </a:p>
          <a:p>
            <a:pPr algn="ctr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        }</a:t>
            </a:r>
          </a:p>
          <a:p>
            <a:pPr algn="ctr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        return result;</a:t>
            </a:r>
          </a:p>
          <a:p>
            <a:pPr algn="ctr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pPr algn="ctr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pPr marL="0" indent="0" algn="ctr">
              <a:buNone/>
            </a:pPr>
            <a:r>
              <a:rPr 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Cyclomatic Complexity: 2 (for the loop and the method itself)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Code Duplication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615"/>
            <a:ext cx="10515600" cy="5334000"/>
          </a:xfrm>
        </p:spPr>
        <p:txBody>
          <a:bodyPr>
            <a:normAutofit fontScale="90000" lnSpcReduction="10000"/>
          </a:bodyPr>
          <a:lstStyle/>
          <a:p>
            <a:endParaRPr lang="en-US"/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Definition: Identifies repeated code fragments.</a:t>
            </a:r>
          </a:p>
          <a:p>
            <a:pPr algn="ctr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public class DuplicatedCodeExample {</a:t>
            </a:r>
          </a:p>
          <a:p>
            <a:pPr algn="ctr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 public void methodA() {</a:t>
            </a:r>
          </a:p>
          <a:p>
            <a:pPr algn="ctr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        // Common code block</a:t>
            </a:r>
          </a:p>
          <a:p>
            <a:pPr algn="ctr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        // ...</a:t>
            </a:r>
          </a:p>
          <a:p>
            <a:pPr algn="ctr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pPr algn="ctr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 public void methodB() {</a:t>
            </a:r>
          </a:p>
          <a:p>
            <a:pPr algn="ctr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        // Common code block</a:t>
            </a:r>
          </a:p>
          <a:p>
            <a:pPr algn="ctr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        // ...</a:t>
            </a:r>
          </a:p>
          <a:p>
            <a:pPr algn="ctr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    }   }</a:t>
            </a:r>
          </a:p>
          <a:p>
            <a:pPr marL="0" indent="0" algn="ctr">
              <a:buNone/>
            </a:pPr>
            <a:r>
              <a:rPr 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Code Duplication: Detected in methodA and methodB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Lines of Code (LOC)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Definition: Measures the number of lines in the source code.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public class MathOperations {</a:t>
            </a:r>
          </a:p>
          <a:p>
            <a:pPr marL="0" indent="0" algn="ctr">
              <a:buNone/>
            </a:pPr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     public int add(int a, int b) {</a:t>
            </a:r>
          </a:p>
          <a:p>
            <a:pPr marL="0" indent="0" algn="ctr">
              <a:buNone/>
            </a:pPr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         return a + b;</a:t>
            </a:r>
          </a:p>
          <a:p>
            <a:pPr marL="0" indent="0" algn="ctr">
              <a:buNone/>
            </a:pPr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     }</a:t>
            </a:r>
          </a:p>
          <a:p>
            <a:pPr marL="0" indent="0" algn="ctr">
              <a:buNone/>
            </a:pPr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 }</a:t>
            </a:r>
          </a:p>
          <a:p>
            <a:pPr marL="0" indent="0" algn="ctr">
              <a:buNone/>
            </a:pPr>
            <a:r>
              <a:rPr 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Lines of Code: 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Code Measurements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Test Coverage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Measures the percentage of code exercised by tests.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If a test suite covers 80% of the code, the test coverage is 80%.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Tools like JaCoCo for Java or Istanbul for JavaScript provide test coverage reports.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Bug Density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 marL="0" indent="0" algn="just">
              <a:buNone/>
            </a:pPr>
            <a:r>
              <a:rPr lang="en-US"/>
              <a:t> 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Calculates the number of bugs per unit of code.</a:t>
            </a:r>
          </a:p>
          <a:p>
            <a:pPr marL="0" indent="0" algn="just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If a codebase has 10 bugs and consists of 1,000 lines of code, the bug density is 10/1000 = 0.01 bugs per line of code.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Code Churn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Measures how much code is added, modified, or deleted over time.</a:t>
            </a:r>
          </a:p>
          <a:p>
            <a:pPr marL="0" indent="0" algn="just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 a two-week sprint, the team adds 500 lines of code, modifies 200 lines, and deletes 100 lines.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Code Churn = 500 (added) + 200 (modified) + 100 (deleted) = 800 lines of code.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Static Analysis of Software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Scenarios: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i="1">
                <a:latin typeface="Times New Roman" panose="02020603050405020304" charset="0"/>
                <a:cs typeface="Times New Roman" panose="02020603050405020304" charset="0"/>
              </a:rPr>
              <a:t>1. Scenario: Cyclomatic Complexity in Legacy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Challenge: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team inherits a legacy system with complex functions.</a:t>
            </a: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Use: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Identify functions with high cyclomatic complexity using tools like SonarQube.</a:t>
            </a: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Caution: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: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Prioritize refactoring efforts on high-complexity functions to enhance maintainability.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i="1">
                <a:latin typeface="Times New Roman" panose="02020603050405020304" charset="0"/>
                <a:cs typeface="Times New Roman" panose="02020603050405020304" charset="0"/>
              </a:rPr>
              <a:t>2. Scenario: Test Coverage in a New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Challenge: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Develop a new feature and ensure comprehensive testing.</a:t>
            </a: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Use: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Run code coverage analysis after writing tests.</a:t>
            </a: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Caution: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Confirm that the new code is adequately tested and doesn't introduce regressions.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Scenario: Bug Density Assessment</a:t>
            </a:r>
            <a:endParaRPr lang="en-US" sz="28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Challenge: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Assess the quality of a module that frequently receives bug reports.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Use: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Calculate bug density for the module.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Caution: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Determine if the module has a high likelihood of containing bugs and allocate resources for thorough testing or refactoring.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Scenario: Code Churn in Agile Development</a:t>
            </a:r>
            <a:endParaRPr lang="en-US" sz="28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endParaRPr lang="en-US"/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Challenge:</a:t>
            </a: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Manage code changes in an agile development environment.</a:t>
            </a: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Use:</a:t>
            </a: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Track code churn metrics during each sprint.</a:t>
            </a: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Caution:</a:t>
            </a:r>
          </a:p>
          <a:p>
            <a:pPr algn="ctr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Monitor the development pace and assess the impact of changes on code stability.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pPr algn="ctr"/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Program Slicing and Impact Analysis: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i="1">
                <a:latin typeface="Times New Roman" panose="02020603050405020304" charset="0"/>
                <a:cs typeface="Times New Roman" panose="02020603050405020304" charset="0"/>
              </a:rPr>
              <a:t>(1) What is Program Slicing?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Idea: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Imagine you have a big recipe, and you only want to see the steps that involve making the sauce.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In Code: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Program slicing is like extracting only the parts of the code that affect a specific thing, like a variable or calculation.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Why Use Program Slicing?</a:t>
            </a:r>
            <a:endParaRPr lang="en-US" sz="28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 algn="just"/>
            <a:r>
              <a:rPr 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Easy Understanding: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Helps you focus on just the parts of the code you need to understand without looking at everything.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Bug Hunting: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Useful for finding and fixing mistakes because it shows you only the relevant pieces.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9955"/>
          </a:xfrm>
        </p:spPr>
        <p:txBody>
          <a:bodyPr>
            <a:normAutofit fontScale="90000" lnSpcReduction="10000"/>
          </a:bodyPr>
          <a:lstStyle/>
          <a:p>
            <a:pPr marL="0" indent="0" algn="just">
              <a:buNone/>
            </a:pPr>
            <a:r>
              <a:rPr lang="en-US"/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public class Calculator {</a:t>
            </a:r>
          </a:p>
          <a:p>
            <a:pPr marL="0" indent="0" algn="just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public int add(int a, int b) {</a:t>
            </a:r>
          </a:p>
          <a:p>
            <a:pPr marL="0" indent="0" algn="just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int result = a + b; // Point of interest</a:t>
            </a:r>
          </a:p>
          <a:p>
            <a:pPr marL="0" indent="0" algn="just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return result;</a:t>
            </a:r>
          </a:p>
          <a:p>
            <a:pPr marL="0" indent="0" algn="just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}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public int multiply(int x, int y) {</a:t>
            </a:r>
          </a:p>
          <a:p>
            <a:pPr marL="0" indent="0" algn="just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return add(x, y);</a:t>
            </a:r>
          </a:p>
          <a:p>
            <a:pPr marL="0" indent="0" algn="just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}  }</a:t>
            </a:r>
          </a:p>
          <a:p>
            <a:pPr marL="0" indent="0" algn="just">
              <a:buNone/>
            </a:pPr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 If you're interested in the result variable, program slicing would show you only the add method and related code.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(2) What is </a:t>
            </a:r>
            <a:r>
              <a:rPr lang="en-US" sz="2800" i="1">
                <a:latin typeface="Times New Roman" panose="02020603050405020304" charset="0"/>
                <a:cs typeface="Times New Roman" panose="02020603050405020304" charset="0"/>
              </a:rPr>
              <a:t>Impact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Idea: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Think about changing one ingredient in a recipe and figuring out what else in the recipe needs adjusting.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In Code: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Impact analysis helps you understand what parts of your code might be affected when you make changes.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is Static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Static analysis involves examining the code without executing it. 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primary goal is to find issues by analyzing the source code, bytecode, or binary code. This analysis is performed before the program is run.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Why Use Impact Analysis?</a:t>
            </a:r>
            <a:endParaRPr lang="en-US" sz="28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 algn="just"/>
            <a:r>
              <a:rPr 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Safe Changes: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Lets you know what might break before you make changes, so you can be careful.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Save Time: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Instead of checking everything, you focus on what matters, making changes faster.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i="1">
                <a:latin typeface="Times New Roman" panose="02020603050405020304" charset="0"/>
                <a:cs typeface="Times New Roman" panose="0202060305040502030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 algn="just">
              <a:buNone/>
            </a:pPr>
            <a:r>
              <a:rPr lang="en-US"/>
              <a:t>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public class PaymentProcessor {</a:t>
            </a:r>
          </a:p>
          <a:p>
            <a:pPr marL="0" indent="0" algn="just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public void processPayment(double amount) {</a:t>
            </a:r>
          </a:p>
          <a:p>
            <a:pPr marL="0" indent="0" algn="just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// Payment processing logic</a:t>
            </a:r>
          </a:p>
          <a:p>
            <a:pPr marL="0" indent="0" algn="just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}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public void notifyCustomer() {</a:t>
            </a:r>
          </a:p>
          <a:p>
            <a:pPr marL="0" indent="0" algn="just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// Notification logic</a:t>
            </a:r>
          </a:p>
          <a:p>
            <a:pPr marL="0" indent="0" algn="just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}  }</a:t>
            </a:r>
          </a:p>
          <a:p>
            <a:pPr marL="0" indent="0" algn="ctr">
              <a:buNone/>
            </a:pPr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If you need to change the payment processing logic, impact analysis would show that the notifyCustomer method is not directly affected.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466850" y="1768475"/>
            <a:ext cx="8736330" cy="38284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1. Scenario: Program Slicing for Bug Isolation (Java):</a:t>
            </a: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Challenge:</a:t>
            </a: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Something is wrong in the result of the add method.</a:t>
            </a: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Use:</a:t>
            </a: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Program slicing helps you focus only on the add method's code to find and fix the issue.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451610" y="1508125"/>
            <a:ext cx="8674735" cy="35820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2. Scenario: Impact Analysis for Code Modification (Java):</a:t>
            </a: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Challenge:</a:t>
            </a: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You want to change how payments are processed.</a:t>
            </a: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Use:</a:t>
            </a:r>
          </a:p>
          <a:p>
            <a:pPr algn="ctr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Impact analysis helps you see which parts of the code might be impacted by the change, so you can make adjustments carefully.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406525" y="2091690"/>
            <a:ext cx="8981440" cy="34099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 a nutshell, </a:t>
            </a:r>
            <a:r>
              <a:rPr 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program slicing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helps you focus on specific parts of your code, like looking at only the steps for making sauce in a recipe. 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Impact analysis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helps you know what might be affected when you make changes, like figuring out what else needs adjusting when you change an ingredient in a recipe.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pPr algn="ctr"/>
            <a:r>
              <a:rPr lang="en-US" b="1" i="1">
                <a:latin typeface="Times New Roman" panose="02020603050405020304" charset="0"/>
                <a:cs typeface="Times New Roman" panose="02020603050405020304" charset="0"/>
              </a:rPr>
              <a:t>Thank You...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Why Use Static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Early Issue Detection: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Static analysis helps catch issues early in the development process, reducing the cost and effort required to fix them.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Code Quality Improvement: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It aids in maintaining high code quality by identifying potential bugs, security vulnerabilities, and adherence to coding standards.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Automation: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Static analysis tools automate the process, making it efficient and consistent.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How to Use Static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 marL="0" indent="0" algn="ctr">
              <a:buNone/>
            </a:pPr>
            <a:r>
              <a:rPr 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 (1) Code Review: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Manual examination of source code by developers or peers.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Example: Reviewing code for syntax errors, proper use of variables, and adherence to coding conventions.</a:t>
            </a:r>
          </a:p>
          <a:p>
            <a:pPr marL="0" indent="0" algn="ctr">
              <a:buNone/>
            </a:pPr>
            <a:r>
              <a:rPr lang="en-US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 (2) Static Code Analysis Tools: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Automated tools analyze source code for potential issues.</a:t>
            </a: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Example: Using ESLint for JavaScript to identify and fix common coding issues.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pPr algn="ctr"/>
            <a:endParaRPr lang="en-US" sz="3200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Dynamic Analysis of Software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is Dynamic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Dynamic analysis involves running the software and observing its behavior during execution. </a:t>
            </a: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It aims to identify runtime issues and understand how the program behaves in different scenarios.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Why Use Dynamic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just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Runtime Issue Identification: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It helps uncover issues that may only manifest during actual execution.</a:t>
            </a:r>
          </a:p>
          <a:p>
            <a:pPr algn="just"/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Performance Profiling: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Dynamic analysis tools can identify bottlenecks and performance issues during runtime.</a:t>
            </a:r>
          </a:p>
          <a:p>
            <a:pPr algn="just"/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Behavior Understanding: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It provides insights into how the program interacts with its environment.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1821</Words>
  <Application>Microsoft Office PowerPoint</Application>
  <PresentationFormat>Widescreen</PresentationFormat>
  <Paragraphs>297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Office Theme</vt:lpstr>
      <vt:lpstr>Program Understanding and Analysis</vt:lpstr>
      <vt:lpstr>What it includes</vt:lpstr>
      <vt:lpstr>PowerPoint Presentation</vt:lpstr>
      <vt:lpstr>What is Static Analysis?</vt:lpstr>
      <vt:lpstr>Why Use Static Analysis?</vt:lpstr>
      <vt:lpstr>How to Use Static Analysis</vt:lpstr>
      <vt:lpstr>PowerPoint Presentation</vt:lpstr>
      <vt:lpstr>What is Dynamic Analysis?</vt:lpstr>
      <vt:lpstr>Why Use Dynamic Analysis?</vt:lpstr>
      <vt:lpstr>How to Use Dynamic Analysis</vt:lpstr>
      <vt:lpstr>1. Static Analysis Example</vt:lpstr>
      <vt:lpstr>2. Dynamic Analysis Example </vt:lpstr>
      <vt:lpstr>PowerPoint Presentation</vt:lpstr>
      <vt:lpstr>What</vt:lpstr>
      <vt:lpstr>How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Metrics and Measurements</vt:lpstr>
      <vt:lpstr>PowerPoint Presentation</vt:lpstr>
      <vt:lpstr>PowerPoint Presentation</vt:lpstr>
      <vt:lpstr>2. Code Duplication</vt:lpstr>
      <vt:lpstr>3. Lines of Code (LOC)</vt:lpstr>
      <vt:lpstr>PowerPoint Presentation</vt:lpstr>
      <vt:lpstr>1. Test Coverage</vt:lpstr>
      <vt:lpstr>2. Bug Density</vt:lpstr>
      <vt:lpstr>3. Code Churn</vt:lpstr>
      <vt:lpstr>PowerPoint Presentation</vt:lpstr>
      <vt:lpstr>1. Scenario: Cyclomatic Complexity in Legacy Code</vt:lpstr>
      <vt:lpstr>2. Scenario: Test Coverage in a New Feature</vt:lpstr>
      <vt:lpstr>3. Scenario: Bug Density Assessment</vt:lpstr>
      <vt:lpstr>4. Scenario: Code Churn in Agile Development</vt:lpstr>
      <vt:lpstr>PowerPoint Presentation</vt:lpstr>
      <vt:lpstr>(1) What is Program Slicing?</vt:lpstr>
      <vt:lpstr>Why Use Program Slicing?</vt:lpstr>
      <vt:lpstr>Example</vt:lpstr>
      <vt:lpstr>(2) What is Impact Analysis</vt:lpstr>
      <vt:lpstr>Why Use Impact Analysis?</vt:lpstr>
      <vt:lpstr>Example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Understanding and Analysis</dc:title>
  <dc:creator/>
  <cp:lastModifiedBy>Haroon Zafar</cp:lastModifiedBy>
  <cp:revision>2</cp:revision>
  <dcterms:created xsi:type="dcterms:W3CDTF">2023-12-21T07:15:23Z</dcterms:created>
  <dcterms:modified xsi:type="dcterms:W3CDTF">2024-04-19T09:25:49Z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EF52396348464357B6DDDD955E62A81C_11</vt:lpwstr>
  </property>
  <property fmtid="{D5CDD505-2E9C-101B-9397-08002B2CF9AE}" pid="3" name="KSOProductBuildVer">
    <vt:lpwstr>1033-12.2.0.13266</vt:lpwstr>
  </property>
</Properties>
</file>