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5"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Clean Code</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Consider Scope Length for Name Length:</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Rule: The length of a variable or constant name should match how big or widely it's used in your code.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If a variable is used all over your program, give it a longer, more descriptive name (like totalTaskWeeks). If it's only used in a small part, a shorter name (like sum) might be okay. This helps make your code more understandable, especially in larger projects.</a:t>
            </a:r>
            <a:endParaRPr lang="en-US">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r>
              <a:rPr lang="en-US">
                <a:latin typeface="Times New Roman" panose="02020603050405020304" charset="0"/>
                <a:cs typeface="Times New Roman" panose="02020603050405020304" charset="0"/>
              </a:rPr>
              <a:t> </a:t>
            </a:r>
            <a:r>
              <a:rPr lang="en-US">
                <a:solidFill>
                  <a:schemeClr val="accent5"/>
                </a:solidFill>
                <a:latin typeface="Times New Roman" panose="02020603050405020304" charset="0"/>
                <a:cs typeface="Times New Roman" panose="02020603050405020304" charset="0"/>
              </a:rPr>
              <a:t>Avoiding Member Prefixes:</a:t>
            </a:r>
            <a:endParaRPr lang="en-US">
              <a:solidFill>
                <a:schemeClr val="accent5"/>
              </a:solidFill>
              <a:latin typeface="Times New Roman" panose="02020603050405020304" charset="0"/>
              <a:cs typeface="Times New Roman" panose="02020603050405020304" charset="0"/>
            </a:endParaRPr>
          </a:p>
          <a:p>
            <a:pPr algn="just"/>
            <a:endParaRPr lang="en-US">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Rule: Avoid prefixing member variables with markers like m_.</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Instead of using m_description for a member variable, use description.</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Small classes and modern editing environments make member prefixes unnecessary. </a:t>
            </a:r>
            <a:endParaRPr lang="en-US">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811655" y="890270"/>
            <a:ext cx="7901940" cy="4523105"/>
          </a:xfrm>
          <a:prstGeom prst="rect">
            <a:avLst/>
          </a:prstGeom>
          <a:noFill/>
        </p:spPr>
        <p:txBody>
          <a:bodyPr wrap="square" rtlCol="0">
            <a:spAutoFit/>
          </a:bodyPr>
          <a:p>
            <a:pPr algn="just"/>
            <a:r>
              <a:rPr lang="en-US">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Old approach with member prefix</a:t>
            </a:r>
            <a:endParaRPr lang="en-US" b="1">
              <a:solidFill>
                <a:schemeClr val="accent5"/>
              </a:solidFill>
              <a:latin typeface="Times New Roman" panose="02020603050405020304" charset="0"/>
              <a:cs typeface="Times New Roman" panose="02020603050405020304" charset="0"/>
            </a:endParaRPr>
          </a:p>
          <a:p>
            <a:pPr algn="just"/>
            <a:endParaRPr lang="en-US" b="1">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public class Part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private String m_description; // The textual description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void setDescription(String description)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m_description = description;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Modern approach without member prefix</a:t>
            </a:r>
            <a:endParaRPr lang="en-US" b="1">
              <a:solidFill>
                <a:schemeClr val="accent5"/>
              </a:solidFill>
              <a:latin typeface="Times New Roman" panose="02020603050405020304" charset="0"/>
              <a:cs typeface="Times New Roman" panose="02020603050405020304" charset="0"/>
            </a:endParaRPr>
          </a:p>
          <a:p>
            <a:pPr algn="just"/>
            <a:endParaRPr lang="en-US" b="1">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public class Part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String description;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void setDescription(String description) {</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this.description = description;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i="1">
                <a:latin typeface="Times New Roman" panose="02020603050405020304" charset="0"/>
                <a:cs typeface="Times New Roman" panose="02020603050405020304" charset="0"/>
              </a:rPr>
              <a:t>Class Names</a:t>
            </a:r>
            <a:endParaRPr lang="en-US" sz="3200" i="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Noun or Noun Phrase Names:</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Guideline: Classes and objects should have noun or noun phrase names (e.g., Customer, Account, AddressParser).</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Use meaningful nouns for class names like Customer instead of ambiguous terms like Manager or Processor.</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457960" y="1209675"/>
            <a:ext cx="9653270" cy="4276090"/>
          </a:xfrm>
          <a:prstGeom prst="rect">
            <a:avLst/>
          </a:prstGeom>
          <a:noFill/>
        </p:spPr>
        <p:txBody>
          <a:bodyPr wrap="square" rtlCol="0">
            <a:noAutofit/>
          </a:bodyPr>
          <a:p>
            <a:pPr algn="ctr"/>
            <a:r>
              <a:rPr lang="en-US" b="1">
                <a:solidFill>
                  <a:schemeClr val="accent5"/>
                </a:solidFill>
                <a:latin typeface="Times New Roman" panose="02020603050405020304" charset="0"/>
                <a:cs typeface="Times New Roman" panose="02020603050405020304" charset="0"/>
              </a:rPr>
              <a:t>Why "Customer" is Meaningful:</a:t>
            </a:r>
            <a:endParaRPr lang="en-US" b="1">
              <a:solidFill>
                <a:schemeClr val="accent5"/>
              </a:solidFill>
              <a:latin typeface="Times New Roman" panose="02020603050405020304" charset="0"/>
              <a:cs typeface="Times New Roman" panose="02020603050405020304" charset="0"/>
            </a:endParaRPr>
          </a:p>
          <a:p>
            <a:pPr algn="ctr"/>
            <a:endParaRPr lang="en-US" b="1">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term "Customer" immediately suggests that the class deals with customer-related functionalities, such as storing customer information, processing orders, or managing customer interactions.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It aligns with the principle of choosing names that convey the purpose or role of the class without requiring additional context.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ctr"/>
            <a:r>
              <a:rPr lang="en-US" b="1">
                <a:solidFill>
                  <a:schemeClr val="accent5"/>
                </a:solidFill>
                <a:latin typeface="Times New Roman" panose="02020603050405020304" charset="0"/>
                <a:cs typeface="Times New Roman" panose="02020603050405020304" charset="0"/>
              </a:rPr>
              <a:t>Why "Manager" and "Processor" are Ambiguous:</a:t>
            </a:r>
            <a:endParaRPr lang="en-US" b="1">
              <a:solidFill>
                <a:schemeClr val="accent5"/>
              </a:solidFill>
              <a:latin typeface="Times New Roman" panose="02020603050405020304" charset="0"/>
              <a:cs typeface="Times New Roman" panose="02020603050405020304" charset="0"/>
            </a:endParaRPr>
          </a:p>
          <a:p>
            <a:pPr algn="ctr"/>
            <a:endParaRPr lang="en-US" b="1">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"Manager" and "Processor" are generic terms that could be associated with various responsibilities or operations, making it challenging to deduce the class's exact purpose without additional information.</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Ambiguous names may lead to confusion and require developers to delve deeper into the class implementation or documentation to understand its role.</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Method Names</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Verb or Verb Phrase Names:</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Guideline: Methods should have verb or verb phrase names (e.g., postPayment, deletePage, save).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Use action-oriented names for methods to convey their purpose (e.g., payFee for a method handling payment posting).</a:t>
            </a:r>
            <a:endParaRPr lang="en-US">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endParaRPr lang="en-US"/>
          </a:p>
          <a:p>
            <a:pPr algn="just"/>
            <a:r>
              <a:rPr lang="en-US"/>
              <a:t> </a:t>
            </a:r>
            <a:r>
              <a:rPr lang="en-US">
                <a:latin typeface="Times New Roman" panose="02020603050405020304" charset="0"/>
                <a:cs typeface="Times New Roman" panose="02020603050405020304" charset="0"/>
              </a:rPr>
              <a:t>Lets discuss the importance of keeping functions/methods (blocks of code that perform a specific task) small for better readability and maintainability.</a:t>
            </a:r>
            <a:endParaRPr 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10000"/>
          </a:bodyPr>
          <a:p>
            <a:endParaRPr lang="en-US"/>
          </a:p>
          <a:p>
            <a:pPr algn="ctr"/>
            <a:r>
              <a:rPr lang="en-US">
                <a:latin typeface="Times New Roman" panose="02020603050405020304" charset="0"/>
                <a:cs typeface="Times New Roman" panose="02020603050405020304" charset="0"/>
              </a:rPr>
              <a:t>First Rule: Functions Should Be Small:</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primary guideline is that functions should be small, meaning they should not contain a lot of lines of code.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ctr"/>
            <a:r>
              <a:rPr lang="en-US">
                <a:latin typeface="Times New Roman" panose="02020603050405020304" charset="0"/>
                <a:cs typeface="Times New Roman" panose="02020603050405020304" charset="0"/>
              </a:rPr>
              <a:t>Second Rule: Functions Should Be Smaller Than That: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 stronger recommendation is made that functions should be even smaller than what one might initially think. The idea is to aim for very small functions.</a:t>
            </a:r>
            <a:endParaRPr lang="en-US">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i="1">
                <a:latin typeface="Times New Roman" panose="02020603050405020304" charset="0"/>
                <a:cs typeface="Times New Roman" panose="02020603050405020304" charset="0"/>
              </a:rPr>
              <a:t>Do One Thing</a:t>
            </a:r>
            <a:endParaRPr lang="en-US" sz="3200" i="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The principle is that functions should do one thing, and they should do it well and only that.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advice is often stated as "Functions should do one thing." However, it can be challenging to define what "one thing" means.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A function does "one thing" </a:t>
            </a:r>
            <a:r>
              <a:rPr lang="en-US">
                <a:solidFill>
                  <a:schemeClr val="accent5"/>
                </a:solidFill>
                <a:latin typeface="Times New Roman" panose="02020603050405020304" charset="0"/>
                <a:cs typeface="Times New Roman" panose="02020603050405020304" charset="0"/>
              </a:rPr>
              <a:t>if it performs the steps one level below its stated name or purpose.</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89685" y="1056005"/>
            <a:ext cx="9436100" cy="1167765"/>
          </a:xfrm>
          <a:prstGeom prst="rect">
            <a:avLst/>
          </a:prstGeom>
          <a:noFill/>
        </p:spPr>
        <p:txBody>
          <a:bodyPr wrap="square" rtlCol="0">
            <a:noAutofit/>
          </a:bodyPr>
          <a:p>
            <a:pPr algn="just"/>
            <a:r>
              <a:rPr lang="en-US"/>
              <a:t>B</a:t>
            </a:r>
            <a:r>
              <a:rPr lang="en-US">
                <a:latin typeface="Times New Roman" panose="02020603050405020304" charset="0"/>
                <a:cs typeface="Times New Roman" panose="02020603050405020304" charset="0"/>
              </a:rPr>
              <a:t>reaking down the functionality into steps one level below its stated name means that the function should not be overly complex or have too many responsibilities. Each function should have a focused and well-defined responsibility</a:t>
            </a:r>
            <a:endParaRPr lang="en-US">
              <a:latin typeface="Times New Roman" panose="02020603050405020304" charset="0"/>
              <a:cs typeface="Times New Roman" panose="02020603050405020304" charset="0"/>
            </a:endParaRPr>
          </a:p>
        </p:txBody>
      </p:sp>
      <p:sp>
        <p:nvSpPr>
          <p:cNvPr id="5" name="Text Box 4"/>
          <p:cNvSpPr txBox="1"/>
          <p:nvPr/>
        </p:nvSpPr>
        <p:spPr>
          <a:xfrm>
            <a:off x="1289685" y="3190240"/>
            <a:ext cx="9712960" cy="2781300"/>
          </a:xfrm>
          <a:prstGeom prst="rect">
            <a:avLst/>
          </a:prstGeom>
          <a:noFill/>
        </p:spPr>
        <p:txBody>
          <a:bodyPr wrap="square" rtlCol="0">
            <a:noAutofit/>
          </a:bodyPr>
          <a:p>
            <a:pPr algn="just"/>
            <a:r>
              <a:rPr lang="en-US">
                <a:latin typeface="Times New Roman" panose="02020603050405020304" charset="0"/>
                <a:cs typeface="Times New Roman" panose="02020603050405020304" charset="0"/>
              </a:rPr>
              <a:t>Suppose you have a function named processData. If this function, under the hood, performs tasks like reading data from a file, parsing the data, and then saving it to a database, it might be violating the "one thing" principle. </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solidFill>
                  <a:schemeClr val="accent5"/>
                </a:solidFill>
                <a:latin typeface="Times New Roman" panose="02020603050405020304" charset="0"/>
                <a:cs typeface="Times New Roman" panose="02020603050405020304" charset="0"/>
              </a:rPr>
              <a:t>Instead, you could have separate functions like readFromFile, parseData, and saveToDatabase, each responsible for a specific aspect of the overall process. This not only makes each function more focused and easier to understand but also facilitates code reuse and testing.</a:t>
            </a:r>
            <a:endParaRPr lang="en-US">
              <a:solidFill>
                <a:schemeClr val="accent5"/>
              </a:solidFill>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a:latin typeface="Times New Roman" panose="02020603050405020304" charset="0"/>
                <a:cs typeface="Times New Roman" panose="02020603050405020304" charset="0"/>
              </a:rPr>
              <a:t>Meaningful Names</a:t>
            </a:r>
            <a:endParaRPr lang="en-US" sz="320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endParaRPr lang="en-US"/>
          </a:p>
          <a:p>
            <a:pPr algn="just"/>
            <a:r>
              <a:rPr lang="en-US">
                <a:latin typeface="Times New Roman" panose="02020603050405020304" charset="0"/>
                <a:cs typeface="Times New Roman" panose="02020603050405020304" charset="0"/>
              </a:rPr>
              <a:t>Choose names that clearly convey the purpose and usage of variables, functions, classes, etc. </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Names should answer questions like why it exists, what it does, and how it is used.</a:t>
            </a:r>
            <a:endParaRPr lang="en-US">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04975" y="288290"/>
            <a:ext cx="8131175" cy="6477635"/>
          </a:xfrm>
          <a:prstGeom prst="rect">
            <a:avLst/>
          </a:prstGeom>
          <a:noFill/>
        </p:spPr>
        <p:txBody>
          <a:bodyPr wrap="square" rtlCol="0">
            <a:noAutofit/>
          </a:bodyPr>
          <a:p>
            <a:r>
              <a:rPr lang="en-US">
                <a:latin typeface="Times New Roman" panose="02020603050405020304" charset="0"/>
                <a:cs typeface="Times New Roman" panose="02020603050405020304" charset="0"/>
              </a:rPr>
              <a:t>public class ShoppingCartProcessor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public void processCartItem(CartItem item)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validateItem(item);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applyDiscount(item);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calculateTotal(item);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generateReceipt(item);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private void validateItem(CartItem item)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Code to validate the item</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private void applyDiscount(CartItem item)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Code to apply discounts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private void calculateTotal(CartItem item)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Code to calculate the total cost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private void generateReceipt(CartItem item)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Code to generate a receipt</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34185" y="871855"/>
            <a:ext cx="8394700" cy="4382135"/>
          </a:xfrm>
          <a:prstGeom prst="rect">
            <a:avLst/>
          </a:prstGeom>
          <a:noFill/>
        </p:spPr>
        <p:txBody>
          <a:bodyPr wrap="square" rtlCol="0">
            <a:noAutofit/>
          </a:bodyPr>
          <a:p>
            <a:pPr algn="ctr"/>
            <a:r>
              <a:rPr lang="en-US" b="1">
                <a:solidFill>
                  <a:schemeClr val="accent5"/>
                </a:solidFill>
                <a:latin typeface="Times New Roman" panose="02020603050405020304" charset="0"/>
                <a:cs typeface="Times New Roman" panose="02020603050405020304" charset="0"/>
              </a:rPr>
              <a:t>Explanation:</a:t>
            </a:r>
            <a:endParaRPr lang="en-US" b="1">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processCartItem method processes a cart item by performing steps like validation, applying discounts, calculating the total, and generating a receipt.</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Each step (validate, applyDiscount, calculateTotal, generateReceipt) represents a single level of abstraction below the main purpose of processing a cart item.</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ctr"/>
            <a:r>
              <a:rPr lang="en-US" b="1">
                <a:solidFill>
                  <a:schemeClr val="accent5"/>
                </a:solidFill>
                <a:latin typeface="Times New Roman" panose="02020603050405020304" charset="0"/>
                <a:cs typeface="Times New Roman" panose="02020603050405020304" charset="0"/>
              </a:rPr>
              <a:t>Maintaining One Level of Abstraction:</a:t>
            </a:r>
            <a:endParaRPr lang="en-US" b="1">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Each helper method focuses on a specific aspect of processing a cart item.</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This example keeps the function doing one thing, and each subtask is a clear step. The functions maintain a consistent level of abstraction, making the code readable.</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ctr"/>
            <a:r>
              <a:rPr lang="en-US" sz="3200">
                <a:latin typeface="Times New Roman" panose="02020603050405020304" charset="0"/>
                <a:cs typeface="Times New Roman" panose="02020603050405020304" charset="0"/>
              </a:rPr>
              <a:t>The Stepdown Rule Explained</a:t>
            </a:r>
            <a:endParaRPr lang="en-US" sz="3200">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endParaRPr lang="en-US"/>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Stepdown Rule is a coding guideline that promotes better readability and understanding of code by organizing functions in a top-down, hierarchical structure.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ctr"/>
            <a:endParaRPr lang="en-US">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533015" y="549275"/>
            <a:ext cx="5246370" cy="645160"/>
          </a:xfrm>
          <a:prstGeom prst="rect">
            <a:avLst/>
          </a:prstGeom>
          <a:noFill/>
        </p:spPr>
        <p:txBody>
          <a:bodyPr wrap="square" rtlCol="0">
            <a:spAutoFit/>
          </a:bodyPr>
          <a:p>
            <a:r>
              <a:rPr lang="en-US" b="1">
                <a:solidFill>
                  <a:schemeClr val="accent5"/>
                </a:solidFill>
                <a:latin typeface="Times New Roman" panose="02020603050405020304" charset="0"/>
                <a:cs typeface="Times New Roman" panose="02020603050405020304" charset="0"/>
                <a:sym typeface="+mn-ea"/>
              </a:rPr>
              <a:t>Here's a breakdown of its key points:</a:t>
            </a:r>
            <a:endParaRPr lang="en-US" b="1">
              <a:solidFill>
                <a:schemeClr val="accent5"/>
              </a:solidFill>
              <a:latin typeface="Times New Roman" panose="02020603050405020304" charset="0"/>
              <a:cs typeface="Times New Roman" panose="02020603050405020304" charset="0"/>
            </a:endParaRPr>
          </a:p>
          <a:p>
            <a:endParaRPr lang="en-US" b="1">
              <a:solidFill>
                <a:schemeClr val="accent5"/>
              </a:solidFill>
              <a:latin typeface="Times New Roman" panose="02020603050405020304" charset="0"/>
              <a:cs typeface="Times New Roman" panose="02020603050405020304" charset="0"/>
            </a:endParaRPr>
          </a:p>
        </p:txBody>
      </p:sp>
      <p:sp>
        <p:nvSpPr>
          <p:cNvPr id="5" name="Text Box 4"/>
          <p:cNvSpPr txBox="1"/>
          <p:nvPr/>
        </p:nvSpPr>
        <p:spPr>
          <a:xfrm>
            <a:off x="1196975" y="1485900"/>
            <a:ext cx="9791700" cy="1198880"/>
          </a:xfrm>
          <a:prstGeom prst="rect">
            <a:avLst/>
          </a:prstGeom>
          <a:noFill/>
        </p:spPr>
        <p:txBody>
          <a:bodyPr wrap="square" rtlCol="0">
            <a:spAutoFit/>
          </a:bodyPr>
          <a:p>
            <a:pPr algn="just"/>
            <a:r>
              <a:rPr lang="en-US">
                <a:solidFill>
                  <a:schemeClr val="accent6"/>
                </a:solidFill>
                <a:latin typeface="Times New Roman" panose="02020603050405020304" charset="0"/>
                <a:cs typeface="Times New Roman" panose="02020603050405020304" charset="0"/>
              </a:rPr>
              <a:t>Imagine reading a book or a well-structured article. The Stepdown Rule aims to create a similar experience with code.</a:t>
            </a:r>
            <a:endParaRPr lang="en-US">
              <a:solidFill>
                <a:schemeClr val="accent6"/>
              </a:solidFill>
              <a:latin typeface="Times New Roman" panose="02020603050405020304" charset="0"/>
              <a:cs typeface="Times New Roman" panose="02020603050405020304" charset="0"/>
            </a:endParaRPr>
          </a:p>
          <a:p>
            <a:pPr algn="just"/>
            <a:r>
              <a:rPr lang="en-US">
                <a:solidFill>
                  <a:schemeClr val="accent6"/>
                </a:solidFill>
                <a:latin typeface="Times New Roman" panose="02020603050405020304" charset="0"/>
                <a:cs typeface="Times New Roman" panose="02020603050405020304" charset="0"/>
              </a:rPr>
              <a:t>Functions should be arranged in a way that tells a story, guiding the reader from high-level concepts to more detailed implementations.</a:t>
            </a:r>
            <a:endParaRPr lang="en-US">
              <a:solidFill>
                <a:schemeClr val="accent6"/>
              </a:solidFill>
              <a:latin typeface="Times New Roman" panose="02020603050405020304" charset="0"/>
              <a:cs typeface="Times New Roman" panose="02020603050405020304" charset="0"/>
            </a:endParaRPr>
          </a:p>
        </p:txBody>
      </p:sp>
      <p:sp>
        <p:nvSpPr>
          <p:cNvPr id="6" name="Text Box 5"/>
          <p:cNvSpPr txBox="1"/>
          <p:nvPr/>
        </p:nvSpPr>
        <p:spPr>
          <a:xfrm>
            <a:off x="1074420" y="3481705"/>
            <a:ext cx="9791065" cy="645160"/>
          </a:xfrm>
          <a:prstGeom prst="rect">
            <a:avLst/>
          </a:prstGeom>
          <a:noFill/>
        </p:spPr>
        <p:txBody>
          <a:bodyPr wrap="square" rtlCol="0">
            <a:spAutoFit/>
          </a:bodyPr>
          <a:p>
            <a:pPr algn="just"/>
            <a:r>
              <a:rPr lang="en-US">
                <a:solidFill>
                  <a:srgbClr val="7030A0"/>
                </a:solidFill>
                <a:latin typeface="Times New Roman" panose="02020603050405020304" charset="0"/>
                <a:cs typeface="Times New Roman" panose="02020603050405020304" charset="0"/>
              </a:rPr>
              <a:t>Functions should be ordered from the most abstract to the most concrete.</a:t>
            </a:r>
            <a:endParaRPr lang="en-US">
              <a:solidFill>
                <a:srgbClr val="7030A0"/>
              </a:solidFill>
              <a:latin typeface="Times New Roman" panose="02020603050405020304" charset="0"/>
              <a:cs typeface="Times New Roman" panose="02020603050405020304" charset="0"/>
            </a:endParaRPr>
          </a:p>
          <a:p>
            <a:pPr algn="just"/>
            <a:r>
              <a:rPr lang="en-US">
                <a:solidFill>
                  <a:srgbClr val="7030A0"/>
                </a:solidFill>
                <a:latin typeface="Times New Roman" panose="02020603050405020304" charset="0"/>
                <a:cs typeface="Times New Roman" panose="02020603050405020304" charset="0"/>
              </a:rPr>
              <a:t>Each function should call those at a lower level of abstraction, creating a natural flow of understanding.</a:t>
            </a:r>
            <a:endParaRPr lang="en-US">
              <a:solidFill>
                <a:srgbClr val="7030A0"/>
              </a:solidFill>
              <a:latin typeface="Times New Roman" panose="02020603050405020304" charset="0"/>
              <a:cs typeface="Times New Roman" panose="02020603050405020304" charset="0"/>
            </a:endParaRPr>
          </a:p>
        </p:txBody>
      </p:sp>
      <p:sp>
        <p:nvSpPr>
          <p:cNvPr id="7" name="Text Box 6"/>
          <p:cNvSpPr txBox="1"/>
          <p:nvPr/>
        </p:nvSpPr>
        <p:spPr>
          <a:xfrm>
            <a:off x="1196975" y="4986655"/>
            <a:ext cx="9668510" cy="922020"/>
          </a:xfrm>
          <a:prstGeom prst="rect">
            <a:avLst/>
          </a:prstGeom>
          <a:noFill/>
        </p:spPr>
        <p:txBody>
          <a:bodyPr wrap="square" rtlCol="0">
            <a:spAutoFit/>
          </a:bodyPr>
          <a:p>
            <a:pPr algn="just"/>
            <a:r>
              <a:rPr lang="en-US" b="1">
                <a:solidFill>
                  <a:schemeClr val="accent5">
                    <a:lumMod val="60000"/>
                    <a:lumOff val="40000"/>
                  </a:schemeClr>
                </a:solidFill>
                <a:latin typeface="Times New Roman" panose="02020603050405020304" charset="0"/>
                <a:cs typeface="Times New Roman" panose="02020603050405020304" charset="0"/>
              </a:rPr>
              <a:t>Caller functions should always reside above callee functions.</a:t>
            </a:r>
            <a:endParaRPr lang="en-US" b="1">
              <a:solidFill>
                <a:schemeClr val="accent5">
                  <a:lumMod val="60000"/>
                  <a:lumOff val="40000"/>
                </a:schemeClr>
              </a:solidFill>
              <a:latin typeface="Times New Roman" panose="02020603050405020304" charset="0"/>
              <a:cs typeface="Times New Roman" panose="02020603050405020304" charset="0"/>
            </a:endParaRPr>
          </a:p>
          <a:p>
            <a:pPr algn="just"/>
            <a:r>
              <a:rPr lang="en-US" b="1">
                <a:solidFill>
                  <a:schemeClr val="accent5">
                    <a:lumMod val="60000"/>
                    <a:lumOff val="40000"/>
                  </a:schemeClr>
                </a:solidFill>
                <a:latin typeface="Times New Roman" panose="02020603050405020304" charset="0"/>
                <a:cs typeface="Times New Roman" panose="02020603050405020304" charset="0"/>
              </a:rPr>
              <a:t>This ensures that the reader encounters functions in the order they are used, maintaining a logical flow.</a:t>
            </a:r>
            <a:endParaRPr lang="en-US" b="1">
              <a:solidFill>
                <a:schemeClr val="accent5">
                  <a:lumMod val="60000"/>
                  <a:lumOff val="40000"/>
                </a:schemeClr>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z="3200" b="1">
                <a:latin typeface="Times New Roman" panose="02020603050405020304" charset="0"/>
                <a:cs typeface="Times New Roman" panose="02020603050405020304" charset="0"/>
              </a:rPr>
              <a:t>Comments</a:t>
            </a:r>
            <a:endParaRPr lang="en-US" sz="32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lgn="just"/>
            <a:r>
              <a:rPr lang="en-US">
                <a:latin typeface="Times New Roman" panose="02020603050405020304" charset="0"/>
                <a:cs typeface="Times New Roman" panose="02020603050405020304" charset="0"/>
              </a:rPr>
              <a:t>Comments in code are like notes to help programmers understand the code.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Good comments are helpful, while bad or misleading comments can be harmful.</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For instance,  if a friend gives you a recipe with unclear notes, you might misunderstand the instructions and end up making a different dish.</a:t>
            </a:r>
            <a:endParaRPr lang="en-US">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just"/>
            <a:r>
              <a:rPr lang="en-US" b="1">
                <a:solidFill>
                  <a:schemeClr val="accent5"/>
                </a:solidFill>
                <a:latin typeface="Times New Roman" panose="02020603050405020304" charset="0"/>
                <a:cs typeface="Times New Roman" panose="02020603050405020304" charset="0"/>
              </a:rPr>
              <a:t>Why we need it:</a:t>
            </a:r>
            <a:r>
              <a:rPr lang="en-US">
                <a:latin typeface="Times New Roman" panose="02020603050405020304" charset="0"/>
                <a:cs typeface="Times New Roman" panose="02020603050405020304" charset="0"/>
              </a:rPr>
              <a:t> Comments are used when code alone can't express everything clearly.</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solidFill>
                  <a:schemeClr val="accent5"/>
                </a:solidFill>
                <a:latin typeface="Times New Roman" panose="02020603050405020304" charset="0"/>
                <a:cs typeface="Times New Roman" panose="02020603050405020304" charset="0"/>
              </a:rPr>
              <a:t>Code Expression vs. Comments:</a:t>
            </a:r>
            <a:r>
              <a:rPr lang="en-US">
                <a:latin typeface="Times New Roman" panose="02020603050405020304" charset="0"/>
                <a:cs typeface="Times New Roman" panose="02020603050405020304" charset="0"/>
              </a:rPr>
              <a:t> The goal is to write code that's so clear and expressive that it doesn't need many comments.</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b="1">
                <a:solidFill>
                  <a:schemeClr val="accent5"/>
                </a:solidFill>
                <a:latin typeface="Times New Roman" panose="02020603050405020304" charset="0"/>
                <a:cs typeface="Times New Roman" panose="02020603050405020304" charset="0"/>
              </a:rPr>
              <a:t>Comments and Code Evolution:</a:t>
            </a:r>
            <a:r>
              <a:rPr lang="en-US">
                <a:latin typeface="Times New Roman" panose="02020603050405020304" charset="0"/>
                <a:cs typeface="Times New Roman" panose="02020603050405020304" charset="0"/>
              </a:rPr>
              <a:t> Comments can become outdated and incorrect as code changes over time.</a:t>
            </a:r>
            <a:endParaRPr lang="en-US">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idx="4294967295"/>
          </p:nvPr>
        </p:nvSpPr>
        <p:spPr>
          <a:xfrm>
            <a:off x="0" y="365125"/>
            <a:ext cx="10515600" cy="1325880"/>
          </a:xfrm>
        </p:spPr>
        <p:txBody>
          <a:bodyPr/>
          <a:p>
            <a:pPr algn="ctr"/>
            <a:r>
              <a:rPr lang="en-US" sz="3200" i="1">
                <a:latin typeface="Times New Roman" panose="02020603050405020304" charset="0"/>
                <a:cs typeface="Times New Roman" panose="02020603050405020304" charset="0"/>
              </a:rPr>
              <a:t>Explainable code rather than comments</a:t>
            </a:r>
            <a:endParaRPr lang="en-US" sz="3200" i="1">
              <a:latin typeface="Times New Roman" panose="02020603050405020304" charset="0"/>
              <a:cs typeface="Times New Roman" panose="02020603050405020304" charset="0"/>
            </a:endParaRPr>
          </a:p>
        </p:txBody>
      </p:sp>
      <p:sp>
        <p:nvSpPr>
          <p:cNvPr id="4" name="Text Box 3"/>
          <p:cNvSpPr txBox="1"/>
          <p:nvPr/>
        </p:nvSpPr>
        <p:spPr>
          <a:xfrm>
            <a:off x="1734185" y="2023110"/>
            <a:ext cx="5584190" cy="2030095"/>
          </a:xfrm>
          <a:prstGeom prst="rect">
            <a:avLst/>
          </a:prstGeom>
          <a:noFill/>
        </p:spPr>
        <p:txBody>
          <a:bodyPr wrap="square" rtlCol="0">
            <a:spAutoFit/>
          </a:bodyPr>
          <a:p>
            <a:r>
              <a:rPr lang="en-US">
                <a:latin typeface="Times New Roman" panose="02020603050405020304" charset="0"/>
                <a:cs typeface="Times New Roman" panose="02020603050405020304" charset="0"/>
              </a:rPr>
              <a:t>// Check if the number is positive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public boolean isPositive(int number)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if (number &gt; 0)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true;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false;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
        <p:nvSpPr>
          <p:cNvPr id="5" name="Text Box 4"/>
          <p:cNvSpPr txBox="1"/>
          <p:nvPr/>
        </p:nvSpPr>
        <p:spPr>
          <a:xfrm>
            <a:off x="998220" y="4633595"/>
            <a:ext cx="9517380" cy="645160"/>
          </a:xfrm>
          <a:prstGeom prst="rect">
            <a:avLst/>
          </a:prstGeom>
          <a:noFill/>
        </p:spPr>
        <p:txBody>
          <a:bodyPr wrap="square" rtlCol="0">
            <a:spAutoFit/>
          </a:bodyPr>
          <a:p>
            <a:pPr algn="just"/>
            <a:r>
              <a:rPr lang="en-US">
                <a:latin typeface="Times New Roman" panose="02020603050405020304" charset="0"/>
                <a:cs typeface="Times New Roman" panose="02020603050405020304" charset="0"/>
              </a:rPr>
              <a:t>In this example, the comment adds no value as the code itself is self-explanatory. A good function name (isPositive) makes the comment redundant.</a:t>
            </a:r>
            <a:endParaRPr lang="en-US">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14190" y="733425"/>
            <a:ext cx="4064000" cy="368300"/>
          </a:xfrm>
          <a:prstGeom prst="rect">
            <a:avLst/>
          </a:prstGeom>
          <a:noFill/>
        </p:spPr>
        <p:txBody>
          <a:bodyPr wrap="square" rtlCol="0">
            <a:spAutoFit/>
          </a:bodyPr>
          <a:p>
            <a:r>
              <a:rPr lang="en-US">
                <a:solidFill>
                  <a:schemeClr val="accent5"/>
                </a:solidFill>
                <a:latin typeface="Times New Roman" panose="02020603050405020304" charset="0"/>
                <a:cs typeface="Times New Roman" panose="02020603050405020304" charset="0"/>
              </a:rPr>
              <a:t>Noise Comments</a:t>
            </a:r>
            <a:endParaRPr lang="en-US">
              <a:solidFill>
                <a:schemeClr val="accent5"/>
              </a:solidFill>
              <a:latin typeface="Times New Roman" panose="02020603050405020304" charset="0"/>
              <a:cs typeface="Times New Roman" panose="02020603050405020304" charset="0"/>
            </a:endParaRPr>
          </a:p>
        </p:txBody>
      </p:sp>
      <p:sp>
        <p:nvSpPr>
          <p:cNvPr id="3" name="Text Box 2"/>
          <p:cNvSpPr txBox="1"/>
          <p:nvPr/>
        </p:nvSpPr>
        <p:spPr>
          <a:xfrm>
            <a:off x="1488440" y="1654810"/>
            <a:ext cx="9176385" cy="922020"/>
          </a:xfrm>
          <a:prstGeom prst="rect">
            <a:avLst/>
          </a:prstGeom>
          <a:noFill/>
        </p:spPr>
        <p:txBody>
          <a:bodyPr wrap="square" rtlCol="0">
            <a:spAutoFit/>
          </a:bodyPr>
          <a:p>
            <a:pPr algn="just"/>
            <a:r>
              <a:rPr lang="en-US">
                <a:latin typeface="Times New Roman" panose="02020603050405020304" charset="0"/>
                <a:cs typeface="Times New Roman" panose="02020603050405020304" charset="0"/>
              </a:rPr>
              <a:t>The concept of "Noise Comments" refers to comments that add little or no value to the understanding of the code.  Instead of relying on noise comments, the emphasis should be on writing clean and self-explanatory code. </a:t>
            </a:r>
            <a:endParaRPr lang="en-US">
              <a:latin typeface="Times New Roman" panose="02020603050405020304" charset="0"/>
              <a:cs typeface="Times New Roman" panose="02020603050405020304" charset="0"/>
            </a:endParaRPr>
          </a:p>
        </p:txBody>
      </p:sp>
      <p:sp>
        <p:nvSpPr>
          <p:cNvPr id="4" name="Text Box 3"/>
          <p:cNvSpPr txBox="1"/>
          <p:nvPr/>
        </p:nvSpPr>
        <p:spPr>
          <a:xfrm>
            <a:off x="1950085" y="2974975"/>
            <a:ext cx="6934200" cy="3692525"/>
          </a:xfrm>
          <a:prstGeom prst="rect">
            <a:avLst/>
          </a:prstGeom>
          <a:noFill/>
        </p:spPr>
        <p:txBody>
          <a:bodyPr wrap="square" rtlCol="0">
            <a:spAutoFit/>
          </a:bodyPr>
          <a:p>
            <a:r>
              <a:rPr lang="en-US">
                <a:solidFill>
                  <a:schemeClr val="accent5"/>
                </a:solidFill>
                <a:latin typeface="Times New Roman" panose="02020603050405020304" charset="0"/>
                <a:cs typeface="Times New Roman" panose="02020603050405020304" charset="0"/>
              </a:rPr>
              <a:t>public class Example {</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 // Default constructor</a:t>
            </a:r>
            <a:endParaRPr lang="en-US" b="1">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protected Example() { }</a:t>
            </a:r>
            <a:endParaRPr lang="en-US">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 // The value of x</a:t>
            </a:r>
            <a:endParaRPr lang="en-US" b="1">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private int x;</a:t>
            </a:r>
            <a:endParaRPr lang="en-US">
              <a:solidFill>
                <a:schemeClr val="accent5"/>
              </a:solidFill>
              <a:latin typeface="Times New Roman" panose="02020603050405020304" charset="0"/>
              <a:cs typeface="Times New Roman" panose="02020603050405020304" charset="0"/>
            </a:endParaRPr>
          </a:p>
          <a:p>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 // Returns the value of x</a:t>
            </a:r>
            <a:endParaRPr lang="en-US" b="1">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public int getX() {</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a:t>
            </a:r>
            <a:r>
              <a:rPr lang="en-US" b="1">
                <a:solidFill>
                  <a:schemeClr val="accent5"/>
                </a:solidFill>
                <a:latin typeface="Times New Roman" panose="02020603050405020304" charset="0"/>
                <a:cs typeface="Times New Roman" panose="02020603050405020304" charset="0"/>
              </a:rPr>
              <a:t>// Return the value of x</a:t>
            </a:r>
            <a:endParaRPr lang="en-US" b="1">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return x;</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    }</a:t>
            </a:r>
            <a:endParaRPr lang="en-US">
              <a:solidFill>
                <a:schemeClr val="accent5"/>
              </a:solidFill>
              <a:latin typeface="Times New Roman" panose="02020603050405020304" charset="0"/>
              <a:cs typeface="Times New Roman" panose="02020603050405020304" charset="0"/>
            </a:endParaRPr>
          </a:p>
          <a:p>
            <a:r>
              <a:rPr lang="en-US">
                <a:solidFill>
                  <a:schemeClr val="accent5"/>
                </a:solidFill>
                <a:latin typeface="Times New Roman" panose="02020603050405020304" charset="0"/>
                <a:cs typeface="Times New Roman" panose="02020603050405020304" charset="0"/>
              </a:rPr>
              <a:t>}</a:t>
            </a:r>
            <a:endParaRPr lang="en-US">
              <a:solidFill>
                <a:schemeClr val="accent5"/>
              </a:solidFill>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42210" y="1025525"/>
            <a:ext cx="5659755" cy="368300"/>
          </a:xfrm>
          <a:prstGeom prst="rect">
            <a:avLst/>
          </a:prstGeom>
          <a:noFill/>
        </p:spPr>
        <p:txBody>
          <a:bodyPr wrap="square" rtlCol="0">
            <a:spAutoFit/>
          </a:bodyPr>
          <a:p>
            <a:r>
              <a:rPr lang="en-US" b="1">
                <a:solidFill>
                  <a:schemeClr val="accent5"/>
                </a:solidFill>
                <a:latin typeface="Times New Roman" panose="02020603050405020304" charset="0"/>
                <a:cs typeface="Times New Roman" panose="02020603050405020304" charset="0"/>
              </a:rPr>
              <a:t>Improved Example without Noise Comments</a:t>
            </a:r>
            <a:endParaRPr lang="en-US" b="1">
              <a:solidFill>
                <a:schemeClr val="accent5"/>
              </a:solidFill>
              <a:latin typeface="Times New Roman" panose="02020603050405020304" charset="0"/>
              <a:cs typeface="Times New Roman" panose="02020603050405020304" charset="0"/>
            </a:endParaRPr>
          </a:p>
        </p:txBody>
      </p:sp>
      <p:sp>
        <p:nvSpPr>
          <p:cNvPr id="3" name="Text Box 2"/>
          <p:cNvSpPr txBox="1"/>
          <p:nvPr/>
        </p:nvSpPr>
        <p:spPr>
          <a:xfrm>
            <a:off x="2687320" y="2238375"/>
            <a:ext cx="4769485" cy="2584450"/>
          </a:xfrm>
          <a:prstGeom prst="rect">
            <a:avLst/>
          </a:prstGeom>
          <a:noFill/>
        </p:spPr>
        <p:txBody>
          <a:bodyPr wrap="square" rtlCol="0">
            <a:spAutoFit/>
          </a:bodyPr>
          <a:p>
            <a:r>
              <a:rPr lang="en-US">
                <a:latin typeface="Times New Roman" panose="02020603050405020304" charset="0"/>
                <a:cs typeface="Times New Roman" panose="02020603050405020304" charset="0"/>
              </a:rPr>
              <a:t>public class ImprovedExample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protected ImprovedExample() {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private int x;</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public int getX()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return x;</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The key is to use names that are clear, meaningful, and distinct, avoiding any elements that might lead to confusion or misinterpretation by other programmers. </a:t>
            </a:r>
            <a:endParaRPr 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901190" y="1443990"/>
            <a:ext cx="8679815" cy="645160"/>
          </a:xfrm>
          <a:prstGeom prst="rect">
            <a:avLst/>
          </a:prstGeom>
          <a:noFill/>
        </p:spPr>
        <p:txBody>
          <a:bodyPr wrap="square" rtlCol="0">
            <a:spAutoFit/>
          </a:bodyPr>
          <a:p>
            <a:pPr algn="just"/>
            <a:r>
              <a:rPr lang="en-US">
                <a:latin typeface="Times New Roman" panose="02020603050405020304" charset="0"/>
                <a:cs typeface="Times New Roman" panose="02020603050405020304" charset="0"/>
              </a:rPr>
              <a:t> Instead of using a vague name like d for a variable representing elapsed time in days, use a more descriptive name like</a:t>
            </a:r>
            <a:r>
              <a:rPr lang="en-US">
                <a:solidFill>
                  <a:schemeClr val="accent5"/>
                </a:solidFill>
                <a:latin typeface="Times New Roman" panose="02020603050405020304" charset="0"/>
                <a:cs typeface="Times New Roman" panose="02020603050405020304" charset="0"/>
              </a:rPr>
              <a:t> elapsedTimeInDays.</a:t>
            </a:r>
            <a:endParaRPr lang="en-US">
              <a:solidFill>
                <a:schemeClr val="accent5"/>
              </a:solidFill>
              <a:latin typeface="Times New Roman" panose="02020603050405020304" charset="0"/>
              <a:cs typeface="Times New Roman" panose="02020603050405020304" charset="0"/>
            </a:endParaRPr>
          </a:p>
        </p:txBody>
      </p:sp>
      <p:sp>
        <p:nvSpPr>
          <p:cNvPr id="5" name="Text Box 4"/>
          <p:cNvSpPr txBox="1"/>
          <p:nvPr/>
        </p:nvSpPr>
        <p:spPr>
          <a:xfrm>
            <a:off x="1901825" y="4159885"/>
            <a:ext cx="5314950" cy="1476375"/>
          </a:xfrm>
          <a:prstGeom prst="rect">
            <a:avLst/>
          </a:prstGeom>
          <a:noFill/>
        </p:spPr>
        <p:txBody>
          <a:bodyPr wrap="square" rtlCol="0">
            <a:spAutoFit/>
          </a:bodyPr>
          <a:p>
            <a:r>
              <a:rPr lang="en-US"/>
              <a:t>/</a:t>
            </a:r>
            <a:r>
              <a:rPr lang="en-US">
                <a:latin typeface="Times New Roman" panose="02020603050405020304" charset="0"/>
                <a:cs typeface="Times New Roman" panose="02020603050405020304" charset="0"/>
              </a:rPr>
              <a:t>/ Before</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d; </a:t>
            </a:r>
            <a:r>
              <a:rPr lang="en-US" b="1">
                <a:latin typeface="Times New Roman" panose="02020603050405020304" charset="0"/>
                <a:cs typeface="Times New Roman" panose="02020603050405020304" charset="0"/>
              </a:rPr>
              <a:t>// elapsed time in days</a:t>
            </a:r>
            <a:endParaRPr lang="en-US" b="1">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 After</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int elapsedTimeInDays;</a:t>
            </a:r>
            <a:endParaRPr 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a:p>
            <a:pPr algn="ctr"/>
            <a:r>
              <a:rPr lang="en-US">
                <a:solidFill>
                  <a:schemeClr val="accent5"/>
                </a:solidFill>
                <a:latin typeface="Times New Roman" panose="02020603050405020304" charset="0"/>
                <a:cs typeface="Times New Roman" panose="02020603050405020304" charset="0"/>
              </a:rPr>
              <a:t>Avoid Disinformation:</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Using vague or misleading names like hp, which could be mistaken for Hewlett-Packard, instead of using more descriptive names like hypotenuse.</a:t>
            </a:r>
            <a:endParaRPr 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Avoid Redundant Noise Words:</a:t>
            </a:r>
            <a:endParaRPr lang="en-US">
              <a:solidFill>
                <a:schemeClr val="accent5"/>
              </a:solidFill>
              <a:latin typeface="Times New Roman" panose="02020603050405020304" charset="0"/>
              <a:cs typeface="Times New Roman" panose="02020603050405020304" charset="0"/>
            </a:endParaRPr>
          </a:p>
          <a:p>
            <a:pPr algn="just"/>
            <a:endParaRPr lang="en-US">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Don't use unnecessary words like variable in a variable name or table in a table name. For instance, use </a:t>
            </a:r>
            <a:r>
              <a:rPr lang="en-US">
                <a:solidFill>
                  <a:schemeClr val="accent5"/>
                </a:solidFill>
                <a:latin typeface="Times New Roman" panose="02020603050405020304" charset="0"/>
                <a:cs typeface="Times New Roman" panose="02020603050405020304" charset="0"/>
              </a:rPr>
              <a:t>name</a:t>
            </a:r>
            <a:r>
              <a:rPr lang="en-US">
                <a:latin typeface="Times New Roman" panose="02020603050405020304" charset="0"/>
                <a:cs typeface="Times New Roman" panose="02020603050405020304" charset="0"/>
              </a:rPr>
              <a:t> instead of </a:t>
            </a:r>
            <a:r>
              <a:rPr lang="en-US">
                <a:solidFill>
                  <a:schemeClr val="accent2"/>
                </a:solidFill>
                <a:latin typeface="Times New Roman" panose="02020603050405020304" charset="0"/>
                <a:cs typeface="Times New Roman" panose="02020603050405020304" charset="0"/>
              </a:rPr>
              <a:t>nameString</a:t>
            </a:r>
            <a:r>
              <a:rPr lang="en-US">
                <a:latin typeface="Times New Roman" panose="02020603050405020304" charset="0"/>
                <a:cs typeface="Times New Roman" panose="02020603050405020304" charset="0"/>
              </a:rPr>
              <a:t> unless there's a meaningful distinction.</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Avoid redundant names like </a:t>
            </a:r>
            <a:r>
              <a:rPr lang="en-US">
                <a:solidFill>
                  <a:schemeClr val="accent5"/>
                </a:solidFill>
                <a:latin typeface="Times New Roman" panose="02020603050405020304" charset="0"/>
                <a:cs typeface="Times New Roman" panose="02020603050405020304" charset="0"/>
              </a:rPr>
              <a:t>Customer and CustomerObject</a:t>
            </a:r>
            <a:r>
              <a:rPr lang="en-US">
                <a:latin typeface="Times New Roman" panose="02020603050405020304" charset="0"/>
                <a:cs typeface="Times New Roman" panose="02020603050405020304" charset="0"/>
              </a:rPr>
              <a:t> without clear differences in their roles or functionalities.</a:t>
            </a:r>
            <a:endParaRPr lang="en-US">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Make Distinctions Clear:</a:t>
            </a:r>
            <a:endParaRPr lang="en-US">
              <a:solidFill>
                <a:schemeClr val="accent5"/>
              </a:solidFill>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If you have multiple functions like getActiveAccount(), getActiveAccounts(), and getActiveAccountInfo(), it can be confusing. Make the distinctions clear, like getActiveAccountDetails(), getAllActiveAccounts(), and getActiveAccountInformation().</a:t>
            </a:r>
            <a:endParaRPr lang="en-US">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algn="ctr"/>
            <a:r>
              <a:rPr lang="en-US">
                <a:solidFill>
                  <a:schemeClr val="accent5"/>
                </a:solidFill>
                <a:latin typeface="Times New Roman" panose="02020603050405020304" charset="0"/>
                <a:cs typeface="Times New Roman" panose="02020603050405020304" charset="0"/>
              </a:rPr>
              <a:t>Use Pronounceable Names</a:t>
            </a:r>
            <a:endParaRPr lang="en-US">
              <a:solidFill>
                <a:schemeClr val="accent5"/>
              </a:solidFill>
              <a:latin typeface="Times New Roman" panose="02020603050405020304" charset="0"/>
              <a:cs typeface="Times New Roman" panose="02020603050405020304" charset="0"/>
            </a:endParaRPr>
          </a:p>
          <a:p>
            <a:pPr algn="ct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Why: Humans are wired to understand and remember words. Pronounceable names aid communication and make it easier to discuss code concepts.</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Bad: genymdhms (generation date, year, month, day, hour, minute, second)</a:t>
            </a:r>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Good: generationTimestamp</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algn="ctr"/>
            <a:r>
              <a:rPr lang="en-US">
                <a:solidFill>
                  <a:schemeClr val="accent5"/>
                </a:solidFill>
                <a:latin typeface="Times New Roman" panose="02020603050405020304" charset="0"/>
                <a:cs typeface="Times New Roman" panose="02020603050405020304" charset="0"/>
              </a:rPr>
              <a:t>Searchable Names:</a:t>
            </a:r>
            <a:endParaRPr lang="en-US">
              <a:solidFill>
                <a:schemeClr val="accent5"/>
              </a:solidFill>
              <a:latin typeface="Times New Roman" panose="02020603050405020304" charset="0"/>
              <a:cs typeface="Times New Roman" panose="02020603050405020304" charset="0"/>
            </a:endParaRPr>
          </a:p>
          <a:p>
            <a:pPr algn="just"/>
            <a:endParaRPr lang="en-US">
              <a:solidFill>
                <a:schemeClr val="accent5"/>
              </a:solidFill>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Why: Using single-letter names or unclear abbreviations in your code makes it difficult to find and understand what each part of your code is doing when you or someone else is searching through it.</a:t>
            </a:r>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endParaRPr lang="en-US">
              <a:latin typeface="Times New Roman" panose="02020603050405020304" charset="0"/>
              <a:cs typeface="Times New Roman" panose="02020603050405020304" charset="0"/>
            </a:endParaRPr>
          </a:p>
          <a:p>
            <a:pPr algn="just"/>
            <a:r>
              <a:rPr lang="en-US">
                <a:latin typeface="Times New Roman" panose="02020603050405020304" charset="0"/>
                <a:cs typeface="Times New Roman" panose="02020603050405020304" charset="0"/>
              </a:rPr>
              <a:t>Example: Instead of using a short name like j, use a more descriptive name like taskIndex so that it's clear what the variable represents.</a:t>
            </a:r>
            <a:endParaRPr lang="en-US">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9360</Words>
  <Application>WPS Presentation</Application>
  <PresentationFormat>Widescreen</PresentationFormat>
  <Paragraphs>245</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Arial</vt:lpstr>
      <vt:lpstr>SimSun</vt:lpstr>
      <vt:lpstr>Wingdings</vt:lpstr>
      <vt:lpstr>Calibri Light</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Clean Code</dc:title>
  <dc:creator/>
  <cp:lastModifiedBy>javed khan</cp:lastModifiedBy>
  <cp:revision>1</cp:revision>
  <dcterms:created xsi:type="dcterms:W3CDTF">2024-01-16T13:37:34Z</dcterms:created>
  <dcterms:modified xsi:type="dcterms:W3CDTF">2024-01-16T13:37:34Z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A3D44D545ECB4C3EBF77D95BE463309A_11</vt:lpwstr>
  </property>
  <property fmtid="{D5CDD505-2E9C-101B-9397-08002B2CF9AE}" pid="3" name="KSOProductBuildVer">
    <vt:lpwstr>1033-12.2.0.13362</vt:lpwstr>
  </property>
</Properties>
</file>