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6"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2424" userDrawn="1">
          <p15:clr>
            <a:srgbClr val="A4A3A4"/>
          </p15:clr>
        </p15:guide>
        <p15:guide id="3" pos="5856" userDrawn="1">
          <p15:clr>
            <a:srgbClr val="A4A3A4"/>
          </p15:clr>
        </p15:guide>
        <p15:guide id="4" orient="horz"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A5F"/>
    <a:srgbClr val="E7EAED"/>
    <a:srgbClr val="FD5C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12" y="188"/>
      </p:cViewPr>
      <p:guideLst>
        <p:guide orient="horz" pos="1296"/>
        <p:guide pos="2424"/>
        <p:guide pos="5856"/>
        <p:guide orient="horz"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07FD-8978-2218-F07D-9A9B2E7B28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655043-5B4E-26C9-0C76-F429CD274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BF356D-F72A-61B8-E31D-AF02C8C17A41}"/>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5" name="Footer Placeholder 4">
            <a:extLst>
              <a:ext uri="{FF2B5EF4-FFF2-40B4-BE49-F238E27FC236}">
                <a16:creationId xmlns:a16="http://schemas.microsoft.com/office/drawing/2014/main" id="{8237F14F-11E7-328F-4850-D23D3CEA4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22123-CD21-4E33-4503-F7C5733DCC32}"/>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314339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E7BB-22D8-A334-038E-55720317C2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48B04-6ABE-D945-E23A-E568B830E4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B49F0-F80A-81DF-2519-220CA2D39F09}"/>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5" name="Footer Placeholder 4">
            <a:extLst>
              <a:ext uri="{FF2B5EF4-FFF2-40B4-BE49-F238E27FC236}">
                <a16:creationId xmlns:a16="http://schemas.microsoft.com/office/drawing/2014/main" id="{662E2BC5-DAAC-5845-8829-6281C4B32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1E3B8-FA05-43DF-E0B2-C0B22FC41681}"/>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416219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56913-A2C7-3464-0A38-A1D7BDDA30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23860C-0C6D-3D44-9D2B-76EF23153C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F076B-145A-74EA-AD27-4D9147DAFD06}"/>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5" name="Footer Placeholder 4">
            <a:extLst>
              <a:ext uri="{FF2B5EF4-FFF2-40B4-BE49-F238E27FC236}">
                <a16:creationId xmlns:a16="http://schemas.microsoft.com/office/drawing/2014/main" id="{7C242EC3-53B4-DA0C-EC7B-E364ABA05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878E8-7DBC-4789-9414-39B261B55A40}"/>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3928026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8CB6-64CB-5606-219A-E11071C22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367D49-56E4-54BC-33D8-8A54F3DA6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30F977-97E0-2480-392A-1FB1855A8C5A}"/>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5" name="Footer Placeholder 4">
            <a:extLst>
              <a:ext uri="{FF2B5EF4-FFF2-40B4-BE49-F238E27FC236}">
                <a16:creationId xmlns:a16="http://schemas.microsoft.com/office/drawing/2014/main" id="{F29275B5-DB7B-14E2-E0D3-1FD0B4DB7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28C9E-7824-35CD-D1DC-09427E2BBA52}"/>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380203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F9C4-2778-874B-97A7-709657FB9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C027C0-3656-2EBD-9D5E-EFB173FCC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B559A-98F2-0F24-4472-AE98DE6D189D}"/>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5" name="Footer Placeholder 4">
            <a:extLst>
              <a:ext uri="{FF2B5EF4-FFF2-40B4-BE49-F238E27FC236}">
                <a16:creationId xmlns:a16="http://schemas.microsoft.com/office/drawing/2014/main" id="{2DB92F17-897A-02C8-B354-F2DED8D7D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1F0BE-8655-E1E5-A1F1-C1EDEDDC035A}"/>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319397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7B56-14CE-62D5-1F73-031B10A1A7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B62AC-7D6F-2CA1-9CEA-01B8D9905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00FC34-1611-0887-1D9B-2078EEAEEF87}"/>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5" name="Footer Placeholder 4">
            <a:extLst>
              <a:ext uri="{FF2B5EF4-FFF2-40B4-BE49-F238E27FC236}">
                <a16:creationId xmlns:a16="http://schemas.microsoft.com/office/drawing/2014/main" id="{FABC6E73-48C5-0F57-AB81-9D4BAEE8D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8279F-9CA8-DCA8-E1F2-A87CF3CF998D}"/>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3855585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8A61-9E08-A5F1-A043-275D19B12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46C7F-9D52-9F24-2548-FF8D024A3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BC6126-DBD6-B480-0BE8-CDA2C0B54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21E0E-500D-DEA0-769C-7877484275C9}"/>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6" name="Footer Placeholder 5">
            <a:extLst>
              <a:ext uri="{FF2B5EF4-FFF2-40B4-BE49-F238E27FC236}">
                <a16:creationId xmlns:a16="http://schemas.microsoft.com/office/drawing/2014/main" id="{81EB1341-80FB-0C4E-3D7E-210890310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D9F4B-C356-7D31-57B1-1B85FF44F2A4}"/>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3707856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DD06-F63B-B689-2E03-22CB261BB9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672DD-7710-FDA9-5FE5-E59C23FA3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8CC6D-FD07-CAF1-2C50-757105A48B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9D0B68-FBA5-8DF7-0CBF-484454D8A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02BE11-5A48-02B2-2B58-790DBC5CF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884CD3-D7D0-BF17-87D6-2F7FFA9ACB2A}"/>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8" name="Footer Placeholder 7">
            <a:extLst>
              <a:ext uri="{FF2B5EF4-FFF2-40B4-BE49-F238E27FC236}">
                <a16:creationId xmlns:a16="http://schemas.microsoft.com/office/drawing/2014/main" id="{28DA436D-0F2D-120B-E816-D65BBBC7B6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0E5285-3FFA-C58F-ABBC-D7C587DF4125}"/>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1622888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12DF-F77D-74A4-17F4-18976E0D33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588750-32A9-DCEE-42B0-3F80B8057729}"/>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4" name="Footer Placeholder 3">
            <a:extLst>
              <a:ext uri="{FF2B5EF4-FFF2-40B4-BE49-F238E27FC236}">
                <a16:creationId xmlns:a16="http://schemas.microsoft.com/office/drawing/2014/main" id="{E190E1DB-3FDA-C11A-DFA4-0FCA9A0878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534EEF-E1CB-FEA6-D4F5-64C915981D27}"/>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2311913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1CBB64-B5B6-C1C6-6ABB-0B957A061DC2}"/>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3" name="Footer Placeholder 2">
            <a:extLst>
              <a:ext uri="{FF2B5EF4-FFF2-40B4-BE49-F238E27FC236}">
                <a16:creationId xmlns:a16="http://schemas.microsoft.com/office/drawing/2014/main" id="{B71876B6-6B3F-91D3-8FC4-C6290C970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410FF4-AC84-50F8-FFFF-69830E69EB13}"/>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1090659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97D7-9128-504F-0815-1E682242B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1A3105-E471-CF41-3A6F-380348CD0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6A9488-2869-EFB9-0ABD-EC9EE899D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7B6F2-F49F-5B73-2179-3A818398FDE9}"/>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6" name="Footer Placeholder 5">
            <a:extLst>
              <a:ext uri="{FF2B5EF4-FFF2-40B4-BE49-F238E27FC236}">
                <a16:creationId xmlns:a16="http://schemas.microsoft.com/office/drawing/2014/main" id="{62B104C8-66E3-9235-AF09-82C4181BD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FCC1FB-FF38-F544-04A2-0394BB4E760A}"/>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342131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6055-F2D6-ADC0-54A5-5941FCEC8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93B47-7A9E-8EFF-FE1E-7A6FD0DB88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AA543-B910-7953-CDB7-095532080AA9}"/>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5" name="Footer Placeholder 4">
            <a:extLst>
              <a:ext uri="{FF2B5EF4-FFF2-40B4-BE49-F238E27FC236}">
                <a16:creationId xmlns:a16="http://schemas.microsoft.com/office/drawing/2014/main" id="{F226B335-4BE5-8DB8-1AB4-A93818783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0BA13-A7EF-7B4A-2F4F-84FB3AADEC16}"/>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418893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EE5C-EA12-EE1D-0513-62537731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2EE00-1136-C8A2-6AB1-A84D661FC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9A1EBB-1957-2958-7334-C791BCBEB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2B89B-1A1D-CCD8-D358-2455D66B79CF}"/>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6" name="Footer Placeholder 5">
            <a:extLst>
              <a:ext uri="{FF2B5EF4-FFF2-40B4-BE49-F238E27FC236}">
                <a16:creationId xmlns:a16="http://schemas.microsoft.com/office/drawing/2014/main" id="{FD78BBA4-AED7-F42B-F019-403071B57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A462F-4C0C-5D08-26A2-8064AD6B6FE7}"/>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179765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0EC5-B96C-38C9-41A1-94107A7D02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CEAC2C-1A0D-83D5-D29B-FA81F489A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4D12F-97F1-7AAB-802B-953A3272439B}"/>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5" name="Footer Placeholder 4">
            <a:extLst>
              <a:ext uri="{FF2B5EF4-FFF2-40B4-BE49-F238E27FC236}">
                <a16:creationId xmlns:a16="http://schemas.microsoft.com/office/drawing/2014/main" id="{CC3C3341-BD09-03FC-8518-37AF67EF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FAE62-8B64-17C8-05C8-C5F65E11DA93}"/>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2163662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ADCDE-C722-5A74-0077-0FBA35ADF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A90327-43EA-0DC2-4C59-0DC9FF101A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CE2B0-53A5-DDF6-CB1B-ABA5D900A5E5}"/>
              </a:ext>
            </a:extLst>
          </p:cNvPr>
          <p:cNvSpPr>
            <a:spLocks noGrp="1"/>
          </p:cNvSpPr>
          <p:nvPr>
            <p:ph type="dt" sz="half" idx="10"/>
          </p:nvPr>
        </p:nvSpPr>
        <p:spPr/>
        <p:txBody>
          <a:bodyPr/>
          <a:lstStyle/>
          <a:p>
            <a:fld id="{CE4439D0-BF2F-433F-ADDB-AD9595F7FD33}" type="datetimeFigureOut">
              <a:rPr lang="en-US" smtClean="0"/>
              <a:t>4/17/2024</a:t>
            </a:fld>
            <a:endParaRPr lang="en-US"/>
          </a:p>
        </p:txBody>
      </p:sp>
      <p:sp>
        <p:nvSpPr>
          <p:cNvPr id="5" name="Footer Placeholder 4">
            <a:extLst>
              <a:ext uri="{FF2B5EF4-FFF2-40B4-BE49-F238E27FC236}">
                <a16:creationId xmlns:a16="http://schemas.microsoft.com/office/drawing/2014/main" id="{5E0993E2-343A-CB97-C6DA-4E1CB23F6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0413B-694E-2CB0-6E51-8CEC41CC46A0}"/>
              </a:ext>
            </a:extLst>
          </p:cNvPr>
          <p:cNvSpPr>
            <a:spLocks noGrp="1"/>
          </p:cNvSpPr>
          <p:nvPr>
            <p:ph type="sldNum" sz="quarter" idx="12"/>
          </p:nvPr>
        </p:nvSpPr>
        <p:spPr/>
        <p:txBody>
          <a:bodyPr/>
          <a:lstStyle/>
          <a:p>
            <a:fld id="{90C5DA8D-FEA1-4D62-BEDB-7F0C2901064F}" type="slidenum">
              <a:rPr lang="en-US" smtClean="0"/>
              <a:t>‹#›</a:t>
            </a:fld>
            <a:endParaRPr lang="en-US"/>
          </a:p>
        </p:txBody>
      </p:sp>
    </p:spTree>
    <p:extLst>
      <p:ext uri="{BB962C8B-B14F-4D97-AF65-F5344CB8AC3E}">
        <p14:creationId xmlns:p14="http://schemas.microsoft.com/office/powerpoint/2010/main" val="32906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69CD-4CD3-E155-1155-567556CF8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6FAC3A-4B92-E291-55AF-D5524DE3F2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761AC-21D1-641C-6B6E-7BF33A58290E}"/>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5" name="Footer Placeholder 4">
            <a:extLst>
              <a:ext uri="{FF2B5EF4-FFF2-40B4-BE49-F238E27FC236}">
                <a16:creationId xmlns:a16="http://schemas.microsoft.com/office/drawing/2014/main" id="{8985BF78-E6C0-7898-4BB3-EA8860D76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D928C-DC99-3583-6A1F-0A97A4F06C60}"/>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173922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87CC-E3B4-1F0E-FBA1-6F779E2A6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FF25C-3E8D-CA08-E225-5311DBB011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4D368F-D3DB-E218-D97C-9432AD41E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189E13-A96B-D94F-03A0-43E4F263C842}"/>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6" name="Footer Placeholder 5">
            <a:extLst>
              <a:ext uri="{FF2B5EF4-FFF2-40B4-BE49-F238E27FC236}">
                <a16:creationId xmlns:a16="http://schemas.microsoft.com/office/drawing/2014/main" id="{01537213-72F5-6687-5824-05C2A0A7C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CAE64-978B-4FBB-B16F-6EA8D2AA05B7}"/>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338616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7344-07D7-9EBF-3104-45F53105C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9FFCA-588F-433E-C748-A7C934B5F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1C649-FED0-CAE6-A789-5D4E55E5D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5E889-0789-33AF-2E70-407F53B9D7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D97D0-17BE-9629-E92C-B283467CF5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F3048D-9F51-7466-6516-A69EEE32FC33}"/>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8" name="Footer Placeholder 7">
            <a:extLst>
              <a:ext uri="{FF2B5EF4-FFF2-40B4-BE49-F238E27FC236}">
                <a16:creationId xmlns:a16="http://schemas.microsoft.com/office/drawing/2014/main" id="{F4519E9C-4241-042F-8B29-5430F11512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C1BE1F-8E09-9B32-D1DF-BC86458AD3FD}"/>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188313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2AF6-E5D9-656A-9430-176BEEF9C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EEF6EB-F057-E058-F00B-FB79B90BBF79}"/>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4" name="Footer Placeholder 3">
            <a:extLst>
              <a:ext uri="{FF2B5EF4-FFF2-40B4-BE49-F238E27FC236}">
                <a16:creationId xmlns:a16="http://schemas.microsoft.com/office/drawing/2014/main" id="{90D6B91B-719B-266D-7018-4BCCCED9B2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20BC7-0CE6-4F84-0A65-DCA94A0550FB}"/>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59178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47B541-3FFC-5B8D-8E97-9D31A815F7ED}"/>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3" name="Footer Placeholder 2">
            <a:extLst>
              <a:ext uri="{FF2B5EF4-FFF2-40B4-BE49-F238E27FC236}">
                <a16:creationId xmlns:a16="http://schemas.microsoft.com/office/drawing/2014/main" id="{228D729B-552D-2946-786C-065F96241E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1BC999-5CDC-F276-8010-1B6FBF79A545}"/>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44267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5CAA-9B44-06D5-9CF1-DCA5B2832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9235A5-722F-8088-E480-801180586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89939D-545A-4E7D-99DF-896015DDF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C2D1A-7C0B-C899-4796-57EC1A93BC16}"/>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6" name="Footer Placeholder 5">
            <a:extLst>
              <a:ext uri="{FF2B5EF4-FFF2-40B4-BE49-F238E27FC236}">
                <a16:creationId xmlns:a16="http://schemas.microsoft.com/office/drawing/2014/main" id="{B09A9A6B-34F0-2076-BA7D-052A779CE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63AAB-7B91-D6BB-CA25-90825875E808}"/>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838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A5C4-B5DF-257B-B728-E33DC1841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5D7CCB-B464-D9DA-B6E0-A117A5E8C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F3D04A-1218-5129-0426-88DEF70EE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EBC2E-D604-5D5B-AEE2-508B92023BBC}"/>
              </a:ext>
            </a:extLst>
          </p:cNvPr>
          <p:cNvSpPr>
            <a:spLocks noGrp="1"/>
          </p:cNvSpPr>
          <p:nvPr>
            <p:ph type="dt" sz="half" idx="10"/>
          </p:nvPr>
        </p:nvSpPr>
        <p:spPr/>
        <p:txBody>
          <a:bodyPr/>
          <a:lstStyle/>
          <a:p>
            <a:fld id="{17D4D54F-6007-4DFC-8D09-0E40F93F59D3}" type="datetimeFigureOut">
              <a:rPr lang="en-US" smtClean="0"/>
              <a:t>4/17/2024</a:t>
            </a:fld>
            <a:endParaRPr lang="en-US"/>
          </a:p>
        </p:txBody>
      </p:sp>
      <p:sp>
        <p:nvSpPr>
          <p:cNvPr id="6" name="Footer Placeholder 5">
            <a:extLst>
              <a:ext uri="{FF2B5EF4-FFF2-40B4-BE49-F238E27FC236}">
                <a16:creationId xmlns:a16="http://schemas.microsoft.com/office/drawing/2014/main" id="{9FE35106-2397-5129-D64A-9EC5B4F2D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BD65A-6728-BC67-8238-FB051E823942}"/>
              </a:ext>
            </a:extLst>
          </p:cNvPr>
          <p:cNvSpPr>
            <a:spLocks noGrp="1"/>
          </p:cNvSpPr>
          <p:nvPr>
            <p:ph type="sldNum" sz="quarter" idx="12"/>
          </p:nvPr>
        </p:nvSpPr>
        <p:spPr/>
        <p:txBody>
          <a:bodyPr/>
          <a:lstStyle/>
          <a:p>
            <a:fld id="{A76FE826-BF86-4430-8A5E-AA8BB22BF395}" type="slidenum">
              <a:rPr lang="en-US" smtClean="0"/>
              <a:t>‹#›</a:t>
            </a:fld>
            <a:endParaRPr lang="en-US"/>
          </a:p>
        </p:txBody>
      </p:sp>
    </p:spTree>
    <p:extLst>
      <p:ext uri="{BB962C8B-B14F-4D97-AF65-F5344CB8AC3E}">
        <p14:creationId xmlns:p14="http://schemas.microsoft.com/office/powerpoint/2010/main" val="283237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8FD18F-25E9-5AC8-F688-13B1A30EC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7FE0FB-3095-D7AA-C987-38AB82AAD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08CCB-D4C1-9926-373B-ACD909782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D4D54F-6007-4DFC-8D09-0E40F93F59D3}" type="datetimeFigureOut">
              <a:rPr lang="en-US" smtClean="0"/>
              <a:t>4/17/2024</a:t>
            </a:fld>
            <a:endParaRPr lang="en-US"/>
          </a:p>
        </p:txBody>
      </p:sp>
      <p:sp>
        <p:nvSpPr>
          <p:cNvPr id="5" name="Footer Placeholder 4">
            <a:extLst>
              <a:ext uri="{FF2B5EF4-FFF2-40B4-BE49-F238E27FC236}">
                <a16:creationId xmlns:a16="http://schemas.microsoft.com/office/drawing/2014/main" id="{9E250B39-804C-75C6-F17F-3A7941AE6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FAD4EC-0CFA-CF21-E738-7E49D8D6E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6FE826-BF86-4430-8A5E-AA8BB22BF395}" type="slidenum">
              <a:rPr lang="en-US" smtClean="0"/>
              <a:t>‹#›</a:t>
            </a:fld>
            <a:endParaRPr lang="en-US"/>
          </a:p>
        </p:txBody>
      </p:sp>
    </p:spTree>
    <p:extLst>
      <p:ext uri="{BB962C8B-B14F-4D97-AF65-F5344CB8AC3E}">
        <p14:creationId xmlns:p14="http://schemas.microsoft.com/office/powerpoint/2010/main" val="2362273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05B53-E782-7256-2571-525BBDEC2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E2474A-9AB4-3F2B-1544-E379E721A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8668E-6E06-F425-8F47-A7AE974D3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439D0-BF2F-433F-ADDB-AD9595F7FD33}" type="datetimeFigureOut">
              <a:rPr lang="en-US" smtClean="0"/>
              <a:t>4/17/2024</a:t>
            </a:fld>
            <a:endParaRPr lang="en-US"/>
          </a:p>
        </p:txBody>
      </p:sp>
      <p:sp>
        <p:nvSpPr>
          <p:cNvPr id="5" name="Footer Placeholder 4">
            <a:extLst>
              <a:ext uri="{FF2B5EF4-FFF2-40B4-BE49-F238E27FC236}">
                <a16:creationId xmlns:a16="http://schemas.microsoft.com/office/drawing/2014/main" id="{69AD97B6-2467-9B72-7DFA-172C2126B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B898DF-8BCF-79FE-B8A9-35344CDB2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5DA8D-FEA1-4D62-BEDB-7F0C2901064F}" type="slidenum">
              <a:rPr lang="en-US" smtClean="0"/>
              <a:t>‹#›</a:t>
            </a:fld>
            <a:endParaRPr lang="en-US"/>
          </a:p>
        </p:txBody>
      </p:sp>
    </p:spTree>
    <p:extLst>
      <p:ext uri="{BB962C8B-B14F-4D97-AF65-F5344CB8AC3E}">
        <p14:creationId xmlns:p14="http://schemas.microsoft.com/office/powerpoint/2010/main" val="942227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pic>
        <p:nvPicPr>
          <p:cNvPr id="5" name="Picture 4" descr="A white text on a black background&#10;&#10;Description automatically generated">
            <a:extLst>
              <a:ext uri="{FF2B5EF4-FFF2-40B4-BE49-F238E27FC236}">
                <a16:creationId xmlns:a16="http://schemas.microsoft.com/office/drawing/2014/main" id="{634F9281-66EE-44F8-BC78-73D43D627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538" y="1902957"/>
            <a:ext cx="5782924" cy="2158181"/>
          </a:xfrm>
          <a:prstGeom prst="rect">
            <a:avLst/>
          </a:prstGeom>
        </p:spPr>
      </p:pic>
      <p:sp>
        <p:nvSpPr>
          <p:cNvPr id="6" name="TextBox 5">
            <a:extLst>
              <a:ext uri="{FF2B5EF4-FFF2-40B4-BE49-F238E27FC236}">
                <a16:creationId xmlns:a16="http://schemas.microsoft.com/office/drawing/2014/main" id="{049567A9-5A13-25E1-3C7E-916D44B0392D}"/>
              </a:ext>
            </a:extLst>
          </p:cNvPr>
          <p:cNvSpPr txBox="1"/>
          <p:nvPr/>
        </p:nvSpPr>
        <p:spPr>
          <a:xfrm>
            <a:off x="9684839" y="5103674"/>
            <a:ext cx="2507161"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geometric sans serif"/>
              </a:rPr>
              <a:t>Group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geometric sans serif"/>
              </a:rPr>
              <a:t>Adeniyi Talabi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geometric sans serif"/>
              </a:rPr>
              <a:t>Ahmad </a:t>
            </a:r>
            <a:r>
              <a:rPr kumimoji="0" lang="en-US" sz="1800" b="0" i="0" u="none" strike="noStrike" kern="1200" cap="none" spc="0" normalizeH="0" baseline="0" noProof="0" dirty="0" err="1">
                <a:ln>
                  <a:noFill/>
                </a:ln>
                <a:solidFill>
                  <a:prstClr val="white"/>
                </a:solidFill>
                <a:effectLst/>
                <a:uLnTx/>
                <a:uFillTx/>
                <a:latin typeface="geometric sans serif"/>
              </a:rPr>
              <a:t>Seayar</a:t>
            </a:r>
            <a:r>
              <a:rPr kumimoji="0" lang="en-US" sz="1800" b="0" i="0" u="none" strike="noStrike" kern="1200" cap="none" spc="0" normalizeH="0" baseline="0" noProof="0" dirty="0">
                <a:ln>
                  <a:noFill/>
                </a:ln>
                <a:solidFill>
                  <a:prstClr val="white"/>
                </a:solidFill>
                <a:effectLst/>
                <a:uLnTx/>
                <a:uFillTx/>
                <a:latin typeface="geometric sans serif"/>
              </a:rPr>
              <a:t> </a:t>
            </a:r>
            <a:r>
              <a:rPr kumimoji="0" lang="en-US" sz="1800" b="0" i="0" u="none" strike="noStrike" kern="1200" cap="none" spc="0" normalizeH="0" baseline="0" noProof="0" dirty="0" err="1">
                <a:ln>
                  <a:noFill/>
                </a:ln>
                <a:solidFill>
                  <a:prstClr val="white"/>
                </a:solidFill>
                <a:effectLst/>
                <a:uLnTx/>
                <a:uFillTx/>
                <a:latin typeface="geometric sans serif"/>
              </a:rPr>
              <a:t>Sroosh</a:t>
            </a:r>
            <a:endParaRPr kumimoji="0" lang="en-US" sz="1800" b="0" i="0" u="none" strike="noStrike" kern="1200" cap="none" spc="0" normalizeH="0" baseline="0" noProof="0" dirty="0">
              <a:ln>
                <a:noFill/>
              </a:ln>
              <a:solidFill>
                <a:prstClr val="white"/>
              </a:solidFill>
              <a:effectLst/>
              <a:uLnTx/>
              <a:uFillTx/>
              <a:latin typeface="geometric sans serif"/>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white"/>
                </a:solidFill>
                <a:effectLst/>
                <a:uLnTx/>
                <a:uFillTx/>
                <a:latin typeface="geometric sans serif"/>
              </a:rPr>
              <a:t>Dhruvik</a:t>
            </a:r>
            <a:r>
              <a:rPr kumimoji="0" lang="en-US" sz="1800" b="0" i="0" u="none" strike="noStrike" kern="1200" cap="none" spc="0" normalizeH="0" baseline="0" noProof="0" dirty="0">
                <a:ln>
                  <a:noFill/>
                </a:ln>
                <a:solidFill>
                  <a:prstClr val="white"/>
                </a:solidFill>
                <a:effectLst/>
                <a:uLnTx/>
                <a:uFillTx/>
                <a:latin typeface="geometric sans serif"/>
              </a:rPr>
              <a:t> </a:t>
            </a:r>
            <a:r>
              <a:rPr kumimoji="0" lang="en-US" sz="1800" b="0" i="0" u="none" strike="noStrike" kern="1200" cap="none" spc="0" normalizeH="0" baseline="0" noProof="0" dirty="0" err="1">
                <a:ln>
                  <a:noFill/>
                </a:ln>
                <a:solidFill>
                  <a:prstClr val="white"/>
                </a:solidFill>
                <a:effectLst/>
                <a:uLnTx/>
                <a:uFillTx/>
                <a:latin typeface="geometric sans serif"/>
              </a:rPr>
              <a:t>Patva</a:t>
            </a:r>
            <a:endParaRPr kumimoji="0" lang="en-US" sz="1800" b="0" i="0" u="none" strike="noStrike" kern="1200" cap="none" spc="0" normalizeH="0" baseline="0" noProof="0" dirty="0">
              <a:ln>
                <a:noFill/>
              </a:ln>
              <a:solidFill>
                <a:prstClr val="white"/>
              </a:solidFill>
              <a:effectLst/>
              <a:uLnTx/>
              <a:uFillTx/>
              <a:latin typeface="geometric sans serif"/>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geometric sans serif"/>
              </a:rPr>
              <a:t>Pavani </a:t>
            </a:r>
            <a:r>
              <a:rPr kumimoji="0" lang="en-US" sz="1800" b="0" i="0" u="none" strike="noStrike" kern="1200" cap="none" spc="0" normalizeH="0" baseline="0" noProof="0" dirty="0" err="1">
                <a:ln>
                  <a:noFill/>
                </a:ln>
                <a:solidFill>
                  <a:prstClr val="white"/>
                </a:solidFill>
                <a:effectLst/>
                <a:uLnTx/>
                <a:uFillTx/>
                <a:latin typeface="geometric sans serif"/>
              </a:rPr>
              <a:t>Pingili</a:t>
            </a:r>
            <a:endParaRPr kumimoji="0" lang="en-US" sz="1800" b="0" i="0" u="none" strike="noStrike" kern="1200" cap="none" spc="0" normalizeH="0" baseline="0" noProof="0" dirty="0">
              <a:ln>
                <a:noFill/>
              </a:ln>
              <a:solidFill>
                <a:prstClr val="white"/>
              </a:solidFill>
              <a:effectLst/>
              <a:uLnTx/>
              <a:uFillTx/>
              <a:latin typeface="geometric sans serif"/>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white"/>
                </a:solidFill>
                <a:effectLst/>
                <a:uLnTx/>
                <a:uFillTx/>
                <a:latin typeface="geometric sans serif"/>
              </a:rPr>
              <a:t>Sheroz</a:t>
            </a:r>
            <a:r>
              <a:rPr kumimoji="0" lang="en-US" sz="1800" b="0" i="0" u="none" strike="noStrike" kern="1200" cap="none" spc="0" normalizeH="0" baseline="0" noProof="0" dirty="0">
                <a:ln>
                  <a:noFill/>
                </a:ln>
                <a:solidFill>
                  <a:prstClr val="white"/>
                </a:solidFill>
                <a:effectLst/>
                <a:uLnTx/>
                <a:uFillTx/>
                <a:latin typeface="geometric sans serif"/>
              </a:rPr>
              <a:t> Shaikh</a:t>
            </a:r>
          </a:p>
        </p:txBody>
      </p:sp>
      <p:sp>
        <p:nvSpPr>
          <p:cNvPr id="8" name="TextBox 7">
            <a:extLst>
              <a:ext uri="{FF2B5EF4-FFF2-40B4-BE49-F238E27FC236}">
                <a16:creationId xmlns:a16="http://schemas.microsoft.com/office/drawing/2014/main" id="{D5EFAE34-72F1-4BE6-3928-5B0F9C38273F}"/>
              </a:ext>
            </a:extLst>
          </p:cNvPr>
          <p:cNvSpPr txBox="1"/>
          <p:nvPr/>
        </p:nvSpPr>
        <p:spPr>
          <a:xfrm>
            <a:off x="2578942" y="3876472"/>
            <a:ext cx="7596192"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eometric sans serif"/>
                <a:ea typeface="+mn-ea"/>
                <a:cs typeface="+mn-cs"/>
              </a:rPr>
              <a:t>Case study: Leveraging Business Intelligence for Strategic Insights</a:t>
            </a:r>
          </a:p>
        </p:txBody>
      </p:sp>
    </p:spTree>
    <p:extLst>
      <p:ext uri="{BB962C8B-B14F-4D97-AF65-F5344CB8AC3E}">
        <p14:creationId xmlns:p14="http://schemas.microsoft.com/office/powerpoint/2010/main" val="398940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3DAF4-BB73-E7BF-B5B0-7B6DB954EA15}"/>
              </a:ext>
            </a:extLst>
          </p:cNvPr>
          <p:cNvSpPr txBox="1"/>
          <p:nvPr/>
        </p:nvSpPr>
        <p:spPr>
          <a:xfrm>
            <a:off x="67932" y="170120"/>
            <a:ext cx="2879387"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Data Analytics</a:t>
            </a:r>
          </a:p>
        </p:txBody>
      </p:sp>
      <p:pic>
        <p:nvPicPr>
          <p:cNvPr id="4" name="Picture 3" descr="A screenshot of a computer&#10;&#10;Description automatically generated">
            <a:extLst>
              <a:ext uri="{FF2B5EF4-FFF2-40B4-BE49-F238E27FC236}">
                <a16:creationId xmlns:a16="http://schemas.microsoft.com/office/drawing/2014/main" id="{8F750B3F-38A4-B00E-DA5D-EB8DAB1FDD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32" y="543678"/>
            <a:ext cx="8008992" cy="33909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E57D191-D36A-FF5E-6231-A2BC7683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9610" y="670678"/>
            <a:ext cx="3710014" cy="5770644"/>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C41B27C6-C6F3-4EB0-CAFB-2749660D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3260"/>
          <a:stretch/>
        </p:blipFill>
        <p:spPr>
          <a:xfrm>
            <a:off x="67932" y="3934578"/>
            <a:ext cx="3183433" cy="292342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545C526-6019-8B1C-CE6D-EA99407494A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6338"/>
          <a:stretch/>
        </p:blipFill>
        <p:spPr>
          <a:xfrm>
            <a:off x="3251365" y="3934578"/>
            <a:ext cx="2595068" cy="294640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3CFC651-2DAE-9EDE-6966-557EB021FA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72391"/>
          <a:stretch/>
        </p:blipFill>
        <p:spPr>
          <a:xfrm>
            <a:off x="5846431" y="3934578"/>
            <a:ext cx="2230493" cy="2923422"/>
          </a:xfrm>
          <a:prstGeom prst="rect">
            <a:avLst/>
          </a:prstGeom>
        </p:spPr>
      </p:pic>
    </p:spTree>
    <p:extLst>
      <p:ext uri="{BB962C8B-B14F-4D97-AF65-F5344CB8AC3E}">
        <p14:creationId xmlns:p14="http://schemas.microsoft.com/office/powerpoint/2010/main" val="353563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3DAF4-BB73-E7BF-B5B0-7B6DB954EA15}"/>
              </a:ext>
            </a:extLst>
          </p:cNvPr>
          <p:cNvSpPr txBox="1"/>
          <p:nvPr/>
        </p:nvSpPr>
        <p:spPr>
          <a:xfrm>
            <a:off x="67932" y="170120"/>
            <a:ext cx="3600819"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Implementation – Managerial </a:t>
            </a:r>
          </a:p>
        </p:txBody>
      </p:sp>
      <p:graphicFrame>
        <p:nvGraphicFramePr>
          <p:cNvPr id="2" name="Table 1">
            <a:extLst>
              <a:ext uri="{FF2B5EF4-FFF2-40B4-BE49-F238E27FC236}">
                <a16:creationId xmlns:a16="http://schemas.microsoft.com/office/drawing/2014/main" id="{CC928392-E4C5-51C4-C323-34DB4639EF7A}"/>
              </a:ext>
            </a:extLst>
          </p:cNvPr>
          <p:cNvGraphicFramePr>
            <a:graphicFrameLocks noGrp="1"/>
          </p:cNvGraphicFramePr>
          <p:nvPr>
            <p:extLst>
              <p:ext uri="{D42A27DB-BD31-4B8C-83A1-F6EECF244321}">
                <p14:modId xmlns:p14="http://schemas.microsoft.com/office/powerpoint/2010/main" val="1623408739"/>
              </p:ext>
            </p:extLst>
          </p:nvPr>
        </p:nvGraphicFramePr>
        <p:xfrm>
          <a:off x="381000" y="702525"/>
          <a:ext cx="11430000" cy="5673118"/>
        </p:xfrm>
        <a:graphic>
          <a:graphicData uri="http://schemas.openxmlformats.org/drawingml/2006/table">
            <a:tbl>
              <a:tblPr firstRow="1" firstCol="1" bandRow="1">
                <a:tableStyleId>{5C22544A-7EE6-4342-B048-85BDC9FD1C3A}</a:tableStyleId>
              </a:tblPr>
              <a:tblGrid>
                <a:gridCol w="4168698">
                  <a:extLst>
                    <a:ext uri="{9D8B030D-6E8A-4147-A177-3AD203B41FA5}">
                      <a16:colId xmlns:a16="http://schemas.microsoft.com/office/drawing/2014/main" val="2169913579"/>
                    </a:ext>
                  </a:extLst>
                </a:gridCol>
                <a:gridCol w="7261302">
                  <a:extLst>
                    <a:ext uri="{9D8B030D-6E8A-4147-A177-3AD203B41FA5}">
                      <a16:colId xmlns:a16="http://schemas.microsoft.com/office/drawing/2014/main" val="119179820"/>
                    </a:ext>
                  </a:extLst>
                </a:gridCol>
              </a:tblGrid>
              <a:tr h="619595">
                <a:tc>
                  <a:txBody>
                    <a:bodyPr/>
                    <a:lstStyle/>
                    <a:p>
                      <a:pPr marL="0" marR="0" algn="just">
                        <a:lnSpc>
                          <a:spcPct val="115000"/>
                        </a:lnSpc>
                        <a:spcBef>
                          <a:spcPts val="0"/>
                        </a:spcBef>
                        <a:spcAft>
                          <a:spcPts val="0"/>
                        </a:spcAft>
                      </a:pPr>
                      <a:r>
                        <a:rPr lang="en-US" sz="1400" dirty="0">
                          <a:effectLst/>
                          <a:latin typeface="geometric sans serif"/>
                        </a:rPr>
                        <a:t>Establish a sense of urgency</a:t>
                      </a:r>
                      <a:endParaRPr lang="en-US" sz="1400" dirty="0">
                        <a:effectLst/>
                        <a:latin typeface="geometric sans serif"/>
                        <a:ea typeface="Arial" panose="020B0604020202020204" pitchFamily="34" charset="0"/>
                      </a:endParaRPr>
                    </a:p>
                  </a:txBody>
                  <a:tcPr marL="62982" marR="62982" marT="62982" marB="62982"/>
                </a:tc>
                <a:tc>
                  <a:txBody>
                    <a:bodyPr/>
                    <a:lstStyle/>
                    <a:p>
                      <a:pPr marL="0" marR="0" algn="just">
                        <a:lnSpc>
                          <a:spcPct val="115000"/>
                        </a:lnSpc>
                        <a:spcBef>
                          <a:spcPts val="0"/>
                        </a:spcBef>
                        <a:spcAft>
                          <a:spcPts val="0"/>
                        </a:spcAft>
                      </a:pPr>
                      <a:r>
                        <a:rPr lang="en-US" sz="1400" b="0" dirty="0">
                          <a:solidFill>
                            <a:schemeClr val="tx1"/>
                          </a:solidFill>
                          <a:effectLst/>
                          <a:latin typeface="geometric sans serif"/>
                        </a:rPr>
                        <a:t>A notable percentage of Airbnb bookings, approximately (62%), face booking cancellations issues, while (25%) of guests express dissatisfaction with our products.</a:t>
                      </a:r>
                      <a:endParaRPr lang="en-US" sz="1400" b="0" dirty="0">
                        <a:solidFill>
                          <a:schemeClr val="tx1"/>
                        </a:solidFill>
                        <a:effectLst/>
                        <a:latin typeface="geometric sans serif"/>
                        <a:ea typeface="Arial" panose="020B0604020202020204" pitchFamily="34" charset="0"/>
                      </a:endParaRPr>
                    </a:p>
                  </a:txBody>
                  <a:tcPr marL="62982" marR="62982" marT="62982" marB="62982">
                    <a:solidFill>
                      <a:srgbClr val="E7EAED"/>
                    </a:solidFill>
                  </a:tcPr>
                </a:tc>
                <a:extLst>
                  <a:ext uri="{0D108BD9-81ED-4DB2-BD59-A6C34878D82A}">
                    <a16:rowId xmlns:a16="http://schemas.microsoft.com/office/drawing/2014/main" val="293813328"/>
                  </a:ext>
                </a:extLst>
              </a:tr>
              <a:tr h="619595">
                <a:tc>
                  <a:txBody>
                    <a:bodyPr/>
                    <a:lstStyle/>
                    <a:p>
                      <a:pPr marL="0" marR="0" algn="just">
                        <a:lnSpc>
                          <a:spcPct val="115000"/>
                        </a:lnSpc>
                        <a:spcBef>
                          <a:spcPts val="0"/>
                        </a:spcBef>
                        <a:spcAft>
                          <a:spcPts val="0"/>
                        </a:spcAft>
                      </a:pPr>
                      <a:r>
                        <a:rPr lang="en-US" sz="1400" dirty="0">
                          <a:effectLst/>
                          <a:latin typeface="geometric sans serif"/>
                        </a:rPr>
                        <a:t>Form a powerful guiding coalition</a:t>
                      </a:r>
                      <a:endParaRPr lang="en-US" sz="1400" dirty="0">
                        <a:effectLst/>
                        <a:latin typeface="geometric sans serif"/>
                        <a:ea typeface="Arial" panose="020B0604020202020204" pitchFamily="34" charset="0"/>
                      </a:endParaRPr>
                    </a:p>
                  </a:txBody>
                  <a:tcPr marL="62982" marR="62982" marT="62982" marB="62982"/>
                </a:tc>
                <a:tc>
                  <a:txBody>
                    <a:bodyPr/>
                    <a:lstStyle/>
                    <a:p>
                      <a:pPr marL="0" marR="0" algn="just">
                        <a:lnSpc>
                          <a:spcPct val="115000"/>
                        </a:lnSpc>
                        <a:spcBef>
                          <a:spcPts val="0"/>
                        </a:spcBef>
                        <a:spcAft>
                          <a:spcPts val="0"/>
                        </a:spcAft>
                      </a:pPr>
                      <a:r>
                        <a:rPr lang="en-US" sz="1400" dirty="0">
                          <a:effectLst/>
                          <a:latin typeface="geometric sans serif"/>
                        </a:rPr>
                        <a:t>Engage the Head of Customer Experience and the Head of Product at Airbnb to spearhead the change efforts.</a:t>
                      </a:r>
                      <a:endParaRPr lang="en-US" sz="1400" dirty="0">
                        <a:effectLst/>
                        <a:latin typeface="geometric sans serif"/>
                        <a:ea typeface="Arial" panose="020B0604020202020204" pitchFamily="34" charset="0"/>
                      </a:endParaRPr>
                    </a:p>
                  </a:txBody>
                  <a:tcPr marL="62982" marR="62982" marT="62982" marB="62982"/>
                </a:tc>
                <a:extLst>
                  <a:ext uri="{0D108BD9-81ED-4DB2-BD59-A6C34878D82A}">
                    <a16:rowId xmlns:a16="http://schemas.microsoft.com/office/drawing/2014/main" val="2159716003"/>
                  </a:ext>
                </a:extLst>
              </a:tr>
              <a:tr h="619595">
                <a:tc>
                  <a:txBody>
                    <a:bodyPr/>
                    <a:lstStyle/>
                    <a:p>
                      <a:pPr marL="0" marR="0" algn="just">
                        <a:lnSpc>
                          <a:spcPct val="115000"/>
                        </a:lnSpc>
                        <a:spcBef>
                          <a:spcPts val="0"/>
                        </a:spcBef>
                        <a:spcAft>
                          <a:spcPts val="0"/>
                        </a:spcAft>
                      </a:pPr>
                      <a:r>
                        <a:rPr lang="en-US" sz="1400" dirty="0">
                          <a:effectLst/>
                          <a:latin typeface="geometric sans serif"/>
                        </a:rPr>
                        <a:t>Create a Vision</a:t>
                      </a:r>
                      <a:endParaRPr lang="en-US" sz="1400" dirty="0">
                        <a:effectLst/>
                        <a:latin typeface="geometric sans serif"/>
                        <a:ea typeface="Arial" panose="020B0604020202020204" pitchFamily="34" charset="0"/>
                      </a:endParaRPr>
                    </a:p>
                  </a:txBody>
                  <a:tcPr marL="62982" marR="62982" marT="62982" marB="62982"/>
                </a:tc>
                <a:tc>
                  <a:txBody>
                    <a:bodyPr/>
                    <a:lstStyle/>
                    <a:p>
                      <a:pPr marL="0" marR="0" algn="just">
                        <a:lnSpc>
                          <a:spcPct val="115000"/>
                        </a:lnSpc>
                        <a:spcBef>
                          <a:spcPts val="0"/>
                        </a:spcBef>
                        <a:spcAft>
                          <a:spcPts val="0"/>
                        </a:spcAft>
                      </a:pPr>
                      <a:r>
                        <a:rPr lang="en-US" sz="1400" dirty="0">
                          <a:effectLst/>
                          <a:latin typeface="geometric sans serif"/>
                        </a:rPr>
                        <a:t>Develop a vision centered around consistent monitoring of guest reviews and booking processes within Airbnb to enhance customer experience.</a:t>
                      </a:r>
                      <a:endParaRPr lang="en-US" sz="1400" dirty="0">
                        <a:effectLst/>
                        <a:latin typeface="geometric sans serif"/>
                        <a:ea typeface="Arial" panose="020B0604020202020204" pitchFamily="34" charset="0"/>
                      </a:endParaRPr>
                    </a:p>
                  </a:txBody>
                  <a:tcPr marL="62982" marR="62982" marT="62982" marB="62982"/>
                </a:tc>
                <a:extLst>
                  <a:ext uri="{0D108BD9-81ED-4DB2-BD59-A6C34878D82A}">
                    <a16:rowId xmlns:a16="http://schemas.microsoft.com/office/drawing/2014/main" val="2640543986"/>
                  </a:ext>
                </a:extLst>
              </a:tr>
              <a:tr h="858381">
                <a:tc>
                  <a:txBody>
                    <a:bodyPr/>
                    <a:lstStyle/>
                    <a:p>
                      <a:pPr marL="0" marR="0" algn="just">
                        <a:lnSpc>
                          <a:spcPct val="115000"/>
                        </a:lnSpc>
                        <a:spcBef>
                          <a:spcPts val="0"/>
                        </a:spcBef>
                        <a:spcAft>
                          <a:spcPts val="0"/>
                        </a:spcAft>
                      </a:pPr>
                      <a:r>
                        <a:rPr lang="en-US" sz="1400" dirty="0">
                          <a:effectLst/>
                          <a:latin typeface="geometric sans serif"/>
                        </a:rPr>
                        <a:t>​​Communicate the vision</a:t>
                      </a:r>
                      <a:endParaRPr lang="en-US" sz="1400" dirty="0">
                        <a:effectLst/>
                        <a:latin typeface="geometric sans serif"/>
                        <a:ea typeface="Arial" panose="020B0604020202020204" pitchFamily="34" charset="0"/>
                      </a:endParaRPr>
                    </a:p>
                  </a:txBody>
                  <a:tcPr marL="62982" marR="62982" marT="62982" marB="62982"/>
                </a:tc>
                <a:tc>
                  <a:txBody>
                    <a:bodyPr/>
                    <a:lstStyle/>
                    <a:p>
                      <a:pPr marL="0" marR="0" algn="just">
                        <a:lnSpc>
                          <a:spcPct val="115000"/>
                        </a:lnSpc>
                        <a:spcBef>
                          <a:spcPts val="0"/>
                        </a:spcBef>
                        <a:spcAft>
                          <a:spcPts val="0"/>
                        </a:spcAft>
                      </a:pPr>
                      <a:r>
                        <a:rPr lang="en-US" sz="1400" dirty="0">
                          <a:effectLst/>
                          <a:latin typeface="geometric sans serif"/>
                        </a:rPr>
                        <a:t>Organize a committee to oversee dashboard monitoring, involving middle management from Customer Experience and Product departments to ensure alignment and commitment.</a:t>
                      </a:r>
                      <a:endParaRPr lang="en-US" sz="1400" dirty="0">
                        <a:effectLst/>
                        <a:latin typeface="geometric sans serif"/>
                        <a:ea typeface="Arial" panose="020B0604020202020204" pitchFamily="34" charset="0"/>
                      </a:endParaRPr>
                    </a:p>
                  </a:txBody>
                  <a:tcPr marL="62982" marR="62982" marT="62982" marB="62982"/>
                </a:tc>
                <a:extLst>
                  <a:ext uri="{0D108BD9-81ED-4DB2-BD59-A6C34878D82A}">
                    <a16:rowId xmlns:a16="http://schemas.microsoft.com/office/drawing/2014/main" val="339300818"/>
                  </a:ext>
                </a:extLst>
              </a:tr>
              <a:tr h="619595">
                <a:tc>
                  <a:txBody>
                    <a:bodyPr/>
                    <a:lstStyle/>
                    <a:p>
                      <a:pPr marL="0" marR="0" algn="just">
                        <a:lnSpc>
                          <a:spcPct val="115000"/>
                        </a:lnSpc>
                        <a:spcBef>
                          <a:spcPts val="0"/>
                        </a:spcBef>
                        <a:spcAft>
                          <a:spcPts val="0"/>
                        </a:spcAft>
                      </a:pPr>
                      <a:r>
                        <a:rPr lang="en-US" sz="1400" dirty="0">
                          <a:effectLst/>
                          <a:latin typeface="geometric sans serif"/>
                        </a:rPr>
                        <a:t>Empower others to act on the vision</a:t>
                      </a:r>
                      <a:endParaRPr lang="en-US" sz="1400" dirty="0">
                        <a:effectLst/>
                        <a:latin typeface="geometric sans serif"/>
                        <a:ea typeface="Arial" panose="020B0604020202020204" pitchFamily="34" charset="0"/>
                      </a:endParaRPr>
                    </a:p>
                  </a:txBody>
                  <a:tcPr marL="62982" marR="62982" marT="62982" marB="62982"/>
                </a:tc>
                <a:tc>
                  <a:txBody>
                    <a:bodyPr/>
                    <a:lstStyle/>
                    <a:p>
                      <a:pPr marL="0" marR="0" algn="just">
                        <a:lnSpc>
                          <a:spcPct val="115000"/>
                        </a:lnSpc>
                        <a:spcBef>
                          <a:spcPts val="0"/>
                        </a:spcBef>
                        <a:spcAft>
                          <a:spcPts val="0"/>
                        </a:spcAft>
                      </a:pPr>
                      <a:r>
                        <a:rPr lang="en-US" sz="1400" dirty="0">
                          <a:effectLst/>
                          <a:latin typeface="geometric sans serif"/>
                        </a:rPr>
                        <a:t>Explain the necessity to teams, highlighting projected outcomes and the importance of addressing booking cancellations and negative feedback.</a:t>
                      </a:r>
                      <a:endParaRPr lang="en-US" sz="1400" dirty="0">
                        <a:effectLst/>
                        <a:latin typeface="geometric sans serif"/>
                        <a:ea typeface="Arial" panose="020B0604020202020204" pitchFamily="34" charset="0"/>
                      </a:endParaRPr>
                    </a:p>
                  </a:txBody>
                  <a:tcPr marL="62982" marR="62982" marT="62982" marB="62982"/>
                </a:tc>
                <a:extLst>
                  <a:ext uri="{0D108BD9-81ED-4DB2-BD59-A6C34878D82A}">
                    <a16:rowId xmlns:a16="http://schemas.microsoft.com/office/drawing/2014/main" val="437195435"/>
                  </a:ext>
                </a:extLst>
              </a:tr>
              <a:tr h="858381">
                <a:tc>
                  <a:txBody>
                    <a:bodyPr/>
                    <a:lstStyle/>
                    <a:p>
                      <a:pPr marL="0" marR="0" algn="just">
                        <a:lnSpc>
                          <a:spcPct val="115000"/>
                        </a:lnSpc>
                        <a:spcBef>
                          <a:spcPts val="0"/>
                        </a:spcBef>
                        <a:spcAft>
                          <a:spcPts val="0"/>
                        </a:spcAft>
                      </a:pPr>
                      <a:r>
                        <a:rPr lang="en-US" sz="1400" dirty="0">
                          <a:effectLst/>
                          <a:latin typeface="geometric sans serif"/>
                        </a:rPr>
                        <a:t>Plan for and create short-term wins</a:t>
                      </a:r>
                      <a:endParaRPr lang="en-US" sz="1400" dirty="0">
                        <a:effectLst/>
                        <a:latin typeface="geometric sans serif"/>
                        <a:ea typeface="Arial" panose="020B0604020202020204" pitchFamily="34" charset="0"/>
                      </a:endParaRPr>
                    </a:p>
                  </a:txBody>
                  <a:tcPr marL="62982" marR="62982" marT="62982" marB="62982"/>
                </a:tc>
                <a:tc>
                  <a:txBody>
                    <a:bodyPr/>
                    <a:lstStyle/>
                    <a:p>
                      <a:pPr marL="0" marR="0" algn="just">
                        <a:lnSpc>
                          <a:spcPct val="115000"/>
                        </a:lnSpc>
                        <a:spcBef>
                          <a:spcPts val="0"/>
                        </a:spcBef>
                        <a:spcAft>
                          <a:spcPts val="0"/>
                        </a:spcAft>
                      </a:pPr>
                      <a:r>
                        <a:rPr lang="en-US" sz="1400">
                          <a:effectLst/>
                          <a:latin typeface="geometric sans serif"/>
                        </a:rPr>
                        <a:t>Aim for short-term victories such as addressing issues related to booking completion rates, address issues leading to negative feedback, and utilize dashboards for decision-making.</a:t>
                      </a:r>
                      <a:endParaRPr lang="en-US" sz="1400">
                        <a:effectLst/>
                        <a:latin typeface="geometric sans serif"/>
                        <a:ea typeface="Arial" panose="020B0604020202020204" pitchFamily="34" charset="0"/>
                      </a:endParaRPr>
                    </a:p>
                  </a:txBody>
                  <a:tcPr marL="62982" marR="62982" marT="62982" marB="62982"/>
                </a:tc>
                <a:extLst>
                  <a:ext uri="{0D108BD9-81ED-4DB2-BD59-A6C34878D82A}">
                    <a16:rowId xmlns:a16="http://schemas.microsoft.com/office/drawing/2014/main" val="2319426522"/>
                  </a:ext>
                </a:extLst>
              </a:tr>
              <a:tr h="619595">
                <a:tc>
                  <a:txBody>
                    <a:bodyPr/>
                    <a:lstStyle/>
                    <a:p>
                      <a:pPr marL="0" marR="0" algn="just">
                        <a:lnSpc>
                          <a:spcPct val="115000"/>
                        </a:lnSpc>
                        <a:spcBef>
                          <a:spcPts val="0"/>
                        </a:spcBef>
                        <a:spcAft>
                          <a:spcPts val="0"/>
                        </a:spcAft>
                      </a:pPr>
                      <a:r>
                        <a:rPr lang="en-US" sz="1400" dirty="0">
                          <a:effectLst/>
                          <a:latin typeface="geometric sans serif"/>
                        </a:rPr>
                        <a:t>Consolidate improvements and produce more changes</a:t>
                      </a:r>
                      <a:endParaRPr lang="en-US" sz="1400" dirty="0">
                        <a:effectLst/>
                        <a:latin typeface="geometric sans serif"/>
                        <a:ea typeface="Arial" panose="020B0604020202020204" pitchFamily="34" charset="0"/>
                      </a:endParaRPr>
                    </a:p>
                  </a:txBody>
                  <a:tcPr marL="62982" marR="62982" marT="62982" marB="62982"/>
                </a:tc>
                <a:tc>
                  <a:txBody>
                    <a:bodyPr/>
                    <a:lstStyle/>
                    <a:p>
                      <a:pPr marL="0" marR="0" algn="just">
                        <a:lnSpc>
                          <a:spcPct val="115000"/>
                        </a:lnSpc>
                        <a:spcBef>
                          <a:spcPts val="0"/>
                        </a:spcBef>
                        <a:spcAft>
                          <a:spcPts val="0"/>
                        </a:spcAft>
                      </a:pPr>
                      <a:r>
                        <a:rPr lang="en-US" sz="1400" dirty="0">
                          <a:effectLst/>
                          <a:latin typeface="geometric sans serif"/>
                        </a:rPr>
                        <a:t>Integrate other departments and aspects of the Airbnb platform into the system for comprehensive monitoring.</a:t>
                      </a:r>
                      <a:endParaRPr lang="en-US" sz="1400" dirty="0">
                        <a:effectLst/>
                        <a:latin typeface="geometric sans serif"/>
                        <a:ea typeface="Arial" panose="020B0604020202020204" pitchFamily="34" charset="0"/>
                      </a:endParaRPr>
                    </a:p>
                  </a:txBody>
                  <a:tcPr marL="62982" marR="62982" marT="62982" marB="62982"/>
                </a:tc>
                <a:extLst>
                  <a:ext uri="{0D108BD9-81ED-4DB2-BD59-A6C34878D82A}">
                    <a16:rowId xmlns:a16="http://schemas.microsoft.com/office/drawing/2014/main" val="3913500700"/>
                  </a:ext>
                </a:extLst>
              </a:tr>
              <a:tr h="858381">
                <a:tc>
                  <a:txBody>
                    <a:bodyPr/>
                    <a:lstStyle/>
                    <a:p>
                      <a:pPr marL="0" marR="0" algn="just">
                        <a:lnSpc>
                          <a:spcPct val="115000"/>
                        </a:lnSpc>
                        <a:spcBef>
                          <a:spcPts val="0"/>
                        </a:spcBef>
                        <a:spcAft>
                          <a:spcPts val="0"/>
                        </a:spcAft>
                      </a:pPr>
                      <a:r>
                        <a:rPr lang="en-US" sz="1400" dirty="0">
                          <a:effectLst/>
                          <a:latin typeface="geometric sans serif"/>
                        </a:rPr>
                        <a:t>Institutionalize the new approaches</a:t>
                      </a:r>
                      <a:endParaRPr lang="en-US" sz="1400" dirty="0">
                        <a:effectLst/>
                        <a:latin typeface="geometric sans serif"/>
                        <a:ea typeface="Arial" panose="020B0604020202020204" pitchFamily="34" charset="0"/>
                      </a:endParaRPr>
                    </a:p>
                  </a:txBody>
                  <a:tcPr marL="62982" marR="62982" marT="62982" marB="62982"/>
                </a:tc>
                <a:tc>
                  <a:txBody>
                    <a:bodyPr/>
                    <a:lstStyle/>
                    <a:p>
                      <a:pPr marL="0" marR="0" algn="just">
                        <a:lnSpc>
                          <a:spcPct val="115000"/>
                        </a:lnSpc>
                        <a:spcBef>
                          <a:spcPts val="0"/>
                        </a:spcBef>
                        <a:spcAft>
                          <a:spcPts val="0"/>
                        </a:spcAft>
                      </a:pPr>
                      <a:r>
                        <a:rPr lang="en-US" sz="1400" dirty="0">
                          <a:effectLst/>
                          <a:latin typeface="geometric sans serif"/>
                        </a:rPr>
                        <a:t>Enhance overall customer satisfaction, resulting in better average reviews and a strengthened customer experience at Airbnb, solidifying the newly established practices within Airbnb's culture.</a:t>
                      </a:r>
                      <a:endParaRPr lang="en-US" sz="1400" dirty="0">
                        <a:effectLst/>
                        <a:latin typeface="geometric sans serif"/>
                        <a:ea typeface="Arial" panose="020B0604020202020204" pitchFamily="34" charset="0"/>
                      </a:endParaRPr>
                    </a:p>
                  </a:txBody>
                  <a:tcPr marL="62982" marR="62982" marT="62982" marB="62982"/>
                </a:tc>
                <a:extLst>
                  <a:ext uri="{0D108BD9-81ED-4DB2-BD59-A6C34878D82A}">
                    <a16:rowId xmlns:a16="http://schemas.microsoft.com/office/drawing/2014/main" val="3841196088"/>
                  </a:ext>
                </a:extLst>
              </a:tr>
            </a:tbl>
          </a:graphicData>
        </a:graphic>
      </p:graphicFrame>
      <p:sp>
        <p:nvSpPr>
          <p:cNvPr id="4" name="TextBox 3">
            <a:extLst>
              <a:ext uri="{FF2B5EF4-FFF2-40B4-BE49-F238E27FC236}">
                <a16:creationId xmlns:a16="http://schemas.microsoft.com/office/drawing/2014/main" id="{49F1C267-DDBA-AC6A-F1FC-956AEFF29C34}"/>
              </a:ext>
            </a:extLst>
          </p:cNvPr>
          <p:cNvSpPr txBox="1"/>
          <p:nvPr/>
        </p:nvSpPr>
        <p:spPr>
          <a:xfrm>
            <a:off x="3537307" y="134498"/>
            <a:ext cx="3600819" cy="400110"/>
          </a:xfrm>
          <a:prstGeom prst="rect">
            <a:avLst/>
          </a:prstGeom>
          <a:noFill/>
        </p:spPr>
        <p:txBody>
          <a:bodyPr wrap="square">
            <a:spAutoFit/>
          </a:bodyPr>
          <a:lstStyle/>
          <a:p>
            <a:pPr algn="ctr" rtl="0">
              <a:spcBef>
                <a:spcPts val="0"/>
              </a:spcBef>
              <a:spcAft>
                <a:spcPts val="0"/>
              </a:spcAft>
            </a:pPr>
            <a:r>
              <a:rPr lang="en-US" sz="2000" b="1" i="0" u="none" strike="noStrike" dirty="0">
                <a:solidFill>
                  <a:srgbClr val="424242"/>
                </a:solidFill>
                <a:effectLst/>
                <a:latin typeface="geometric sans serif"/>
              </a:rPr>
              <a:t>(Kotter’s eight-step model)</a:t>
            </a:r>
          </a:p>
        </p:txBody>
      </p:sp>
    </p:spTree>
    <p:extLst>
      <p:ext uri="{BB962C8B-B14F-4D97-AF65-F5344CB8AC3E}">
        <p14:creationId xmlns:p14="http://schemas.microsoft.com/office/powerpoint/2010/main" val="270681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3DAF4-BB73-E7BF-B5B0-7B6DB954EA15}"/>
              </a:ext>
            </a:extLst>
          </p:cNvPr>
          <p:cNvSpPr txBox="1"/>
          <p:nvPr/>
        </p:nvSpPr>
        <p:spPr>
          <a:xfrm>
            <a:off x="67932" y="170120"/>
            <a:ext cx="3742068"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Implementation – Technical</a:t>
            </a:r>
          </a:p>
        </p:txBody>
      </p:sp>
      <p:grpSp>
        <p:nvGrpSpPr>
          <p:cNvPr id="72" name="Group 71">
            <a:extLst>
              <a:ext uri="{FF2B5EF4-FFF2-40B4-BE49-F238E27FC236}">
                <a16:creationId xmlns:a16="http://schemas.microsoft.com/office/drawing/2014/main" id="{6DC3A3BE-5236-C21F-7784-EE1A3EA6D1DA}"/>
              </a:ext>
            </a:extLst>
          </p:cNvPr>
          <p:cNvGrpSpPr/>
          <p:nvPr/>
        </p:nvGrpSpPr>
        <p:grpSpPr>
          <a:xfrm>
            <a:off x="4107979" y="404670"/>
            <a:ext cx="4718926" cy="6453330"/>
            <a:chOff x="4088524" y="210994"/>
            <a:chExt cx="4718926" cy="6453330"/>
          </a:xfrm>
        </p:grpSpPr>
        <p:sp>
          <p:nvSpPr>
            <p:cNvPr id="39" name="Line 355">
              <a:extLst>
                <a:ext uri="{FF2B5EF4-FFF2-40B4-BE49-F238E27FC236}">
                  <a16:creationId xmlns:a16="http://schemas.microsoft.com/office/drawing/2014/main" id="{7F8667DE-BBF9-EE35-8762-BD63C87029A4}"/>
                </a:ext>
              </a:extLst>
            </p:cNvPr>
            <p:cNvSpPr>
              <a:spLocks noChangeShapeType="1"/>
            </p:cNvSpPr>
            <p:nvPr/>
          </p:nvSpPr>
          <p:spPr bwMode="auto">
            <a:xfrm>
              <a:off x="6506089" y="1653439"/>
              <a:ext cx="448786" cy="0"/>
            </a:xfrm>
            <a:prstGeom prst="line">
              <a:avLst/>
            </a:prstGeom>
            <a:noFill/>
            <a:ln w="38100" cap="rnd">
              <a:solidFill>
                <a:srgbClr val="FF5A5F"/>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0" name="Line 356">
              <a:extLst>
                <a:ext uri="{FF2B5EF4-FFF2-40B4-BE49-F238E27FC236}">
                  <a16:creationId xmlns:a16="http://schemas.microsoft.com/office/drawing/2014/main" id="{A3CF68E0-9B9C-1F10-AB8B-286CA6A60A81}"/>
                </a:ext>
              </a:extLst>
            </p:cNvPr>
            <p:cNvSpPr>
              <a:spLocks noChangeShapeType="1"/>
            </p:cNvSpPr>
            <p:nvPr/>
          </p:nvSpPr>
          <p:spPr bwMode="auto">
            <a:xfrm flipV="1">
              <a:off x="6449991" y="1708233"/>
              <a:ext cx="0" cy="846563"/>
            </a:xfrm>
            <a:prstGeom prst="line">
              <a:avLst/>
            </a:prstGeom>
            <a:noFill/>
            <a:ln w="38100" cap="rnd">
              <a:solidFill>
                <a:srgbClr val="FF5A5F"/>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2" name="Line 364">
              <a:extLst>
                <a:ext uri="{FF2B5EF4-FFF2-40B4-BE49-F238E27FC236}">
                  <a16:creationId xmlns:a16="http://schemas.microsoft.com/office/drawing/2014/main" id="{2E2F29F4-5A22-5538-9DFB-05C615203EC9}"/>
                </a:ext>
              </a:extLst>
            </p:cNvPr>
            <p:cNvSpPr>
              <a:spLocks noChangeShapeType="1"/>
            </p:cNvSpPr>
            <p:nvPr/>
          </p:nvSpPr>
          <p:spPr bwMode="auto">
            <a:xfrm>
              <a:off x="6506089" y="3705464"/>
              <a:ext cx="448786" cy="0"/>
            </a:xfrm>
            <a:prstGeom prst="line">
              <a:avLst/>
            </a:prstGeom>
            <a:noFill/>
            <a:ln w="38100" cap="rnd">
              <a:solidFill>
                <a:srgbClr val="FF5A5F"/>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3" name="Line 365">
              <a:extLst>
                <a:ext uri="{FF2B5EF4-FFF2-40B4-BE49-F238E27FC236}">
                  <a16:creationId xmlns:a16="http://schemas.microsoft.com/office/drawing/2014/main" id="{7D03B9A2-300B-F96C-1BB8-795D55578F72}"/>
                </a:ext>
              </a:extLst>
            </p:cNvPr>
            <p:cNvSpPr>
              <a:spLocks noChangeShapeType="1"/>
            </p:cNvSpPr>
            <p:nvPr/>
          </p:nvSpPr>
          <p:spPr bwMode="auto">
            <a:xfrm flipV="1">
              <a:off x="6449991" y="3767107"/>
              <a:ext cx="0" cy="830125"/>
            </a:xfrm>
            <a:prstGeom prst="line">
              <a:avLst/>
            </a:prstGeom>
            <a:noFill/>
            <a:ln w="38100" cap="rnd">
              <a:solidFill>
                <a:srgbClr val="FF5A5F"/>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 name="Line 369">
              <a:extLst>
                <a:ext uri="{FF2B5EF4-FFF2-40B4-BE49-F238E27FC236}">
                  <a16:creationId xmlns:a16="http://schemas.microsoft.com/office/drawing/2014/main" id="{0B0A7743-971F-F159-C765-39DC3E81B376}"/>
                </a:ext>
              </a:extLst>
            </p:cNvPr>
            <p:cNvSpPr>
              <a:spLocks noChangeShapeType="1"/>
            </p:cNvSpPr>
            <p:nvPr/>
          </p:nvSpPr>
          <p:spPr bwMode="auto">
            <a:xfrm flipV="1">
              <a:off x="6449991" y="4797229"/>
              <a:ext cx="0" cy="836974"/>
            </a:xfrm>
            <a:prstGeom prst="line">
              <a:avLst/>
            </a:prstGeom>
            <a:noFill/>
            <a:ln w="38100" cap="rnd">
              <a:solidFill>
                <a:schemeClr val="tx1">
                  <a:lumMod val="50000"/>
                  <a:lumOff val="50000"/>
                </a:schemeClr>
              </a:solidFill>
              <a:round/>
              <a:headEnd/>
              <a:tailEnd/>
            </a:ln>
          </p:spPr>
          <p:txBody>
            <a:bodyPr/>
            <a:lstStyle/>
            <a:p>
              <a:endParaRPr lang="ru-RU"/>
            </a:p>
          </p:txBody>
        </p:sp>
        <p:sp>
          <p:nvSpPr>
            <p:cNvPr id="45" name="Line 373">
              <a:extLst>
                <a:ext uri="{FF2B5EF4-FFF2-40B4-BE49-F238E27FC236}">
                  <a16:creationId xmlns:a16="http://schemas.microsoft.com/office/drawing/2014/main" id="{8B33AF83-ECFD-9141-C24B-E08E9846FFA5}"/>
                </a:ext>
              </a:extLst>
            </p:cNvPr>
            <p:cNvSpPr>
              <a:spLocks noChangeShapeType="1"/>
            </p:cNvSpPr>
            <p:nvPr/>
          </p:nvSpPr>
          <p:spPr bwMode="auto">
            <a:xfrm flipH="1">
              <a:off x="5941100" y="4735585"/>
              <a:ext cx="448786" cy="0"/>
            </a:xfrm>
            <a:prstGeom prst="line">
              <a:avLst/>
            </a:prstGeom>
            <a:noFill/>
            <a:ln w="38100" cap="rnd">
              <a:solidFill>
                <a:schemeClr val="tx1">
                  <a:lumMod val="50000"/>
                  <a:lumOff val="50000"/>
                </a:schemeClr>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6" name="Line 374">
              <a:extLst>
                <a:ext uri="{FF2B5EF4-FFF2-40B4-BE49-F238E27FC236}">
                  <a16:creationId xmlns:a16="http://schemas.microsoft.com/office/drawing/2014/main" id="{96BDE993-C974-9383-4840-929151BAA2C6}"/>
                </a:ext>
              </a:extLst>
            </p:cNvPr>
            <p:cNvSpPr>
              <a:spLocks noChangeShapeType="1"/>
            </p:cNvSpPr>
            <p:nvPr/>
          </p:nvSpPr>
          <p:spPr bwMode="auto">
            <a:xfrm>
              <a:off x="6510096" y="5764338"/>
              <a:ext cx="444778" cy="0"/>
            </a:xfrm>
            <a:prstGeom prst="line">
              <a:avLst/>
            </a:prstGeom>
            <a:noFill/>
            <a:ln w="38100" cap="rnd">
              <a:solidFill>
                <a:srgbClr val="FF5A5F"/>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 name="Line 375">
              <a:extLst>
                <a:ext uri="{FF2B5EF4-FFF2-40B4-BE49-F238E27FC236}">
                  <a16:creationId xmlns:a16="http://schemas.microsoft.com/office/drawing/2014/main" id="{AD3BEC01-7D7F-31A3-DD6C-73C5C5AC44FE}"/>
                </a:ext>
              </a:extLst>
            </p:cNvPr>
            <p:cNvSpPr>
              <a:spLocks noChangeShapeType="1"/>
            </p:cNvSpPr>
            <p:nvPr/>
          </p:nvSpPr>
          <p:spPr bwMode="auto">
            <a:xfrm flipV="1">
              <a:off x="6449991" y="5825980"/>
              <a:ext cx="0" cy="838344"/>
            </a:xfrm>
            <a:prstGeom prst="line">
              <a:avLst/>
            </a:prstGeom>
            <a:noFill/>
            <a:ln w="38100" cap="rnd">
              <a:solidFill>
                <a:srgbClr val="FF5A5F"/>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7" name="Oval 370">
              <a:extLst>
                <a:ext uri="{FF2B5EF4-FFF2-40B4-BE49-F238E27FC236}">
                  <a16:creationId xmlns:a16="http://schemas.microsoft.com/office/drawing/2014/main" id="{2C3EAB0A-7852-B59F-5123-A98BBE851E8A}"/>
                </a:ext>
              </a:extLst>
            </p:cNvPr>
            <p:cNvSpPr>
              <a:spLocks noChangeArrowheads="1"/>
            </p:cNvSpPr>
            <p:nvPr/>
          </p:nvSpPr>
          <p:spPr bwMode="auto">
            <a:xfrm>
              <a:off x="5302649" y="4405454"/>
              <a:ext cx="638451" cy="657525"/>
            </a:xfrm>
            <a:prstGeom prst="ellipse">
              <a:avLst/>
            </a:prstGeom>
            <a:solidFill>
              <a:srgbClr val="FFFFFF"/>
            </a:solidFill>
            <a:ln w="38100" cap="rnd">
              <a:solidFill>
                <a:srgbClr val="FF9F1C"/>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ru-RU" altLang="ru-RU" sz="1800"/>
            </a:p>
          </p:txBody>
        </p:sp>
        <p:sp>
          <p:nvSpPr>
            <p:cNvPr id="29" name="Freeform 358">
              <a:extLst>
                <a:ext uri="{FF2B5EF4-FFF2-40B4-BE49-F238E27FC236}">
                  <a16:creationId xmlns:a16="http://schemas.microsoft.com/office/drawing/2014/main" id="{FD0350B3-1ACB-7A21-B699-90C76F2A7976}"/>
                </a:ext>
              </a:extLst>
            </p:cNvPr>
            <p:cNvSpPr>
              <a:spLocks/>
            </p:cNvSpPr>
            <p:nvPr/>
          </p:nvSpPr>
          <p:spPr bwMode="auto">
            <a:xfrm>
              <a:off x="6860041" y="1219199"/>
              <a:ext cx="1947409" cy="871220"/>
            </a:xfrm>
            <a:custGeom>
              <a:avLst/>
              <a:gdLst>
                <a:gd name="T0" fmla="*/ 0 w 616"/>
                <a:gd name="T1" fmla="*/ 2147483646 h 269"/>
                <a:gd name="T2" fmla="*/ 1849491965 w 616"/>
                <a:gd name="T3" fmla="*/ 2147483646 h 269"/>
                <a:gd name="T4" fmla="*/ 2147483646 w 616"/>
                <a:gd name="T5" fmla="*/ 2147483646 h 269"/>
                <a:gd name="T6" fmla="*/ 2147483646 w 616"/>
                <a:gd name="T7" fmla="*/ 0 h 269"/>
                <a:gd name="T8" fmla="*/ 1849491965 w 616"/>
                <a:gd name="T9" fmla="*/ 0 h 269"/>
                <a:gd name="T10" fmla="*/ 0 w 616"/>
                <a:gd name="T11" fmla="*/ 1479197304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6" h="269">
                  <a:moveTo>
                    <a:pt x="0" y="164"/>
                  </a:moveTo>
                  <a:cubicBezTo>
                    <a:pt x="13" y="224"/>
                    <a:pt x="67" y="269"/>
                    <a:pt x="131" y="269"/>
                  </a:cubicBezTo>
                  <a:cubicBezTo>
                    <a:pt x="616" y="269"/>
                    <a:pt x="616" y="269"/>
                    <a:pt x="616" y="269"/>
                  </a:cubicBezTo>
                  <a:cubicBezTo>
                    <a:pt x="616" y="0"/>
                    <a:pt x="616" y="0"/>
                    <a:pt x="616" y="0"/>
                  </a:cubicBezTo>
                  <a:cubicBezTo>
                    <a:pt x="131" y="0"/>
                    <a:pt x="131" y="0"/>
                    <a:pt x="131" y="0"/>
                  </a:cubicBezTo>
                  <a:cubicBezTo>
                    <a:pt x="67" y="0"/>
                    <a:pt x="13" y="45"/>
                    <a:pt x="0" y="105"/>
                  </a:cubicBezTo>
                </a:path>
              </a:pathLst>
            </a:custGeom>
            <a:noFill/>
            <a:ln w="38100" cap="rnd">
              <a:solidFill>
                <a:srgbClr val="FF5A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32" name="Freeform 371">
              <a:extLst>
                <a:ext uri="{FF2B5EF4-FFF2-40B4-BE49-F238E27FC236}">
                  <a16:creationId xmlns:a16="http://schemas.microsoft.com/office/drawing/2014/main" id="{D4AFF40F-D641-E2A7-03B0-1B6C381BE617}"/>
                </a:ext>
              </a:extLst>
            </p:cNvPr>
            <p:cNvSpPr>
              <a:spLocks/>
            </p:cNvSpPr>
            <p:nvPr/>
          </p:nvSpPr>
          <p:spPr bwMode="auto">
            <a:xfrm>
              <a:off x="4088524" y="4298606"/>
              <a:ext cx="1947409" cy="872589"/>
            </a:xfrm>
            <a:custGeom>
              <a:avLst/>
              <a:gdLst>
                <a:gd name="T0" fmla="*/ 2147483646 w 616"/>
                <a:gd name="T1" fmla="*/ 2147483646 h 269"/>
                <a:gd name="T2" fmla="*/ 2147483646 w 616"/>
                <a:gd name="T3" fmla="*/ 2147483646 h 269"/>
                <a:gd name="T4" fmla="*/ 0 w 616"/>
                <a:gd name="T5" fmla="*/ 2147483646 h 269"/>
                <a:gd name="T6" fmla="*/ 0 w 616"/>
                <a:gd name="T7" fmla="*/ 0 h 269"/>
                <a:gd name="T8" fmla="*/ 2147483646 w 616"/>
                <a:gd name="T9" fmla="*/ 0 h 269"/>
                <a:gd name="T10" fmla="*/ 2147483646 w 616"/>
                <a:gd name="T11" fmla="*/ 1483853085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6" h="269">
                  <a:moveTo>
                    <a:pt x="616" y="164"/>
                  </a:moveTo>
                  <a:cubicBezTo>
                    <a:pt x="603" y="224"/>
                    <a:pt x="549" y="269"/>
                    <a:pt x="485" y="269"/>
                  </a:cubicBezTo>
                  <a:cubicBezTo>
                    <a:pt x="0" y="269"/>
                    <a:pt x="0" y="269"/>
                    <a:pt x="0" y="269"/>
                  </a:cubicBezTo>
                  <a:cubicBezTo>
                    <a:pt x="0" y="0"/>
                    <a:pt x="0" y="0"/>
                    <a:pt x="0" y="0"/>
                  </a:cubicBezTo>
                  <a:cubicBezTo>
                    <a:pt x="485" y="0"/>
                    <a:pt x="485" y="0"/>
                    <a:pt x="485" y="0"/>
                  </a:cubicBezTo>
                  <a:cubicBezTo>
                    <a:pt x="549" y="0"/>
                    <a:pt x="603" y="45"/>
                    <a:pt x="616" y="105"/>
                  </a:cubicBezTo>
                </a:path>
              </a:pathLst>
            </a:custGeom>
            <a:solidFill>
              <a:srgbClr val="FFFFFF"/>
            </a:solidFill>
            <a:ln w="38100" cap="rnd">
              <a:solidFill>
                <a:schemeClr val="tx1">
                  <a:lumMod val="50000"/>
                  <a:lumOff val="50000"/>
                </a:schemeClr>
              </a:solidFill>
              <a:prstDash val="solid"/>
              <a:round/>
              <a:headEnd/>
              <a:tailEnd/>
            </a:ln>
          </p:spPr>
          <p:txBody>
            <a:bodyPr/>
            <a:lstStyle/>
            <a:p>
              <a:endParaRPr lang="ru-RU"/>
            </a:p>
          </p:txBody>
        </p:sp>
        <p:sp>
          <p:nvSpPr>
            <p:cNvPr id="33" name="Freeform 377">
              <a:extLst>
                <a:ext uri="{FF2B5EF4-FFF2-40B4-BE49-F238E27FC236}">
                  <a16:creationId xmlns:a16="http://schemas.microsoft.com/office/drawing/2014/main" id="{53E39041-D49B-C5FD-A7FD-DA3A9B9D10F7}"/>
                </a:ext>
              </a:extLst>
            </p:cNvPr>
            <p:cNvSpPr>
              <a:spLocks/>
            </p:cNvSpPr>
            <p:nvPr/>
          </p:nvSpPr>
          <p:spPr bwMode="auto">
            <a:xfrm>
              <a:off x="6860041" y="5328728"/>
              <a:ext cx="1947409" cy="872589"/>
            </a:xfrm>
            <a:custGeom>
              <a:avLst/>
              <a:gdLst>
                <a:gd name="T0" fmla="*/ 0 w 616"/>
                <a:gd name="T1" fmla="*/ 2147483646 h 269"/>
                <a:gd name="T2" fmla="*/ 1849491965 w 616"/>
                <a:gd name="T3" fmla="*/ 2147483646 h 269"/>
                <a:gd name="T4" fmla="*/ 2147483646 w 616"/>
                <a:gd name="T5" fmla="*/ 2147483646 h 269"/>
                <a:gd name="T6" fmla="*/ 2147483646 w 616"/>
                <a:gd name="T7" fmla="*/ 0 h 269"/>
                <a:gd name="T8" fmla="*/ 1849491965 w 616"/>
                <a:gd name="T9" fmla="*/ 0 h 269"/>
                <a:gd name="T10" fmla="*/ 0 w 616"/>
                <a:gd name="T11" fmla="*/ 1483853085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6" h="269">
                  <a:moveTo>
                    <a:pt x="0" y="164"/>
                  </a:moveTo>
                  <a:cubicBezTo>
                    <a:pt x="13" y="224"/>
                    <a:pt x="67" y="269"/>
                    <a:pt x="131" y="269"/>
                  </a:cubicBezTo>
                  <a:cubicBezTo>
                    <a:pt x="616" y="269"/>
                    <a:pt x="616" y="269"/>
                    <a:pt x="616" y="269"/>
                  </a:cubicBezTo>
                  <a:cubicBezTo>
                    <a:pt x="616" y="0"/>
                    <a:pt x="616" y="0"/>
                    <a:pt x="616" y="0"/>
                  </a:cubicBezTo>
                  <a:cubicBezTo>
                    <a:pt x="131" y="0"/>
                    <a:pt x="131" y="0"/>
                    <a:pt x="131" y="0"/>
                  </a:cubicBezTo>
                  <a:cubicBezTo>
                    <a:pt x="67" y="0"/>
                    <a:pt x="13" y="45"/>
                    <a:pt x="0" y="105"/>
                  </a:cubicBezTo>
                </a:path>
              </a:pathLst>
            </a:custGeom>
            <a:noFill/>
            <a:ln w="38100" cap="rnd">
              <a:solidFill>
                <a:srgbClr val="FF5A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 name="Oval 354">
              <a:extLst>
                <a:ext uri="{FF2B5EF4-FFF2-40B4-BE49-F238E27FC236}">
                  <a16:creationId xmlns:a16="http://schemas.microsoft.com/office/drawing/2014/main" id="{8DA92FE8-29CD-8290-E281-86A544A2A793}"/>
                </a:ext>
              </a:extLst>
            </p:cNvPr>
            <p:cNvSpPr>
              <a:spLocks noChangeArrowheads="1"/>
            </p:cNvSpPr>
            <p:nvPr/>
          </p:nvSpPr>
          <p:spPr bwMode="auto">
            <a:xfrm>
              <a:off x="6389885" y="1589057"/>
              <a:ext cx="116204" cy="119176"/>
            </a:xfrm>
            <a:prstGeom prst="ellipse">
              <a:avLst/>
            </a:prstGeom>
            <a:noFill/>
            <a:ln w="38100" cap="rnd">
              <a:solidFill>
                <a:srgbClr val="FF5A5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ru-RU" altLang="ru-RU" sz="1800"/>
            </a:p>
          </p:txBody>
        </p:sp>
        <p:sp>
          <p:nvSpPr>
            <p:cNvPr id="26" name="Oval 368">
              <a:extLst>
                <a:ext uri="{FF2B5EF4-FFF2-40B4-BE49-F238E27FC236}">
                  <a16:creationId xmlns:a16="http://schemas.microsoft.com/office/drawing/2014/main" id="{7830A472-9077-C87E-2DAD-5C9EA3A343A9}"/>
                </a:ext>
              </a:extLst>
            </p:cNvPr>
            <p:cNvSpPr>
              <a:spLocks noChangeArrowheads="1"/>
            </p:cNvSpPr>
            <p:nvPr/>
          </p:nvSpPr>
          <p:spPr bwMode="auto">
            <a:xfrm>
              <a:off x="6389885" y="3646561"/>
              <a:ext cx="116204" cy="120546"/>
            </a:xfrm>
            <a:prstGeom prst="ellipse">
              <a:avLst/>
            </a:prstGeom>
            <a:noFill/>
            <a:ln w="38100" cap="rnd">
              <a:solidFill>
                <a:srgbClr val="FF5A5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ru-RU" altLang="ru-RU" sz="1800"/>
            </a:p>
          </p:txBody>
        </p:sp>
        <p:sp>
          <p:nvSpPr>
            <p:cNvPr id="27" name="Oval 372">
              <a:extLst>
                <a:ext uri="{FF2B5EF4-FFF2-40B4-BE49-F238E27FC236}">
                  <a16:creationId xmlns:a16="http://schemas.microsoft.com/office/drawing/2014/main" id="{B04B0FF4-6876-EFAF-EB91-047D0245B3E0}"/>
                </a:ext>
              </a:extLst>
            </p:cNvPr>
            <p:cNvSpPr>
              <a:spLocks noChangeArrowheads="1"/>
            </p:cNvSpPr>
            <p:nvPr/>
          </p:nvSpPr>
          <p:spPr bwMode="auto">
            <a:xfrm>
              <a:off x="6389885" y="4673943"/>
              <a:ext cx="116204" cy="123286"/>
            </a:xfrm>
            <a:prstGeom prst="ellipse">
              <a:avLst/>
            </a:prstGeom>
            <a:solidFill>
              <a:srgbClr val="FFFFFF"/>
            </a:solidFill>
            <a:ln w="38100" cap="rnd">
              <a:solidFill>
                <a:schemeClr val="tx1">
                  <a:lumMod val="50000"/>
                  <a:lumOff val="50000"/>
                </a:schemeClr>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ru-RU" altLang="ru-RU" sz="1800"/>
            </a:p>
          </p:txBody>
        </p:sp>
        <p:sp>
          <p:nvSpPr>
            <p:cNvPr id="28" name="Oval 378">
              <a:extLst>
                <a:ext uri="{FF2B5EF4-FFF2-40B4-BE49-F238E27FC236}">
                  <a16:creationId xmlns:a16="http://schemas.microsoft.com/office/drawing/2014/main" id="{33AF510F-E000-839B-7DD2-F1FAEFB706CD}"/>
                </a:ext>
              </a:extLst>
            </p:cNvPr>
            <p:cNvSpPr>
              <a:spLocks noChangeArrowheads="1"/>
            </p:cNvSpPr>
            <p:nvPr/>
          </p:nvSpPr>
          <p:spPr bwMode="auto">
            <a:xfrm>
              <a:off x="6389885" y="5702695"/>
              <a:ext cx="116204" cy="123286"/>
            </a:xfrm>
            <a:prstGeom prst="ellipse">
              <a:avLst/>
            </a:prstGeom>
            <a:noFill/>
            <a:ln w="38100" cap="rnd">
              <a:solidFill>
                <a:srgbClr val="FF5A5F"/>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ru-RU" altLang="ru-RU" sz="1800"/>
            </a:p>
          </p:txBody>
        </p:sp>
        <p:grpSp>
          <p:nvGrpSpPr>
            <p:cNvPr id="64" name="Group 63">
              <a:extLst>
                <a:ext uri="{FF2B5EF4-FFF2-40B4-BE49-F238E27FC236}">
                  <a16:creationId xmlns:a16="http://schemas.microsoft.com/office/drawing/2014/main" id="{E7816FB0-246F-EAC7-6F92-E3D27459F139}"/>
                </a:ext>
              </a:extLst>
            </p:cNvPr>
            <p:cNvGrpSpPr/>
            <p:nvPr/>
          </p:nvGrpSpPr>
          <p:grpSpPr>
            <a:xfrm>
              <a:off x="4088524" y="2239731"/>
              <a:ext cx="2417565" cy="1339707"/>
              <a:chOff x="4088524" y="2239731"/>
              <a:chExt cx="2417565" cy="1339707"/>
            </a:xfrm>
          </p:grpSpPr>
          <p:sp>
            <p:nvSpPr>
              <p:cNvPr id="7" name="Line 360">
                <a:extLst>
                  <a:ext uri="{FF2B5EF4-FFF2-40B4-BE49-F238E27FC236}">
                    <a16:creationId xmlns:a16="http://schemas.microsoft.com/office/drawing/2014/main" id="{E0EEB7AC-11BF-18B4-9ADD-0B578B4040F0}"/>
                  </a:ext>
                </a:extLst>
              </p:cNvPr>
              <p:cNvSpPr>
                <a:spLocks noChangeShapeType="1"/>
              </p:cNvSpPr>
              <p:nvPr/>
            </p:nvSpPr>
            <p:spPr bwMode="auto">
              <a:xfrm flipV="1">
                <a:off x="6449991" y="2739725"/>
                <a:ext cx="0" cy="839713"/>
              </a:xfrm>
              <a:prstGeom prst="line">
                <a:avLst/>
              </a:prstGeom>
              <a:noFill/>
              <a:ln w="38100" cap="rnd">
                <a:solidFill>
                  <a:srgbClr val="88A2AA"/>
                </a:solidFill>
                <a:round/>
                <a:headEnd/>
                <a:tailEnd/>
              </a:ln>
            </p:spPr>
            <p:txBody>
              <a:bodyPr/>
              <a:lstStyle/>
              <a:p>
                <a:endParaRPr lang="ru-RU"/>
              </a:p>
            </p:txBody>
          </p:sp>
          <p:sp>
            <p:nvSpPr>
              <p:cNvPr id="41" name="Line 359">
                <a:extLst>
                  <a:ext uri="{FF2B5EF4-FFF2-40B4-BE49-F238E27FC236}">
                    <a16:creationId xmlns:a16="http://schemas.microsoft.com/office/drawing/2014/main" id="{7C9EAEBA-483E-CDEF-FEF4-D4F8D0C5D61B}"/>
                  </a:ext>
                </a:extLst>
              </p:cNvPr>
              <p:cNvSpPr>
                <a:spLocks noChangeShapeType="1"/>
              </p:cNvSpPr>
              <p:nvPr/>
            </p:nvSpPr>
            <p:spPr bwMode="auto">
              <a:xfrm flipH="1">
                <a:off x="5941100" y="2678081"/>
                <a:ext cx="448786" cy="0"/>
              </a:xfrm>
              <a:prstGeom prst="line">
                <a:avLst/>
              </a:prstGeom>
              <a:noFill/>
              <a:ln w="38100" cap="rnd">
                <a:solidFill>
                  <a:schemeClr val="tx1">
                    <a:lumMod val="50000"/>
                    <a:lumOff val="50000"/>
                  </a:schemeClr>
                </a:solidFill>
                <a:round/>
                <a:headEnd/>
                <a:tailEnd/>
              </a:ln>
            </p:spPr>
            <p:txBody>
              <a:bodyPr/>
              <a:lstStyle/>
              <a:p>
                <a:endParaRPr lang="ru-RU"/>
              </a:p>
            </p:txBody>
          </p:sp>
          <p:sp>
            <p:nvSpPr>
              <p:cNvPr id="35" name="Oval 361">
                <a:extLst>
                  <a:ext uri="{FF2B5EF4-FFF2-40B4-BE49-F238E27FC236}">
                    <a16:creationId xmlns:a16="http://schemas.microsoft.com/office/drawing/2014/main" id="{8B9F0032-2193-FF93-CD64-FE8322BD1F92}"/>
                  </a:ext>
                </a:extLst>
              </p:cNvPr>
              <p:cNvSpPr>
                <a:spLocks noChangeArrowheads="1"/>
              </p:cNvSpPr>
              <p:nvPr/>
            </p:nvSpPr>
            <p:spPr bwMode="auto">
              <a:xfrm>
                <a:off x="5302649" y="2350690"/>
                <a:ext cx="638451" cy="654785"/>
              </a:xfrm>
              <a:prstGeom prst="ellipse">
                <a:avLst/>
              </a:prstGeom>
              <a:solidFill>
                <a:srgbClr val="FFFFFF"/>
              </a:solidFill>
              <a:ln w="38100" cap="rnd">
                <a:solidFill>
                  <a:srgbClr val="88A2AA"/>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ru-RU" altLang="ru-RU" sz="1800"/>
              </a:p>
            </p:txBody>
          </p:sp>
          <p:sp>
            <p:nvSpPr>
              <p:cNvPr id="30" name="Freeform 362">
                <a:extLst>
                  <a:ext uri="{FF2B5EF4-FFF2-40B4-BE49-F238E27FC236}">
                    <a16:creationId xmlns:a16="http://schemas.microsoft.com/office/drawing/2014/main" id="{9E4427AA-E4DE-5283-3DE9-ADD4F534DC60}"/>
                  </a:ext>
                </a:extLst>
              </p:cNvPr>
              <p:cNvSpPr>
                <a:spLocks/>
              </p:cNvSpPr>
              <p:nvPr/>
            </p:nvSpPr>
            <p:spPr bwMode="auto">
              <a:xfrm>
                <a:off x="4088524" y="2239731"/>
                <a:ext cx="1947409" cy="875329"/>
              </a:xfrm>
              <a:custGeom>
                <a:avLst/>
                <a:gdLst>
                  <a:gd name="T0" fmla="*/ 2147483646 w 616"/>
                  <a:gd name="T1" fmla="*/ 2147483646 h 270"/>
                  <a:gd name="T2" fmla="*/ 2147483646 w 616"/>
                  <a:gd name="T3" fmla="*/ 2147483646 h 270"/>
                  <a:gd name="T4" fmla="*/ 0 w 616"/>
                  <a:gd name="T5" fmla="*/ 2147483646 h 270"/>
                  <a:gd name="T6" fmla="*/ 0 w 616"/>
                  <a:gd name="T7" fmla="*/ 0 h 270"/>
                  <a:gd name="T8" fmla="*/ 2147483646 w 616"/>
                  <a:gd name="T9" fmla="*/ 0 h 270"/>
                  <a:gd name="T10" fmla="*/ 2147483646 w 616"/>
                  <a:gd name="T11" fmla="*/ 1496261457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6" h="270">
                    <a:moveTo>
                      <a:pt x="616" y="164"/>
                    </a:moveTo>
                    <a:cubicBezTo>
                      <a:pt x="603" y="225"/>
                      <a:pt x="549" y="270"/>
                      <a:pt x="485" y="270"/>
                    </a:cubicBezTo>
                    <a:cubicBezTo>
                      <a:pt x="0" y="270"/>
                      <a:pt x="0" y="270"/>
                      <a:pt x="0" y="270"/>
                    </a:cubicBezTo>
                    <a:cubicBezTo>
                      <a:pt x="0" y="0"/>
                      <a:pt x="0" y="0"/>
                      <a:pt x="0" y="0"/>
                    </a:cubicBezTo>
                    <a:cubicBezTo>
                      <a:pt x="485" y="0"/>
                      <a:pt x="485" y="0"/>
                      <a:pt x="485" y="0"/>
                    </a:cubicBezTo>
                    <a:cubicBezTo>
                      <a:pt x="549" y="0"/>
                      <a:pt x="603" y="45"/>
                      <a:pt x="616" y="106"/>
                    </a:cubicBezTo>
                  </a:path>
                </a:pathLst>
              </a:custGeom>
              <a:solidFill>
                <a:srgbClr val="FFFFFF"/>
              </a:solidFill>
              <a:ln w="38100" cap="rnd">
                <a:solidFill>
                  <a:schemeClr val="tx1">
                    <a:lumMod val="50000"/>
                    <a:lumOff val="50000"/>
                  </a:schemeClr>
                </a:solidFill>
                <a:prstDash val="solid"/>
                <a:round/>
                <a:headEnd/>
                <a:tailEnd/>
              </a:ln>
            </p:spPr>
            <p:txBody>
              <a:bodyPr/>
              <a:lstStyle/>
              <a:p>
                <a:endParaRPr lang="ru-RU"/>
              </a:p>
            </p:txBody>
          </p:sp>
          <p:sp>
            <p:nvSpPr>
              <p:cNvPr id="25" name="Oval 363">
                <a:extLst>
                  <a:ext uri="{FF2B5EF4-FFF2-40B4-BE49-F238E27FC236}">
                    <a16:creationId xmlns:a16="http://schemas.microsoft.com/office/drawing/2014/main" id="{A90764AF-CC2D-DE57-BA0D-29262A124487}"/>
                  </a:ext>
                </a:extLst>
              </p:cNvPr>
              <p:cNvSpPr>
                <a:spLocks noChangeArrowheads="1"/>
              </p:cNvSpPr>
              <p:nvPr/>
            </p:nvSpPr>
            <p:spPr bwMode="auto">
              <a:xfrm>
                <a:off x="6389885" y="2616439"/>
                <a:ext cx="116204" cy="123286"/>
              </a:xfrm>
              <a:prstGeom prst="ellipse">
                <a:avLst/>
              </a:prstGeom>
              <a:noFill/>
              <a:ln w="38100" cap="rnd">
                <a:solidFill>
                  <a:schemeClr val="tx1">
                    <a:lumMod val="50000"/>
                    <a:lumOff val="50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ru-RU" altLang="ru-RU" sz="1800"/>
              </a:p>
            </p:txBody>
          </p:sp>
        </p:grpSp>
        <p:grpSp>
          <p:nvGrpSpPr>
            <p:cNvPr id="65" name="Group 64">
              <a:extLst>
                <a:ext uri="{FF2B5EF4-FFF2-40B4-BE49-F238E27FC236}">
                  <a16:creationId xmlns:a16="http://schemas.microsoft.com/office/drawing/2014/main" id="{9F0642AC-3A38-9672-7D09-F92679053A25}"/>
                </a:ext>
              </a:extLst>
            </p:cNvPr>
            <p:cNvGrpSpPr/>
            <p:nvPr/>
          </p:nvGrpSpPr>
          <p:grpSpPr>
            <a:xfrm>
              <a:off x="4088524" y="210994"/>
              <a:ext cx="2417565" cy="1339707"/>
              <a:chOff x="4088524" y="2239731"/>
              <a:chExt cx="2417565" cy="1339707"/>
            </a:xfrm>
          </p:grpSpPr>
          <p:sp>
            <p:nvSpPr>
              <p:cNvPr id="66" name="Line 360">
                <a:extLst>
                  <a:ext uri="{FF2B5EF4-FFF2-40B4-BE49-F238E27FC236}">
                    <a16:creationId xmlns:a16="http://schemas.microsoft.com/office/drawing/2014/main" id="{2A11E38C-6381-C277-5ACD-495046B9FBA1}"/>
                  </a:ext>
                </a:extLst>
              </p:cNvPr>
              <p:cNvSpPr>
                <a:spLocks noChangeShapeType="1"/>
              </p:cNvSpPr>
              <p:nvPr/>
            </p:nvSpPr>
            <p:spPr bwMode="auto">
              <a:xfrm flipV="1">
                <a:off x="6449991" y="2739725"/>
                <a:ext cx="0" cy="839713"/>
              </a:xfrm>
              <a:prstGeom prst="line">
                <a:avLst/>
              </a:prstGeom>
              <a:noFill/>
              <a:ln w="38100" cap="rnd">
                <a:solidFill>
                  <a:schemeClr val="tx1">
                    <a:lumMod val="50000"/>
                    <a:lumOff val="50000"/>
                  </a:schemeClr>
                </a:solidFill>
                <a:round/>
                <a:headEnd/>
                <a:tailEnd/>
              </a:ln>
            </p:spPr>
            <p:txBody>
              <a:bodyPr/>
              <a:lstStyle/>
              <a:p>
                <a:endParaRPr lang="ru-RU" dirty="0"/>
              </a:p>
            </p:txBody>
          </p:sp>
          <p:sp>
            <p:nvSpPr>
              <p:cNvPr id="67" name="Line 359">
                <a:extLst>
                  <a:ext uri="{FF2B5EF4-FFF2-40B4-BE49-F238E27FC236}">
                    <a16:creationId xmlns:a16="http://schemas.microsoft.com/office/drawing/2014/main" id="{C95CD55B-B68E-32C1-07D3-0C7FB030D85D}"/>
                  </a:ext>
                </a:extLst>
              </p:cNvPr>
              <p:cNvSpPr>
                <a:spLocks noChangeShapeType="1"/>
              </p:cNvSpPr>
              <p:nvPr/>
            </p:nvSpPr>
            <p:spPr bwMode="auto">
              <a:xfrm flipH="1">
                <a:off x="5941100" y="2678081"/>
                <a:ext cx="448786" cy="0"/>
              </a:xfrm>
              <a:prstGeom prst="line">
                <a:avLst/>
              </a:prstGeom>
              <a:noFill/>
              <a:ln w="38100" cap="rnd">
                <a:solidFill>
                  <a:schemeClr val="tx1">
                    <a:lumMod val="50000"/>
                    <a:lumOff val="50000"/>
                  </a:schemeClr>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8" name="Oval 361">
                <a:extLst>
                  <a:ext uri="{FF2B5EF4-FFF2-40B4-BE49-F238E27FC236}">
                    <a16:creationId xmlns:a16="http://schemas.microsoft.com/office/drawing/2014/main" id="{374BCA92-09E8-1DE8-80E9-56ACDA682DAE}"/>
                  </a:ext>
                </a:extLst>
              </p:cNvPr>
              <p:cNvSpPr>
                <a:spLocks noChangeArrowheads="1"/>
              </p:cNvSpPr>
              <p:nvPr/>
            </p:nvSpPr>
            <p:spPr bwMode="auto">
              <a:xfrm>
                <a:off x="5302649" y="2350690"/>
                <a:ext cx="638451" cy="654785"/>
              </a:xfrm>
              <a:prstGeom prst="ellipse">
                <a:avLst/>
              </a:prstGeom>
              <a:solidFill>
                <a:srgbClr val="FFFFFF"/>
              </a:solidFill>
              <a:ln w="38100" cap="rnd">
                <a:solidFill>
                  <a:srgbClr val="88A2AA"/>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ru-RU" altLang="ru-RU" sz="1800"/>
              </a:p>
            </p:txBody>
          </p:sp>
          <p:sp>
            <p:nvSpPr>
              <p:cNvPr id="69" name="Freeform 362">
                <a:extLst>
                  <a:ext uri="{FF2B5EF4-FFF2-40B4-BE49-F238E27FC236}">
                    <a16:creationId xmlns:a16="http://schemas.microsoft.com/office/drawing/2014/main" id="{8C581D27-4FCE-6E5B-E12B-B2BDEE46A2B7}"/>
                  </a:ext>
                </a:extLst>
              </p:cNvPr>
              <p:cNvSpPr>
                <a:spLocks/>
              </p:cNvSpPr>
              <p:nvPr/>
            </p:nvSpPr>
            <p:spPr bwMode="auto">
              <a:xfrm>
                <a:off x="4088524" y="2239731"/>
                <a:ext cx="1947409" cy="875329"/>
              </a:xfrm>
              <a:custGeom>
                <a:avLst/>
                <a:gdLst>
                  <a:gd name="T0" fmla="*/ 2147483646 w 616"/>
                  <a:gd name="T1" fmla="*/ 2147483646 h 270"/>
                  <a:gd name="T2" fmla="*/ 2147483646 w 616"/>
                  <a:gd name="T3" fmla="*/ 2147483646 h 270"/>
                  <a:gd name="T4" fmla="*/ 0 w 616"/>
                  <a:gd name="T5" fmla="*/ 2147483646 h 270"/>
                  <a:gd name="T6" fmla="*/ 0 w 616"/>
                  <a:gd name="T7" fmla="*/ 0 h 270"/>
                  <a:gd name="T8" fmla="*/ 2147483646 w 616"/>
                  <a:gd name="T9" fmla="*/ 0 h 270"/>
                  <a:gd name="T10" fmla="*/ 2147483646 w 616"/>
                  <a:gd name="T11" fmla="*/ 1496261457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6" h="270">
                    <a:moveTo>
                      <a:pt x="616" y="164"/>
                    </a:moveTo>
                    <a:cubicBezTo>
                      <a:pt x="603" y="225"/>
                      <a:pt x="549" y="270"/>
                      <a:pt x="485" y="270"/>
                    </a:cubicBezTo>
                    <a:cubicBezTo>
                      <a:pt x="0" y="270"/>
                      <a:pt x="0" y="270"/>
                      <a:pt x="0" y="270"/>
                    </a:cubicBezTo>
                    <a:cubicBezTo>
                      <a:pt x="0" y="0"/>
                      <a:pt x="0" y="0"/>
                      <a:pt x="0" y="0"/>
                    </a:cubicBezTo>
                    <a:cubicBezTo>
                      <a:pt x="485" y="0"/>
                      <a:pt x="485" y="0"/>
                      <a:pt x="485" y="0"/>
                    </a:cubicBezTo>
                    <a:cubicBezTo>
                      <a:pt x="549" y="0"/>
                      <a:pt x="603" y="45"/>
                      <a:pt x="616" y="106"/>
                    </a:cubicBezTo>
                  </a:path>
                </a:pathLst>
              </a:custGeom>
              <a:solidFill>
                <a:srgbClr val="FFFFFF"/>
              </a:solidFill>
              <a:ln w="38100" cap="rnd">
                <a:solidFill>
                  <a:schemeClr val="tx1">
                    <a:lumMod val="50000"/>
                    <a:lumOff val="50000"/>
                  </a:schemeClr>
                </a:solidFill>
                <a:prstDash val="solid"/>
                <a:round/>
                <a:headEnd/>
                <a:tailEnd/>
              </a:ln>
            </p:spPr>
            <p:txBody>
              <a:bodyPr/>
              <a:lstStyle/>
              <a:p>
                <a:endParaRPr lang="ru-RU" dirty="0"/>
              </a:p>
            </p:txBody>
          </p:sp>
          <p:sp>
            <p:nvSpPr>
              <p:cNvPr id="70" name="Oval 363">
                <a:extLst>
                  <a:ext uri="{FF2B5EF4-FFF2-40B4-BE49-F238E27FC236}">
                    <a16:creationId xmlns:a16="http://schemas.microsoft.com/office/drawing/2014/main" id="{0B60C004-F710-A4FA-B577-C66F1C0B0100}"/>
                  </a:ext>
                </a:extLst>
              </p:cNvPr>
              <p:cNvSpPr>
                <a:spLocks noChangeArrowheads="1"/>
              </p:cNvSpPr>
              <p:nvPr/>
            </p:nvSpPr>
            <p:spPr bwMode="auto">
              <a:xfrm>
                <a:off x="6389885" y="2616439"/>
                <a:ext cx="116204" cy="123286"/>
              </a:xfrm>
              <a:prstGeom prst="ellipse">
                <a:avLst/>
              </a:prstGeom>
              <a:solidFill>
                <a:srgbClr val="FFFFFF"/>
              </a:solidFill>
              <a:ln w="38100" cap="rnd">
                <a:solidFill>
                  <a:schemeClr val="tx1">
                    <a:lumMod val="50000"/>
                    <a:lumOff val="50000"/>
                  </a:schemeClr>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ru-RU" altLang="ru-RU" sz="1800"/>
              </a:p>
            </p:txBody>
          </p:sp>
        </p:grpSp>
        <p:sp>
          <p:nvSpPr>
            <p:cNvPr id="76" name="Freeform 367">
              <a:extLst>
                <a:ext uri="{FF2B5EF4-FFF2-40B4-BE49-F238E27FC236}">
                  <a16:creationId xmlns:a16="http://schemas.microsoft.com/office/drawing/2014/main" id="{FBD2D2E9-8DF0-C97E-A05C-0CC2B3838F8D}"/>
                </a:ext>
              </a:extLst>
            </p:cNvPr>
            <p:cNvSpPr>
              <a:spLocks/>
            </p:cNvSpPr>
            <p:nvPr/>
          </p:nvSpPr>
          <p:spPr bwMode="auto">
            <a:xfrm>
              <a:off x="6860040" y="3254786"/>
              <a:ext cx="1947409" cy="871220"/>
            </a:xfrm>
            <a:custGeom>
              <a:avLst/>
              <a:gdLst>
                <a:gd name="T0" fmla="*/ 0 w 616"/>
                <a:gd name="T1" fmla="*/ 2147483646 h 269"/>
                <a:gd name="T2" fmla="*/ 1849491965 w 616"/>
                <a:gd name="T3" fmla="*/ 2147483646 h 269"/>
                <a:gd name="T4" fmla="*/ 2147483646 w 616"/>
                <a:gd name="T5" fmla="*/ 2147483646 h 269"/>
                <a:gd name="T6" fmla="*/ 2147483646 w 616"/>
                <a:gd name="T7" fmla="*/ 0 h 269"/>
                <a:gd name="T8" fmla="*/ 1849491965 w 616"/>
                <a:gd name="T9" fmla="*/ 0 h 269"/>
                <a:gd name="T10" fmla="*/ 0 w 616"/>
                <a:gd name="T11" fmla="*/ 1479197304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6" h="269">
                  <a:moveTo>
                    <a:pt x="0" y="164"/>
                  </a:moveTo>
                  <a:cubicBezTo>
                    <a:pt x="13" y="224"/>
                    <a:pt x="67" y="269"/>
                    <a:pt x="131" y="269"/>
                  </a:cubicBezTo>
                  <a:cubicBezTo>
                    <a:pt x="616" y="269"/>
                    <a:pt x="616" y="269"/>
                    <a:pt x="616" y="269"/>
                  </a:cubicBezTo>
                  <a:cubicBezTo>
                    <a:pt x="616" y="0"/>
                    <a:pt x="616" y="0"/>
                    <a:pt x="616" y="0"/>
                  </a:cubicBezTo>
                  <a:cubicBezTo>
                    <a:pt x="131" y="0"/>
                    <a:pt x="131" y="0"/>
                    <a:pt x="131" y="0"/>
                  </a:cubicBezTo>
                  <a:cubicBezTo>
                    <a:pt x="67" y="0"/>
                    <a:pt x="13" y="45"/>
                    <a:pt x="0" y="105"/>
                  </a:cubicBezTo>
                </a:path>
              </a:pathLst>
            </a:custGeom>
            <a:noFill/>
            <a:ln w="38100" cap="rnd">
              <a:solidFill>
                <a:srgbClr val="FF5A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78" name="TextBox 77">
            <a:extLst>
              <a:ext uri="{FF2B5EF4-FFF2-40B4-BE49-F238E27FC236}">
                <a16:creationId xmlns:a16="http://schemas.microsoft.com/office/drawing/2014/main" id="{C974F20D-AA8F-C80A-B094-7E3F8FC72EC5}"/>
              </a:ext>
            </a:extLst>
          </p:cNvPr>
          <p:cNvSpPr txBox="1"/>
          <p:nvPr/>
        </p:nvSpPr>
        <p:spPr>
          <a:xfrm>
            <a:off x="7159327" y="5604071"/>
            <a:ext cx="1482580" cy="707886"/>
          </a:xfrm>
          <a:prstGeom prst="rect">
            <a:avLst/>
          </a:prstGeom>
          <a:noFill/>
        </p:spPr>
        <p:txBody>
          <a:bodyPr wrap="square">
            <a:spAutoFit/>
          </a:bodyPr>
          <a:lstStyle/>
          <a:p>
            <a:pPr algn="ctr" rtl="0">
              <a:spcBef>
                <a:spcPts val="0"/>
              </a:spcBef>
              <a:spcAft>
                <a:spcPts val="0"/>
              </a:spcAft>
            </a:pPr>
            <a:r>
              <a:rPr lang="en-US" sz="2000" b="1" dirty="0">
                <a:solidFill>
                  <a:srgbClr val="424242"/>
                </a:solidFill>
                <a:latin typeface="geometric sans serif"/>
              </a:rPr>
              <a:t>Cloud Storage</a:t>
            </a:r>
            <a:endParaRPr lang="en-US" sz="2000" b="1" i="0" u="none" strike="noStrike" dirty="0">
              <a:solidFill>
                <a:srgbClr val="424242"/>
              </a:solidFill>
              <a:effectLst/>
              <a:latin typeface="geometric sans serif"/>
            </a:endParaRPr>
          </a:p>
        </p:txBody>
      </p:sp>
      <p:sp>
        <p:nvSpPr>
          <p:cNvPr id="79" name="TextBox 78">
            <a:extLst>
              <a:ext uri="{FF2B5EF4-FFF2-40B4-BE49-F238E27FC236}">
                <a16:creationId xmlns:a16="http://schemas.microsoft.com/office/drawing/2014/main" id="{FDF4633D-C200-FF29-02CC-17AD99313A73}"/>
              </a:ext>
            </a:extLst>
          </p:cNvPr>
          <p:cNvSpPr txBox="1"/>
          <p:nvPr/>
        </p:nvSpPr>
        <p:spPr>
          <a:xfrm>
            <a:off x="3945216" y="484607"/>
            <a:ext cx="2110172" cy="707886"/>
          </a:xfrm>
          <a:prstGeom prst="rect">
            <a:avLst/>
          </a:prstGeom>
          <a:noFill/>
        </p:spPr>
        <p:txBody>
          <a:bodyPr wrap="square">
            <a:spAutoFit/>
          </a:bodyPr>
          <a:lstStyle/>
          <a:p>
            <a:pPr algn="ctr" rtl="0">
              <a:spcBef>
                <a:spcPts val="0"/>
              </a:spcBef>
              <a:spcAft>
                <a:spcPts val="0"/>
              </a:spcAft>
            </a:pPr>
            <a:r>
              <a:rPr lang="en-US" sz="2000" b="1" i="0" u="none" strike="noStrike" dirty="0">
                <a:solidFill>
                  <a:srgbClr val="424242"/>
                </a:solidFill>
                <a:effectLst/>
                <a:latin typeface="geometric sans serif"/>
              </a:rPr>
              <a:t>Inconsistent Formats</a:t>
            </a:r>
          </a:p>
        </p:txBody>
      </p:sp>
      <p:sp>
        <p:nvSpPr>
          <p:cNvPr id="80" name="TextBox 79">
            <a:extLst>
              <a:ext uri="{FF2B5EF4-FFF2-40B4-BE49-F238E27FC236}">
                <a16:creationId xmlns:a16="http://schemas.microsoft.com/office/drawing/2014/main" id="{B40F6FA9-6A24-4796-328C-AFF2337E30E7}"/>
              </a:ext>
            </a:extLst>
          </p:cNvPr>
          <p:cNvSpPr txBox="1"/>
          <p:nvPr/>
        </p:nvSpPr>
        <p:spPr>
          <a:xfrm>
            <a:off x="4270946" y="2517128"/>
            <a:ext cx="1482580" cy="707886"/>
          </a:xfrm>
          <a:prstGeom prst="rect">
            <a:avLst/>
          </a:prstGeom>
          <a:noFill/>
        </p:spPr>
        <p:txBody>
          <a:bodyPr wrap="square">
            <a:spAutoFit/>
          </a:bodyPr>
          <a:lstStyle/>
          <a:p>
            <a:pPr algn="ctr" rtl="0">
              <a:spcBef>
                <a:spcPts val="0"/>
              </a:spcBef>
              <a:spcAft>
                <a:spcPts val="0"/>
              </a:spcAft>
            </a:pPr>
            <a:r>
              <a:rPr lang="en-US" sz="2000" b="1" i="0" u="none" strike="noStrike" dirty="0">
                <a:solidFill>
                  <a:srgbClr val="424242"/>
                </a:solidFill>
                <a:effectLst/>
                <a:latin typeface="geometric sans serif"/>
              </a:rPr>
              <a:t>Missing Values</a:t>
            </a:r>
          </a:p>
        </p:txBody>
      </p:sp>
      <p:sp>
        <p:nvSpPr>
          <p:cNvPr id="81" name="TextBox 80">
            <a:extLst>
              <a:ext uri="{FF2B5EF4-FFF2-40B4-BE49-F238E27FC236}">
                <a16:creationId xmlns:a16="http://schemas.microsoft.com/office/drawing/2014/main" id="{C2C0C859-BFA1-66E4-3FD1-ED1B81E7C19C}"/>
              </a:ext>
            </a:extLst>
          </p:cNvPr>
          <p:cNvSpPr txBox="1"/>
          <p:nvPr/>
        </p:nvSpPr>
        <p:spPr>
          <a:xfrm>
            <a:off x="4340393" y="4727837"/>
            <a:ext cx="1482580" cy="400110"/>
          </a:xfrm>
          <a:prstGeom prst="rect">
            <a:avLst/>
          </a:prstGeom>
          <a:noFill/>
        </p:spPr>
        <p:txBody>
          <a:bodyPr wrap="square">
            <a:spAutoFit/>
          </a:bodyPr>
          <a:lstStyle/>
          <a:p>
            <a:pPr algn="ctr" rtl="0">
              <a:spcBef>
                <a:spcPts val="0"/>
              </a:spcBef>
              <a:spcAft>
                <a:spcPts val="0"/>
              </a:spcAft>
            </a:pPr>
            <a:r>
              <a:rPr lang="en-US" sz="2000" b="1" dirty="0">
                <a:solidFill>
                  <a:srgbClr val="424242"/>
                </a:solidFill>
                <a:latin typeface="geometric sans serif"/>
              </a:rPr>
              <a:t>Inaccuracies</a:t>
            </a:r>
            <a:endParaRPr lang="en-US" sz="2000" b="1" i="0" u="none" strike="noStrike" dirty="0">
              <a:solidFill>
                <a:srgbClr val="424242"/>
              </a:solidFill>
              <a:effectLst/>
              <a:latin typeface="geometric sans serif"/>
            </a:endParaRPr>
          </a:p>
        </p:txBody>
      </p:sp>
      <p:sp>
        <p:nvSpPr>
          <p:cNvPr id="82" name="TextBox 81">
            <a:extLst>
              <a:ext uri="{FF2B5EF4-FFF2-40B4-BE49-F238E27FC236}">
                <a16:creationId xmlns:a16="http://schemas.microsoft.com/office/drawing/2014/main" id="{9D73EA2A-8E2E-21B2-4E75-B52276D0E216}"/>
              </a:ext>
            </a:extLst>
          </p:cNvPr>
          <p:cNvSpPr txBox="1"/>
          <p:nvPr/>
        </p:nvSpPr>
        <p:spPr>
          <a:xfrm>
            <a:off x="7159327" y="1456187"/>
            <a:ext cx="1482580" cy="707886"/>
          </a:xfrm>
          <a:prstGeom prst="rect">
            <a:avLst/>
          </a:prstGeom>
          <a:noFill/>
        </p:spPr>
        <p:txBody>
          <a:bodyPr wrap="square">
            <a:spAutoFit/>
          </a:bodyPr>
          <a:lstStyle/>
          <a:p>
            <a:pPr algn="ctr" rtl="0">
              <a:spcBef>
                <a:spcPts val="0"/>
              </a:spcBef>
              <a:spcAft>
                <a:spcPts val="0"/>
              </a:spcAft>
            </a:pPr>
            <a:r>
              <a:rPr lang="en-US" sz="2000" b="1" dirty="0">
                <a:solidFill>
                  <a:srgbClr val="424242"/>
                </a:solidFill>
                <a:latin typeface="geometric sans serif"/>
              </a:rPr>
              <a:t>Data Integrity</a:t>
            </a:r>
            <a:endParaRPr lang="en-US" sz="2000" b="1" i="0" u="none" strike="noStrike" dirty="0">
              <a:solidFill>
                <a:srgbClr val="424242"/>
              </a:solidFill>
              <a:effectLst/>
              <a:latin typeface="geometric sans serif"/>
            </a:endParaRPr>
          </a:p>
        </p:txBody>
      </p:sp>
      <p:sp>
        <p:nvSpPr>
          <p:cNvPr id="83" name="TextBox 82">
            <a:extLst>
              <a:ext uri="{FF2B5EF4-FFF2-40B4-BE49-F238E27FC236}">
                <a16:creationId xmlns:a16="http://schemas.microsoft.com/office/drawing/2014/main" id="{12D94664-0ECA-8D75-2F85-3247A5359D80}"/>
              </a:ext>
            </a:extLst>
          </p:cNvPr>
          <p:cNvSpPr txBox="1"/>
          <p:nvPr/>
        </p:nvSpPr>
        <p:spPr>
          <a:xfrm>
            <a:off x="7159327" y="3530129"/>
            <a:ext cx="1482580" cy="707886"/>
          </a:xfrm>
          <a:prstGeom prst="rect">
            <a:avLst/>
          </a:prstGeom>
          <a:noFill/>
        </p:spPr>
        <p:txBody>
          <a:bodyPr wrap="square">
            <a:spAutoFit/>
          </a:bodyPr>
          <a:lstStyle/>
          <a:p>
            <a:pPr algn="ctr" rtl="0">
              <a:spcBef>
                <a:spcPts val="0"/>
              </a:spcBef>
              <a:spcAft>
                <a:spcPts val="0"/>
              </a:spcAft>
            </a:pPr>
            <a:r>
              <a:rPr lang="en-US" sz="2000" b="1" dirty="0">
                <a:solidFill>
                  <a:srgbClr val="424242"/>
                </a:solidFill>
                <a:latin typeface="geometric sans serif"/>
              </a:rPr>
              <a:t>Data Governance</a:t>
            </a:r>
            <a:endParaRPr lang="en-US" sz="2000" b="1" i="0" u="none" strike="noStrike" dirty="0">
              <a:solidFill>
                <a:srgbClr val="424242"/>
              </a:solidFill>
              <a:effectLst/>
              <a:latin typeface="geometric sans serif"/>
            </a:endParaRPr>
          </a:p>
        </p:txBody>
      </p:sp>
      <p:sp>
        <p:nvSpPr>
          <p:cNvPr id="84" name="TextBox 83">
            <a:extLst>
              <a:ext uri="{FF2B5EF4-FFF2-40B4-BE49-F238E27FC236}">
                <a16:creationId xmlns:a16="http://schemas.microsoft.com/office/drawing/2014/main" id="{99AC8B59-4C9A-0E0E-85D5-8AB255460681}"/>
              </a:ext>
            </a:extLst>
          </p:cNvPr>
          <p:cNvSpPr txBox="1"/>
          <p:nvPr/>
        </p:nvSpPr>
        <p:spPr>
          <a:xfrm>
            <a:off x="9889827" y="3419171"/>
            <a:ext cx="1482580" cy="400110"/>
          </a:xfrm>
          <a:prstGeom prst="rect">
            <a:avLst/>
          </a:prstGeom>
          <a:noFill/>
          <a:ln>
            <a:solidFill>
              <a:srgbClr val="FF5A5F"/>
            </a:solidFill>
          </a:ln>
        </p:spPr>
        <p:txBody>
          <a:bodyPr wrap="square">
            <a:spAutoFit/>
          </a:bodyPr>
          <a:lstStyle/>
          <a:p>
            <a:pPr algn="ctr" rtl="0">
              <a:spcBef>
                <a:spcPts val="0"/>
              </a:spcBef>
              <a:spcAft>
                <a:spcPts val="0"/>
              </a:spcAft>
            </a:pPr>
            <a:r>
              <a:rPr lang="en-US" sz="2000" b="1" dirty="0">
                <a:solidFill>
                  <a:srgbClr val="424242"/>
                </a:solidFill>
                <a:latin typeface="geometric sans serif"/>
              </a:rPr>
              <a:t>SOLUTIONS</a:t>
            </a:r>
            <a:endParaRPr lang="en-US" sz="2000" b="1" i="0" u="none" strike="noStrike" dirty="0">
              <a:solidFill>
                <a:srgbClr val="424242"/>
              </a:solidFill>
              <a:effectLst/>
              <a:latin typeface="geometric sans serif"/>
            </a:endParaRPr>
          </a:p>
        </p:txBody>
      </p:sp>
      <p:sp>
        <p:nvSpPr>
          <p:cNvPr id="85" name="TextBox 84">
            <a:extLst>
              <a:ext uri="{FF2B5EF4-FFF2-40B4-BE49-F238E27FC236}">
                <a16:creationId xmlns:a16="http://schemas.microsoft.com/office/drawing/2014/main" id="{7B9C499A-3E5E-5062-058C-495E37A1C6C5}"/>
              </a:ext>
            </a:extLst>
          </p:cNvPr>
          <p:cNvSpPr txBox="1"/>
          <p:nvPr/>
        </p:nvSpPr>
        <p:spPr>
          <a:xfrm>
            <a:off x="850565" y="2671016"/>
            <a:ext cx="1689607" cy="400110"/>
          </a:xfrm>
          <a:prstGeom prst="rect">
            <a:avLst/>
          </a:prstGeom>
          <a:noFill/>
          <a:ln>
            <a:solidFill>
              <a:schemeClr val="tx1">
                <a:lumMod val="50000"/>
                <a:lumOff val="50000"/>
              </a:schemeClr>
            </a:solidFill>
          </a:ln>
        </p:spPr>
        <p:txBody>
          <a:bodyPr wrap="square">
            <a:spAutoFit/>
          </a:bodyPr>
          <a:lstStyle/>
          <a:p>
            <a:pPr algn="ctr" rtl="0">
              <a:spcBef>
                <a:spcPts val="0"/>
              </a:spcBef>
              <a:spcAft>
                <a:spcPts val="0"/>
              </a:spcAft>
            </a:pPr>
            <a:r>
              <a:rPr lang="en-US" sz="2000" b="1" dirty="0">
                <a:solidFill>
                  <a:srgbClr val="424242"/>
                </a:solidFill>
                <a:latin typeface="geometric sans serif"/>
              </a:rPr>
              <a:t>CHALLENGES</a:t>
            </a:r>
            <a:endParaRPr lang="en-US" sz="2000" b="1" i="0" u="none" strike="noStrike" dirty="0">
              <a:solidFill>
                <a:srgbClr val="424242"/>
              </a:solidFill>
              <a:effectLst/>
              <a:latin typeface="geometric sans serif"/>
            </a:endParaRPr>
          </a:p>
        </p:txBody>
      </p:sp>
    </p:spTree>
    <p:extLst>
      <p:ext uri="{BB962C8B-B14F-4D97-AF65-F5344CB8AC3E}">
        <p14:creationId xmlns:p14="http://schemas.microsoft.com/office/powerpoint/2010/main" val="71003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3DAF4-BB73-E7BF-B5B0-7B6DB954EA15}"/>
              </a:ext>
            </a:extLst>
          </p:cNvPr>
          <p:cNvSpPr txBox="1"/>
          <p:nvPr/>
        </p:nvSpPr>
        <p:spPr>
          <a:xfrm>
            <a:off x="0" y="170120"/>
            <a:ext cx="2879387"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Implementation – Ethical</a:t>
            </a:r>
          </a:p>
        </p:txBody>
      </p:sp>
      <p:sp>
        <p:nvSpPr>
          <p:cNvPr id="2" name="Freeform 6">
            <a:extLst>
              <a:ext uri="{FF2B5EF4-FFF2-40B4-BE49-F238E27FC236}">
                <a16:creationId xmlns:a16="http://schemas.microsoft.com/office/drawing/2014/main" id="{68243EEC-6CD2-5373-01B0-DBF610392D0F}"/>
              </a:ext>
            </a:extLst>
          </p:cNvPr>
          <p:cNvSpPr>
            <a:spLocks/>
          </p:cNvSpPr>
          <p:nvPr/>
        </p:nvSpPr>
        <p:spPr bwMode="auto">
          <a:xfrm>
            <a:off x="4454856" y="4181475"/>
            <a:ext cx="2324100" cy="871538"/>
          </a:xfrm>
          <a:custGeom>
            <a:avLst/>
            <a:gdLst>
              <a:gd name="T0" fmla="*/ 611 w 611"/>
              <a:gd name="T1" fmla="*/ 148 h 229"/>
              <a:gd name="T2" fmla="*/ 161 w 611"/>
              <a:gd name="T3" fmla="*/ 110 h 229"/>
              <a:gd name="T4" fmla="*/ 113 w 611"/>
              <a:gd name="T5" fmla="*/ 158 h 229"/>
              <a:gd name="T6" fmla="*/ 136 w 611"/>
              <a:gd name="T7" fmla="*/ 181 h 229"/>
              <a:gd name="T8" fmla="*/ 0 w 611"/>
              <a:gd name="T9" fmla="*/ 217 h 229"/>
              <a:gd name="T10" fmla="*/ 36 w 611"/>
              <a:gd name="T11" fmla="*/ 81 h 229"/>
              <a:gd name="T12" fmla="*/ 58 w 611"/>
              <a:gd name="T13" fmla="*/ 103 h 229"/>
              <a:gd name="T14" fmla="*/ 106 w 611"/>
              <a:gd name="T15" fmla="*/ 55 h 229"/>
              <a:gd name="T16" fmla="*/ 161 w 611"/>
              <a:gd name="T17" fmla="*/ 0 h 229"/>
              <a:gd name="T18" fmla="*/ 187 w 611"/>
              <a:gd name="T19" fmla="*/ 29 h 229"/>
              <a:gd name="T20" fmla="*/ 572 w 611"/>
              <a:gd name="T21" fmla="*/ 80 h 229"/>
              <a:gd name="T22" fmla="*/ 611 w 611"/>
              <a:gd name="T23" fmla="*/ 14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1" h="229">
                <a:moveTo>
                  <a:pt x="611" y="148"/>
                </a:moveTo>
                <a:cubicBezTo>
                  <a:pt x="470" y="229"/>
                  <a:pt x="290" y="216"/>
                  <a:pt x="161" y="110"/>
                </a:cubicBezTo>
                <a:cubicBezTo>
                  <a:pt x="113" y="158"/>
                  <a:pt x="113" y="158"/>
                  <a:pt x="113" y="158"/>
                </a:cubicBezTo>
                <a:cubicBezTo>
                  <a:pt x="136" y="181"/>
                  <a:pt x="136" y="181"/>
                  <a:pt x="136" y="181"/>
                </a:cubicBezTo>
                <a:cubicBezTo>
                  <a:pt x="0" y="217"/>
                  <a:pt x="0" y="217"/>
                  <a:pt x="0" y="217"/>
                </a:cubicBezTo>
                <a:cubicBezTo>
                  <a:pt x="36" y="81"/>
                  <a:pt x="36" y="81"/>
                  <a:pt x="36" y="81"/>
                </a:cubicBezTo>
                <a:cubicBezTo>
                  <a:pt x="58" y="103"/>
                  <a:pt x="58" y="103"/>
                  <a:pt x="58" y="103"/>
                </a:cubicBezTo>
                <a:cubicBezTo>
                  <a:pt x="106" y="55"/>
                  <a:pt x="106" y="55"/>
                  <a:pt x="106" y="55"/>
                </a:cubicBezTo>
                <a:cubicBezTo>
                  <a:pt x="161" y="0"/>
                  <a:pt x="161" y="0"/>
                  <a:pt x="161" y="0"/>
                </a:cubicBezTo>
                <a:cubicBezTo>
                  <a:pt x="169" y="10"/>
                  <a:pt x="178" y="20"/>
                  <a:pt x="187" y="29"/>
                </a:cubicBezTo>
                <a:cubicBezTo>
                  <a:pt x="291" y="133"/>
                  <a:pt x="450" y="150"/>
                  <a:pt x="572" y="80"/>
                </a:cubicBezTo>
                <a:lnTo>
                  <a:pt x="611" y="14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4" name="Freeform 7">
            <a:extLst>
              <a:ext uri="{FF2B5EF4-FFF2-40B4-BE49-F238E27FC236}">
                <a16:creationId xmlns:a16="http://schemas.microsoft.com/office/drawing/2014/main" id="{6BB29B29-D580-3FDE-654F-BA4287E94DAA}"/>
              </a:ext>
            </a:extLst>
          </p:cNvPr>
          <p:cNvSpPr>
            <a:spLocks/>
          </p:cNvSpPr>
          <p:nvPr/>
        </p:nvSpPr>
        <p:spPr bwMode="auto">
          <a:xfrm>
            <a:off x="6775781" y="2676525"/>
            <a:ext cx="871537" cy="2327275"/>
          </a:xfrm>
          <a:custGeom>
            <a:avLst/>
            <a:gdLst>
              <a:gd name="T0" fmla="*/ 81 w 229"/>
              <a:gd name="T1" fmla="*/ 575 h 611"/>
              <a:gd name="T2" fmla="*/ 103 w 229"/>
              <a:gd name="T3" fmla="*/ 553 h 611"/>
              <a:gd name="T4" fmla="*/ 0 w 229"/>
              <a:gd name="T5" fmla="*/ 450 h 611"/>
              <a:gd name="T6" fmla="*/ 29 w 229"/>
              <a:gd name="T7" fmla="*/ 424 h 611"/>
              <a:gd name="T8" fmla="*/ 80 w 229"/>
              <a:gd name="T9" fmla="*/ 39 h 611"/>
              <a:gd name="T10" fmla="*/ 148 w 229"/>
              <a:gd name="T11" fmla="*/ 0 h 611"/>
              <a:gd name="T12" fmla="*/ 110 w 229"/>
              <a:gd name="T13" fmla="*/ 450 h 611"/>
              <a:gd name="T14" fmla="*/ 158 w 229"/>
              <a:gd name="T15" fmla="*/ 498 h 611"/>
              <a:gd name="T16" fmla="*/ 181 w 229"/>
              <a:gd name="T17" fmla="*/ 475 h 611"/>
              <a:gd name="T18" fmla="*/ 217 w 229"/>
              <a:gd name="T19" fmla="*/ 611 h 611"/>
              <a:gd name="T20" fmla="*/ 81 w 229"/>
              <a:gd name="T21" fmla="*/ 57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611">
                <a:moveTo>
                  <a:pt x="81" y="575"/>
                </a:moveTo>
                <a:cubicBezTo>
                  <a:pt x="103" y="553"/>
                  <a:pt x="103" y="553"/>
                  <a:pt x="103" y="553"/>
                </a:cubicBezTo>
                <a:cubicBezTo>
                  <a:pt x="0" y="450"/>
                  <a:pt x="0" y="450"/>
                  <a:pt x="0" y="450"/>
                </a:cubicBezTo>
                <a:cubicBezTo>
                  <a:pt x="10" y="442"/>
                  <a:pt x="20" y="433"/>
                  <a:pt x="29" y="424"/>
                </a:cubicBezTo>
                <a:cubicBezTo>
                  <a:pt x="133" y="320"/>
                  <a:pt x="150" y="161"/>
                  <a:pt x="80" y="39"/>
                </a:cubicBezTo>
                <a:cubicBezTo>
                  <a:pt x="148" y="0"/>
                  <a:pt x="148" y="0"/>
                  <a:pt x="148" y="0"/>
                </a:cubicBezTo>
                <a:cubicBezTo>
                  <a:pt x="229" y="141"/>
                  <a:pt x="216" y="321"/>
                  <a:pt x="110" y="450"/>
                </a:cubicBezTo>
                <a:cubicBezTo>
                  <a:pt x="158" y="498"/>
                  <a:pt x="158" y="498"/>
                  <a:pt x="158" y="498"/>
                </a:cubicBezTo>
                <a:cubicBezTo>
                  <a:pt x="181" y="475"/>
                  <a:pt x="181" y="475"/>
                  <a:pt x="181" y="475"/>
                </a:cubicBezTo>
                <a:cubicBezTo>
                  <a:pt x="217" y="611"/>
                  <a:pt x="217" y="611"/>
                  <a:pt x="217" y="611"/>
                </a:cubicBezTo>
                <a:lnTo>
                  <a:pt x="81" y="575"/>
                </a:lnTo>
                <a:close/>
              </a:path>
            </a:pathLst>
          </a:custGeom>
          <a:solidFill>
            <a:srgbClr val="FF5A5F"/>
          </a:solidFill>
          <a:ln>
            <a:noFill/>
          </a:ln>
        </p:spPr>
        <p:txBody>
          <a:bodyPr vert="horz" wrap="square" lIns="91440" tIns="45720" rIns="91440" bIns="45720" numCol="1" anchor="t" anchorCtr="0" compatLnSpc="1">
            <a:prstTxWarp prst="textNoShape">
              <a:avLst/>
            </a:prstTxWarp>
          </a:bodyPr>
          <a:lstStyle/>
          <a:p>
            <a:endParaRPr lang="ru-RU"/>
          </a:p>
        </p:txBody>
      </p:sp>
      <p:sp>
        <p:nvSpPr>
          <p:cNvPr id="6" name="Freeform 8">
            <a:extLst>
              <a:ext uri="{FF2B5EF4-FFF2-40B4-BE49-F238E27FC236}">
                <a16:creationId xmlns:a16="http://schemas.microsoft.com/office/drawing/2014/main" id="{42649738-5719-E8C4-FD37-345BEBB63943}"/>
              </a:ext>
            </a:extLst>
          </p:cNvPr>
          <p:cNvSpPr>
            <a:spLocks/>
          </p:cNvSpPr>
          <p:nvPr/>
        </p:nvSpPr>
        <p:spPr bwMode="auto">
          <a:xfrm>
            <a:off x="5272418" y="1808163"/>
            <a:ext cx="2325687" cy="871538"/>
          </a:xfrm>
          <a:custGeom>
            <a:avLst/>
            <a:gdLst>
              <a:gd name="T0" fmla="*/ 611 w 611"/>
              <a:gd name="T1" fmla="*/ 12 h 229"/>
              <a:gd name="T2" fmla="*/ 575 w 611"/>
              <a:gd name="T3" fmla="*/ 148 h 229"/>
              <a:gd name="T4" fmla="*/ 553 w 611"/>
              <a:gd name="T5" fmla="*/ 126 h 229"/>
              <a:gd name="T6" fmla="*/ 505 w 611"/>
              <a:gd name="T7" fmla="*/ 174 h 229"/>
              <a:gd name="T8" fmla="*/ 486 w 611"/>
              <a:gd name="T9" fmla="*/ 193 h 229"/>
              <a:gd name="T10" fmla="*/ 450 w 611"/>
              <a:gd name="T11" fmla="*/ 229 h 229"/>
              <a:gd name="T12" fmla="*/ 424 w 611"/>
              <a:gd name="T13" fmla="*/ 200 h 229"/>
              <a:gd name="T14" fmla="*/ 39 w 611"/>
              <a:gd name="T15" fmla="*/ 149 h 229"/>
              <a:gd name="T16" fmla="*/ 0 w 611"/>
              <a:gd name="T17" fmla="*/ 81 h 229"/>
              <a:gd name="T18" fmla="*/ 450 w 611"/>
              <a:gd name="T19" fmla="*/ 119 h 229"/>
              <a:gd name="T20" fmla="*/ 498 w 611"/>
              <a:gd name="T21" fmla="*/ 71 h 229"/>
              <a:gd name="T22" fmla="*/ 475 w 611"/>
              <a:gd name="T23" fmla="*/ 48 h 229"/>
              <a:gd name="T24" fmla="*/ 611 w 611"/>
              <a:gd name="T25" fmla="*/ 1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1" h="229">
                <a:moveTo>
                  <a:pt x="611" y="12"/>
                </a:moveTo>
                <a:cubicBezTo>
                  <a:pt x="575" y="148"/>
                  <a:pt x="575" y="148"/>
                  <a:pt x="575" y="148"/>
                </a:cubicBezTo>
                <a:cubicBezTo>
                  <a:pt x="553" y="126"/>
                  <a:pt x="553" y="126"/>
                  <a:pt x="553" y="126"/>
                </a:cubicBezTo>
                <a:cubicBezTo>
                  <a:pt x="505" y="174"/>
                  <a:pt x="505" y="174"/>
                  <a:pt x="505" y="174"/>
                </a:cubicBezTo>
                <a:cubicBezTo>
                  <a:pt x="486" y="193"/>
                  <a:pt x="486" y="193"/>
                  <a:pt x="486" y="193"/>
                </a:cubicBezTo>
                <a:cubicBezTo>
                  <a:pt x="450" y="229"/>
                  <a:pt x="450" y="229"/>
                  <a:pt x="450" y="229"/>
                </a:cubicBezTo>
                <a:cubicBezTo>
                  <a:pt x="442" y="219"/>
                  <a:pt x="433" y="209"/>
                  <a:pt x="424" y="200"/>
                </a:cubicBezTo>
                <a:cubicBezTo>
                  <a:pt x="320" y="96"/>
                  <a:pt x="161" y="79"/>
                  <a:pt x="39" y="149"/>
                </a:cubicBezTo>
                <a:cubicBezTo>
                  <a:pt x="0" y="81"/>
                  <a:pt x="0" y="81"/>
                  <a:pt x="0" y="81"/>
                </a:cubicBezTo>
                <a:cubicBezTo>
                  <a:pt x="141" y="0"/>
                  <a:pt x="321" y="13"/>
                  <a:pt x="450" y="119"/>
                </a:cubicBezTo>
                <a:cubicBezTo>
                  <a:pt x="498" y="71"/>
                  <a:pt x="498" y="71"/>
                  <a:pt x="498" y="71"/>
                </a:cubicBezTo>
                <a:cubicBezTo>
                  <a:pt x="475" y="48"/>
                  <a:pt x="475" y="48"/>
                  <a:pt x="475" y="48"/>
                </a:cubicBezTo>
                <a:lnTo>
                  <a:pt x="611" y="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9">
            <a:extLst>
              <a:ext uri="{FF2B5EF4-FFF2-40B4-BE49-F238E27FC236}">
                <a16:creationId xmlns:a16="http://schemas.microsoft.com/office/drawing/2014/main" id="{340A19C6-4E65-95A5-70B1-73B9FD136328}"/>
              </a:ext>
            </a:extLst>
          </p:cNvPr>
          <p:cNvSpPr>
            <a:spLocks/>
          </p:cNvSpPr>
          <p:nvPr/>
        </p:nvSpPr>
        <p:spPr bwMode="auto">
          <a:xfrm>
            <a:off x="4405643" y="1857375"/>
            <a:ext cx="869950" cy="2327275"/>
          </a:xfrm>
          <a:custGeom>
            <a:avLst/>
            <a:gdLst>
              <a:gd name="T0" fmla="*/ 200 w 229"/>
              <a:gd name="T1" fmla="*/ 187 h 611"/>
              <a:gd name="T2" fmla="*/ 149 w 229"/>
              <a:gd name="T3" fmla="*/ 572 h 611"/>
              <a:gd name="T4" fmla="*/ 81 w 229"/>
              <a:gd name="T5" fmla="*/ 611 h 611"/>
              <a:gd name="T6" fmla="*/ 119 w 229"/>
              <a:gd name="T7" fmla="*/ 161 h 611"/>
              <a:gd name="T8" fmla="*/ 71 w 229"/>
              <a:gd name="T9" fmla="*/ 113 h 611"/>
              <a:gd name="T10" fmla="*/ 48 w 229"/>
              <a:gd name="T11" fmla="*/ 136 h 611"/>
              <a:gd name="T12" fmla="*/ 12 w 229"/>
              <a:gd name="T13" fmla="*/ 0 h 611"/>
              <a:gd name="T14" fmla="*/ 148 w 229"/>
              <a:gd name="T15" fmla="*/ 36 h 611"/>
              <a:gd name="T16" fmla="*/ 126 w 229"/>
              <a:gd name="T17" fmla="*/ 58 h 611"/>
              <a:gd name="T18" fmla="*/ 174 w 229"/>
              <a:gd name="T19" fmla="*/ 106 h 611"/>
              <a:gd name="T20" fmla="*/ 193 w 229"/>
              <a:gd name="T21" fmla="*/ 125 h 611"/>
              <a:gd name="T22" fmla="*/ 229 w 229"/>
              <a:gd name="T23" fmla="*/ 161 h 611"/>
              <a:gd name="T24" fmla="*/ 200 w 229"/>
              <a:gd name="T25" fmla="*/ 187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611">
                <a:moveTo>
                  <a:pt x="200" y="187"/>
                </a:moveTo>
                <a:cubicBezTo>
                  <a:pt x="96" y="291"/>
                  <a:pt x="79" y="450"/>
                  <a:pt x="149" y="572"/>
                </a:cubicBezTo>
                <a:cubicBezTo>
                  <a:pt x="81" y="611"/>
                  <a:pt x="81" y="611"/>
                  <a:pt x="81" y="611"/>
                </a:cubicBezTo>
                <a:cubicBezTo>
                  <a:pt x="0" y="470"/>
                  <a:pt x="13" y="290"/>
                  <a:pt x="119" y="161"/>
                </a:cubicBezTo>
                <a:cubicBezTo>
                  <a:pt x="71" y="113"/>
                  <a:pt x="71" y="113"/>
                  <a:pt x="71" y="113"/>
                </a:cubicBezTo>
                <a:cubicBezTo>
                  <a:pt x="48" y="136"/>
                  <a:pt x="48" y="136"/>
                  <a:pt x="48" y="136"/>
                </a:cubicBezTo>
                <a:cubicBezTo>
                  <a:pt x="12" y="0"/>
                  <a:pt x="12" y="0"/>
                  <a:pt x="12" y="0"/>
                </a:cubicBezTo>
                <a:cubicBezTo>
                  <a:pt x="148" y="36"/>
                  <a:pt x="148" y="36"/>
                  <a:pt x="148" y="36"/>
                </a:cubicBezTo>
                <a:cubicBezTo>
                  <a:pt x="126" y="58"/>
                  <a:pt x="126" y="58"/>
                  <a:pt x="126" y="58"/>
                </a:cubicBezTo>
                <a:cubicBezTo>
                  <a:pt x="174" y="106"/>
                  <a:pt x="174" y="106"/>
                  <a:pt x="174" y="106"/>
                </a:cubicBezTo>
                <a:cubicBezTo>
                  <a:pt x="193" y="125"/>
                  <a:pt x="193" y="125"/>
                  <a:pt x="193" y="125"/>
                </a:cubicBezTo>
                <a:cubicBezTo>
                  <a:pt x="229" y="161"/>
                  <a:pt x="229" y="161"/>
                  <a:pt x="229" y="161"/>
                </a:cubicBezTo>
                <a:cubicBezTo>
                  <a:pt x="219" y="169"/>
                  <a:pt x="209" y="178"/>
                  <a:pt x="200" y="187"/>
                </a:cubicBezTo>
                <a:close/>
              </a:path>
            </a:pathLst>
          </a:custGeom>
          <a:solidFill>
            <a:srgbClr val="FF5A5F"/>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TextBox 7">
            <a:extLst>
              <a:ext uri="{FF2B5EF4-FFF2-40B4-BE49-F238E27FC236}">
                <a16:creationId xmlns:a16="http://schemas.microsoft.com/office/drawing/2014/main" id="{1FC56B34-60E3-D37C-295A-2AE36A56D875}"/>
              </a:ext>
            </a:extLst>
          </p:cNvPr>
          <p:cNvSpPr txBox="1"/>
          <p:nvPr/>
        </p:nvSpPr>
        <p:spPr>
          <a:xfrm>
            <a:off x="1526256" y="1457265"/>
            <a:ext cx="2879387" cy="400110"/>
          </a:xfrm>
          <a:prstGeom prst="rect">
            <a:avLst/>
          </a:prstGeom>
          <a:noFill/>
        </p:spPr>
        <p:txBody>
          <a:bodyPr wrap="square">
            <a:spAutoFit/>
          </a:bodyPr>
          <a:lstStyle/>
          <a:p>
            <a:pPr algn="ctr" rtl="0">
              <a:spcBef>
                <a:spcPts val="0"/>
              </a:spcBef>
              <a:spcAft>
                <a:spcPts val="0"/>
              </a:spcAft>
            </a:pPr>
            <a:r>
              <a:rPr lang="en-US" sz="2000" b="1" i="0" u="none" strike="noStrike" dirty="0">
                <a:effectLst/>
                <a:latin typeface="geometric sans serif"/>
              </a:rPr>
              <a:t>Privacy Protection</a:t>
            </a:r>
          </a:p>
        </p:txBody>
      </p:sp>
      <p:sp>
        <p:nvSpPr>
          <p:cNvPr id="10" name="TextBox 9">
            <a:extLst>
              <a:ext uri="{FF2B5EF4-FFF2-40B4-BE49-F238E27FC236}">
                <a16:creationId xmlns:a16="http://schemas.microsoft.com/office/drawing/2014/main" id="{51C3B2CC-F149-9246-C640-0793D89F8B55}"/>
              </a:ext>
            </a:extLst>
          </p:cNvPr>
          <p:cNvSpPr txBox="1"/>
          <p:nvPr/>
        </p:nvSpPr>
        <p:spPr>
          <a:xfrm>
            <a:off x="1526255" y="5017352"/>
            <a:ext cx="2879387" cy="400110"/>
          </a:xfrm>
          <a:prstGeom prst="rect">
            <a:avLst/>
          </a:prstGeom>
          <a:noFill/>
        </p:spPr>
        <p:txBody>
          <a:bodyPr wrap="square">
            <a:spAutoFit/>
          </a:bodyPr>
          <a:lstStyle/>
          <a:p>
            <a:pPr algn="ctr" rtl="0">
              <a:spcBef>
                <a:spcPts val="0"/>
              </a:spcBef>
              <a:spcAft>
                <a:spcPts val="0"/>
              </a:spcAft>
            </a:pPr>
            <a:r>
              <a:rPr lang="en-US" sz="2000" b="1" i="0" u="none" strike="noStrike" dirty="0">
                <a:effectLst/>
                <a:latin typeface="geometric sans serif"/>
              </a:rPr>
              <a:t>Data Security Measures</a:t>
            </a:r>
          </a:p>
        </p:txBody>
      </p:sp>
      <p:sp>
        <p:nvSpPr>
          <p:cNvPr id="11" name="TextBox 10">
            <a:extLst>
              <a:ext uri="{FF2B5EF4-FFF2-40B4-BE49-F238E27FC236}">
                <a16:creationId xmlns:a16="http://schemas.microsoft.com/office/drawing/2014/main" id="{BEC59010-B824-3271-1A03-3247E9D97CCB}"/>
              </a:ext>
            </a:extLst>
          </p:cNvPr>
          <p:cNvSpPr txBox="1"/>
          <p:nvPr/>
        </p:nvSpPr>
        <p:spPr>
          <a:xfrm>
            <a:off x="7211550" y="5017352"/>
            <a:ext cx="3378394" cy="707886"/>
          </a:xfrm>
          <a:prstGeom prst="rect">
            <a:avLst/>
          </a:prstGeom>
          <a:noFill/>
        </p:spPr>
        <p:txBody>
          <a:bodyPr wrap="square">
            <a:spAutoFit/>
          </a:bodyPr>
          <a:lstStyle/>
          <a:p>
            <a:pPr algn="ctr" rtl="0">
              <a:spcBef>
                <a:spcPts val="0"/>
              </a:spcBef>
              <a:spcAft>
                <a:spcPts val="0"/>
              </a:spcAft>
            </a:pPr>
            <a:r>
              <a:rPr lang="en-US" sz="2000" b="1" i="0" u="none" strike="noStrike" dirty="0">
                <a:effectLst/>
                <a:latin typeface="geometric sans serif"/>
              </a:rPr>
              <a:t>Transparency and Accountability </a:t>
            </a:r>
          </a:p>
        </p:txBody>
      </p:sp>
      <p:sp>
        <p:nvSpPr>
          <p:cNvPr id="12" name="TextBox 11">
            <a:extLst>
              <a:ext uri="{FF2B5EF4-FFF2-40B4-BE49-F238E27FC236}">
                <a16:creationId xmlns:a16="http://schemas.microsoft.com/office/drawing/2014/main" id="{CB209BF9-23DC-0508-4572-9B8AB9E43C36}"/>
              </a:ext>
            </a:extLst>
          </p:cNvPr>
          <p:cNvSpPr txBox="1"/>
          <p:nvPr/>
        </p:nvSpPr>
        <p:spPr>
          <a:xfrm>
            <a:off x="7737903" y="1303377"/>
            <a:ext cx="2325687" cy="707886"/>
          </a:xfrm>
          <a:prstGeom prst="rect">
            <a:avLst/>
          </a:prstGeom>
          <a:noFill/>
        </p:spPr>
        <p:txBody>
          <a:bodyPr wrap="square">
            <a:spAutoFit/>
          </a:bodyPr>
          <a:lstStyle/>
          <a:p>
            <a:pPr algn="ctr" rtl="0">
              <a:spcBef>
                <a:spcPts val="0"/>
              </a:spcBef>
              <a:spcAft>
                <a:spcPts val="0"/>
              </a:spcAft>
            </a:pPr>
            <a:r>
              <a:rPr lang="en-US" sz="2000" b="1" i="0" u="none" strike="noStrike" dirty="0">
                <a:effectLst/>
                <a:latin typeface="geometric sans serif"/>
              </a:rPr>
              <a:t>Addressing Algorithmic Bias </a:t>
            </a:r>
          </a:p>
        </p:txBody>
      </p:sp>
    </p:spTree>
    <p:extLst>
      <p:ext uri="{BB962C8B-B14F-4D97-AF65-F5344CB8AC3E}">
        <p14:creationId xmlns:p14="http://schemas.microsoft.com/office/powerpoint/2010/main" val="141814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3DAF4-BB73-E7BF-B5B0-7B6DB954EA15}"/>
              </a:ext>
            </a:extLst>
          </p:cNvPr>
          <p:cNvSpPr txBox="1"/>
          <p:nvPr/>
        </p:nvSpPr>
        <p:spPr>
          <a:xfrm>
            <a:off x="67932" y="170120"/>
            <a:ext cx="2879387"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Summary and Conclusion</a:t>
            </a:r>
          </a:p>
        </p:txBody>
      </p:sp>
      <p:sp>
        <p:nvSpPr>
          <p:cNvPr id="6" name="Rectangle 6">
            <a:extLst>
              <a:ext uri="{FF2B5EF4-FFF2-40B4-BE49-F238E27FC236}">
                <a16:creationId xmlns:a16="http://schemas.microsoft.com/office/drawing/2014/main" id="{5861C3AA-40E4-CBAD-8C60-560BED49A87A}"/>
              </a:ext>
            </a:extLst>
          </p:cNvPr>
          <p:cNvSpPr>
            <a:spLocks noChangeArrowheads="1"/>
          </p:cNvSpPr>
          <p:nvPr/>
        </p:nvSpPr>
        <p:spPr bwMode="auto">
          <a:xfrm>
            <a:off x="4948568" y="0"/>
            <a:ext cx="7175500" cy="5119370"/>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endParaRPr lang="en-US" sz="2400" dirty="0">
              <a:latin typeface="geometric sans serif"/>
            </a:endParaRPr>
          </a:p>
          <a:p>
            <a:pPr algn="just"/>
            <a:r>
              <a:rPr lang="en-US" sz="2400" dirty="0">
                <a:latin typeface="geometric sans serif"/>
              </a:rPr>
              <a:t>The strategic implementation of Business Intelligence (BI) systems is a game-changer for Airbnb in enhancing its operational efficiency and strategic decision-making. This move is set to revolutionize Airbnb’s approach to harnessing internal and external data sources, such as guest feedback and market trends, through a streamlined data warehouse structure. The insights gleaned from sophisticated data analytics will empower Airbnb to forecast demand, fine-tune pricing strategies, and manage resources with precision. Incorporating tactical and operational dashboards will bring financial and guest engagement metrics into sharp focus, enabling continuous operational refinement and superior customer experiences. With these BI-driven enhancements, Airbnb is well on its way to optimizing its operations and maintaining its competitive edge in the global lodging and vacation rental market.</a:t>
            </a:r>
          </a:p>
          <a:p>
            <a:pPr algn="just"/>
            <a:endParaRPr lang="en-US" sz="2400" dirty="0">
              <a:latin typeface="geometric sans serif"/>
            </a:endParaRPr>
          </a:p>
          <a:p>
            <a:pPr algn="just"/>
            <a:endParaRPr lang="ru-RU" sz="2400" dirty="0">
              <a:latin typeface="geometric sans serif"/>
            </a:endParaRPr>
          </a:p>
        </p:txBody>
      </p:sp>
      <p:pic>
        <p:nvPicPr>
          <p:cNvPr id="4098" name="Picture 2" descr="Dart And Target | Great PowerPoint ClipArt for Presentations ...">
            <a:extLst>
              <a:ext uri="{FF2B5EF4-FFF2-40B4-BE49-F238E27FC236}">
                <a16:creationId xmlns:a16="http://schemas.microsoft.com/office/drawing/2014/main" id="{83F765A6-108B-AB83-2657-A03F2E04D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06500"/>
            <a:ext cx="4445000" cy="4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4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5A5F"/>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5EFAE34-72F1-4BE6-3928-5B0F9C38273F}"/>
              </a:ext>
            </a:extLst>
          </p:cNvPr>
          <p:cNvSpPr txBox="1"/>
          <p:nvPr/>
        </p:nvSpPr>
        <p:spPr>
          <a:xfrm>
            <a:off x="2712756" y="2504872"/>
            <a:ext cx="7596192"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8800" b="1" i="0" u="none" strike="noStrike" kern="1200" cap="none" spc="0" normalizeH="0" baseline="0" noProof="0" dirty="0">
                <a:ln>
                  <a:noFill/>
                </a:ln>
                <a:solidFill>
                  <a:prstClr val="white"/>
                </a:solidFill>
                <a:effectLst/>
                <a:uLnTx/>
                <a:uFillTx/>
                <a:latin typeface="geometric sans serif"/>
                <a:ea typeface="+mn-ea"/>
                <a:cs typeface="+mn-cs"/>
              </a:rPr>
              <a:t>QUESTIONS</a:t>
            </a:r>
          </a:p>
        </p:txBody>
      </p:sp>
    </p:spTree>
    <p:extLst>
      <p:ext uri="{BB962C8B-B14F-4D97-AF65-F5344CB8AC3E}">
        <p14:creationId xmlns:p14="http://schemas.microsoft.com/office/powerpoint/2010/main" val="203918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D21FE8-8D2D-C4C4-CBB9-0ADFAE7EFA01}"/>
              </a:ext>
            </a:extLst>
          </p:cNvPr>
          <p:cNvSpPr txBox="1"/>
          <p:nvPr/>
        </p:nvSpPr>
        <p:spPr>
          <a:xfrm>
            <a:off x="997234" y="911323"/>
            <a:ext cx="5520524"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latin typeface="geometric sans serif"/>
              </a:rPr>
              <a:t>Problem Statement</a:t>
            </a:r>
          </a:p>
          <a:p>
            <a:pPr marL="285750" indent="-285750">
              <a:lnSpc>
                <a:spcPct val="150000"/>
              </a:lnSpc>
              <a:buFont typeface="Wingdings" panose="05000000000000000000" pitchFamily="2" charset="2"/>
              <a:buChar char="q"/>
            </a:pPr>
            <a:r>
              <a:rPr lang="en-US" dirty="0">
                <a:latin typeface="geometric sans serif"/>
              </a:rPr>
              <a:t>Company Background</a:t>
            </a:r>
          </a:p>
          <a:p>
            <a:pPr marL="285750" indent="-285750">
              <a:lnSpc>
                <a:spcPct val="150000"/>
              </a:lnSpc>
              <a:buFont typeface="Wingdings" panose="05000000000000000000" pitchFamily="2" charset="2"/>
              <a:buChar char="q"/>
            </a:pPr>
            <a:r>
              <a:rPr lang="en-US" dirty="0">
                <a:latin typeface="geometric sans serif"/>
              </a:rPr>
              <a:t>Current BI and Analytics Structure</a:t>
            </a:r>
          </a:p>
          <a:p>
            <a:pPr marL="285750" indent="-285750">
              <a:lnSpc>
                <a:spcPct val="150000"/>
              </a:lnSpc>
              <a:buFont typeface="Wingdings" panose="05000000000000000000" pitchFamily="2" charset="2"/>
              <a:buChar char="q"/>
            </a:pPr>
            <a:r>
              <a:rPr lang="en-US" dirty="0">
                <a:latin typeface="geometric sans serif"/>
              </a:rPr>
              <a:t>Main Components of BI Solution</a:t>
            </a:r>
          </a:p>
          <a:p>
            <a:pPr marL="285750" indent="-285750">
              <a:lnSpc>
                <a:spcPct val="150000"/>
              </a:lnSpc>
              <a:buFont typeface="Wingdings" panose="05000000000000000000" pitchFamily="2" charset="2"/>
              <a:buChar char="q"/>
            </a:pPr>
            <a:r>
              <a:rPr lang="en-US" dirty="0">
                <a:latin typeface="geometric sans serif"/>
              </a:rPr>
              <a:t>Data Warehouse Structure</a:t>
            </a:r>
          </a:p>
          <a:p>
            <a:pPr marL="285750" indent="-285750">
              <a:lnSpc>
                <a:spcPct val="150000"/>
              </a:lnSpc>
              <a:buFont typeface="Wingdings" panose="05000000000000000000" pitchFamily="2" charset="2"/>
              <a:buChar char="q"/>
            </a:pPr>
            <a:r>
              <a:rPr lang="en-US" dirty="0">
                <a:latin typeface="geometric sans serif"/>
              </a:rPr>
              <a:t>Case Study 1</a:t>
            </a:r>
          </a:p>
          <a:p>
            <a:pPr marL="285750" indent="-285750">
              <a:lnSpc>
                <a:spcPct val="150000"/>
              </a:lnSpc>
              <a:buFont typeface="Wingdings" panose="05000000000000000000" pitchFamily="2" charset="2"/>
              <a:buChar char="q"/>
            </a:pPr>
            <a:r>
              <a:rPr lang="en-US" dirty="0">
                <a:latin typeface="geometric sans serif"/>
              </a:rPr>
              <a:t>Case Study 2</a:t>
            </a:r>
          </a:p>
          <a:p>
            <a:pPr marL="285750" indent="-285750">
              <a:lnSpc>
                <a:spcPct val="150000"/>
              </a:lnSpc>
              <a:buFont typeface="Wingdings" panose="05000000000000000000" pitchFamily="2" charset="2"/>
              <a:buChar char="q"/>
            </a:pPr>
            <a:r>
              <a:rPr lang="en-US" dirty="0">
                <a:latin typeface="geometric sans serif"/>
              </a:rPr>
              <a:t>Data Analytics</a:t>
            </a:r>
          </a:p>
          <a:p>
            <a:pPr marL="285750" indent="-285750">
              <a:lnSpc>
                <a:spcPct val="150000"/>
              </a:lnSpc>
              <a:buFont typeface="Wingdings" panose="05000000000000000000" pitchFamily="2" charset="2"/>
              <a:buChar char="q"/>
            </a:pPr>
            <a:r>
              <a:rPr lang="en-US" dirty="0">
                <a:latin typeface="geometric sans serif"/>
              </a:rPr>
              <a:t>Implementation – Managerial </a:t>
            </a:r>
          </a:p>
          <a:p>
            <a:pPr marL="285750" indent="-285750">
              <a:lnSpc>
                <a:spcPct val="150000"/>
              </a:lnSpc>
              <a:buFont typeface="Wingdings" panose="05000000000000000000" pitchFamily="2" charset="2"/>
              <a:buChar char="q"/>
            </a:pPr>
            <a:r>
              <a:rPr lang="en-US" dirty="0">
                <a:latin typeface="geometric sans serif"/>
              </a:rPr>
              <a:t>Implementation – Technical</a:t>
            </a:r>
          </a:p>
          <a:p>
            <a:pPr marL="285750" indent="-285750">
              <a:lnSpc>
                <a:spcPct val="150000"/>
              </a:lnSpc>
              <a:buFont typeface="Wingdings" panose="05000000000000000000" pitchFamily="2" charset="2"/>
              <a:buChar char="q"/>
            </a:pPr>
            <a:r>
              <a:rPr lang="en-US" dirty="0">
                <a:latin typeface="geometric sans serif"/>
              </a:rPr>
              <a:t>Implementation – Ethical</a:t>
            </a:r>
          </a:p>
          <a:p>
            <a:pPr marL="285750" indent="-285750">
              <a:lnSpc>
                <a:spcPct val="150000"/>
              </a:lnSpc>
              <a:buFont typeface="Wingdings" panose="05000000000000000000" pitchFamily="2" charset="2"/>
              <a:buChar char="q"/>
            </a:pPr>
            <a:r>
              <a:rPr lang="en-US" dirty="0">
                <a:latin typeface="geometric sans serif"/>
              </a:rPr>
              <a:t>Summary and Conclusion</a:t>
            </a:r>
          </a:p>
        </p:txBody>
      </p:sp>
      <p:sp>
        <p:nvSpPr>
          <p:cNvPr id="5" name="TextBox 4">
            <a:extLst>
              <a:ext uri="{FF2B5EF4-FFF2-40B4-BE49-F238E27FC236}">
                <a16:creationId xmlns:a16="http://schemas.microsoft.com/office/drawing/2014/main" id="{E9D3DAF4-BB73-E7BF-B5B0-7B6DB954EA15}"/>
              </a:ext>
            </a:extLst>
          </p:cNvPr>
          <p:cNvSpPr txBox="1"/>
          <p:nvPr/>
        </p:nvSpPr>
        <p:spPr>
          <a:xfrm>
            <a:off x="67932" y="170120"/>
            <a:ext cx="2879387"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Table of Content</a:t>
            </a:r>
            <a:endParaRPr lang="en-US" sz="2000" dirty="0">
              <a:latin typeface="geometric sans serif"/>
            </a:endParaRPr>
          </a:p>
        </p:txBody>
      </p:sp>
      <p:pic>
        <p:nvPicPr>
          <p:cNvPr id="9" name="Picture Placeholder 2">
            <a:extLst>
              <a:ext uri="{FF2B5EF4-FFF2-40B4-BE49-F238E27FC236}">
                <a16:creationId xmlns:a16="http://schemas.microsoft.com/office/drawing/2014/main" id="{EF540B3C-120B-CDB6-1818-D7FFE951BB44}"/>
              </a:ext>
            </a:extLst>
          </p:cNvPr>
          <p:cNvPicPr>
            <a:picLocks noChangeAspect="1"/>
          </p:cNvPicPr>
          <p:nvPr/>
        </p:nvPicPr>
        <p:blipFill>
          <a:blip r:embed="rId2">
            <a:extLst>
              <a:ext uri="{28A0092B-C50C-407E-A947-70E740481C1C}">
                <a14:useLocalDpi xmlns:a14="http://schemas.microsoft.com/office/drawing/2010/main" val="0"/>
              </a:ext>
            </a:extLst>
          </a:blip>
          <a:srcRect l="1667" r="1667"/>
          <a:stretch/>
        </p:blipFill>
        <p:spPr>
          <a:xfrm>
            <a:off x="4999039" y="-625475"/>
            <a:ext cx="8148637" cy="8429624"/>
          </a:xfrm>
          <a:custGeom>
            <a:avLst/>
            <a:gdLst>
              <a:gd name="connsiteX0" fmla="*/ 3249612 w 8148637"/>
              <a:gd name="connsiteY0" fmla="*/ 6162674 h 8429624"/>
              <a:gd name="connsiteX1" fmla="*/ 3249612 w 8148637"/>
              <a:gd name="connsiteY1" fmla="*/ 6167437 h 8429624"/>
              <a:gd name="connsiteX2" fmla="*/ 3436937 w 8148637"/>
              <a:gd name="connsiteY2" fmla="*/ 6357937 h 8429624"/>
              <a:gd name="connsiteX3" fmla="*/ 3371849 w 8148637"/>
              <a:gd name="connsiteY3" fmla="*/ 6365874 h 8429624"/>
              <a:gd name="connsiteX4" fmla="*/ 3551236 w 8148637"/>
              <a:gd name="connsiteY4" fmla="*/ 6540499 h 8429624"/>
              <a:gd name="connsiteX5" fmla="*/ 3559174 w 8148637"/>
              <a:gd name="connsiteY5" fmla="*/ 6472237 h 8429624"/>
              <a:gd name="connsiteX6" fmla="*/ 4105275 w 8148637"/>
              <a:gd name="connsiteY6" fmla="*/ 4338637 h 8429624"/>
              <a:gd name="connsiteX7" fmla="*/ 4089400 w 8148637"/>
              <a:gd name="connsiteY7" fmla="*/ 4473575 h 8429624"/>
              <a:gd name="connsiteX8" fmla="*/ 4337050 w 8148637"/>
              <a:gd name="connsiteY8" fmla="*/ 4716462 h 8429624"/>
              <a:gd name="connsiteX9" fmla="*/ 4333875 w 8148637"/>
              <a:gd name="connsiteY9" fmla="*/ 4721225 h 8429624"/>
              <a:gd name="connsiteX10" fmla="*/ 4573588 w 8148637"/>
              <a:gd name="connsiteY10" fmla="*/ 4960937 h 8429624"/>
              <a:gd name="connsiteX11" fmla="*/ 4584700 w 8148637"/>
              <a:gd name="connsiteY11" fmla="*/ 4889500 h 8429624"/>
              <a:gd name="connsiteX12" fmla="*/ 4318000 w 8148637"/>
              <a:gd name="connsiteY12" fmla="*/ 4621212 h 8429624"/>
              <a:gd name="connsiteX13" fmla="*/ 4325938 w 8148637"/>
              <a:gd name="connsiteY13" fmla="*/ 4556125 h 8429624"/>
              <a:gd name="connsiteX14" fmla="*/ 2754312 w 8148637"/>
              <a:gd name="connsiteY14" fmla="*/ 3851274 h 8429624"/>
              <a:gd name="connsiteX15" fmla="*/ 2678112 w 8148637"/>
              <a:gd name="connsiteY15" fmla="*/ 3862387 h 8429624"/>
              <a:gd name="connsiteX16" fmla="*/ 2925762 w 8148637"/>
              <a:gd name="connsiteY16" fmla="*/ 4110037 h 8429624"/>
              <a:gd name="connsiteX17" fmla="*/ 2933699 w 8148637"/>
              <a:gd name="connsiteY17" fmla="*/ 4037012 h 8429624"/>
              <a:gd name="connsiteX18" fmla="*/ 3616324 w 8148637"/>
              <a:gd name="connsiteY18" fmla="*/ 4724399 h 8429624"/>
              <a:gd name="connsiteX19" fmla="*/ 3619499 w 8148637"/>
              <a:gd name="connsiteY19" fmla="*/ 4710112 h 8429624"/>
              <a:gd name="connsiteX20" fmla="*/ 4554537 w 8148637"/>
              <a:gd name="connsiteY20" fmla="*/ 2968625 h 8429624"/>
              <a:gd name="connsiteX21" fmla="*/ 4513262 w 8148637"/>
              <a:gd name="connsiteY21" fmla="*/ 2976562 h 8429624"/>
              <a:gd name="connsiteX22" fmla="*/ 4921250 w 8148637"/>
              <a:gd name="connsiteY22" fmla="*/ 3384550 h 8429624"/>
              <a:gd name="connsiteX23" fmla="*/ 4967287 w 8148637"/>
              <a:gd name="connsiteY23" fmla="*/ 3381375 h 8429624"/>
              <a:gd name="connsiteX24" fmla="*/ 2178051 w 8148637"/>
              <a:gd name="connsiteY24" fmla="*/ 0 h 8429624"/>
              <a:gd name="connsiteX25" fmla="*/ 4089400 w 8148637"/>
              <a:gd name="connsiteY25" fmla="*/ 1911349 h 8429624"/>
              <a:gd name="connsiteX26" fmla="*/ 4078287 w 8148637"/>
              <a:gd name="connsiteY26" fmla="*/ 1927224 h 8429624"/>
              <a:gd name="connsiteX27" fmla="*/ 4443412 w 8148637"/>
              <a:gd name="connsiteY27" fmla="*/ 2293937 h 8429624"/>
              <a:gd name="connsiteX28" fmla="*/ 4486274 w 8148637"/>
              <a:gd name="connsiteY28" fmla="*/ 2030412 h 8429624"/>
              <a:gd name="connsiteX29" fmla="*/ 4344987 w 8148637"/>
              <a:gd name="connsiteY29" fmla="*/ 2049462 h 8429624"/>
              <a:gd name="connsiteX30" fmla="*/ 2895600 w 8148637"/>
              <a:gd name="connsiteY30" fmla="*/ 606425 h 8429624"/>
              <a:gd name="connsiteX31" fmla="*/ 3040062 w 8148637"/>
              <a:gd name="connsiteY31" fmla="*/ 592137 h 8429624"/>
              <a:gd name="connsiteX32" fmla="*/ 4486274 w 8148637"/>
              <a:gd name="connsiteY32" fmla="*/ 2027237 h 8429624"/>
              <a:gd name="connsiteX33" fmla="*/ 4486274 w 8148637"/>
              <a:gd name="connsiteY33" fmla="*/ 2019299 h 8429624"/>
              <a:gd name="connsiteX34" fmla="*/ 4673600 w 8148637"/>
              <a:gd name="connsiteY34" fmla="*/ 2206624 h 8429624"/>
              <a:gd name="connsiteX35" fmla="*/ 4929187 w 8148637"/>
              <a:gd name="connsiteY35" fmla="*/ 2179637 h 8429624"/>
              <a:gd name="connsiteX36" fmla="*/ 3551237 w 8148637"/>
              <a:gd name="connsiteY36" fmla="*/ 809625 h 8429624"/>
              <a:gd name="connsiteX37" fmla="*/ 3825875 w 8148637"/>
              <a:gd name="connsiteY37" fmla="*/ 777875 h 8429624"/>
              <a:gd name="connsiteX38" fmla="*/ 5451474 w 8148637"/>
              <a:gd name="connsiteY38" fmla="*/ 2392362 h 8429624"/>
              <a:gd name="connsiteX39" fmla="*/ 5462587 w 8148637"/>
              <a:gd name="connsiteY39" fmla="*/ 2312987 h 8429624"/>
              <a:gd name="connsiteX40" fmla="*/ 3559175 w 8148637"/>
              <a:gd name="connsiteY40" fmla="*/ 404812 h 8429624"/>
              <a:gd name="connsiteX41" fmla="*/ 3573462 w 8148637"/>
              <a:gd name="connsiteY41" fmla="*/ 388937 h 8429624"/>
              <a:gd name="connsiteX42" fmla="*/ 5465762 w 8148637"/>
              <a:gd name="connsiteY42" fmla="*/ 2282824 h 8429624"/>
              <a:gd name="connsiteX43" fmla="*/ 5492750 w 8148637"/>
              <a:gd name="connsiteY43" fmla="*/ 2125662 h 8429624"/>
              <a:gd name="connsiteX44" fmla="*/ 6931024 w 8148637"/>
              <a:gd name="connsiteY44" fmla="*/ 3568700 h 8429624"/>
              <a:gd name="connsiteX45" fmla="*/ 6656387 w 8148637"/>
              <a:gd name="connsiteY45" fmla="*/ 3609975 h 8429624"/>
              <a:gd name="connsiteX46" fmla="*/ 6557962 w 8148637"/>
              <a:gd name="connsiteY46" fmla="*/ 3511550 h 8429624"/>
              <a:gd name="connsiteX47" fmla="*/ 6408737 w 8148637"/>
              <a:gd name="connsiteY47" fmla="*/ 3530600 h 8429624"/>
              <a:gd name="connsiteX48" fmla="*/ 6572250 w 8148637"/>
              <a:gd name="connsiteY48" fmla="*/ 3694112 h 8429624"/>
              <a:gd name="connsiteX49" fmla="*/ 6557962 w 8148637"/>
              <a:gd name="connsiteY49" fmla="*/ 3713162 h 8429624"/>
              <a:gd name="connsiteX50" fmla="*/ 6378574 w 8148637"/>
              <a:gd name="connsiteY50" fmla="*/ 3533775 h 8429624"/>
              <a:gd name="connsiteX51" fmla="*/ 6305550 w 8148637"/>
              <a:gd name="connsiteY51" fmla="*/ 3541712 h 8429624"/>
              <a:gd name="connsiteX52" fmla="*/ 6667500 w 8148637"/>
              <a:gd name="connsiteY52" fmla="*/ 3900487 h 8429624"/>
              <a:gd name="connsiteX53" fmla="*/ 6710362 w 8148637"/>
              <a:gd name="connsiteY53" fmla="*/ 3629024 h 8429624"/>
              <a:gd name="connsiteX54" fmla="*/ 8148637 w 8148637"/>
              <a:gd name="connsiteY54" fmla="*/ 5072062 h 8429624"/>
              <a:gd name="connsiteX55" fmla="*/ 7874000 w 8148637"/>
              <a:gd name="connsiteY55" fmla="*/ 5110162 h 8429624"/>
              <a:gd name="connsiteX56" fmla="*/ 7670800 w 8148637"/>
              <a:gd name="connsiteY56" fmla="*/ 4908549 h 8429624"/>
              <a:gd name="connsiteX57" fmla="*/ 7407274 w 8148637"/>
              <a:gd name="connsiteY57" fmla="*/ 4938712 h 8429624"/>
              <a:gd name="connsiteX58" fmla="*/ 6115050 w 8148637"/>
              <a:gd name="connsiteY58" fmla="*/ 3656012 h 8429624"/>
              <a:gd name="connsiteX59" fmla="*/ 5973762 w 8148637"/>
              <a:gd name="connsiteY59" fmla="*/ 3678237 h 8429624"/>
              <a:gd name="connsiteX60" fmla="*/ 7358062 w 8148637"/>
              <a:gd name="connsiteY60" fmla="*/ 5060949 h 8429624"/>
              <a:gd name="connsiteX61" fmla="*/ 7083424 w 8148637"/>
              <a:gd name="connsiteY61" fmla="*/ 5102224 h 8429624"/>
              <a:gd name="connsiteX62" fmla="*/ 6648450 w 8148637"/>
              <a:gd name="connsiteY62" fmla="*/ 4667249 h 8429624"/>
              <a:gd name="connsiteX63" fmla="*/ 6500812 w 8148637"/>
              <a:gd name="connsiteY63" fmla="*/ 4683124 h 8429624"/>
              <a:gd name="connsiteX64" fmla="*/ 6789737 w 8148637"/>
              <a:gd name="connsiteY64" fmla="*/ 4972049 h 8429624"/>
              <a:gd name="connsiteX65" fmla="*/ 6770687 w 8148637"/>
              <a:gd name="connsiteY65" fmla="*/ 4987924 h 8429624"/>
              <a:gd name="connsiteX66" fmla="*/ 6469062 w 8148637"/>
              <a:gd name="connsiteY66" fmla="*/ 4686299 h 8429624"/>
              <a:gd name="connsiteX67" fmla="*/ 6427787 w 8148637"/>
              <a:gd name="connsiteY67" fmla="*/ 4691062 h 8429624"/>
              <a:gd name="connsiteX68" fmla="*/ 7747000 w 8148637"/>
              <a:gd name="connsiteY68" fmla="*/ 6015037 h 8429624"/>
              <a:gd name="connsiteX69" fmla="*/ 7727950 w 8148637"/>
              <a:gd name="connsiteY69" fmla="*/ 6034087 h 8429624"/>
              <a:gd name="connsiteX70" fmla="*/ 6134100 w 8148637"/>
              <a:gd name="connsiteY70" fmla="*/ 4438649 h 8429624"/>
              <a:gd name="connsiteX71" fmla="*/ 6126162 w 8148637"/>
              <a:gd name="connsiteY71" fmla="*/ 4446587 h 8429624"/>
              <a:gd name="connsiteX72" fmla="*/ 7793037 w 8148637"/>
              <a:gd name="connsiteY72" fmla="*/ 6102349 h 8429624"/>
              <a:gd name="connsiteX73" fmla="*/ 7518400 w 8148637"/>
              <a:gd name="connsiteY73" fmla="*/ 6132512 h 8429624"/>
              <a:gd name="connsiteX74" fmla="*/ 7216774 w 8148637"/>
              <a:gd name="connsiteY74" fmla="*/ 5835649 h 8429624"/>
              <a:gd name="connsiteX75" fmla="*/ 7213600 w 8148637"/>
              <a:gd name="connsiteY75" fmla="*/ 5865812 h 8429624"/>
              <a:gd name="connsiteX76" fmla="*/ 7273924 w 8148637"/>
              <a:gd name="connsiteY76" fmla="*/ 5922962 h 8429624"/>
              <a:gd name="connsiteX77" fmla="*/ 7232650 w 8148637"/>
              <a:gd name="connsiteY77" fmla="*/ 5964237 h 8429624"/>
              <a:gd name="connsiteX78" fmla="*/ 7205662 w 8148637"/>
              <a:gd name="connsiteY78" fmla="*/ 5942012 h 8429624"/>
              <a:gd name="connsiteX79" fmla="*/ 7194550 w 8148637"/>
              <a:gd name="connsiteY79" fmla="*/ 6037262 h 8429624"/>
              <a:gd name="connsiteX80" fmla="*/ 6229350 w 8148637"/>
              <a:gd name="connsiteY80" fmla="*/ 5064124 h 8429624"/>
              <a:gd name="connsiteX81" fmla="*/ 6210300 w 8148637"/>
              <a:gd name="connsiteY81" fmla="*/ 5216524 h 8429624"/>
              <a:gd name="connsiteX82" fmla="*/ 6896100 w 8148637"/>
              <a:gd name="connsiteY82" fmla="*/ 5903912 h 8429624"/>
              <a:gd name="connsiteX83" fmla="*/ 6664324 w 8148637"/>
              <a:gd name="connsiteY83" fmla="*/ 5938837 h 8429624"/>
              <a:gd name="connsiteX84" fmla="*/ 7426324 w 8148637"/>
              <a:gd name="connsiteY84" fmla="*/ 6705599 h 8429624"/>
              <a:gd name="connsiteX85" fmla="*/ 7407274 w 8148637"/>
              <a:gd name="connsiteY85" fmla="*/ 6877049 h 8429624"/>
              <a:gd name="connsiteX86" fmla="*/ 6732587 w 8148637"/>
              <a:gd name="connsiteY86" fmla="*/ 6194424 h 8429624"/>
              <a:gd name="connsiteX87" fmla="*/ 6667500 w 8148637"/>
              <a:gd name="connsiteY87" fmla="*/ 6205537 h 8429624"/>
              <a:gd name="connsiteX88" fmla="*/ 6226174 w 8148637"/>
              <a:gd name="connsiteY88" fmla="*/ 5762624 h 8429624"/>
              <a:gd name="connsiteX89" fmla="*/ 6237287 w 8148637"/>
              <a:gd name="connsiteY89" fmla="*/ 5697537 h 8429624"/>
              <a:gd name="connsiteX90" fmla="*/ 5715000 w 8148637"/>
              <a:gd name="connsiteY90" fmla="*/ 5170487 h 8429624"/>
              <a:gd name="connsiteX91" fmla="*/ 5726112 w 8148637"/>
              <a:gd name="connsiteY91" fmla="*/ 5049837 h 8429624"/>
              <a:gd name="connsiteX92" fmla="*/ 5645150 w 8148637"/>
              <a:gd name="connsiteY92" fmla="*/ 4968874 h 8429624"/>
              <a:gd name="connsiteX93" fmla="*/ 5516562 w 8148637"/>
              <a:gd name="connsiteY93" fmla="*/ 4987924 h 8429624"/>
              <a:gd name="connsiteX94" fmla="*/ 6148387 w 8148637"/>
              <a:gd name="connsiteY94" fmla="*/ 5618162 h 8429624"/>
              <a:gd name="connsiteX95" fmla="*/ 6042024 w 8148637"/>
              <a:gd name="connsiteY95" fmla="*/ 5629274 h 8429624"/>
              <a:gd name="connsiteX96" fmla="*/ 8091487 w 8148637"/>
              <a:gd name="connsiteY96" fmla="*/ 7673974 h 8429624"/>
              <a:gd name="connsiteX97" fmla="*/ 8072437 w 8148637"/>
              <a:gd name="connsiteY97" fmla="*/ 7693024 h 8429624"/>
              <a:gd name="connsiteX98" fmla="*/ 6008687 w 8148637"/>
              <a:gd name="connsiteY98" fmla="*/ 5632449 h 8429624"/>
              <a:gd name="connsiteX99" fmla="*/ 5995987 w 8148637"/>
              <a:gd name="connsiteY99" fmla="*/ 5632449 h 8429624"/>
              <a:gd name="connsiteX100" fmla="*/ 6172200 w 8148637"/>
              <a:gd name="connsiteY100" fmla="*/ 5808662 h 8429624"/>
              <a:gd name="connsiteX101" fmla="*/ 6153150 w 8148637"/>
              <a:gd name="connsiteY101" fmla="*/ 5827712 h 8429624"/>
              <a:gd name="connsiteX102" fmla="*/ 5962650 w 8148637"/>
              <a:gd name="connsiteY102" fmla="*/ 5637212 h 8429624"/>
              <a:gd name="connsiteX103" fmla="*/ 5873750 w 8148637"/>
              <a:gd name="connsiteY103" fmla="*/ 5648324 h 8429624"/>
              <a:gd name="connsiteX104" fmla="*/ 5321300 w 8148637"/>
              <a:gd name="connsiteY104" fmla="*/ 5099049 h 8429624"/>
              <a:gd name="connsiteX105" fmla="*/ 5318124 w 8148637"/>
              <a:gd name="connsiteY105" fmla="*/ 5106987 h 8429624"/>
              <a:gd name="connsiteX106" fmla="*/ 3951287 w 8148637"/>
              <a:gd name="connsiteY106" fmla="*/ 3740150 h 8429624"/>
              <a:gd name="connsiteX107" fmla="*/ 3551237 w 8148637"/>
              <a:gd name="connsiteY107" fmla="*/ 3340100 h 8429624"/>
              <a:gd name="connsiteX108" fmla="*/ 3548062 w 8148637"/>
              <a:gd name="connsiteY108" fmla="*/ 3340100 h 8429624"/>
              <a:gd name="connsiteX109" fmla="*/ 5802312 w 8148637"/>
              <a:gd name="connsiteY109" fmla="*/ 5610224 h 8429624"/>
              <a:gd name="connsiteX110" fmla="*/ 5791200 w 8148637"/>
              <a:gd name="connsiteY110" fmla="*/ 5727699 h 8429624"/>
              <a:gd name="connsiteX111" fmla="*/ 5797550 w 8148637"/>
              <a:gd name="connsiteY111" fmla="*/ 5740399 h 8429624"/>
              <a:gd name="connsiteX112" fmla="*/ 5813424 w 8148637"/>
              <a:gd name="connsiteY112" fmla="*/ 5645149 h 8429624"/>
              <a:gd name="connsiteX113" fmla="*/ 6340474 w 8148637"/>
              <a:gd name="connsiteY113" fmla="*/ 6175374 h 8429624"/>
              <a:gd name="connsiteX114" fmla="*/ 6248400 w 8148637"/>
              <a:gd name="connsiteY114" fmla="*/ 6186487 h 8429624"/>
              <a:gd name="connsiteX115" fmla="*/ 6683374 w 8148637"/>
              <a:gd name="connsiteY115" fmla="*/ 6624637 h 8429624"/>
              <a:gd name="connsiteX116" fmla="*/ 6664324 w 8148637"/>
              <a:gd name="connsiteY116" fmla="*/ 6643687 h 8429624"/>
              <a:gd name="connsiteX117" fmla="*/ 5786437 w 8148637"/>
              <a:gd name="connsiteY117" fmla="*/ 5765799 h 8429624"/>
              <a:gd name="connsiteX118" fmla="*/ 5786437 w 8148637"/>
              <a:gd name="connsiteY118" fmla="*/ 5773737 h 8429624"/>
              <a:gd name="connsiteX119" fmla="*/ 5797550 w 8148637"/>
              <a:gd name="connsiteY119" fmla="*/ 5784849 h 8429624"/>
              <a:gd name="connsiteX120" fmla="*/ 5783262 w 8148637"/>
              <a:gd name="connsiteY120" fmla="*/ 5789612 h 8429624"/>
              <a:gd name="connsiteX121" fmla="*/ 5767387 w 8148637"/>
              <a:gd name="connsiteY121" fmla="*/ 5934074 h 8429624"/>
              <a:gd name="connsiteX122" fmla="*/ 5645150 w 8148637"/>
              <a:gd name="connsiteY122" fmla="*/ 5811837 h 8429624"/>
              <a:gd name="connsiteX123" fmla="*/ 5634037 w 8148637"/>
              <a:gd name="connsiteY123" fmla="*/ 5811837 h 8429624"/>
              <a:gd name="connsiteX124" fmla="*/ 6297612 w 8148637"/>
              <a:gd name="connsiteY124" fmla="*/ 6476999 h 8429624"/>
              <a:gd name="connsiteX125" fmla="*/ 5973762 w 8148637"/>
              <a:gd name="connsiteY125" fmla="*/ 6526212 h 8429624"/>
              <a:gd name="connsiteX126" fmla="*/ 5718174 w 8148637"/>
              <a:gd name="connsiteY126" fmla="*/ 6270624 h 8429624"/>
              <a:gd name="connsiteX127" fmla="*/ 5676900 w 8148637"/>
              <a:gd name="connsiteY127" fmla="*/ 6273799 h 8429624"/>
              <a:gd name="connsiteX128" fmla="*/ 6237287 w 8148637"/>
              <a:gd name="connsiteY128" fmla="*/ 6831012 h 8429624"/>
              <a:gd name="connsiteX129" fmla="*/ 5957887 w 8148637"/>
              <a:gd name="connsiteY129" fmla="*/ 6861174 h 8429624"/>
              <a:gd name="connsiteX130" fmla="*/ 5248274 w 8148637"/>
              <a:gd name="connsiteY130" fmla="*/ 6156324 h 8429624"/>
              <a:gd name="connsiteX131" fmla="*/ 5203824 w 8148637"/>
              <a:gd name="connsiteY131" fmla="*/ 6162674 h 8429624"/>
              <a:gd name="connsiteX132" fmla="*/ 6515100 w 8148637"/>
              <a:gd name="connsiteY132" fmla="*/ 7472362 h 8429624"/>
              <a:gd name="connsiteX133" fmla="*/ 6492874 w 8148637"/>
              <a:gd name="connsiteY133" fmla="*/ 7491412 h 8429624"/>
              <a:gd name="connsiteX134" fmla="*/ 5168900 w 8148637"/>
              <a:gd name="connsiteY134" fmla="*/ 6167437 h 8429624"/>
              <a:gd name="connsiteX135" fmla="*/ 5092700 w 8148637"/>
              <a:gd name="connsiteY135" fmla="*/ 6175374 h 8429624"/>
              <a:gd name="connsiteX136" fmla="*/ 4600574 w 8148637"/>
              <a:gd name="connsiteY136" fmla="*/ 5686424 h 8429624"/>
              <a:gd name="connsiteX137" fmla="*/ 4592637 w 8148637"/>
              <a:gd name="connsiteY137" fmla="*/ 5686424 h 8429624"/>
              <a:gd name="connsiteX138" fmla="*/ 5622924 w 8148637"/>
              <a:gd name="connsiteY138" fmla="*/ 6716712 h 8429624"/>
              <a:gd name="connsiteX139" fmla="*/ 5607050 w 8148637"/>
              <a:gd name="connsiteY139" fmla="*/ 6732587 h 8429624"/>
              <a:gd name="connsiteX140" fmla="*/ 6145212 w 8148637"/>
              <a:gd name="connsiteY140" fmla="*/ 7273924 h 8429624"/>
              <a:gd name="connsiteX141" fmla="*/ 6110287 w 8148637"/>
              <a:gd name="connsiteY141" fmla="*/ 7597774 h 8429624"/>
              <a:gd name="connsiteX142" fmla="*/ 5283200 w 8148637"/>
              <a:gd name="connsiteY142" fmla="*/ 6762749 h 8429624"/>
              <a:gd name="connsiteX143" fmla="*/ 5100637 w 8148637"/>
              <a:gd name="connsiteY143" fmla="*/ 6781799 h 8429624"/>
              <a:gd name="connsiteX144" fmla="*/ 4699000 w 8148637"/>
              <a:gd name="connsiteY144" fmla="*/ 6384924 h 8429624"/>
              <a:gd name="connsiteX145" fmla="*/ 4684712 w 8148637"/>
              <a:gd name="connsiteY145" fmla="*/ 6388099 h 8429624"/>
              <a:gd name="connsiteX146" fmla="*/ 4665662 w 8148637"/>
              <a:gd name="connsiteY146" fmla="*/ 6369049 h 8429624"/>
              <a:gd name="connsiteX147" fmla="*/ 4654550 w 8148637"/>
              <a:gd name="connsiteY147" fmla="*/ 6499224 h 8429624"/>
              <a:gd name="connsiteX148" fmla="*/ 5043487 w 8148637"/>
              <a:gd name="connsiteY148" fmla="*/ 6892924 h 8429624"/>
              <a:gd name="connsiteX149" fmla="*/ 4943474 w 8148637"/>
              <a:gd name="connsiteY149" fmla="*/ 6907212 h 8429624"/>
              <a:gd name="connsiteX150" fmla="*/ 5726112 w 8148637"/>
              <a:gd name="connsiteY150" fmla="*/ 7689849 h 8429624"/>
              <a:gd name="connsiteX151" fmla="*/ 5676900 w 8148637"/>
              <a:gd name="connsiteY151" fmla="*/ 7739062 h 8429624"/>
              <a:gd name="connsiteX152" fmla="*/ 5503862 w 8148637"/>
              <a:gd name="connsiteY152" fmla="*/ 7567612 h 8429624"/>
              <a:gd name="connsiteX153" fmla="*/ 5451474 w 8148637"/>
              <a:gd name="connsiteY153" fmla="*/ 7575549 h 8429624"/>
              <a:gd name="connsiteX154" fmla="*/ 5546724 w 8148637"/>
              <a:gd name="connsiteY154" fmla="*/ 7670799 h 8429624"/>
              <a:gd name="connsiteX155" fmla="*/ 5519737 w 8148637"/>
              <a:gd name="connsiteY155" fmla="*/ 7700962 h 8429624"/>
              <a:gd name="connsiteX156" fmla="*/ 5397500 w 8148637"/>
              <a:gd name="connsiteY156" fmla="*/ 7578724 h 8429624"/>
              <a:gd name="connsiteX157" fmla="*/ 5275262 w 8148637"/>
              <a:gd name="connsiteY157" fmla="*/ 7594599 h 8429624"/>
              <a:gd name="connsiteX158" fmla="*/ 5381624 w 8148637"/>
              <a:gd name="connsiteY158" fmla="*/ 7700962 h 8429624"/>
              <a:gd name="connsiteX159" fmla="*/ 5168900 w 8148637"/>
              <a:gd name="connsiteY159" fmla="*/ 7724774 h 8429624"/>
              <a:gd name="connsiteX160" fmla="*/ 4500562 w 8148637"/>
              <a:gd name="connsiteY160" fmla="*/ 7064374 h 8429624"/>
              <a:gd name="connsiteX161" fmla="*/ 4276724 w 8148637"/>
              <a:gd name="connsiteY161" fmla="*/ 6838949 h 8429624"/>
              <a:gd name="connsiteX162" fmla="*/ 3032125 w 8148637"/>
              <a:gd name="connsiteY162" fmla="*/ 5605462 h 8429624"/>
              <a:gd name="connsiteX163" fmla="*/ 3040062 w 8148637"/>
              <a:gd name="connsiteY163" fmla="*/ 5605462 h 8429624"/>
              <a:gd name="connsiteX164" fmla="*/ 3013075 w 8148637"/>
              <a:gd name="connsiteY164" fmla="*/ 5580062 h 8429624"/>
              <a:gd name="connsiteX165" fmla="*/ 3028950 w 8148637"/>
              <a:gd name="connsiteY165" fmla="*/ 5564187 h 8429624"/>
              <a:gd name="connsiteX166" fmla="*/ 3062287 w 8148637"/>
              <a:gd name="connsiteY166" fmla="*/ 5602287 h 8429624"/>
              <a:gd name="connsiteX167" fmla="*/ 3170237 w 8148637"/>
              <a:gd name="connsiteY167" fmla="*/ 5591174 h 8429624"/>
              <a:gd name="connsiteX168" fmla="*/ 2849562 w 8148637"/>
              <a:gd name="connsiteY168" fmla="*/ 5270499 h 8429624"/>
              <a:gd name="connsiteX169" fmla="*/ 2827337 w 8148637"/>
              <a:gd name="connsiteY169" fmla="*/ 5273674 h 8429624"/>
              <a:gd name="connsiteX170" fmla="*/ 3101975 w 8148637"/>
              <a:gd name="connsiteY170" fmla="*/ 5545137 h 8429624"/>
              <a:gd name="connsiteX171" fmla="*/ 2936875 w 8148637"/>
              <a:gd name="connsiteY171" fmla="*/ 5572124 h 8429624"/>
              <a:gd name="connsiteX172" fmla="*/ 3452812 w 8148637"/>
              <a:gd name="connsiteY172" fmla="*/ 6086474 h 8429624"/>
              <a:gd name="connsiteX173" fmla="*/ 3478212 w 8148637"/>
              <a:gd name="connsiteY173" fmla="*/ 6064249 h 8429624"/>
              <a:gd name="connsiteX174" fmla="*/ 4978400 w 8148637"/>
              <a:gd name="connsiteY174" fmla="*/ 7564437 h 8429624"/>
              <a:gd name="connsiteX175" fmla="*/ 4948237 w 8148637"/>
              <a:gd name="connsiteY175" fmla="*/ 7594599 h 8429624"/>
              <a:gd name="connsiteX176" fmla="*/ 4791074 w 8148637"/>
              <a:gd name="connsiteY176" fmla="*/ 7437437 h 8429624"/>
              <a:gd name="connsiteX177" fmla="*/ 4749800 w 8148637"/>
              <a:gd name="connsiteY177" fmla="*/ 7480299 h 8429624"/>
              <a:gd name="connsiteX178" fmla="*/ 4165600 w 8148637"/>
              <a:gd name="connsiteY178" fmla="*/ 6899274 h 8429624"/>
              <a:gd name="connsiteX179" fmla="*/ 4154487 w 8148637"/>
              <a:gd name="connsiteY179" fmla="*/ 7015162 h 8429624"/>
              <a:gd name="connsiteX180" fmla="*/ 4684712 w 8148637"/>
              <a:gd name="connsiteY180" fmla="*/ 7548562 h 8429624"/>
              <a:gd name="connsiteX181" fmla="*/ 4481512 w 8148637"/>
              <a:gd name="connsiteY181" fmla="*/ 7578724 h 8429624"/>
              <a:gd name="connsiteX182" fmla="*/ 4813300 w 8148637"/>
              <a:gd name="connsiteY182" fmla="*/ 7907337 h 8429624"/>
              <a:gd name="connsiteX183" fmla="*/ 4733924 w 8148637"/>
              <a:gd name="connsiteY183" fmla="*/ 7918449 h 8429624"/>
              <a:gd name="connsiteX184" fmla="*/ 4584700 w 8148637"/>
              <a:gd name="connsiteY184" fmla="*/ 7770812 h 8429624"/>
              <a:gd name="connsiteX185" fmla="*/ 4508500 w 8148637"/>
              <a:gd name="connsiteY185" fmla="*/ 7781924 h 8429624"/>
              <a:gd name="connsiteX186" fmla="*/ 4165600 w 8148637"/>
              <a:gd name="connsiteY186" fmla="*/ 7437437 h 8429624"/>
              <a:gd name="connsiteX187" fmla="*/ 4176712 w 8148637"/>
              <a:gd name="connsiteY187" fmla="*/ 7358062 h 8429624"/>
              <a:gd name="connsiteX188" fmla="*/ 4394200 w 8148637"/>
              <a:gd name="connsiteY188" fmla="*/ 7575549 h 8429624"/>
              <a:gd name="connsiteX189" fmla="*/ 4402137 w 8148637"/>
              <a:gd name="connsiteY189" fmla="*/ 7510462 h 8429624"/>
              <a:gd name="connsiteX190" fmla="*/ 3535362 w 8148637"/>
              <a:gd name="connsiteY190" fmla="*/ 6640512 h 8429624"/>
              <a:gd name="connsiteX191" fmla="*/ 3543300 w 8148637"/>
              <a:gd name="connsiteY191" fmla="*/ 6575424 h 8429624"/>
              <a:gd name="connsiteX192" fmla="*/ 3338512 w 8148637"/>
              <a:gd name="connsiteY192" fmla="*/ 6369049 h 8429624"/>
              <a:gd name="connsiteX193" fmla="*/ 3306762 w 8148637"/>
              <a:gd name="connsiteY193" fmla="*/ 6373812 h 8429624"/>
              <a:gd name="connsiteX194" fmla="*/ 3417887 w 8148637"/>
              <a:gd name="connsiteY194" fmla="*/ 6483349 h 8429624"/>
              <a:gd name="connsiteX195" fmla="*/ 3387725 w 8148637"/>
              <a:gd name="connsiteY195" fmla="*/ 6510337 h 8429624"/>
              <a:gd name="connsiteX196" fmla="*/ 3254375 w 8148637"/>
              <a:gd name="connsiteY196" fmla="*/ 6376987 h 8429624"/>
              <a:gd name="connsiteX197" fmla="*/ 3227387 w 8148637"/>
              <a:gd name="connsiteY197" fmla="*/ 6380162 h 8429624"/>
              <a:gd name="connsiteX198" fmla="*/ 3219451 w 8148637"/>
              <a:gd name="connsiteY198" fmla="*/ 6445249 h 8429624"/>
              <a:gd name="connsiteX199" fmla="*/ 4105275 w 8148637"/>
              <a:gd name="connsiteY199" fmla="*/ 7323137 h 8429624"/>
              <a:gd name="connsiteX200" fmla="*/ 3906837 w 8148637"/>
              <a:gd name="connsiteY200" fmla="*/ 7346949 h 8429624"/>
              <a:gd name="connsiteX201" fmla="*/ 4298950 w 8148637"/>
              <a:gd name="connsiteY201" fmla="*/ 7739062 h 8429624"/>
              <a:gd name="connsiteX202" fmla="*/ 4219574 w 8148637"/>
              <a:gd name="connsiteY202" fmla="*/ 7751762 h 8429624"/>
              <a:gd name="connsiteX203" fmla="*/ 3875087 w 8148637"/>
              <a:gd name="connsiteY203" fmla="*/ 7407274 h 8429624"/>
              <a:gd name="connsiteX204" fmla="*/ 3883025 w 8148637"/>
              <a:gd name="connsiteY204" fmla="*/ 7342187 h 8429624"/>
              <a:gd name="connsiteX205" fmla="*/ 3463925 w 8148637"/>
              <a:gd name="connsiteY205" fmla="*/ 6923087 h 8429624"/>
              <a:gd name="connsiteX206" fmla="*/ 3459162 w 8148637"/>
              <a:gd name="connsiteY206" fmla="*/ 6926262 h 8429624"/>
              <a:gd name="connsiteX207" fmla="*/ 2449512 w 8148637"/>
              <a:gd name="connsiteY207" fmla="*/ 5915024 h 8429624"/>
              <a:gd name="connsiteX208" fmla="*/ 2436812 w 8148637"/>
              <a:gd name="connsiteY208" fmla="*/ 5922962 h 8429624"/>
              <a:gd name="connsiteX209" fmla="*/ 2528887 w 8148637"/>
              <a:gd name="connsiteY209" fmla="*/ 6015037 h 8429624"/>
              <a:gd name="connsiteX210" fmla="*/ 2498725 w 8148637"/>
              <a:gd name="connsiteY210" fmla="*/ 6045199 h 8429624"/>
              <a:gd name="connsiteX211" fmla="*/ 2468562 w 8148637"/>
              <a:gd name="connsiteY211" fmla="*/ 6018212 h 8429624"/>
              <a:gd name="connsiteX212" fmla="*/ 3230562 w 8148637"/>
              <a:gd name="connsiteY212" fmla="*/ 6784974 h 8429624"/>
              <a:gd name="connsiteX213" fmla="*/ 3222625 w 8148637"/>
              <a:gd name="connsiteY213" fmla="*/ 6846887 h 8429624"/>
              <a:gd name="connsiteX214" fmla="*/ 3833812 w 8148637"/>
              <a:gd name="connsiteY214" fmla="*/ 7456487 h 8429624"/>
              <a:gd name="connsiteX215" fmla="*/ 3632200 w 8148637"/>
              <a:gd name="connsiteY215" fmla="*/ 7488237 h 8429624"/>
              <a:gd name="connsiteX216" fmla="*/ 4027487 w 8148637"/>
              <a:gd name="connsiteY216" fmla="*/ 7885112 h 8429624"/>
              <a:gd name="connsiteX217" fmla="*/ 3951287 w 8148637"/>
              <a:gd name="connsiteY217" fmla="*/ 7896224 h 8429624"/>
              <a:gd name="connsiteX218" fmla="*/ 3608387 w 8148637"/>
              <a:gd name="connsiteY218" fmla="*/ 7553324 h 8429624"/>
              <a:gd name="connsiteX219" fmla="*/ 3616325 w 8148637"/>
              <a:gd name="connsiteY219" fmla="*/ 7488237 h 8429624"/>
              <a:gd name="connsiteX220" fmla="*/ 2681287 w 8148637"/>
              <a:gd name="connsiteY220" fmla="*/ 6553199 h 8429624"/>
              <a:gd name="connsiteX221" fmla="*/ 2686050 w 8148637"/>
              <a:gd name="connsiteY221" fmla="*/ 6537324 h 8429624"/>
              <a:gd name="connsiteX222" fmla="*/ 2647950 w 8148637"/>
              <a:gd name="connsiteY222" fmla="*/ 6572249 h 8429624"/>
              <a:gd name="connsiteX223" fmla="*/ 2697162 w 8148637"/>
              <a:gd name="connsiteY223" fmla="*/ 6624637 h 8429624"/>
              <a:gd name="connsiteX224" fmla="*/ 2667000 w 8148637"/>
              <a:gd name="connsiteY224" fmla="*/ 6656387 h 8429624"/>
              <a:gd name="connsiteX225" fmla="*/ 3554412 w 8148637"/>
              <a:gd name="connsiteY225" fmla="*/ 7545387 h 8429624"/>
              <a:gd name="connsiteX226" fmla="*/ 3543300 w 8148637"/>
              <a:gd name="connsiteY226" fmla="*/ 7556499 h 8429624"/>
              <a:gd name="connsiteX227" fmla="*/ 3529012 w 8148637"/>
              <a:gd name="connsiteY227" fmla="*/ 7545387 h 8429624"/>
              <a:gd name="connsiteX228" fmla="*/ 3490912 w 8148637"/>
              <a:gd name="connsiteY228" fmla="*/ 7586662 h 8429624"/>
              <a:gd name="connsiteX229" fmla="*/ 4173537 w 8148637"/>
              <a:gd name="connsiteY229" fmla="*/ 8266112 h 8429624"/>
              <a:gd name="connsiteX230" fmla="*/ 3959225 w 8148637"/>
              <a:gd name="connsiteY230" fmla="*/ 8293099 h 8429624"/>
              <a:gd name="connsiteX231" fmla="*/ 3757612 w 8148637"/>
              <a:gd name="connsiteY231" fmla="*/ 8094662 h 8429624"/>
              <a:gd name="connsiteX232" fmla="*/ 3662362 w 8148637"/>
              <a:gd name="connsiteY232" fmla="*/ 8148637 h 8429624"/>
              <a:gd name="connsiteX233" fmla="*/ 3695700 w 8148637"/>
              <a:gd name="connsiteY233" fmla="*/ 8178799 h 8429624"/>
              <a:gd name="connsiteX234" fmla="*/ 3665537 w 8148637"/>
              <a:gd name="connsiteY234" fmla="*/ 8212137 h 8429624"/>
              <a:gd name="connsiteX235" fmla="*/ 3406775 w 8148637"/>
              <a:gd name="connsiteY235" fmla="*/ 7950199 h 8429624"/>
              <a:gd name="connsiteX236" fmla="*/ 3338512 w 8148637"/>
              <a:gd name="connsiteY236" fmla="*/ 7961312 h 8429624"/>
              <a:gd name="connsiteX237" fmla="*/ 3540125 w 8148637"/>
              <a:gd name="connsiteY237" fmla="*/ 8159749 h 8429624"/>
              <a:gd name="connsiteX238" fmla="*/ 3475037 w 8148637"/>
              <a:gd name="connsiteY238" fmla="*/ 8170862 h 8429624"/>
              <a:gd name="connsiteX239" fmla="*/ 3722687 w 8148637"/>
              <a:gd name="connsiteY239" fmla="*/ 8418511 h 8429624"/>
              <a:gd name="connsiteX240" fmla="*/ 3643312 w 8148637"/>
              <a:gd name="connsiteY240" fmla="*/ 8429624 h 8429624"/>
              <a:gd name="connsiteX241" fmla="*/ 3406775 w 8148637"/>
              <a:gd name="connsiteY241" fmla="*/ 8193087 h 8429624"/>
              <a:gd name="connsiteX242" fmla="*/ 3395662 w 8148637"/>
              <a:gd name="connsiteY242" fmla="*/ 8201024 h 8429624"/>
              <a:gd name="connsiteX243" fmla="*/ 1758950 w 8148637"/>
              <a:gd name="connsiteY243" fmla="*/ 6559549 h 8429624"/>
              <a:gd name="connsiteX244" fmla="*/ 1778000 w 8148637"/>
              <a:gd name="connsiteY244" fmla="*/ 6540499 h 8429624"/>
              <a:gd name="connsiteX245" fmla="*/ 3303588 w 8148637"/>
              <a:gd name="connsiteY245" fmla="*/ 8070849 h 8429624"/>
              <a:gd name="connsiteX246" fmla="*/ 3311525 w 8148637"/>
              <a:gd name="connsiteY246" fmla="*/ 8021637 h 8429624"/>
              <a:gd name="connsiteX247" fmla="*/ 3116262 w 8148637"/>
              <a:gd name="connsiteY247" fmla="*/ 7827962 h 8429624"/>
              <a:gd name="connsiteX248" fmla="*/ 3127376 w 8148637"/>
              <a:gd name="connsiteY248" fmla="*/ 7758112 h 8429624"/>
              <a:gd name="connsiteX249" fmla="*/ 2990850 w 8148637"/>
              <a:gd name="connsiteY249" fmla="*/ 7616824 h 8429624"/>
              <a:gd name="connsiteX250" fmla="*/ 3001962 w 8148637"/>
              <a:gd name="connsiteY250" fmla="*/ 7545387 h 8429624"/>
              <a:gd name="connsiteX251" fmla="*/ 2166937 w 8148637"/>
              <a:gd name="connsiteY251" fmla="*/ 6708774 h 8429624"/>
              <a:gd name="connsiteX252" fmla="*/ 2197100 w 8148637"/>
              <a:gd name="connsiteY252" fmla="*/ 6678612 h 8429624"/>
              <a:gd name="connsiteX253" fmla="*/ 3173412 w 8148637"/>
              <a:gd name="connsiteY253" fmla="*/ 7654924 h 8429624"/>
              <a:gd name="connsiteX254" fmla="*/ 3184525 w 8148637"/>
              <a:gd name="connsiteY254" fmla="*/ 7526337 h 8429624"/>
              <a:gd name="connsiteX255" fmla="*/ 1824037 w 8148637"/>
              <a:gd name="connsiteY255" fmla="*/ 6170612 h 8429624"/>
              <a:gd name="connsiteX256" fmla="*/ 1911350 w 8148637"/>
              <a:gd name="connsiteY256" fmla="*/ 6159499 h 8429624"/>
              <a:gd name="connsiteX257" fmla="*/ 1808162 w 8148637"/>
              <a:gd name="connsiteY257" fmla="*/ 6056312 h 8429624"/>
              <a:gd name="connsiteX258" fmla="*/ 1827212 w 8148637"/>
              <a:gd name="connsiteY258" fmla="*/ 6037262 h 8429624"/>
              <a:gd name="connsiteX259" fmla="*/ 1944687 w 8148637"/>
              <a:gd name="connsiteY259" fmla="*/ 6156324 h 8429624"/>
              <a:gd name="connsiteX260" fmla="*/ 2036763 w 8148637"/>
              <a:gd name="connsiteY260" fmla="*/ 6148387 h 8429624"/>
              <a:gd name="connsiteX261" fmla="*/ 3436937 w 8148637"/>
              <a:gd name="connsiteY261" fmla="*/ 7532687 h 8429624"/>
              <a:gd name="connsiteX262" fmla="*/ 3478212 w 8148637"/>
              <a:gd name="connsiteY262" fmla="*/ 7494587 h 8429624"/>
              <a:gd name="connsiteX263" fmla="*/ 1900237 w 8148637"/>
              <a:gd name="connsiteY263" fmla="*/ 5915024 h 8429624"/>
              <a:gd name="connsiteX264" fmla="*/ 1911350 w 8148637"/>
              <a:gd name="connsiteY264" fmla="*/ 5903912 h 8429624"/>
              <a:gd name="connsiteX265" fmla="*/ 1166812 w 8148637"/>
              <a:gd name="connsiteY265" fmla="*/ 5159374 h 8429624"/>
              <a:gd name="connsiteX266" fmla="*/ 1182687 w 8148637"/>
              <a:gd name="connsiteY266" fmla="*/ 5145087 h 8429624"/>
              <a:gd name="connsiteX267" fmla="*/ 1090612 w 8148637"/>
              <a:gd name="connsiteY267" fmla="*/ 5056187 h 8429624"/>
              <a:gd name="connsiteX268" fmla="*/ 1120775 w 8148637"/>
              <a:gd name="connsiteY268" fmla="*/ 5026024 h 8429624"/>
              <a:gd name="connsiteX269" fmla="*/ 2651125 w 8148637"/>
              <a:gd name="connsiteY269" fmla="*/ 6556374 h 8429624"/>
              <a:gd name="connsiteX270" fmla="*/ 2689225 w 8148637"/>
              <a:gd name="connsiteY270" fmla="*/ 6521449 h 8429624"/>
              <a:gd name="connsiteX271" fmla="*/ 2692400 w 8148637"/>
              <a:gd name="connsiteY271" fmla="*/ 6483349 h 8429624"/>
              <a:gd name="connsiteX272" fmla="*/ 1087438 w 8148637"/>
              <a:gd name="connsiteY272" fmla="*/ 4862512 h 8429624"/>
              <a:gd name="connsiteX273" fmla="*/ 1101725 w 8148637"/>
              <a:gd name="connsiteY273" fmla="*/ 4729162 h 8429624"/>
              <a:gd name="connsiteX274" fmla="*/ 1022350 w 8148637"/>
              <a:gd name="connsiteY274" fmla="*/ 4651374 h 8429624"/>
              <a:gd name="connsiteX275" fmla="*/ 1041400 w 8148637"/>
              <a:gd name="connsiteY275" fmla="*/ 4632324 h 8429624"/>
              <a:gd name="connsiteX276" fmla="*/ 1106487 w 8148637"/>
              <a:gd name="connsiteY276" fmla="*/ 4694237 h 8429624"/>
              <a:gd name="connsiteX277" fmla="*/ 1106487 w 8148637"/>
              <a:gd name="connsiteY277" fmla="*/ 4678362 h 8429624"/>
              <a:gd name="connsiteX278" fmla="*/ 122237 w 8148637"/>
              <a:gd name="connsiteY278" fmla="*/ 3694112 h 8429624"/>
              <a:gd name="connsiteX279" fmla="*/ 171450 w 8148637"/>
              <a:gd name="connsiteY279" fmla="*/ 3644900 h 8429624"/>
              <a:gd name="connsiteX280" fmla="*/ 1758950 w 8148637"/>
              <a:gd name="connsiteY280" fmla="*/ 5227637 h 8429624"/>
              <a:gd name="connsiteX281" fmla="*/ 1900237 w 8148637"/>
              <a:gd name="connsiteY281" fmla="*/ 5213349 h 8429624"/>
              <a:gd name="connsiteX282" fmla="*/ 1887537 w 8148637"/>
              <a:gd name="connsiteY282" fmla="*/ 5202237 h 8429624"/>
              <a:gd name="connsiteX283" fmla="*/ 1895475 w 8148637"/>
              <a:gd name="connsiteY283" fmla="*/ 5156199 h 8429624"/>
              <a:gd name="connsiteX284" fmla="*/ 0 w 8148637"/>
              <a:gd name="connsiteY284" fmla="*/ 3248024 h 8429624"/>
              <a:gd name="connsiteX285" fmla="*/ 38100 w 8148637"/>
              <a:gd name="connsiteY285" fmla="*/ 2922587 h 8429624"/>
              <a:gd name="connsiteX286" fmla="*/ 2028825 w 8148637"/>
              <a:gd name="connsiteY286" fmla="*/ 4930774 h 8429624"/>
              <a:gd name="connsiteX287" fmla="*/ 2033587 w 8148637"/>
              <a:gd name="connsiteY287" fmla="*/ 4881562 h 8429624"/>
              <a:gd name="connsiteX288" fmla="*/ 1158875 w 8148637"/>
              <a:gd name="connsiteY288" fmla="*/ 4006850 h 8429624"/>
              <a:gd name="connsiteX289" fmla="*/ 1174750 w 8148637"/>
              <a:gd name="connsiteY289" fmla="*/ 3992562 h 8429624"/>
              <a:gd name="connsiteX290" fmla="*/ 2036763 w 8148637"/>
              <a:gd name="connsiteY290" fmla="*/ 4857749 h 8429624"/>
              <a:gd name="connsiteX291" fmla="*/ 2039937 w 8148637"/>
              <a:gd name="connsiteY291" fmla="*/ 4819649 h 8429624"/>
              <a:gd name="connsiteX292" fmla="*/ 1346200 w 8148637"/>
              <a:gd name="connsiteY292" fmla="*/ 4125912 h 8429624"/>
              <a:gd name="connsiteX293" fmla="*/ 1365250 w 8148637"/>
              <a:gd name="connsiteY293" fmla="*/ 4106862 h 8429624"/>
              <a:gd name="connsiteX294" fmla="*/ 2044700 w 8148637"/>
              <a:gd name="connsiteY294" fmla="*/ 4781549 h 8429624"/>
              <a:gd name="connsiteX295" fmla="*/ 2047875 w 8148637"/>
              <a:gd name="connsiteY295" fmla="*/ 4740274 h 8429624"/>
              <a:gd name="connsiteX296" fmla="*/ 1949450 w 8148637"/>
              <a:gd name="connsiteY296" fmla="*/ 4640262 h 8429624"/>
              <a:gd name="connsiteX297" fmla="*/ 1968500 w 8148637"/>
              <a:gd name="connsiteY297" fmla="*/ 4518024 h 8429624"/>
              <a:gd name="connsiteX298" fmla="*/ 1797050 w 8148637"/>
              <a:gd name="connsiteY298" fmla="*/ 4351337 h 8429624"/>
              <a:gd name="connsiteX299" fmla="*/ 1800225 w 8148637"/>
              <a:gd name="connsiteY299" fmla="*/ 4343399 h 8429624"/>
              <a:gd name="connsiteX300" fmla="*/ 1216025 w 8148637"/>
              <a:gd name="connsiteY300" fmla="*/ 3762375 h 8429624"/>
              <a:gd name="connsiteX301" fmla="*/ 1106487 w 8148637"/>
              <a:gd name="connsiteY301" fmla="*/ 3778250 h 8429624"/>
              <a:gd name="connsiteX302" fmla="*/ 584200 w 8148637"/>
              <a:gd name="connsiteY302" fmla="*/ 3259137 h 8429624"/>
              <a:gd name="connsiteX303" fmla="*/ 603250 w 8148637"/>
              <a:gd name="connsiteY303" fmla="*/ 3141662 h 8429624"/>
              <a:gd name="connsiteX304" fmla="*/ 1216025 w 8148637"/>
              <a:gd name="connsiteY304" fmla="*/ 3756025 h 8429624"/>
              <a:gd name="connsiteX305" fmla="*/ 1266825 w 8148637"/>
              <a:gd name="connsiteY305" fmla="*/ 3435349 h 8429624"/>
              <a:gd name="connsiteX306" fmla="*/ 1720850 w 8148637"/>
              <a:gd name="connsiteY306" fmla="*/ 3892549 h 8429624"/>
              <a:gd name="connsiteX307" fmla="*/ 1731962 w 8148637"/>
              <a:gd name="connsiteY307" fmla="*/ 3881437 h 8429624"/>
              <a:gd name="connsiteX308" fmla="*/ 2212975 w 8148637"/>
              <a:gd name="connsiteY308" fmla="*/ 4362449 h 8429624"/>
              <a:gd name="connsiteX309" fmla="*/ 2284412 w 8148637"/>
              <a:gd name="connsiteY309" fmla="*/ 4351337 h 8429624"/>
              <a:gd name="connsiteX310" fmla="*/ 2395537 w 8148637"/>
              <a:gd name="connsiteY310" fmla="*/ 4460874 h 8429624"/>
              <a:gd name="connsiteX311" fmla="*/ 2398713 w 8148637"/>
              <a:gd name="connsiteY311" fmla="*/ 4460874 h 8429624"/>
              <a:gd name="connsiteX312" fmla="*/ 3406775 w 8148637"/>
              <a:gd name="connsiteY312" fmla="*/ 5460999 h 8429624"/>
              <a:gd name="connsiteX313" fmla="*/ 3444875 w 8148637"/>
              <a:gd name="connsiteY313" fmla="*/ 5422899 h 8429624"/>
              <a:gd name="connsiteX314" fmla="*/ 2257425 w 8148637"/>
              <a:gd name="connsiteY314" fmla="*/ 4232274 h 8429624"/>
              <a:gd name="connsiteX315" fmla="*/ 2270125 w 8148637"/>
              <a:gd name="connsiteY315" fmla="*/ 4221162 h 8429624"/>
              <a:gd name="connsiteX316" fmla="*/ 3752850 w 8148637"/>
              <a:gd name="connsiteY316" fmla="*/ 5705474 h 8429624"/>
              <a:gd name="connsiteX317" fmla="*/ 3749675 w 8148637"/>
              <a:gd name="connsiteY317" fmla="*/ 5713412 h 8429624"/>
              <a:gd name="connsiteX318" fmla="*/ 3910012 w 8148637"/>
              <a:gd name="connsiteY318" fmla="*/ 5873749 h 8429624"/>
              <a:gd name="connsiteX319" fmla="*/ 3913187 w 8148637"/>
              <a:gd name="connsiteY319" fmla="*/ 5849937 h 8429624"/>
              <a:gd name="connsiteX320" fmla="*/ 3727450 w 8148637"/>
              <a:gd name="connsiteY320" fmla="*/ 5664199 h 8429624"/>
              <a:gd name="connsiteX321" fmla="*/ 2513012 w 8148637"/>
              <a:gd name="connsiteY321" fmla="*/ 4449762 h 8429624"/>
              <a:gd name="connsiteX322" fmla="*/ 2509837 w 8148637"/>
              <a:gd name="connsiteY322" fmla="*/ 4449762 h 8429624"/>
              <a:gd name="connsiteX323" fmla="*/ 1427162 w 8148637"/>
              <a:gd name="connsiteY323" fmla="*/ 3370262 h 8429624"/>
              <a:gd name="connsiteX324" fmla="*/ 1312863 w 8148637"/>
              <a:gd name="connsiteY324" fmla="*/ 3384550 h 8429624"/>
              <a:gd name="connsiteX325" fmla="*/ 793750 w 8148637"/>
              <a:gd name="connsiteY325" fmla="*/ 2865437 h 8429624"/>
              <a:gd name="connsiteX326" fmla="*/ 812800 w 8148637"/>
              <a:gd name="connsiteY326" fmla="*/ 2747962 h 8429624"/>
              <a:gd name="connsiteX327" fmla="*/ 1030287 w 8148637"/>
              <a:gd name="connsiteY327" fmla="*/ 2965450 h 8429624"/>
              <a:gd name="connsiteX328" fmla="*/ 1038225 w 8148637"/>
              <a:gd name="connsiteY328" fmla="*/ 2954337 h 8429624"/>
              <a:gd name="connsiteX329" fmla="*/ 1430337 w 8148637"/>
              <a:gd name="connsiteY329" fmla="*/ 3343275 h 8429624"/>
              <a:gd name="connsiteX330" fmla="*/ 1465262 w 8148637"/>
              <a:gd name="connsiteY330" fmla="*/ 3033712 h 8429624"/>
              <a:gd name="connsiteX331" fmla="*/ 1354137 w 8148637"/>
              <a:gd name="connsiteY331" fmla="*/ 3049587 h 8429624"/>
              <a:gd name="connsiteX332" fmla="*/ 831850 w 8148637"/>
              <a:gd name="connsiteY332" fmla="*/ 2530474 h 8429624"/>
              <a:gd name="connsiteX333" fmla="*/ 850900 w 8148637"/>
              <a:gd name="connsiteY333" fmla="*/ 2411412 h 8429624"/>
              <a:gd name="connsiteX334" fmla="*/ 1465262 w 8148637"/>
              <a:gd name="connsiteY334" fmla="*/ 3025775 h 8429624"/>
              <a:gd name="connsiteX335" fmla="*/ 3078163 w 8148637"/>
              <a:gd name="connsiteY335" fmla="*/ 4651374 h 8429624"/>
              <a:gd name="connsiteX336" fmla="*/ 3135312 w 8148637"/>
              <a:gd name="connsiteY336" fmla="*/ 4645024 h 8429624"/>
              <a:gd name="connsiteX337" fmla="*/ 3124200 w 8148637"/>
              <a:gd name="connsiteY337" fmla="*/ 4632324 h 8429624"/>
              <a:gd name="connsiteX338" fmla="*/ 3146425 w 8148637"/>
              <a:gd name="connsiteY338" fmla="*/ 4613274 h 8429624"/>
              <a:gd name="connsiteX339" fmla="*/ 2895600 w 8148637"/>
              <a:gd name="connsiteY339" fmla="*/ 4362449 h 8429624"/>
              <a:gd name="connsiteX340" fmla="*/ 2903537 w 8148637"/>
              <a:gd name="connsiteY340" fmla="*/ 4319587 h 8429624"/>
              <a:gd name="connsiteX341" fmla="*/ 2117725 w 8148637"/>
              <a:gd name="connsiteY341" fmla="*/ 3544887 h 8429624"/>
              <a:gd name="connsiteX342" fmla="*/ 2151062 w 8148637"/>
              <a:gd name="connsiteY342" fmla="*/ 3541712 h 8429624"/>
              <a:gd name="connsiteX343" fmla="*/ 1079500 w 8148637"/>
              <a:gd name="connsiteY343" fmla="*/ 2468562 h 8429624"/>
              <a:gd name="connsiteX344" fmla="*/ 1128712 w 8148637"/>
              <a:gd name="connsiteY344" fmla="*/ 2144712 h 8429624"/>
              <a:gd name="connsiteX345" fmla="*/ 1933575 w 8148637"/>
              <a:gd name="connsiteY345" fmla="*/ 2949575 h 8429624"/>
              <a:gd name="connsiteX346" fmla="*/ 2181225 w 8148637"/>
              <a:gd name="connsiteY346" fmla="*/ 2922587 h 8429624"/>
              <a:gd name="connsiteX347" fmla="*/ 3376612 w 8148637"/>
              <a:gd name="connsiteY347" fmla="*/ 4114800 h 8429624"/>
              <a:gd name="connsiteX348" fmla="*/ 3398837 w 8148637"/>
              <a:gd name="connsiteY348" fmla="*/ 4110037 h 8429624"/>
              <a:gd name="connsiteX349" fmla="*/ 1057275 w 8148637"/>
              <a:gd name="connsiteY349" fmla="*/ 1747837 h 8429624"/>
              <a:gd name="connsiteX350" fmla="*/ 1101725 w 8148637"/>
              <a:gd name="connsiteY350" fmla="*/ 1701799 h 8429624"/>
              <a:gd name="connsiteX351" fmla="*/ 3486150 w 8148637"/>
              <a:gd name="connsiteY351" fmla="*/ 4098925 h 8429624"/>
              <a:gd name="connsiteX352" fmla="*/ 4130675 w 8148637"/>
              <a:gd name="connsiteY352" fmla="*/ 4740274 h 8429624"/>
              <a:gd name="connsiteX353" fmla="*/ 4146550 w 8148637"/>
              <a:gd name="connsiteY353" fmla="*/ 4648199 h 8429624"/>
              <a:gd name="connsiteX354" fmla="*/ 4078287 w 8148637"/>
              <a:gd name="connsiteY354" fmla="*/ 4579937 h 8429624"/>
              <a:gd name="connsiteX355" fmla="*/ 4078287 w 8148637"/>
              <a:gd name="connsiteY355" fmla="*/ 4602162 h 8429624"/>
              <a:gd name="connsiteX356" fmla="*/ 4130675 w 8148637"/>
              <a:gd name="connsiteY356" fmla="*/ 4659312 h 8429624"/>
              <a:gd name="connsiteX357" fmla="*/ 4111625 w 8148637"/>
              <a:gd name="connsiteY357" fmla="*/ 4678362 h 8429624"/>
              <a:gd name="connsiteX358" fmla="*/ 4073525 w 8148637"/>
              <a:gd name="connsiteY358" fmla="*/ 4637087 h 8429624"/>
              <a:gd name="connsiteX359" fmla="*/ 4070350 w 8148637"/>
              <a:gd name="connsiteY359" fmla="*/ 4648199 h 8429624"/>
              <a:gd name="connsiteX360" fmla="*/ 2257425 w 8148637"/>
              <a:gd name="connsiteY360" fmla="*/ 2824162 h 8429624"/>
              <a:gd name="connsiteX361" fmla="*/ 1862137 w 8148637"/>
              <a:gd name="connsiteY361" fmla="*/ 2427287 h 8429624"/>
              <a:gd name="connsiteX362" fmla="*/ 858837 w 8148637"/>
              <a:gd name="connsiteY362" fmla="*/ 1412874 h 8429624"/>
              <a:gd name="connsiteX363" fmla="*/ 892175 w 8148637"/>
              <a:gd name="connsiteY363" fmla="*/ 1087437 h 8429624"/>
              <a:gd name="connsiteX364" fmla="*/ 2841625 w 8148637"/>
              <a:gd name="connsiteY364" fmla="*/ 3052762 h 8429624"/>
              <a:gd name="connsiteX365" fmla="*/ 2852738 w 8148637"/>
              <a:gd name="connsiteY365" fmla="*/ 3041650 h 8429624"/>
              <a:gd name="connsiteX366" fmla="*/ 2262187 w 8148637"/>
              <a:gd name="connsiteY366" fmla="*/ 2446337 h 8429624"/>
              <a:gd name="connsiteX367" fmla="*/ 2270125 w 8148637"/>
              <a:gd name="connsiteY367" fmla="*/ 2354262 h 8429624"/>
              <a:gd name="connsiteX368" fmla="*/ 2205037 w 8148637"/>
              <a:gd name="connsiteY368" fmla="*/ 2289174 h 8429624"/>
              <a:gd name="connsiteX369" fmla="*/ 2224087 w 8148637"/>
              <a:gd name="connsiteY369" fmla="*/ 2270124 h 8429624"/>
              <a:gd name="connsiteX370" fmla="*/ 2273300 w 8148637"/>
              <a:gd name="connsiteY370" fmla="*/ 2320924 h 8429624"/>
              <a:gd name="connsiteX371" fmla="*/ 2281237 w 8148637"/>
              <a:gd name="connsiteY371" fmla="*/ 2274887 h 8429624"/>
              <a:gd name="connsiteX372" fmla="*/ 2178051 w 8148637"/>
              <a:gd name="connsiteY372" fmla="*/ 2171699 h 8429624"/>
              <a:gd name="connsiteX373" fmla="*/ 2205037 w 8148637"/>
              <a:gd name="connsiteY373" fmla="*/ 2147887 h 8429624"/>
              <a:gd name="connsiteX374" fmla="*/ 2284412 w 8148637"/>
              <a:gd name="connsiteY374" fmla="*/ 2232024 h 8429624"/>
              <a:gd name="connsiteX375" fmla="*/ 2292350 w 8148637"/>
              <a:gd name="connsiteY375" fmla="*/ 2182812 h 8429624"/>
              <a:gd name="connsiteX376" fmla="*/ 2147887 w 8148637"/>
              <a:gd name="connsiteY376" fmla="*/ 2038349 h 8429624"/>
              <a:gd name="connsiteX377" fmla="*/ 2166937 w 8148637"/>
              <a:gd name="connsiteY377" fmla="*/ 2019299 h 8429624"/>
              <a:gd name="connsiteX378" fmla="*/ 2071687 w 8148637"/>
              <a:gd name="connsiteY378" fmla="*/ 1924049 h 8429624"/>
              <a:gd name="connsiteX379" fmla="*/ 2120900 w 8148637"/>
              <a:gd name="connsiteY379" fmla="*/ 1603374 h 8429624"/>
              <a:gd name="connsiteX380" fmla="*/ 3306762 w 8148637"/>
              <a:gd name="connsiteY380" fmla="*/ 2789237 h 8429624"/>
              <a:gd name="connsiteX381" fmla="*/ 3317875 w 8148637"/>
              <a:gd name="connsiteY381" fmla="*/ 2717799 h 8429624"/>
              <a:gd name="connsiteX382" fmla="*/ 2265362 w 8148637"/>
              <a:gd name="connsiteY382" fmla="*/ 1671637 h 8429624"/>
              <a:gd name="connsiteX383" fmla="*/ 2422525 w 8148637"/>
              <a:gd name="connsiteY383" fmla="*/ 1652587 h 8429624"/>
              <a:gd name="connsiteX384" fmla="*/ 2284412 w 8148637"/>
              <a:gd name="connsiteY384" fmla="*/ 1514474 h 8429624"/>
              <a:gd name="connsiteX385" fmla="*/ 2322512 w 8148637"/>
              <a:gd name="connsiteY385" fmla="*/ 1190624 h 8429624"/>
              <a:gd name="connsiteX386" fmla="*/ 3494087 w 8148637"/>
              <a:gd name="connsiteY386" fmla="*/ 2370137 h 8429624"/>
              <a:gd name="connsiteX387" fmla="*/ 3497262 w 8148637"/>
              <a:gd name="connsiteY387" fmla="*/ 2308224 h 8429624"/>
              <a:gd name="connsiteX388" fmla="*/ 2132012 w 8148637"/>
              <a:gd name="connsiteY388" fmla="*/ 942974 h 8429624"/>
              <a:gd name="connsiteX389" fmla="*/ 2181225 w 8148637"/>
              <a:gd name="connsiteY389" fmla="*/ 622300 h 8429624"/>
              <a:gd name="connsiteX390" fmla="*/ 3200400 w 8148637"/>
              <a:gd name="connsiteY390" fmla="*/ 1636712 h 8429624"/>
              <a:gd name="connsiteX391" fmla="*/ 3219451 w 8148637"/>
              <a:gd name="connsiteY391" fmla="*/ 1511299 h 8429624"/>
              <a:gd name="connsiteX392" fmla="*/ 3951287 w 8148637"/>
              <a:gd name="connsiteY392" fmla="*/ 2244724 h 8429624"/>
              <a:gd name="connsiteX393" fmla="*/ 3956050 w 8148637"/>
              <a:gd name="connsiteY393" fmla="*/ 2236787 h 8429624"/>
              <a:gd name="connsiteX394" fmla="*/ 3676650 w 8148637"/>
              <a:gd name="connsiteY394" fmla="*/ 1962149 h 8429624"/>
              <a:gd name="connsiteX395" fmla="*/ 3822700 w 8148637"/>
              <a:gd name="connsiteY395" fmla="*/ 1946274 h 8429624"/>
              <a:gd name="connsiteX396" fmla="*/ 3074987 w 8148637"/>
              <a:gd name="connsiteY396" fmla="*/ 1198562 h 8429624"/>
              <a:gd name="connsiteX397" fmla="*/ 3094037 w 8148637"/>
              <a:gd name="connsiteY397" fmla="*/ 1182687 h 8429624"/>
              <a:gd name="connsiteX398" fmla="*/ 3852862 w 8148637"/>
              <a:gd name="connsiteY398" fmla="*/ 1943099 h 8429624"/>
              <a:gd name="connsiteX399" fmla="*/ 3951287 w 8148637"/>
              <a:gd name="connsiteY399" fmla="*/ 1930399 h 8429624"/>
              <a:gd name="connsiteX400" fmla="*/ 5881687 w 8148637"/>
              <a:gd name="connsiteY400" fmla="*/ 3846512 h 8429624"/>
              <a:gd name="connsiteX401" fmla="*/ 5916612 w 8148637"/>
              <a:gd name="connsiteY401" fmla="*/ 3625850 h 8429624"/>
              <a:gd name="connsiteX402" fmla="*/ 5775324 w 8148637"/>
              <a:gd name="connsiteY402" fmla="*/ 3484562 h 8429624"/>
              <a:gd name="connsiteX403" fmla="*/ 5653087 w 8148637"/>
              <a:gd name="connsiteY403" fmla="*/ 3503612 h 8429624"/>
              <a:gd name="connsiteX404" fmla="*/ 5683250 w 8148637"/>
              <a:gd name="connsiteY404" fmla="*/ 3533775 h 8429624"/>
              <a:gd name="connsiteX405" fmla="*/ 5668962 w 8148637"/>
              <a:gd name="connsiteY405" fmla="*/ 3549650 h 8429624"/>
              <a:gd name="connsiteX406" fmla="*/ 3757612 w 8148637"/>
              <a:gd name="connsiteY406" fmla="*/ 1636712 h 8429624"/>
              <a:gd name="connsiteX407" fmla="*/ 3768725 w 8148637"/>
              <a:gd name="connsiteY407" fmla="*/ 1625599 h 8429624"/>
              <a:gd name="connsiteX408" fmla="*/ 2162175 w 8148637"/>
              <a:gd name="connsiteY408" fmla="*/ 15875 h 842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148637" h="8429624">
                <a:moveTo>
                  <a:pt x="3249612" y="6162674"/>
                </a:moveTo>
                <a:lnTo>
                  <a:pt x="3249612" y="6167437"/>
                </a:lnTo>
                <a:lnTo>
                  <a:pt x="3436937" y="6357937"/>
                </a:lnTo>
                <a:lnTo>
                  <a:pt x="3371849" y="6365874"/>
                </a:lnTo>
                <a:lnTo>
                  <a:pt x="3551236" y="6540499"/>
                </a:lnTo>
                <a:lnTo>
                  <a:pt x="3559174" y="6472237"/>
                </a:lnTo>
                <a:close/>
                <a:moveTo>
                  <a:pt x="4105275" y="4338637"/>
                </a:moveTo>
                <a:lnTo>
                  <a:pt x="4089400" y="4473575"/>
                </a:lnTo>
                <a:lnTo>
                  <a:pt x="4337050" y="4716462"/>
                </a:lnTo>
                <a:lnTo>
                  <a:pt x="4333875" y="4721225"/>
                </a:lnTo>
                <a:lnTo>
                  <a:pt x="4573588" y="4960937"/>
                </a:lnTo>
                <a:lnTo>
                  <a:pt x="4584700" y="4889500"/>
                </a:lnTo>
                <a:lnTo>
                  <a:pt x="4318000" y="4621212"/>
                </a:lnTo>
                <a:lnTo>
                  <a:pt x="4325938" y="4556125"/>
                </a:lnTo>
                <a:close/>
                <a:moveTo>
                  <a:pt x="2754312" y="3851274"/>
                </a:moveTo>
                <a:lnTo>
                  <a:pt x="2678112" y="3862387"/>
                </a:lnTo>
                <a:lnTo>
                  <a:pt x="2925762" y="4110037"/>
                </a:lnTo>
                <a:lnTo>
                  <a:pt x="2933699" y="4037012"/>
                </a:lnTo>
                <a:lnTo>
                  <a:pt x="3616324" y="4724399"/>
                </a:lnTo>
                <a:lnTo>
                  <a:pt x="3619499" y="4710112"/>
                </a:lnTo>
                <a:close/>
                <a:moveTo>
                  <a:pt x="4554537" y="2968625"/>
                </a:moveTo>
                <a:lnTo>
                  <a:pt x="4513262" y="2976562"/>
                </a:lnTo>
                <a:lnTo>
                  <a:pt x="4921250" y="3384550"/>
                </a:lnTo>
                <a:lnTo>
                  <a:pt x="4967287" y="3381375"/>
                </a:lnTo>
                <a:close/>
                <a:moveTo>
                  <a:pt x="2178051" y="0"/>
                </a:moveTo>
                <a:lnTo>
                  <a:pt x="4089400" y="1911349"/>
                </a:lnTo>
                <a:lnTo>
                  <a:pt x="4078287" y="1927224"/>
                </a:lnTo>
                <a:lnTo>
                  <a:pt x="4443412" y="2293937"/>
                </a:lnTo>
                <a:lnTo>
                  <a:pt x="4486274" y="2030412"/>
                </a:lnTo>
                <a:lnTo>
                  <a:pt x="4344987" y="2049462"/>
                </a:lnTo>
                <a:lnTo>
                  <a:pt x="2895600" y="606425"/>
                </a:lnTo>
                <a:lnTo>
                  <a:pt x="3040062" y="592137"/>
                </a:lnTo>
                <a:lnTo>
                  <a:pt x="4486274" y="2027237"/>
                </a:lnTo>
                <a:lnTo>
                  <a:pt x="4486274" y="2019299"/>
                </a:lnTo>
                <a:lnTo>
                  <a:pt x="4673600" y="2206624"/>
                </a:lnTo>
                <a:lnTo>
                  <a:pt x="4929187" y="2179637"/>
                </a:lnTo>
                <a:lnTo>
                  <a:pt x="3551237" y="809625"/>
                </a:lnTo>
                <a:lnTo>
                  <a:pt x="3825875" y="777875"/>
                </a:lnTo>
                <a:lnTo>
                  <a:pt x="5451474" y="2392362"/>
                </a:lnTo>
                <a:lnTo>
                  <a:pt x="5462587" y="2312987"/>
                </a:lnTo>
                <a:lnTo>
                  <a:pt x="3559175" y="404812"/>
                </a:lnTo>
                <a:lnTo>
                  <a:pt x="3573462" y="388937"/>
                </a:lnTo>
                <a:lnTo>
                  <a:pt x="5465762" y="2282824"/>
                </a:lnTo>
                <a:lnTo>
                  <a:pt x="5492750" y="2125662"/>
                </a:lnTo>
                <a:lnTo>
                  <a:pt x="6931024" y="3568700"/>
                </a:lnTo>
                <a:lnTo>
                  <a:pt x="6656387" y="3609975"/>
                </a:lnTo>
                <a:lnTo>
                  <a:pt x="6557962" y="3511550"/>
                </a:lnTo>
                <a:lnTo>
                  <a:pt x="6408737" y="3530600"/>
                </a:lnTo>
                <a:lnTo>
                  <a:pt x="6572250" y="3694112"/>
                </a:lnTo>
                <a:lnTo>
                  <a:pt x="6557962" y="3713162"/>
                </a:lnTo>
                <a:lnTo>
                  <a:pt x="6378574" y="3533775"/>
                </a:lnTo>
                <a:lnTo>
                  <a:pt x="6305550" y="3541712"/>
                </a:lnTo>
                <a:lnTo>
                  <a:pt x="6667500" y="3900487"/>
                </a:lnTo>
                <a:lnTo>
                  <a:pt x="6710362" y="3629024"/>
                </a:lnTo>
                <a:lnTo>
                  <a:pt x="8148637" y="5072062"/>
                </a:lnTo>
                <a:lnTo>
                  <a:pt x="7874000" y="5110162"/>
                </a:lnTo>
                <a:lnTo>
                  <a:pt x="7670800" y="4908549"/>
                </a:lnTo>
                <a:lnTo>
                  <a:pt x="7407274" y="4938712"/>
                </a:lnTo>
                <a:lnTo>
                  <a:pt x="6115050" y="3656012"/>
                </a:lnTo>
                <a:lnTo>
                  <a:pt x="5973762" y="3678237"/>
                </a:lnTo>
                <a:lnTo>
                  <a:pt x="7358062" y="5060949"/>
                </a:lnTo>
                <a:lnTo>
                  <a:pt x="7083424" y="5102224"/>
                </a:lnTo>
                <a:lnTo>
                  <a:pt x="6648450" y="4667249"/>
                </a:lnTo>
                <a:lnTo>
                  <a:pt x="6500812" y="4683124"/>
                </a:lnTo>
                <a:lnTo>
                  <a:pt x="6789737" y="4972049"/>
                </a:lnTo>
                <a:lnTo>
                  <a:pt x="6770687" y="4987924"/>
                </a:lnTo>
                <a:lnTo>
                  <a:pt x="6469062" y="4686299"/>
                </a:lnTo>
                <a:lnTo>
                  <a:pt x="6427787" y="4691062"/>
                </a:lnTo>
                <a:lnTo>
                  <a:pt x="7747000" y="6015037"/>
                </a:lnTo>
                <a:lnTo>
                  <a:pt x="7727950" y="6034087"/>
                </a:lnTo>
                <a:lnTo>
                  <a:pt x="6134100" y="4438649"/>
                </a:lnTo>
                <a:lnTo>
                  <a:pt x="6126162" y="4446587"/>
                </a:lnTo>
                <a:lnTo>
                  <a:pt x="7793037" y="6102349"/>
                </a:lnTo>
                <a:lnTo>
                  <a:pt x="7518400" y="6132512"/>
                </a:lnTo>
                <a:lnTo>
                  <a:pt x="7216774" y="5835649"/>
                </a:lnTo>
                <a:lnTo>
                  <a:pt x="7213600" y="5865812"/>
                </a:lnTo>
                <a:lnTo>
                  <a:pt x="7273924" y="5922962"/>
                </a:lnTo>
                <a:lnTo>
                  <a:pt x="7232650" y="5964237"/>
                </a:lnTo>
                <a:lnTo>
                  <a:pt x="7205662" y="5942012"/>
                </a:lnTo>
                <a:lnTo>
                  <a:pt x="7194550" y="6037262"/>
                </a:lnTo>
                <a:lnTo>
                  <a:pt x="6229350" y="5064124"/>
                </a:lnTo>
                <a:lnTo>
                  <a:pt x="6210300" y="5216524"/>
                </a:lnTo>
                <a:lnTo>
                  <a:pt x="6896100" y="5903912"/>
                </a:lnTo>
                <a:lnTo>
                  <a:pt x="6664324" y="5938837"/>
                </a:lnTo>
                <a:lnTo>
                  <a:pt x="7426324" y="6705599"/>
                </a:lnTo>
                <a:lnTo>
                  <a:pt x="7407274" y="6877049"/>
                </a:lnTo>
                <a:lnTo>
                  <a:pt x="6732587" y="6194424"/>
                </a:lnTo>
                <a:lnTo>
                  <a:pt x="6667500" y="6205537"/>
                </a:lnTo>
                <a:lnTo>
                  <a:pt x="6226174" y="5762624"/>
                </a:lnTo>
                <a:lnTo>
                  <a:pt x="6237287" y="5697537"/>
                </a:lnTo>
                <a:lnTo>
                  <a:pt x="5715000" y="5170487"/>
                </a:lnTo>
                <a:lnTo>
                  <a:pt x="5726112" y="5049837"/>
                </a:lnTo>
                <a:lnTo>
                  <a:pt x="5645150" y="4968874"/>
                </a:lnTo>
                <a:lnTo>
                  <a:pt x="5516562" y="4987924"/>
                </a:lnTo>
                <a:lnTo>
                  <a:pt x="6148387" y="5618162"/>
                </a:lnTo>
                <a:lnTo>
                  <a:pt x="6042024" y="5629274"/>
                </a:lnTo>
                <a:lnTo>
                  <a:pt x="8091487" y="7673974"/>
                </a:lnTo>
                <a:lnTo>
                  <a:pt x="8072437" y="7693024"/>
                </a:lnTo>
                <a:lnTo>
                  <a:pt x="6008687" y="5632449"/>
                </a:lnTo>
                <a:lnTo>
                  <a:pt x="5995987" y="5632449"/>
                </a:lnTo>
                <a:lnTo>
                  <a:pt x="6172200" y="5808662"/>
                </a:lnTo>
                <a:lnTo>
                  <a:pt x="6153150" y="5827712"/>
                </a:lnTo>
                <a:lnTo>
                  <a:pt x="5962650" y="5637212"/>
                </a:lnTo>
                <a:lnTo>
                  <a:pt x="5873750" y="5648324"/>
                </a:lnTo>
                <a:lnTo>
                  <a:pt x="5321300" y="5099049"/>
                </a:lnTo>
                <a:lnTo>
                  <a:pt x="5318124" y="5106987"/>
                </a:lnTo>
                <a:lnTo>
                  <a:pt x="3951287" y="3740150"/>
                </a:lnTo>
                <a:lnTo>
                  <a:pt x="3551237" y="3340100"/>
                </a:lnTo>
                <a:lnTo>
                  <a:pt x="3548062" y="3340100"/>
                </a:lnTo>
                <a:lnTo>
                  <a:pt x="5802312" y="5610224"/>
                </a:lnTo>
                <a:lnTo>
                  <a:pt x="5791200" y="5727699"/>
                </a:lnTo>
                <a:lnTo>
                  <a:pt x="5797550" y="5740399"/>
                </a:lnTo>
                <a:lnTo>
                  <a:pt x="5813424" y="5645149"/>
                </a:lnTo>
                <a:lnTo>
                  <a:pt x="6340474" y="6175374"/>
                </a:lnTo>
                <a:lnTo>
                  <a:pt x="6248400" y="6186487"/>
                </a:lnTo>
                <a:lnTo>
                  <a:pt x="6683374" y="6624637"/>
                </a:lnTo>
                <a:lnTo>
                  <a:pt x="6664324" y="6643687"/>
                </a:lnTo>
                <a:lnTo>
                  <a:pt x="5786437" y="5765799"/>
                </a:lnTo>
                <a:lnTo>
                  <a:pt x="5786437" y="5773737"/>
                </a:lnTo>
                <a:lnTo>
                  <a:pt x="5797550" y="5784849"/>
                </a:lnTo>
                <a:lnTo>
                  <a:pt x="5783262" y="5789612"/>
                </a:lnTo>
                <a:lnTo>
                  <a:pt x="5767387" y="5934074"/>
                </a:lnTo>
                <a:lnTo>
                  <a:pt x="5645150" y="5811837"/>
                </a:lnTo>
                <a:lnTo>
                  <a:pt x="5634037" y="5811837"/>
                </a:lnTo>
                <a:lnTo>
                  <a:pt x="6297612" y="6476999"/>
                </a:lnTo>
                <a:lnTo>
                  <a:pt x="5973762" y="6526212"/>
                </a:lnTo>
                <a:lnTo>
                  <a:pt x="5718174" y="6270624"/>
                </a:lnTo>
                <a:lnTo>
                  <a:pt x="5676900" y="6273799"/>
                </a:lnTo>
                <a:lnTo>
                  <a:pt x="6237287" y="6831012"/>
                </a:lnTo>
                <a:lnTo>
                  <a:pt x="5957887" y="6861174"/>
                </a:lnTo>
                <a:lnTo>
                  <a:pt x="5248274" y="6156324"/>
                </a:lnTo>
                <a:lnTo>
                  <a:pt x="5203824" y="6162674"/>
                </a:lnTo>
                <a:lnTo>
                  <a:pt x="6515100" y="7472362"/>
                </a:lnTo>
                <a:lnTo>
                  <a:pt x="6492874" y="7491412"/>
                </a:lnTo>
                <a:lnTo>
                  <a:pt x="5168900" y="6167437"/>
                </a:lnTo>
                <a:lnTo>
                  <a:pt x="5092700" y="6175374"/>
                </a:lnTo>
                <a:lnTo>
                  <a:pt x="4600574" y="5686424"/>
                </a:lnTo>
                <a:lnTo>
                  <a:pt x="4592637" y="5686424"/>
                </a:lnTo>
                <a:lnTo>
                  <a:pt x="5622924" y="6716712"/>
                </a:lnTo>
                <a:lnTo>
                  <a:pt x="5607050" y="6732587"/>
                </a:lnTo>
                <a:lnTo>
                  <a:pt x="6145212" y="7273924"/>
                </a:lnTo>
                <a:lnTo>
                  <a:pt x="6110287" y="7597774"/>
                </a:lnTo>
                <a:lnTo>
                  <a:pt x="5283200" y="6762749"/>
                </a:lnTo>
                <a:lnTo>
                  <a:pt x="5100637" y="6781799"/>
                </a:lnTo>
                <a:lnTo>
                  <a:pt x="4699000" y="6384924"/>
                </a:lnTo>
                <a:lnTo>
                  <a:pt x="4684712" y="6388099"/>
                </a:lnTo>
                <a:lnTo>
                  <a:pt x="4665662" y="6369049"/>
                </a:lnTo>
                <a:lnTo>
                  <a:pt x="4654550" y="6499224"/>
                </a:lnTo>
                <a:lnTo>
                  <a:pt x="5043487" y="6892924"/>
                </a:lnTo>
                <a:lnTo>
                  <a:pt x="4943474" y="6907212"/>
                </a:lnTo>
                <a:lnTo>
                  <a:pt x="5726112" y="7689849"/>
                </a:lnTo>
                <a:lnTo>
                  <a:pt x="5676900" y="7739062"/>
                </a:lnTo>
                <a:lnTo>
                  <a:pt x="5503862" y="7567612"/>
                </a:lnTo>
                <a:lnTo>
                  <a:pt x="5451474" y="7575549"/>
                </a:lnTo>
                <a:lnTo>
                  <a:pt x="5546724" y="7670799"/>
                </a:lnTo>
                <a:lnTo>
                  <a:pt x="5519737" y="7700962"/>
                </a:lnTo>
                <a:lnTo>
                  <a:pt x="5397500" y="7578724"/>
                </a:lnTo>
                <a:lnTo>
                  <a:pt x="5275262" y="7594599"/>
                </a:lnTo>
                <a:lnTo>
                  <a:pt x="5381624" y="7700962"/>
                </a:lnTo>
                <a:lnTo>
                  <a:pt x="5168900" y="7724774"/>
                </a:lnTo>
                <a:lnTo>
                  <a:pt x="4500562" y="7064374"/>
                </a:lnTo>
                <a:lnTo>
                  <a:pt x="4276724" y="6838949"/>
                </a:lnTo>
                <a:lnTo>
                  <a:pt x="3032125" y="5605462"/>
                </a:lnTo>
                <a:lnTo>
                  <a:pt x="3040062" y="5605462"/>
                </a:lnTo>
                <a:lnTo>
                  <a:pt x="3013075" y="5580062"/>
                </a:lnTo>
                <a:lnTo>
                  <a:pt x="3028950" y="5564187"/>
                </a:lnTo>
                <a:lnTo>
                  <a:pt x="3062287" y="5602287"/>
                </a:lnTo>
                <a:lnTo>
                  <a:pt x="3170237" y="5591174"/>
                </a:lnTo>
                <a:lnTo>
                  <a:pt x="2849562" y="5270499"/>
                </a:lnTo>
                <a:lnTo>
                  <a:pt x="2827337" y="5273674"/>
                </a:lnTo>
                <a:lnTo>
                  <a:pt x="3101975" y="5545137"/>
                </a:lnTo>
                <a:lnTo>
                  <a:pt x="2936875" y="5572124"/>
                </a:lnTo>
                <a:lnTo>
                  <a:pt x="3452812" y="6086474"/>
                </a:lnTo>
                <a:lnTo>
                  <a:pt x="3478212" y="6064249"/>
                </a:lnTo>
                <a:lnTo>
                  <a:pt x="4978400" y="7564437"/>
                </a:lnTo>
                <a:lnTo>
                  <a:pt x="4948237" y="7594599"/>
                </a:lnTo>
                <a:lnTo>
                  <a:pt x="4791074" y="7437437"/>
                </a:lnTo>
                <a:lnTo>
                  <a:pt x="4749800" y="7480299"/>
                </a:lnTo>
                <a:lnTo>
                  <a:pt x="4165600" y="6899274"/>
                </a:lnTo>
                <a:lnTo>
                  <a:pt x="4154487" y="7015162"/>
                </a:lnTo>
                <a:lnTo>
                  <a:pt x="4684712" y="7548562"/>
                </a:lnTo>
                <a:lnTo>
                  <a:pt x="4481512" y="7578724"/>
                </a:lnTo>
                <a:lnTo>
                  <a:pt x="4813300" y="7907337"/>
                </a:lnTo>
                <a:lnTo>
                  <a:pt x="4733924" y="7918449"/>
                </a:lnTo>
                <a:lnTo>
                  <a:pt x="4584700" y="7770812"/>
                </a:lnTo>
                <a:lnTo>
                  <a:pt x="4508500" y="7781924"/>
                </a:lnTo>
                <a:lnTo>
                  <a:pt x="4165600" y="7437437"/>
                </a:lnTo>
                <a:lnTo>
                  <a:pt x="4176712" y="7358062"/>
                </a:lnTo>
                <a:lnTo>
                  <a:pt x="4394200" y="7575549"/>
                </a:lnTo>
                <a:lnTo>
                  <a:pt x="4402137" y="7510462"/>
                </a:lnTo>
                <a:lnTo>
                  <a:pt x="3535362" y="6640512"/>
                </a:lnTo>
                <a:lnTo>
                  <a:pt x="3543300" y="6575424"/>
                </a:lnTo>
                <a:lnTo>
                  <a:pt x="3338512" y="6369049"/>
                </a:lnTo>
                <a:lnTo>
                  <a:pt x="3306762" y="6373812"/>
                </a:lnTo>
                <a:lnTo>
                  <a:pt x="3417887" y="6483349"/>
                </a:lnTo>
                <a:lnTo>
                  <a:pt x="3387725" y="6510337"/>
                </a:lnTo>
                <a:lnTo>
                  <a:pt x="3254375" y="6376987"/>
                </a:lnTo>
                <a:lnTo>
                  <a:pt x="3227387" y="6380162"/>
                </a:lnTo>
                <a:lnTo>
                  <a:pt x="3219451" y="6445249"/>
                </a:lnTo>
                <a:lnTo>
                  <a:pt x="4105275" y="7323137"/>
                </a:lnTo>
                <a:lnTo>
                  <a:pt x="3906837" y="7346949"/>
                </a:lnTo>
                <a:lnTo>
                  <a:pt x="4298950" y="7739062"/>
                </a:lnTo>
                <a:lnTo>
                  <a:pt x="4219574" y="7751762"/>
                </a:lnTo>
                <a:lnTo>
                  <a:pt x="3875087" y="7407274"/>
                </a:lnTo>
                <a:lnTo>
                  <a:pt x="3883025" y="7342187"/>
                </a:lnTo>
                <a:lnTo>
                  <a:pt x="3463925" y="6923087"/>
                </a:lnTo>
                <a:lnTo>
                  <a:pt x="3459162" y="6926262"/>
                </a:lnTo>
                <a:lnTo>
                  <a:pt x="2449512" y="5915024"/>
                </a:lnTo>
                <a:lnTo>
                  <a:pt x="2436812" y="5922962"/>
                </a:lnTo>
                <a:lnTo>
                  <a:pt x="2528887" y="6015037"/>
                </a:lnTo>
                <a:lnTo>
                  <a:pt x="2498725" y="6045199"/>
                </a:lnTo>
                <a:lnTo>
                  <a:pt x="2468562" y="6018212"/>
                </a:lnTo>
                <a:lnTo>
                  <a:pt x="3230562" y="6784974"/>
                </a:lnTo>
                <a:lnTo>
                  <a:pt x="3222625" y="6846887"/>
                </a:lnTo>
                <a:lnTo>
                  <a:pt x="3833812" y="7456487"/>
                </a:lnTo>
                <a:lnTo>
                  <a:pt x="3632200" y="7488237"/>
                </a:lnTo>
                <a:lnTo>
                  <a:pt x="4027487" y="7885112"/>
                </a:lnTo>
                <a:lnTo>
                  <a:pt x="3951287" y="7896224"/>
                </a:lnTo>
                <a:lnTo>
                  <a:pt x="3608387" y="7553324"/>
                </a:lnTo>
                <a:lnTo>
                  <a:pt x="3616325" y="7488237"/>
                </a:lnTo>
                <a:lnTo>
                  <a:pt x="2681287" y="6553199"/>
                </a:lnTo>
                <a:lnTo>
                  <a:pt x="2686050" y="6537324"/>
                </a:lnTo>
                <a:lnTo>
                  <a:pt x="2647950" y="6572249"/>
                </a:lnTo>
                <a:lnTo>
                  <a:pt x="2697162" y="6624637"/>
                </a:lnTo>
                <a:lnTo>
                  <a:pt x="2667000" y="6656387"/>
                </a:lnTo>
                <a:lnTo>
                  <a:pt x="3554412" y="7545387"/>
                </a:lnTo>
                <a:lnTo>
                  <a:pt x="3543300" y="7556499"/>
                </a:lnTo>
                <a:lnTo>
                  <a:pt x="3529012" y="7545387"/>
                </a:lnTo>
                <a:lnTo>
                  <a:pt x="3490912" y="7586662"/>
                </a:lnTo>
                <a:lnTo>
                  <a:pt x="4173537" y="8266112"/>
                </a:lnTo>
                <a:lnTo>
                  <a:pt x="3959225" y="8293099"/>
                </a:lnTo>
                <a:lnTo>
                  <a:pt x="3757612" y="8094662"/>
                </a:lnTo>
                <a:lnTo>
                  <a:pt x="3662362" y="8148637"/>
                </a:lnTo>
                <a:lnTo>
                  <a:pt x="3695700" y="8178799"/>
                </a:lnTo>
                <a:lnTo>
                  <a:pt x="3665537" y="8212137"/>
                </a:lnTo>
                <a:lnTo>
                  <a:pt x="3406775" y="7950199"/>
                </a:lnTo>
                <a:lnTo>
                  <a:pt x="3338512" y="7961312"/>
                </a:lnTo>
                <a:lnTo>
                  <a:pt x="3540125" y="8159749"/>
                </a:lnTo>
                <a:lnTo>
                  <a:pt x="3475037" y="8170862"/>
                </a:lnTo>
                <a:lnTo>
                  <a:pt x="3722687" y="8418511"/>
                </a:lnTo>
                <a:lnTo>
                  <a:pt x="3643312" y="8429624"/>
                </a:lnTo>
                <a:lnTo>
                  <a:pt x="3406775" y="8193087"/>
                </a:lnTo>
                <a:lnTo>
                  <a:pt x="3395662" y="8201024"/>
                </a:lnTo>
                <a:lnTo>
                  <a:pt x="1758950" y="6559549"/>
                </a:lnTo>
                <a:lnTo>
                  <a:pt x="1778000" y="6540499"/>
                </a:lnTo>
                <a:lnTo>
                  <a:pt x="3303588" y="8070849"/>
                </a:lnTo>
                <a:lnTo>
                  <a:pt x="3311525" y="8021637"/>
                </a:lnTo>
                <a:lnTo>
                  <a:pt x="3116262" y="7827962"/>
                </a:lnTo>
                <a:lnTo>
                  <a:pt x="3127376" y="7758112"/>
                </a:lnTo>
                <a:lnTo>
                  <a:pt x="2990850" y="7616824"/>
                </a:lnTo>
                <a:lnTo>
                  <a:pt x="3001962" y="7545387"/>
                </a:lnTo>
                <a:lnTo>
                  <a:pt x="2166937" y="6708774"/>
                </a:lnTo>
                <a:lnTo>
                  <a:pt x="2197100" y="6678612"/>
                </a:lnTo>
                <a:lnTo>
                  <a:pt x="3173412" y="7654924"/>
                </a:lnTo>
                <a:lnTo>
                  <a:pt x="3184525" y="7526337"/>
                </a:lnTo>
                <a:lnTo>
                  <a:pt x="1824037" y="6170612"/>
                </a:lnTo>
                <a:lnTo>
                  <a:pt x="1911350" y="6159499"/>
                </a:lnTo>
                <a:lnTo>
                  <a:pt x="1808162" y="6056312"/>
                </a:lnTo>
                <a:lnTo>
                  <a:pt x="1827212" y="6037262"/>
                </a:lnTo>
                <a:lnTo>
                  <a:pt x="1944687" y="6156324"/>
                </a:lnTo>
                <a:lnTo>
                  <a:pt x="2036763" y="6148387"/>
                </a:lnTo>
                <a:lnTo>
                  <a:pt x="3436937" y="7532687"/>
                </a:lnTo>
                <a:lnTo>
                  <a:pt x="3478212" y="7494587"/>
                </a:lnTo>
                <a:lnTo>
                  <a:pt x="1900237" y="5915024"/>
                </a:lnTo>
                <a:lnTo>
                  <a:pt x="1911350" y="5903912"/>
                </a:lnTo>
                <a:lnTo>
                  <a:pt x="1166812" y="5159374"/>
                </a:lnTo>
                <a:lnTo>
                  <a:pt x="1182687" y="5145087"/>
                </a:lnTo>
                <a:lnTo>
                  <a:pt x="1090612" y="5056187"/>
                </a:lnTo>
                <a:lnTo>
                  <a:pt x="1120775" y="5026024"/>
                </a:lnTo>
                <a:lnTo>
                  <a:pt x="2651125" y="6556374"/>
                </a:lnTo>
                <a:lnTo>
                  <a:pt x="2689225" y="6521449"/>
                </a:lnTo>
                <a:lnTo>
                  <a:pt x="2692400" y="6483349"/>
                </a:lnTo>
                <a:lnTo>
                  <a:pt x="1087438" y="4862512"/>
                </a:lnTo>
                <a:lnTo>
                  <a:pt x="1101725" y="4729162"/>
                </a:lnTo>
                <a:lnTo>
                  <a:pt x="1022350" y="4651374"/>
                </a:lnTo>
                <a:lnTo>
                  <a:pt x="1041400" y="4632324"/>
                </a:lnTo>
                <a:lnTo>
                  <a:pt x="1106487" y="4694237"/>
                </a:lnTo>
                <a:lnTo>
                  <a:pt x="1106487" y="4678362"/>
                </a:lnTo>
                <a:lnTo>
                  <a:pt x="122237" y="3694112"/>
                </a:lnTo>
                <a:lnTo>
                  <a:pt x="171450" y="3644900"/>
                </a:lnTo>
                <a:lnTo>
                  <a:pt x="1758950" y="5227637"/>
                </a:lnTo>
                <a:lnTo>
                  <a:pt x="1900237" y="5213349"/>
                </a:lnTo>
                <a:lnTo>
                  <a:pt x="1887537" y="5202237"/>
                </a:lnTo>
                <a:lnTo>
                  <a:pt x="1895475" y="5156199"/>
                </a:lnTo>
                <a:lnTo>
                  <a:pt x="0" y="3248024"/>
                </a:lnTo>
                <a:lnTo>
                  <a:pt x="38100" y="2922587"/>
                </a:lnTo>
                <a:lnTo>
                  <a:pt x="2028825" y="4930774"/>
                </a:lnTo>
                <a:lnTo>
                  <a:pt x="2033587" y="4881562"/>
                </a:lnTo>
                <a:lnTo>
                  <a:pt x="1158875" y="4006850"/>
                </a:lnTo>
                <a:lnTo>
                  <a:pt x="1174750" y="3992562"/>
                </a:lnTo>
                <a:lnTo>
                  <a:pt x="2036763" y="4857749"/>
                </a:lnTo>
                <a:lnTo>
                  <a:pt x="2039937" y="4819649"/>
                </a:lnTo>
                <a:lnTo>
                  <a:pt x="1346200" y="4125912"/>
                </a:lnTo>
                <a:lnTo>
                  <a:pt x="1365250" y="4106862"/>
                </a:lnTo>
                <a:lnTo>
                  <a:pt x="2044700" y="4781549"/>
                </a:lnTo>
                <a:lnTo>
                  <a:pt x="2047875" y="4740274"/>
                </a:lnTo>
                <a:lnTo>
                  <a:pt x="1949450" y="4640262"/>
                </a:lnTo>
                <a:lnTo>
                  <a:pt x="1968500" y="4518024"/>
                </a:lnTo>
                <a:lnTo>
                  <a:pt x="1797050" y="4351337"/>
                </a:lnTo>
                <a:lnTo>
                  <a:pt x="1800225" y="4343399"/>
                </a:lnTo>
                <a:lnTo>
                  <a:pt x="1216025" y="3762375"/>
                </a:lnTo>
                <a:lnTo>
                  <a:pt x="1106487" y="3778250"/>
                </a:lnTo>
                <a:lnTo>
                  <a:pt x="584200" y="3259137"/>
                </a:lnTo>
                <a:lnTo>
                  <a:pt x="603250" y="3141662"/>
                </a:lnTo>
                <a:lnTo>
                  <a:pt x="1216025" y="3756025"/>
                </a:lnTo>
                <a:lnTo>
                  <a:pt x="1266825" y="3435349"/>
                </a:lnTo>
                <a:lnTo>
                  <a:pt x="1720850" y="3892549"/>
                </a:lnTo>
                <a:lnTo>
                  <a:pt x="1731962" y="3881437"/>
                </a:lnTo>
                <a:lnTo>
                  <a:pt x="2212975" y="4362449"/>
                </a:lnTo>
                <a:lnTo>
                  <a:pt x="2284412" y="4351337"/>
                </a:lnTo>
                <a:lnTo>
                  <a:pt x="2395537" y="4460874"/>
                </a:lnTo>
                <a:lnTo>
                  <a:pt x="2398713" y="4460874"/>
                </a:lnTo>
                <a:lnTo>
                  <a:pt x="3406775" y="5460999"/>
                </a:lnTo>
                <a:lnTo>
                  <a:pt x="3444875" y="5422899"/>
                </a:lnTo>
                <a:lnTo>
                  <a:pt x="2257425" y="4232274"/>
                </a:lnTo>
                <a:lnTo>
                  <a:pt x="2270125" y="4221162"/>
                </a:lnTo>
                <a:lnTo>
                  <a:pt x="3752850" y="5705474"/>
                </a:lnTo>
                <a:lnTo>
                  <a:pt x="3749675" y="5713412"/>
                </a:lnTo>
                <a:lnTo>
                  <a:pt x="3910012" y="5873749"/>
                </a:lnTo>
                <a:lnTo>
                  <a:pt x="3913187" y="5849937"/>
                </a:lnTo>
                <a:lnTo>
                  <a:pt x="3727450" y="5664199"/>
                </a:lnTo>
                <a:lnTo>
                  <a:pt x="2513012" y="4449762"/>
                </a:lnTo>
                <a:lnTo>
                  <a:pt x="2509837" y="4449762"/>
                </a:lnTo>
                <a:lnTo>
                  <a:pt x="1427162" y="3370262"/>
                </a:lnTo>
                <a:lnTo>
                  <a:pt x="1312863" y="3384550"/>
                </a:lnTo>
                <a:lnTo>
                  <a:pt x="793750" y="2865437"/>
                </a:lnTo>
                <a:lnTo>
                  <a:pt x="812800" y="2747962"/>
                </a:lnTo>
                <a:lnTo>
                  <a:pt x="1030287" y="2965450"/>
                </a:lnTo>
                <a:lnTo>
                  <a:pt x="1038225" y="2954337"/>
                </a:lnTo>
                <a:lnTo>
                  <a:pt x="1430337" y="3343275"/>
                </a:lnTo>
                <a:lnTo>
                  <a:pt x="1465262" y="3033712"/>
                </a:lnTo>
                <a:lnTo>
                  <a:pt x="1354137" y="3049587"/>
                </a:lnTo>
                <a:lnTo>
                  <a:pt x="831850" y="2530474"/>
                </a:lnTo>
                <a:lnTo>
                  <a:pt x="850900" y="2411412"/>
                </a:lnTo>
                <a:lnTo>
                  <a:pt x="1465262" y="3025775"/>
                </a:lnTo>
                <a:lnTo>
                  <a:pt x="3078163" y="4651374"/>
                </a:lnTo>
                <a:lnTo>
                  <a:pt x="3135312" y="4645024"/>
                </a:lnTo>
                <a:lnTo>
                  <a:pt x="3124200" y="4632324"/>
                </a:lnTo>
                <a:lnTo>
                  <a:pt x="3146425" y="4613274"/>
                </a:lnTo>
                <a:lnTo>
                  <a:pt x="2895600" y="4362449"/>
                </a:lnTo>
                <a:lnTo>
                  <a:pt x="2903537" y="4319587"/>
                </a:lnTo>
                <a:lnTo>
                  <a:pt x="2117725" y="3544887"/>
                </a:lnTo>
                <a:lnTo>
                  <a:pt x="2151062" y="3541712"/>
                </a:lnTo>
                <a:lnTo>
                  <a:pt x="1079500" y="2468562"/>
                </a:lnTo>
                <a:lnTo>
                  <a:pt x="1128712" y="2144712"/>
                </a:lnTo>
                <a:lnTo>
                  <a:pt x="1933575" y="2949575"/>
                </a:lnTo>
                <a:lnTo>
                  <a:pt x="2181225" y="2922587"/>
                </a:lnTo>
                <a:lnTo>
                  <a:pt x="3376612" y="4114800"/>
                </a:lnTo>
                <a:lnTo>
                  <a:pt x="3398837" y="4110037"/>
                </a:lnTo>
                <a:lnTo>
                  <a:pt x="1057275" y="1747837"/>
                </a:lnTo>
                <a:lnTo>
                  <a:pt x="1101725" y="1701799"/>
                </a:lnTo>
                <a:lnTo>
                  <a:pt x="3486150" y="4098925"/>
                </a:lnTo>
                <a:lnTo>
                  <a:pt x="4130675" y="4740274"/>
                </a:lnTo>
                <a:lnTo>
                  <a:pt x="4146550" y="4648199"/>
                </a:lnTo>
                <a:lnTo>
                  <a:pt x="4078287" y="4579937"/>
                </a:lnTo>
                <a:lnTo>
                  <a:pt x="4078287" y="4602162"/>
                </a:lnTo>
                <a:lnTo>
                  <a:pt x="4130675" y="4659312"/>
                </a:lnTo>
                <a:lnTo>
                  <a:pt x="4111625" y="4678362"/>
                </a:lnTo>
                <a:lnTo>
                  <a:pt x="4073525" y="4637087"/>
                </a:lnTo>
                <a:lnTo>
                  <a:pt x="4070350" y="4648199"/>
                </a:lnTo>
                <a:lnTo>
                  <a:pt x="2257425" y="2824162"/>
                </a:lnTo>
                <a:lnTo>
                  <a:pt x="1862137" y="2427287"/>
                </a:lnTo>
                <a:lnTo>
                  <a:pt x="858837" y="1412874"/>
                </a:lnTo>
                <a:lnTo>
                  <a:pt x="892175" y="1087437"/>
                </a:lnTo>
                <a:lnTo>
                  <a:pt x="2841625" y="3052762"/>
                </a:lnTo>
                <a:lnTo>
                  <a:pt x="2852738" y="3041650"/>
                </a:lnTo>
                <a:lnTo>
                  <a:pt x="2262187" y="2446337"/>
                </a:lnTo>
                <a:lnTo>
                  <a:pt x="2270125" y="2354262"/>
                </a:lnTo>
                <a:lnTo>
                  <a:pt x="2205037" y="2289174"/>
                </a:lnTo>
                <a:lnTo>
                  <a:pt x="2224087" y="2270124"/>
                </a:lnTo>
                <a:lnTo>
                  <a:pt x="2273300" y="2320924"/>
                </a:lnTo>
                <a:lnTo>
                  <a:pt x="2281237" y="2274887"/>
                </a:lnTo>
                <a:lnTo>
                  <a:pt x="2178051" y="2171699"/>
                </a:lnTo>
                <a:lnTo>
                  <a:pt x="2205037" y="2147887"/>
                </a:lnTo>
                <a:lnTo>
                  <a:pt x="2284412" y="2232024"/>
                </a:lnTo>
                <a:lnTo>
                  <a:pt x="2292350" y="2182812"/>
                </a:lnTo>
                <a:lnTo>
                  <a:pt x="2147887" y="2038349"/>
                </a:lnTo>
                <a:lnTo>
                  <a:pt x="2166937" y="2019299"/>
                </a:lnTo>
                <a:lnTo>
                  <a:pt x="2071687" y="1924049"/>
                </a:lnTo>
                <a:lnTo>
                  <a:pt x="2120900" y="1603374"/>
                </a:lnTo>
                <a:lnTo>
                  <a:pt x="3306762" y="2789237"/>
                </a:lnTo>
                <a:lnTo>
                  <a:pt x="3317875" y="2717799"/>
                </a:lnTo>
                <a:lnTo>
                  <a:pt x="2265362" y="1671637"/>
                </a:lnTo>
                <a:lnTo>
                  <a:pt x="2422525" y="1652587"/>
                </a:lnTo>
                <a:lnTo>
                  <a:pt x="2284412" y="1514474"/>
                </a:lnTo>
                <a:lnTo>
                  <a:pt x="2322512" y="1190624"/>
                </a:lnTo>
                <a:lnTo>
                  <a:pt x="3494087" y="2370137"/>
                </a:lnTo>
                <a:lnTo>
                  <a:pt x="3497262" y="2308224"/>
                </a:lnTo>
                <a:lnTo>
                  <a:pt x="2132012" y="942974"/>
                </a:lnTo>
                <a:lnTo>
                  <a:pt x="2181225" y="622300"/>
                </a:lnTo>
                <a:lnTo>
                  <a:pt x="3200400" y="1636712"/>
                </a:lnTo>
                <a:lnTo>
                  <a:pt x="3219451" y="1511299"/>
                </a:lnTo>
                <a:lnTo>
                  <a:pt x="3951287" y="2244724"/>
                </a:lnTo>
                <a:lnTo>
                  <a:pt x="3956050" y="2236787"/>
                </a:lnTo>
                <a:lnTo>
                  <a:pt x="3676650" y="1962149"/>
                </a:lnTo>
                <a:lnTo>
                  <a:pt x="3822700" y="1946274"/>
                </a:lnTo>
                <a:lnTo>
                  <a:pt x="3074987" y="1198562"/>
                </a:lnTo>
                <a:lnTo>
                  <a:pt x="3094037" y="1182687"/>
                </a:lnTo>
                <a:lnTo>
                  <a:pt x="3852862" y="1943099"/>
                </a:lnTo>
                <a:lnTo>
                  <a:pt x="3951287" y="1930399"/>
                </a:lnTo>
                <a:lnTo>
                  <a:pt x="5881687" y="3846512"/>
                </a:lnTo>
                <a:lnTo>
                  <a:pt x="5916612" y="3625850"/>
                </a:lnTo>
                <a:lnTo>
                  <a:pt x="5775324" y="3484562"/>
                </a:lnTo>
                <a:lnTo>
                  <a:pt x="5653087" y="3503612"/>
                </a:lnTo>
                <a:lnTo>
                  <a:pt x="5683250" y="3533775"/>
                </a:lnTo>
                <a:lnTo>
                  <a:pt x="5668962" y="3549650"/>
                </a:lnTo>
                <a:lnTo>
                  <a:pt x="3757612" y="1636712"/>
                </a:lnTo>
                <a:lnTo>
                  <a:pt x="3768725" y="1625599"/>
                </a:lnTo>
                <a:lnTo>
                  <a:pt x="2162175" y="15875"/>
                </a:lnTo>
                <a:close/>
              </a:path>
            </a:pathLst>
          </a:custGeom>
        </p:spPr>
      </p:pic>
    </p:spTree>
    <p:extLst>
      <p:ext uri="{BB962C8B-B14F-4D97-AF65-F5344CB8AC3E}">
        <p14:creationId xmlns:p14="http://schemas.microsoft.com/office/powerpoint/2010/main" val="102079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3DAF4-BB73-E7BF-B5B0-7B6DB954EA15}"/>
              </a:ext>
            </a:extLst>
          </p:cNvPr>
          <p:cNvSpPr txBox="1"/>
          <p:nvPr/>
        </p:nvSpPr>
        <p:spPr>
          <a:xfrm>
            <a:off x="67932" y="170120"/>
            <a:ext cx="2879387"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Problem Statement</a:t>
            </a:r>
            <a:endParaRPr lang="en-US" sz="2000" dirty="0">
              <a:latin typeface="geometric sans serif"/>
            </a:endParaRPr>
          </a:p>
        </p:txBody>
      </p:sp>
      <p:sp>
        <p:nvSpPr>
          <p:cNvPr id="2" name="Rectangle 1">
            <a:extLst>
              <a:ext uri="{FF2B5EF4-FFF2-40B4-BE49-F238E27FC236}">
                <a16:creationId xmlns:a16="http://schemas.microsoft.com/office/drawing/2014/main" id="{EFF2CBCD-3A59-FF63-3C1D-B205FAB34219}"/>
              </a:ext>
            </a:extLst>
          </p:cNvPr>
          <p:cNvSpPr/>
          <p:nvPr/>
        </p:nvSpPr>
        <p:spPr>
          <a:xfrm>
            <a:off x="0" y="926177"/>
            <a:ext cx="6102350" cy="2501900"/>
          </a:xfrm>
          <a:prstGeom prst="rect">
            <a:avLst/>
          </a:prstGeom>
          <a:solidFill>
            <a:srgbClr val="FF5A5F"/>
          </a:solidFill>
          <a:ln>
            <a:solidFill>
              <a:srgbClr val="FF5A5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kern="100" dirty="0">
              <a:solidFill>
                <a:schemeClr val="bg1"/>
              </a:solidFill>
              <a:effectLst/>
              <a:latin typeface="geometric sans serif"/>
              <a:ea typeface="Aptos" panose="020B0004020202020204" pitchFamily="34" charset="0"/>
              <a:cs typeface="Times New Roman" panose="02020603050405020304" pitchFamily="18" charset="0"/>
            </a:endParaRPr>
          </a:p>
          <a:p>
            <a:pPr algn="ctr"/>
            <a:r>
              <a:rPr lang="en-US" sz="1800" b="1" kern="100" dirty="0">
                <a:solidFill>
                  <a:schemeClr val="bg1"/>
                </a:solidFill>
                <a:effectLst/>
                <a:latin typeface="geometric sans serif"/>
                <a:ea typeface="Aptos" panose="020B0004020202020204" pitchFamily="34" charset="0"/>
                <a:cs typeface="Times New Roman" panose="02020603050405020304" pitchFamily="18" charset="0"/>
              </a:rPr>
              <a:t>Airbnb's current data architecture, marked by disjointed data sets and some manual processes, presents significant challenges in identifying inefficiencies and generating actionable insights. The lack of a unified data repository and standardized procedures hinders the company’s agility and growth, particularly in adapting to the fast-evolving market demands of New York City. </a:t>
            </a:r>
          </a:p>
          <a:p>
            <a:pPr algn="ctr"/>
            <a:endParaRPr lang="en-US" dirty="0">
              <a:solidFill>
                <a:schemeClr val="bg1"/>
              </a:solidFill>
              <a:latin typeface="geometric sans serif"/>
            </a:endParaRPr>
          </a:p>
        </p:txBody>
      </p:sp>
      <p:sp>
        <p:nvSpPr>
          <p:cNvPr id="8" name="Rectangle 7">
            <a:extLst>
              <a:ext uri="{FF2B5EF4-FFF2-40B4-BE49-F238E27FC236}">
                <a16:creationId xmlns:a16="http://schemas.microsoft.com/office/drawing/2014/main" id="{02C67357-BB0B-E40A-97E2-E3D0ACAC2C4E}"/>
              </a:ext>
            </a:extLst>
          </p:cNvPr>
          <p:cNvSpPr/>
          <p:nvPr/>
        </p:nvSpPr>
        <p:spPr>
          <a:xfrm>
            <a:off x="6102350" y="3549650"/>
            <a:ext cx="6089650" cy="2501900"/>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kern="100" dirty="0">
              <a:solidFill>
                <a:schemeClr val="bg1"/>
              </a:solidFill>
              <a:effectLst/>
              <a:latin typeface="geometric sans serif"/>
              <a:ea typeface="Aptos" panose="020B0004020202020204" pitchFamily="34" charset="0"/>
              <a:cs typeface="Times New Roman" panose="02020603050405020304" pitchFamily="18" charset="0"/>
            </a:endParaRPr>
          </a:p>
          <a:p>
            <a:pPr algn="ctr"/>
            <a:r>
              <a:rPr lang="en-US" sz="1800" b="1" kern="100" dirty="0">
                <a:effectLst/>
                <a:latin typeface="geometric sans serif"/>
                <a:ea typeface="Aptos" panose="020B0004020202020204" pitchFamily="34" charset="0"/>
                <a:cs typeface="Times New Roman" panose="02020603050405020304" pitchFamily="18" charset="0"/>
              </a:rPr>
              <a:t>This project aims to revolutionize Airbnb's data capabilities through the implementation of a robust business intelligence system. By harnessing the power of integrated data, the new system will streamline operations, enable growth, and exceed customer expectations, positioning Airbnb to capitalize on data-driven opportunities in New York City.</a:t>
            </a:r>
          </a:p>
          <a:p>
            <a:pPr algn="ctr"/>
            <a:endParaRPr lang="en-US" dirty="0">
              <a:solidFill>
                <a:schemeClr val="bg1"/>
              </a:solidFill>
              <a:latin typeface="geometric sans serif"/>
            </a:endParaRPr>
          </a:p>
        </p:txBody>
      </p:sp>
      <p:sp>
        <p:nvSpPr>
          <p:cNvPr id="9" name="TextBox 8">
            <a:extLst>
              <a:ext uri="{FF2B5EF4-FFF2-40B4-BE49-F238E27FC236}">
                <a16:creationId xmlns:a16="http://schemas.microsoft.com/office/drawing/2014/main" id="{C6547C17-2404-FF25-C11F-A849D1AE3825}"/>
              </a:ext>
            </a:extLst>
          </p:cNvPr>
          <p:cNvSpPr txBox="1"/>
          <p:nvPr/>
        </p:nvSpPr>
        <p:spPr>
          <a:xfrm>
            <a:off x="7707481" y="3027967"/>
            <a:ext cx="2879387" cy="400110"/>
          </a:xfrm>
          <a:prstGeom prst="rect">
            <a:avLst/>
          </a:prstGeom>
          <a:noFill/>
        </p:spPr>
        <p:txBody>
          <a:bodyPr wrap="square">
            <a:spAutoFit/>
          </a:bodyPr>
          <a:lstStyle/>
          <a:p>
            <a:pPr algn="ctr" rtl="0">
              <a:spcBef>
                <a:spcPts val="0"/>
              </a:spcBef>
              <a:spcAft>
                <a:spcPts val="0"/>
              </a:spcAft>
            </a:pPr>
            <a:r>
              <a:rPr lang="en-US" sz="2000" b="1" i="0" u="none" strike="noStrike" dirty="0">
                <a:solidFill>
                  <a:srgbClr val="424242"/>
                </a:solidFill>
                <a:effectLst/>
                <a:latin typeface="geometric sans serif"/>
              </a:rPr>
              <a:t>The Goal</a:t>
            </a:r>
            <a:endParaRPr lang="en-US" sz="2000" dirty="0">
              <a:latin typeface="geometric sans serif"/>
            </a:endParaRPr>
          </a:p>
        </p:txBody>
      </p:sp>
    </p:spTree>
    <p:extLst>
      <p:ext uri="{BB962C8B-B14F-4D97-AF65-F5344CB8AC3E}">
        <p14:creationId xmlns:p14="http://schemas.microsoft.com/office/powerpoint/2010/main" val="162673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3DAF4-BB73-E7BF-B5B0-7B6DB954EA15}"/>
              </a:ext>
            </a:extLst>
          </p:cNvPr>
          <p:cNvSpPr txBox="1"/>
          <p:nvPr/>
        </p:nvSpPr>
        <p:spPr>
          <a:xfrm>
            <a:off x="67932" y="170120"/>
            <a:ext cx="2879387"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Company Background</a:t>
            </a:r>
            <a:endParaRPr lang="en-US" sz="2000" dirty="0">
              <a:latin typeface="geometric sans serif"/>
            </a:endParaRPr>
          </a:p>
        </p:txBody>
      </p:sp>
      <p:pic>
        <p:nvPicPr>
          <p:cNvPr id="3" name="Picture 2">
            <a:extLst>
              <a:ext uri="{FF2B5EF4-FFF2-40B4-BE49-F238E27FC236}">
                <a16:creationId xmlns:a16="http://schemas.microsoft.com/office/drawing/2014/main" id="{F63ABF8B-735B-EA37-B36C-7DE8A7E8EE14}"/>
              </a:ext>
            </a:extLst>
          </p:cNvPr>
          <p:cNvPicPr>
            <a:picLocks noChangeAspect="1"/>
          </p:cNvPicPr>
          <p:nvPr/>
        </p:nvPicPr>
        <p:blipFill rotWithShape="1">
          <a:blip r:embed="rId2"/>
          <a:srcRect r="1146"/>
          <a:stretch/>
        </p:blipFill>
        <p:spPr>
          <a:xfrm>
            <a:off x="0" y="570230"/>
            <a:ext cx="12192000" cy="5717007"/>
          </a:xfrm>
          <a:prstGeom prst="rect">
            <a:avLst/>
          </a:prstGeom>
        </p:spPr>
      </p:pic>
    </p:spTree>
    <p:extLst>
      <p:ext uri="{BB962C8B-B14F-4D97-AF65-F5344CB8AC3E}">
        <p14:creationId xmlns:p14="http://schemas.microsoft.com/office/powerpoint/2010/main" val="55152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CB75B71-3A02-FDD2-9E73-A9C7F3EAE5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3" name="Straight Connector 103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18A9814-0C6A-B50E-353E-B1B376EF976E}"/>
              </a:ext>
            </a:extLst>
          </p:cNvPr>
          <p:cNvSpPr txBox="1"/>
          <p:nvPr/>
        </p:nvSpPr>
        <p:spPr>
          <a:xfrm>
            <a:off x="67932" y="170120"/>
            <a:ext cx="3857297"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Current BI and Analytics Structure</a:t>
            </a:r>
          </a:p>
        </p:txBody>
      </p:sp>
    </p:spTree>
    <p:extLst>
      <p:ext uri="{BB962C8B-B14F-4D97-AF65-F5344CB8AC3E}">
        <p14:creationId xmlns:p14="http://schemas.microsoft.com/office/powerpoint/2010/main" val="50580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3DAF4-BB73-E7BF-B5B0-7B6DB954EA15}"/>
              </a:ext>
            </a:extLst>
          </p:cNvPr>
          <p:cNvSpPr txBox="1"/>
          <p:nvPr/>
        </p:nvSpPr>
        <p:spPr>
          <a:xfrm>
            <a:off x="67932" y="170120"/>
            <a:ext cx="3913053"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Main Components of BI Solution</a:t>
            </a:r>
          </a:p>
        </p:txBody>
      </p:sp>
      <p:pic>
        <p:nvPicPr>
          <p:cNvPr id="2" name="Picture 1">
            <a:extLst>
              <a:ext uri="{FF2B5EF4-FFF2-40B4-BE49-F238E27FC236}">
                <a16:creationId xmlns:a16="http://schemas.microsoft.com/office/drawing/2014/main" id="{7455D52E-32A6-6EEB-8DB3-E38F9D80219A}"/>
              </a:ext>
            </a:extLst>
          </p:cNvPr>
          <p:cNvPicPr>
            <a:picLocks noChangeAspect="1"/>
          </p:cNvPicPr>
          <p:nvPr/>
        </p:nvPicPr>
        <p:blipFill>
          <a:blip r:embed="rId2"/>
          <a:stretch>
            <a:fillRect/>
          </a:stretch>
        </p:blipFill>
        <p:spPr>
          <a:xfrm>
            <a:off x="895649" y="570230"/>
            <a:ext cx="10400701" cy="6228198"/>
          </a:xfrm>
          <a:prstGeom prst="rect">
            <a:avLst/>
          </a:prstGeom>
        </p:spPr>
      </p:pic>
    </p:spTree>
    <p:extLst>
      <p:ext uri="{BB962C8B-B14F-4D97-AF65-F5344CB8AC3E}">
        <p14:creationId xmlns:p14="http://schemas.microsoft.com/office/powerpoint/2010/main" val="337801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D3DAF4-BB73-E7BF-B5B0-7B6DB954EA15}"/>
              </a:ext>
            </a:extLst>
          </p:cNvPr>
          <p:cNvSpPr txBox="1"/>
          <p:nvPr/>
        </p:nvSpPr>
        <p:spPr>
          <a:xfrm>
            <a:off x="67932" y="170120"/>
            <a:ext cx="4325648"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Data Warehouse Structure</a:t>
            </a:r>
          </a:p>
        </p:txBody>
      </p:sp>
      <p:pic>
        <p:nvPicPr>
          <p:cNvPr id="4" name="Picture 3" descr="A computer screen with many white text&#10;&#10;Description automatically generated with medium confidence">
            <a:extLst>
              <a:ext uri="{FF2B5EF4-FFF2-40B4-BE49-F238E27FC236}">
                <a16:creationId xmlns:a16="http://schemas.microsoft.com/office/drawing/2014/main" id="{461976A0-1A41-C155-29A8-865479057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414" y="0"/>
            <a:ext cx="9065172" cy="6858000"/>
          </a:xfrm>
          <a:prstGeom prst="rect">
            <a:avLst/>
          </a:prstGeom>
        </p:spPr>
      </p:pic>
    </p:spTree>
    <p:extLst>
      <p:ext uri="{BB962C8B-B14F-4D97-AF65-F5344CB8AC3E}">
        <p14:creationId xmlns:p14="http://schemas.microsoft.com/office/powerpoint/2010/main" val="411004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B9B89CBA-198C-8414-EBB1-5775592A25A8}"/>
              </a:ext>
            </a:extLst>
          </p:cNvPr>
          <p:cNvPicPr>
            <a:picLocks noChangeAspect="1"/>
          </p:cNvPicPr>
          <p:nvPr/>
        </p:nvPicPr>
        <p:blipFill>
          <a:blip r:embed="rId2"/>
          <a:stretch>
            <a:fillRect/>
          </a:stretch>
        </p:blipFill>
        <p:spPr>
          <a:xfrm>
            <a:off x="0" y="139569"/>
            <a:ext cx="12124068" cy="6578861"/>
          </a:xfrm>
          <a:prstGeom prst="rect">
            <a:avLst/>
          </a:prstGeom>
        </p:spPr>
      </p:pic>
      <p:sp>
        <p:nvSpPr>
          <p:cNvPr id="5" name="TextBox 4">
            <a:extLst>
              <a:ext uri="{FF2B5EF4-FFF2-40B4-BE49-F238E27FC236}">
                <a16:creationId xmlns:a16="http://schemas.microsoft.com/office/drawing/2014/main" id="{E9D3DAF4-BB73-E7BF-B5B0-7B6DB954EA15}"/>
              </a:ext>
            </a:extLst>
          </p:cNvPr>
          <p:cNvSpPr txBox="1"/>
          <p:nvPr/>
        </p:nvSpPr>
        <p:spPr>
          <a:xfrm>
            <a:off x="0" y="0"/>
            <a:ext cx="2879387"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Case Study 1</a:t>
            </a:r>
          </a:p>
        </p:txBody>
      </p:sp>
    </p:spTree>
    <p:extLst>
      <p:ext uri="{BB962C8B-B14F-4D97-AF65-F5344CB8AC3E}">
        <p14:creationId xmlns:p14="http://schemas.microsoft.com/office/powerpoint/2010/main" val="57148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1E724E1-0737-4DAD-2541-846C56147EFF}"/>
              </a:ext>
            </a:extLst>
          </p:cNvPr>
          <p:cNvPicPr>
            <a:picLocks noChangeAspect="1"/>
          </p:cNvPicPr>
          <p:nvPr/>
        </p:nvPicPr>
        <p:blipFill>
          <a:blip r:embed="rId2"/>
          <a:stretch>
            <a:fillRect/>
          </a:stretch>
        </p:blipFill>
        <p:spPr>
          <a:xfrm>
            <a:off x="0" y="269630"/>
            <a:ext cx="12192000" cy="6588370"/>
          </a:xfrm>
          <a:prstGeom prst="rect">
            <a:avLst/>
          </a:prstGeom>
        </p:spPr>
      </p:pic>
      <p:sp>
        <p:nvSpPr>
          <p:cNvPr id="5" name="TextBox 4">
            <a:extLst>
              <a:ext uri="{FF2B5EF4-FFF2-40B4-BE49-F238E27FC236}">
                <a16:creationId xmlns:a16="http://schemas.microsoft.com/office/drawing/2014/main" id="{E9D3DAF4-BB73-E7BF-B5B0-7B6DB954EA15}"/>
              </a:ext>
            </a:extLst>
          </p:cNvPr>
          <p:cNvSpPr txBox="1"/>
          <p:nvPr/>
        </p:nvSpPr>
        <p:spPr>
          <a:xfrm>
            <a:off x="0" y="0"/>
            <a:ext cx="2879387" cy="400110"/>
          </a:xfrm>
          <a:prstGeom prst="rect">
            <a:avLst/>
          </a:prstGeom>
          <a:noFill/>
        </p:spPr>
        <p:txBody>
          <a:bodyPr wrap="square">
            <a:spAutoFit/>
          </a:bodyPr>
          <a:lstStyle/>
          <a:p>
            <a:pPr rtl="0">
              <a:spcBef>
                <a:spcPts val="0"/>
              </a:spcBef>
              <a:spcAft>
                <a:spcPts val="0"/>
              </a:spcAft>
            </a:pPr>
            <a:r>
              <a:rPr lang="en-US" sz="2000" b="1" i="0" u="none" strike="noStrike" dirty="0">
                <a:solidFill>
                  <a:srgbClr val="424242"/>
                </a:solidFill>
                <a:effectLst/>
                <a:latin typeface="geometric sans serif"/>
              </a:rPr>
              <a:t>Case Study 2</a:t>
            </a:r>
          </a:p>
        </p:txBody>
      </p:sp>
    </p:spTree>
    <p:extLst>
      <p:ext uri="{BB962C8B-B14F-4D97-AF65-F5344CB8AC3E}">
        <p14:creationId xmlns:p14="http://schemas.microsoft.com/office/powerpoint/2010/main" val="2865322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593</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Aptos</vt:lpstr>
      <vt:lpstr>Aptos Display</vt:lpstr>
      <vt:lpstr>Arial</vt:lpstr>
      <vt:lpstr>Calibri</vt:lpstr>
      <vt:lpstr>Calibri Light</vt:lpstr>
      <vt:lpstr>geometric sans serif</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Talabi, Adeniyi</dc:creator>
  <cp:lastModifiedBy>Talabi, Adeniyi</cp:lastModifiedBy>
  <cp:revision>46</cp:revision>
  <dcterms:created xsi:type="dcterms:W3CDTF">2024-04-18T01:38:38Z</dcterms:created>
  <dcterms:modified xsi:type="dcterms:W3CDTF">2024-04-18T03:55:57Z</dcterms:modified>
</cp:coreProperties>
</file>