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9144000" cy="5143500"/>
  <p:notesSz cx="6858000" cy="9144000"/>
  <p:embeddedFontLst>
    <p:embeddedFont>
      <p:font typeface="Montserrat" panose="00000500000000000000"/>
      <p:regular r:id="rId20"/>
    </p:embeddedFont>
    <p:embeddedFont>
      <p:font typeface="Lato" panose="020F0502020204030203"/>
      <p:regular r:id="rId21"/>
    </p:embeddedFont>
    <p:embeddedFont>
      <p:font typeface="Source Code Pro" panose="020B0509030403020204"/>
      <p:regular r:id="rId22"/>
      <p:bold r:id="rId23"/>
      <p:italic r:id="rId24"/>
      <p:boldItalic r:id="rId25"/>
    </p:embeddedFont>
    <p:embeddedFont>
      <p:font typeface="Source Code Pro Medium" panose="020B0509030403020204"/>
      <p:regular r:id="rId26"/>
      <p:bold r:id="rId27"/>
      <p:italic r:id="rId28"/>
      <p:boldItalic r:id="rId29"/>
    </p:embeddedFont>
    <p:embeddedFont>
      <p:font typeface="微软雅黑" panose="020B0503020204020204" charset="-122"/>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0" Type="http://schemas.openxmlformats.org/officeDocument/2006/relationships/font" Target="fonts/font11.fntdata"/><Relationship Id="rId3" Type="http://schemas.openxmlformats.org/officeDocument/2006/relationships/slide" Target="slides/slide1.xml"/><Relationship Id="rId29" Type="http://schemas.openxmlformats.org/officeDocument/2006/relationships/font" Target="fonts/font10.fntdata"/><Relationship Id="rId28" Type="http://schemas.openxmlformats.org/officeDocument/2006/relationships/font" Target="fonts/font9.fntdata"/><Relationship Id="rId27" Type="http://schemas.openxmlformats.org/officeDocument/2006/relationships/font" Target="fonts/font8.fntdata"/><Relationship Id="rId26" Type="http://schemas.openxmlformats.org/officeDocument/2006/relationships/font" Target="fonts/font7.fntdata"/><Relationship Id="rId25" Type="http://schemas.openxmlformats.org/officeDocument/2006/relationships/font" Target="fonts/font6.fntdata"/><Relationship Id="rId24" Type="http://schemas.openxmlformats.org/officeDocument/2006/relationships/font" Target="fonts/font5.fntdata"/><Relationship Id="rId23" Type="http://schemas.openxmlformats.org/officeDocument/2006/relationships/font" Target="fonts/font4.fntdata"/><Relationship Id="rId22" Type="http://schemas.openxmlformats.org/officeDocument/2006/relationships/font" Target="fonts/font3.fntdata"/><Relationship Id="rId21" Type="http://schemas.openxmlformats.org/officeDocument/2006/relationships/font" Target="fonts/font2.fntdata"/><Relationship Id="rId20" Type="http://schemas.openxmlformats.org/officeDocument/2006/relationships/font" Target="fonts/font1.fntdata"/><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0" name="Shape 130"/>
        <p:cNvGrpSpPr/>
        <p:nvPr/>
      </p:nvGrpSpPr>
      <p:grpSpPr>
        <a:xfrm>
          <a:off x="0" y="0"/>
          <a:ext cx="0" cy="0"/>
          <a:chOff x="0" y="0"/>
          <a:chExt cx="0" cy="0"/>
        </a:xfrm>
      </p:grpSpPr>
      <p:sp>
        <p:nvSpPr>
          <p:cNvPr id="131" name="Google Shape;13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g7ab102c7fe_0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7ab102c7fe_0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g7ab102c7fe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7ab102c7fe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7ab102c7fe_0_4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7ab102c7fe_0_4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g7ab102c7fe_0_6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7ab102c7fe_0_6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g7a9e77231a_0_18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7a9e77231a_0_18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2" name="Shape 142"/>
        <p:cNvGrpSpPr/>
        <p:nvPr/>
      </p:nvGrpSpPr>
      <p:grpSpPr>
        <a:xfrm>
          <a:off x="0" y="0"/>
          <a:ext cx="0" cy="0"/>
          <a:chOff x="0" y="0"/>
          <a:chExt cx="0" cy="0"/>
        </a:xfrm>
      </p:grpSpPr>
      <p:sp>
        <p:nvSpPr>
          <p:cNvPr id="143" name="Google Shape;143;g7a9e77231a_0_17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7a9e77231a_0_17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9" name="Shape 149"/>
        <p:cNvGrpSpPr/>
        <p:nvPr/>
      </p:nvGrpSpPr>
      <p:grpSpPr>
        <a:xfrm>
          <a:off x="0" y="0"/>
          <a:ext cx="0" cy="0"/>
          <a:chOff x="0" y="0"/>
          <a:chExt cx="0" cy="0"/>
        </a:xfrm>
      </p:grpSpPr>
      <p:sp>
        <p:nvSpPr>
          <p:cNvPr id="150" name="Google Shape;150;g7a9e77231a_0_187: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7a9e77231a_0_187: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7" name="Shape 157"/>
        <p:cNvGrpSpPr/>
        <p:nvPr/>
      </p:nvGrpSpPr>
      <p:grpSpPr>
        <a:xfrm>
          <a:off x="0" y="0"/>
          <a:ext cx="0" cy="0"/>
          <a:chOff x="0" y="0"/>
          <a:chExt cx="0" cy="0"/>
        </a:xfrm>
      </p:grpSpPr>
      <p:sp>
        <p:nvSpPr>
          <p:cNvPr id="158" name="Google Shape;158;g7a9e174e88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7a9e174e88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3" name="Shape 163"/>
        <p:cNvGrpSpPr/>
        <p:nvPr/>
      </p:nvGrpSpPr>
      <p:grpSpPr>
        <a:xfrm>
          <a:off x="0" y="0"/>
          <a:ext cx="0" cy="0"/>
          <a:chOff x="0" y="0"/>
          <a:chExt cx="0" cy="0"/>
        </a:xfrm>
      </p:grpSpPr>
      <p:sp>
        <p:nvSpPr>
          <p:cNvPr id="164" name="Google Shape;164;g7a9e77231a_0_19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a9e77231a_0_19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7a9e77231a_0_20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a9e77231a_0_20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7" name="Shape 177"/>
        <p:cNvGrpSpPr/>
        <p:nvPr/>
      </p:nvGrpSpPr>
      <p:grpSpPr>
        <a:xfrm>
          <a:off x="0" y="0"/>
          <a:ext cx="0" cy="0"/>
          <a:chOff x="0" y="0"/>
          <a:chExt cx="0" cy="0"/>
        </a:xfrm>
      </p:grpSpPr>
      <p:sp>
        <p:nvSpPr>
          <p:cNvPr id="178" name="Google Shape;178;g7ab102c7fe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7ab102c7fe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4" name="Shape 184"/>
        <p:cNvGrpSpPr/>
        <p:nvPr/>
      </p:nvGrpSpPr>
      <p:grpSpPr>
        <a:xfrm>
          <a:off x="0" y="0"/>
          <a:ext cx="0" cy="0"/>
          <a:chOff x="0" y="0"/>
          <a:chExt cx="0" cy="0"/>
        </a:xfrm>
      </p:grpSpPr>
      <p:sp>
        <p:nvSpPr>
          <p:cNvPr id="185" name="Google Shape;185;g7ab102c7fe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7ab102c7fe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 name="Google Shape;16;p2"/>
          <p:cNvSpPr txBox="1"/>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type="subTitle" idx="1"/>
          </p:nvPr>
        </p:nvSpPr>
        <p:spPr>
          <a:xfrm>
            <a:off x="5083950" y="3924925"/>
            <a:ext cx="34707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5" name="Google Shape;125;p11"/>
          <p:cNvSpPr txBox="1"/>
          <p:nvPr>
            <p:ph type="title" hasCustomPrompt="1"/>
          </p:nvPr>
        </p:nvSpPr>
        <p:spPr>
          <a:xfrm>
            <a:off x="823850" y="1284675"/>
            <a:ext cx="4776000" cy="1300800"/>
          </a:xfrm>
          <a:prstGeom prst="rect">
            <a:avLst/>
          </a:prstGeom>
        </p:spPr>
        <p:txBody>
          <a:bodyPr spcFirstLastPara="1" wrap="square" lIns="91425" tIns="91425" rIns="91425" bIns="91425" anchor="t" anchorCtr="0">
            <a:no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type="body" idx="1"/>
          </p:nvPr>
        </p:nvSpPr>
        <p:spPr>
          <a:xfrm>
            <a:off x="823850" y="2643124"/>
            <a:ext cx="4776000" cy="1218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127" name="Google Shape;127;p11"/>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28" name="Shape 128"/>
        <p:cNvGrpSpPr/>
        <p:nvPr/>
      </p:nvGrpSpPr>
      <p:grpSpPr>
        <a:xfrm>
          <a:off x="0" y="0"/>
          <a:ext cx="0" cy="0"/>
          <a:chOff x="0" y="0"/>
          <a:chExt cx="0" cy="0"/>
        </a:xfrm>
      </p:grpSpPr>
      <p:sp>
        <p:nvSpPr>
          <p:cNvPr id="129" name="Google Shape;129;p12"/>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9" name="Google Shape;39;p3"/>
          <p:cNvSpPr txBox="1"/>
          <p:nvPr>
            <p:ph type="title"/>
          </p:nvPr>
        </p:nvSpPr>
        <p:spPr>
          <a:xfrm>
            <a:off x="823850" y="2053000"/>
            <a:ext cx="4587000" cy="11487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4"/>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47" name="Google Shape;47;p4"/>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5"/>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type="body" idx="1"/>
          </p:nvPr>
        </p:nvSpPr>
        <p:spPr>
          <a:xfrm>
            <a:off x="1297500"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4" name="Google Shape;54;p5"/>
          <p:cNvSpPr txBox="1"/>
          <p:nvPr>
            <p:ph type="body" idx="2"/>
          </p:nvPr>
        </p:nvSpPr>
        <p:spPr>
          <a:xfrm>
            <a:off x="4933221" y="1567550"/>
            <a:ext cx="3403200" cy="29112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55" name="Google Shape;55;p5"/>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0" name="Google Shape;60;p6"/>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7"/>
          <p:cNvSpPr txBox="1"/>
          <p:nvPr>
            <p:ph type="title"/>
          </p:nvPr>
        </p:nvSpPr>
        <p:spPr>
          <a:xfrm>
            <a:off x="1297500" y="393750"/>
            <a:ext cx="3798900" cy="14931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type="body" idx="1"/>
          </p:nvPr>
        </p:nvSpPr>
        <p:spPr>
          <a:xfrm>
            <a:off x="1297500" y="1972550"/>
            <a:ext cx="3798900" cy="24159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68" name="Google Shape;68;p7"/>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9" name="Google Shape;89;p8"/>
          <p:cNvSpPr txBox="1"/>
          <p:nvPr>
            <p:ph type="title"/>
          </p:nvPr>
        </p:nvSpPr>
        <p:spPr>
          <a:xfrm>
            <a:off x="823850" y="866775"/>
            <a:ext cx="4587000" cy="35211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5" name="Google Shape;95;p9"/>
          <p:cNvSpPr txBox="1"/>
          <p:nvPr>
            <p:ph type="title"/>
          </p:nvPr>
        </p:nvSpPr>
        <p:spPr>
          <a:xfrm>
            <a:off x="1297500" y="1658325"/>
            <a:ext cx="3036300" cy="1751700"/>
          </a:xfrm>
          <a:prstGeom prst="rect">
            <a:avLst/>
          </a:prstGeom>
        </p:spPr>
        <p:txBody>
          <a:bodyPr spcFirstLastPara="1" wrap="square" lIns="91425" tIns="91425" rIns="91425" bIns="91425" anchor="t"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type="subTitle" idx="1"/>
          </p:nvPr>
        </p:nvSpPr>
        <p:spPr>
          <a:xfrm>
            <a:off x="1297500" y="3538000"/>
            <a:ext cx="3036300" cy="506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type="body" idx="2"/>
          </p:nvPr>
        </p:nvSpPr>
        <p:spPr>
          <a:xfrm>
            <a:off x="4648200" y="1696600"/>
            <a:ext cx="3676800" cy="2347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p:txBody>
      </p:sp>
      <p:sp>
        <p:nvSpPr>
          <p:cNvPr id="98" name="Google Shape;98;p9"/>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3" name="Google Shape;103;p10"/>
          <p:cNvSpPr txBox="1"/>
          <p:nvPr>
            <p:ph type="body" idx="1"/>
          </p:nvPr>
        </p:nvSpPr>
        <p:spPr>
          <a:xfrm>
            <a:off x="812725" y="4305375"/>
            <a:ext cx="6936000" cy="5238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300"/>
              <a:buNone/>
              <a:defRPr/>
            </a:lvl1pPr>
          </a:lstStyle>
          <a:p/>
        </p:txBody>
      </p:sp>
      <p:sp>
        <p:nvSpPr>
          <p:cNvPr id="104" name="Google Shape;104;p10"/>
          <p:cNvSpPr txBox="1"/>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1pPr>
            <a:lvl2pPr lvl="1">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2pPr>
            <a:lvl3pPr lvl="2">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3pPr>
            <a:lvl4pPr lvl="3">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4pPr>
            <a:lvl5pPr lvl="4">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5pPr>
            <a:lvl6pPr lvl="5">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6pPr>
            <a:lvl7pPr lvl="6">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7pPr>
            <a:lvl8pPr lvl="7">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8pPr>
            <a:lvl9pPr lvl="8">
              <a:spcBef>
                <a:spcPts val="0"/>
              </a:spcBef>
              <a:spcAft>
                <a:spcPts val="0"/>
              </a:spcAft>
              <a:buClr>
                <a:schemeClr val="lt1"/>
              </a:buClr>
              <a:buSzPts val="2800"/>
              <a:buFont typeface="Montserrat" panose="00000500000000000000"/>
              <a:buNone/>
              <a:defRPr sz="2800">
                <a:solidFill>
                  <a:schemeClr val="lt1"/>
                </a:solidFill>
                <a:latin typeface="Montserrat" panose="00000500000000000000"/>
                <a:ea typeface="Montserrat" panose="00000500000000000000"/>
                <a:cs typeface="Montserrat" panose="00000500000000000000"/>
                <a:sym typeface="Montserrat" panose="00000500000000000000"/>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lt1"/>
              </a:buClr>
              <a:buSzPts val="1300"/>
              <a:buFont typeface="Lato" panose="020F0502020204030203"/>
              <a:buChar char="●"/>
              <a:defRPr sz="1300">
                <a:solidFill>
                  <a:schemeClr val="l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1600"/>
              </a:spcBef>
              <a:spcAft>
                <a:spcPts val="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1600"/>
              </a:spcBef>
              <a:spcAft>
                <a:spcPts val="1600"/>
              </a:spcAft>
              <a:buClr>
                <a:schemeClr val="lt1"/>
              </a:buClr>
              <a:buSzPts val="1100"/>
              <a:buFont typeface="Lato" panose="020F0502020204030203"/>
              <a:buChar char="■"/>
              <a:defRPr sz="1100">
                <a:solidFill>
                  <a:schemeClr val="l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lt1"/>
                </a:solidFill>
                <a:latin typeface="Lato" panose="020F0502020204030203"/>
                <a:ea typeface="Lato" panose="020F0502020204030203"/>
                <a:cs typeface="Lato" panose="020F0502020204030203"/>
                <a:sym typeface="Lato" panose="020F0502020204030203"/>
              </a:defRPr>
            </a:lvl1pPr>
            <a:lvl2pPr lvl="1" algn="r">
              <a:buNone/>
              <a:defRPr sz="1000">
                <a:solidFill>
                  <a:schemeClr val="lt1"/>
                </a:solidFill>
                <a:latin typeface="Lato" panose="020F0502020204030203"/>
                <a:ea typeface="Lato" panose="020F0502020204030203"/>
                <a:cs typeface="Lato" panose="020F0502020204030203"/>
                <a:sym typeface="Lato" panose="020F0502020204030203"/>
              </a:defRPr>
            </a:lvl2pPr>
            <a:lvl3pPr lvl="2" algn="r">
              <a:buNone/>
              <a:defRPr sz="1000">
                <a:solidFill>
                  <a:schemeClr val="lt1"/>
                </a:solidFill>
                <a:latin typeface="Lato" panose="020F0502020204030203"/>
                <a:ea typeface="Lato" panose="020F0502020204030203"/>
                <a:cs typeface="Lato" panose="020F0502020204030203"/>
                <a:sym typeface="Lato" panose="020F0502020204030203"/>
              </a:defRPr>
            </a:lvl3pPr>
            <a:lvl4pPr lvl="3" algn="r">
              <a:buNone/>
              <a:defRPr sz="1000">
                <a:solidFill>
                  <a:schemeClr val="lt1"/>
                </a:solidFill>
                <a:latin typeface="Lato" panose="020F0502020204030203"/>
                <a:ea typeface="Lato" panose="020F0502020204030203"/>
                <a:cs typeface="Lato" panose="020F0502020204030203"/>
                <a:sym typeface="Lato" panose="020F0502020204030203"/>
              </a:defRPr>
            </a:lvl4pPr>
            <a:lvl5pPr lvl="4" algn="r">
              <a:buNone/>
              <a:defRPr sz="1000">
                <a:solidFill>
                  <a:schemeClr val="lt1"/>
                </a:solidFill>
                <a:latin typeface="Lato" panose="020F0502020204030203"/>
                <a:ea typeface="Lato" panose="020F0502020204030203"/>
                <a:cs typeface="Lato" panose="020F0502020204030203"/>
                <a:sym typeface="Lato" panose="020F0502020204030203"/>
              </a:defRPr>
            </a:lvl5pPr>
            <a:lvl6pPr lvl="5" algn="r">
              <a:buNone/>
              <a:defRPr sz="1000">
                <a:solidFill>
                  <a:schemeClr val="lt1"/>
                </a:solidFill>
                <a:latin typeface="Lato" panose="020F0502020204030203"/>
                <a:ea typeface="Lato" panose="020F0502020204030203"/>
                <a:cs typeface="Lato" panose="020F0502020204030203"/>
                <a:sym typeface="Lato" panose="020F0502020204030203"/>
              </a:defRPr>
            </a:lvl6pPr>
            <a:lvl7pPr lvl="6" algn="r">
              <a:buNone/>
              <a:defRPr sz="1000">
                <a:solidFill>
                  <a:schemeClr val="lt1"/>
                </a:solidFill>
                <a:latin typeface="Lato" panose="020F0502020204030203"/>
                <a:ea typeface="Lato" panose="020F0502020204030203"/>
                <a:cs typeface="Lato" panose="020F0502020204030203"/>
                <a:sym typeface="Lato" panose="020F0502020204030203"/>
              </a:defRPr>
            </a:lvl7pPr>
            <a:lvl8pPr lvl="7" algn="r">
              <a:buNone/>
              <a:defRPr sz="1000">
                <a:solidFill>
                  <a:schemeClr val="lt1"/>
                </a:solidFill>
                <a:latin typeface="Lato" panose="020F0502020204030203"/>
                <a:ea typeface="Lato" panose="020F0502020204030203"/>
                <a:cs typeface="Lato" panose="020F0502020204030203"/>
                <a:sym typeface="Lato" panose="020F0502020204030203"/>
              </a:defRPr>
            </a:lvl8pPr>
            <a:lvl9pPr lvl="8" algn="r">
              <a:buNone/>
              <a:defRPr sz="1000">
                <a:solidFill>
                  <a:schemeClr val="l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乘用车细分市场销量预测</a:t>
            </a:r>
            <a:endParaRPr lang="zh-CN"/>
          </a:p>
        </p:txBody>
      </p:sp>
      <p:sp>
        <p:nvSpPr>
          <p:cNvPr id="135" name="Google Shape;135;p13"/>
          <p:cNvSpPr txBox="1"/>
          <p:nvPr>
            <p:ph type="subTitle" idx="1"/>
          </p:nvPr>
        </p:nvSpPr>
        <p:spPr>
          <a:xfrm>
            <a:off x="3676425" y="3285900"/>
            <a:ext cx="8520600" cy="1248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sz="2400"/>
              <a:t>队伍：起个什么名字好呢</a:t>
            </a:r>
            <a:endParaRPr sz="2400"/>
          </a:p>
          <a:p>
            <a:pPr marL="0" lvl="0" indent="0" algn="l" rtl="0">
              <a:spcBef>
                <a:spcPts val="0"/>
              </a:spcBef>
              <a:spcAft>
                <a:spcPts val="0"/>
              </a:spcAft>
              <a:buNone/>
            </a:pPr>
            <a:r>
              <a:rPr lang="zh-CN" sz="2400"/>
              <a:t>龚震、王子牧、段牧知</a:t>
            </a:r>
            <a:endParaRPr lang="zh-CN" sz="2400"/>
          </a:p>
          <a:p>
            <a:pPr marL="0" lvl="0" indent="0" algn="l" rtl="0">
              <a:spcBef>
                <a:spcPts val="0"/>
              </a:spcBef>
              <a:spcAft>
                <a:spcPts val="0"/>
              </a:spcAft>
              <a:buNone/>
            </a:pPr>
            <a:r>
              <a:rPr lang="zh-CN" sz="2400">
                <a:ea typeface="宋体" panose="02010600030101010101" pitchFamily="2" charset="-122"/>
              </a:rPr>
              <a:t>初赛：</a:t>
            </a:r>
            <a:r>
              <a:rPr lang="en-US" altLang="zh-CN" sz="2400">
                <a:ea typeface="宋体" panose="02010600030101010101" pitchFamily="2" charset="-122"/>
              </a:rPr>
              <a:t>12	</a:t>
            </a:r>
            <a:r>
              <a:rPr lang="zh-CN" altLang="en-US" sz="2400">
                <a:ea typeface="宋体" panose="02010600030101010101" pitchFamily="2" charset="-122"/>
              </a:rPr>
              <a:t>复赛：</a:t>
            </a:r>
            <a:r>
              <a:rPr lang="en-US" altLang="zh-CN" sz="2400">
                <a:ea typeface="宋体" panose="02010600030101010101" pitchFamily="2" charset="-122"/>
              </a:rPr>
              <a:t>29</a:t>
            </a:r>
            <a:endParaRPr lang="en-US" altLang="zh-CN" sz="240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2"/>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模型选择</a:t>
            </a:r>
            <a:endParaRPr lang="zh-CN"/>
          </a:p>
        </p:txBody>
      </p:sp>
      <p:sp>
        <p:nvSpPr>
          <p:cNvPr id="197" name="Google Shape;197;p22"/>
          <p:cNvSpPr txBox="1"/>
          <p:nvPr>
            <p:ph type="body" idx="1"/>
          </p:nvPr>
        </p:nvSpPr>
        <p:spPr>
          <a:xfrm>
            <a:off x="1297500" y="892450"/>
            <a:ext cx="7038900" cy="468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zh-CN"/>
              <a:t>lightgbm、xgboost等集成学习的树模型</a:t>
            </a:r>
            <a:endParaRPr lang="zh-CN"/>
          </a:p>
          <a:p>
            <a:pPr marL="457200" lvl="0" indent="0" algn="l" rtl="0">
              <a:spcBef>
                <a:spcPts val="1600"/>
              </a:spcBef>
              <a:spcAft>
                <a:spcPts val="0"/>
              </a:spcAft>
              <a:buNone/>
            </a:pPr>
          </a:p>
          <a:p>
            <a:pPr marL="457200" lvl="0" indent="0" algn="l" rtl="0">
              <a:spcBef>
                <a:spcPts val="1600"/>
              </a:spcBef>
              <a:spcAft>
                <a:spcPts val="1600"/>
              </a:spcAft>
              <a:buNone/>
            </a:pP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198" name="Google Shape;198;p22"/>
          <p:cNvSpPr txBox="1"/>
          <p:nvPr/>
        </p:nvSpPr>
        <p:spPr>
          <a:xfrm>
            <a:off x="525050" y="1307850"/>
            <a:ext cx="8358300" cy="361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model = lgb.LGBMRegressor( </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137160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num_leaves=2**5-1, reg_alpha=0.25, reg_lambda=0.25, objective='mse', max_depth=-1, learning_rate=0.05, min_child_samples=10, random_state=2019, n_estimators=2000, subsample=0.9, colsample_bytree=0.7,num_threads= -1</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137160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model = xgb.XGBRegressor(</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            max_depth=5 , learning_rate=0.05, n_estimators=2000, </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            objective='reg:gamma', tree_method = 'hist',subsample=0.9, </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            colsample_bytree=0.7, min_child_samples=5,eval_metric = 'rmse' </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            )</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模型选择</a:t>
            </a:r>
            <a:endParaRPr lang="zh-CN"/>
          </a:p>
        </p:txBody>
      </p:sp>
      <p:sp>
        <p:nvSpPr>
          <p:cNvPr id="204" name="Google Shape;204;p23"/>
          <p:cNvSpPr txBox="1"/>
          <p:nvPr>
            <p:ph type="body" idx="1"/>
          </p:nvPr>
        </p:nvSpPr>
        <p:spPr>
          <a:xfrm>
            <a:off x="1297500" y="892450"/>
            <a:ext cx="7038900" cy="4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2. 通过feature importance筛选</a:t>
            </a:r>
            <a:endParaRPr lang="zh-CN"/>
          </a:p>
          <a:p>
            <a:pPr marL="0" lvl="0" indent="0" algn="l" rtl="0">
              <a:spcBef>
                <a:spcPts val="1600"/>
              </a:spcBef>
              <a:spcAft>
                <a:spcPts val="0"/>
              </a:spcAft>
              <a:buNone/>
            </a:pPr>
            <a:r>
              <a:rPr lang="zh-CN"/>
              <a:t>重要性低的特征可以直接删去</a:t>
            </a:r>
            <a:endParaRPr lang="zh-CN"/>
          </a:p>
          <a:p>
            <a:pPr marL="457200" lvl="0" indent="0" algn="l" rtl="0">
              <a:spcBef>
                <a:spcPts val="1600"/>
              </a:spcBef>
              <a:spcAft>
                <a:spcPts val="0"/>
              </a:spcAft>
              <a:buNone/>
            </a:pPr>
          </a:p>
          <a:p>
            <a:pPr marL="457200" lvl="0" indent="0" algn="l" rtl="0">
              <a:spcBef>
                <a:spcPts val="1600"/>
              </a:spcBef>
              <a:spcAft>
                <a:spcPts val="1600"/>
              </a:spcAft>
              <a:buNone/>
            </a:pP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205" name="Google Shape;205;p23"/>
          <p:cNvPicPr preferRelativeResize="0"/>
          <p:nvPr/>
        </p:nvPicPr>
        <p:blipFill rotWithShape="1">
          <a:blip r:embed="rId1"/>
          <a:srcRect l="1412" t="1681" r="8015" b="1681"/>
          <a:stretch>
            <a:fillRect/>
          </a:stretch>
        </p:blipFill>
        <p:spPr>
          <a:xfrm>
            <a:off x="3651375" y="586625"/>
            <a:ext cx="5492624" cy="4556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4"/>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模型融合</a:t>
            </a:r>
            <a:endParaRPr lang="zh-CN"/>
          </a:p>
        </p:txBody>
      </p:sp>
      <p:sp>
        <p:nvSpPr>
          <p:cNvPr id="211" name="Google Shape;211;p24"/>
          <p:cNvSpPr txBox="1"/>
          <p:nvPr>
            <p:ph type="body" idx="1"/>
          </p:nvPr>
        </p:nvSpPr>
        <p:spPr>
          <a:xfrm>
            <a:off x="1297500" y="892450"/>
            <a:ext cx="7038900" cy="4683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zh-CN"/>
              <a:t>利用mlxtend进行stacking</a:t>
            </a:r>
            <a:endParaRPr lang="zh-CN"/>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0" lvl="0" indent="0" algn="l" rtl="0">
              <a:spcBef>
                <a:spcPts val="1600"/>
              </a:spcBef>
              <a:spcAft>
                <a:spcPts val="0"/>
              </a:spcAft>
              <a:buNone/>
            </a:pPr>
          </a:p>
          <a:p>
            <a:pPr marL="457200" lvl="0" indent="-311150" algn="l" rtl="0">
              <a:spcBef>
                <a:spcPts val="1600"/>
              </a:spcBef>
              <a:spcAft>
                <a:spcPts val="0"/>
              </a:spcAft>
              <a:buSzPts val="1300"/>
              <a:buAutoNum type="arabicPeriod"/>
            </a:pPr>
            <a:r>
              <a:rPr lang="zh-CN"/>
              <a:t>直接对不同模型进行加权融合</a:t>
            </a:r>
            <a:endParaRPr lang="zh-CN"/>
          </a:p>
          <a:p>
            <a:pPr marL="457200" lvl="0" indent="0" algn="l" rtl="0">
              <a:spcBef>
                <a:spcPts val="1600"/>
              </a:spcBef>
              <a:spcAft>
                <a:spcPts val="0"/>
              </a:spcAft>
              <a:buNone/>
            </a:pPr>
            <a:r>
              <a:rPr lang="zh-CN"/>
              <a:t>提升很大</a:t>
            </a:r>
            <a:endParaRPr lang="zh-CN"/>
          </a:p>
          <a:p>
            <a:pPr marL="457200" lvl="0" indent="0" algn="l" rtl="0">
              <a:spcBef>
                <a:spcPts val="1600"/>
              </a:spcBef>
              <a:spcAft>
                <a:spcPts val="0"/>
              </a:spcAft>
              <a:buNone/>
            </a:pPr>
          </a:p>
          <a:p>
            <a:pPr marL="457200" lvl="0" indent="0" algn="l" rtl="0">
              <a:spcBef>
                <a:spcPts val="1600"/>
              </a:spcBef>
              <a:spcAft>
                <a:spcPts val="1600"/>
              </a:spcAft>
              <a:buNone/>
            </a:pP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
        <p:nvSpPr>
          <p:cNvPr id="212" name="Google Shape;212;p24"/>
          <p:cNvSpPr txBox="1"/>
          <p:nvPr/>
        </p:nvSpPr>
        <p:spPr>
          <a:xfrm>
            <a:off x="1689550" y="1435650"/>
            <a:ext cx="5893500" cy="227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from mlxtend.classifier import StackingClassifier</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lr = LogisticRegression()</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sclf = StackingClassifier(classifiers=[clf1, clf2, clf3],</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                          use_probas=True,</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                          average_probas=False,</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sz="1300">
                <a:solidFill>
                  <a:schemeClr val="lt1"/>
                </a:solidFill>
                <a:latin typeface="Source Code Pro" panose="020B0509030403020204"/>
                <a:ea typeface="Source Code Pro" panose="020B0509030403020204"/>
                <a:cs typeface="Source Code Pro" panose="020B0509030403020204"/>
                <a:sym typeface="Source Code Pro" panose="020B0509030403020204"/>
              </a:rPr>
              <a:t>                          meta_classifier=lr)</a:t>
            </a:r>
            <a:endParaRPr sz="1300">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总结</a:t>
            </a:r>
            <a:endParaRPr lang="zh-CN"/>
          </a:p>
        </p:txBody>
      </p:sp>
      <p:sp>
        <p:nvSpPr>
          <p:cNvPr id="218" name="Google Shape;218;p25"/>
          <p:cNvSpPr txBox="1"/>
          <p:nvPr>
            <p:ph type="body" idx="1"/>
          </p:nvPr>
        </p:nvSpPr>
        <p:spPr>
          <a:xfrm>
            <a:off x="1297500" y="892450"/>
            <a:ext cx="7038900" cy="4009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AutoNum type="arabicPeriod"/>
            </a:pPr>
            <a:r>
              <a:rPr lang="zh-CN" sz="1400"/>
              <a:t>要根据数据的特点选取模型（lgb,xgb or NN）</a:t>
            </a:r>
            <a:endParaRPr sz="1400"/>
          </a:p>
          <a:p>
            <a:pPr marL="457200" lvl="0" indent="0" algn="l" rtl="0">
              <a:spcBef>
                <a:spcPts val="1600"/>
              </a:spcBef>
              <a:spcAft>
                <a:spcPts val="0"/>
              </a:spcAft>
              <a:buNone/>
            </a:pPr>
            <a:endParaRPr sz="1400"/>
          </a:p>
          <a:p>
            <a:pPr marL="457200" lvl="0" indent="-317500" algn="l" rtl="0">
              <a:spcBef>
                <a:spcPts val="1600"/>
              </a:spcBef>
              <a:spcAft>
                <a:spcPts val="0"/>
              </a:spcAft>
              <a:buSzPts val="1400"/>
              <a:buAutoNum type="arabicPeriod"/>
            </a:pPr>
            <a:r>
              <a:rPr lang="zh-CN" sz="1400"/>
              <a:t>特征工程很重要</a:t>
            </a:r>
            <a:endParaRPr sz="1400"/>
          </a:p>
          <a:p>
            <a:pPr marL="457200" lvl="0" indent="0" algn="l" rtl="0">
              <a:spcBef>
                <a:spcPts val="1600"/>
              </a:spcBef>
              <a:spcAft>
                <a:spcPts val="0"/>
              </a:spcAft>
              <a:buNone/>
            </a:pPr>
            <a:r>
              <a:rPr lang="zh-CN" sz="1400"/>
              <a:t>garbage in garbage out，特征决定着你的成绩上限，模型只不过是去逼近这个上限，一组好的特征不用非常的复杂的模型和调参就能取得一个比较好的结果</a:t>
            </a:r>
            <a:endParaRPr sz="1400"/>
          </a:p>
          <a:p>
            <a:pPr marL="457200" lvl="0" indent="-317500" algn="l" rtl="0">
              <a:spcBef>
                <a:spcPts val="1600"/>
              </a:spcBef>
              <a:spcAft>
                <a:spcPts val="0"/>
              </a:spcAft>
              <a:buSzPts val="1400"/>
              <a:buAutoNum type="arabicPeriod"/>
            </a:pPr>
            <a:r>
              <a:rPr lang="zh-CN" sz="1400"/>
              <a:t>线上线下不稳的时候只能多尝试，多融合</a:t>
            </a:r>
            <a:endParaRPr sz="1400"/>
          </a:p>
          <a:p>
            <a:pPr marL="457200" lvl="0" indent="0" algn="l" rtl="0">
              <a:spcBef>
                <a:spcPts val="1600"/>
              </a:spcBef>
              <a:spcAft>
                <a:spcPts val="0"/>
              </a:spcAft>
              <a:buNone/>
            </a:pPr>
            <a:endParaRPr sz="1400"/>
          </a:p>
          <a:p>
            <a:pPr marL="457200" lvl="0" indent="-317500" algn="l" rtl="0">
              <a:spcBef>
                <a:spcPts val="1600"/>
              </a:spcBef>
              <a:spcAft>
                <a:spcPts val="0"/>
              </a:spcAft>
              <a:buSzPts val="1400"/>
              <a:buAutoNum type="arabicPeriod"/>
            </a:pPr>
            <a:r>
              <a:rPr lang="zh-CN" sz="1400"/>
              <a:t>过拟合怎么办？</a:t>
            </a:r>
            <a:endParaRPr sz="1400"/>
          </a:p>
          <a:p>
            <a:pPr marL="457200" lvl="0" indent="0" algn="l" rtl="0">
              <a:spcBef>
                <a:spcPts val="1600"/>
              </a:spcBef>
              <a:spcAft>
                <a:spcPts val="1600"/>
              </a:spcAft>
              <a:buNone/>
            </a:pPr>
            <a:r>
              <a:rPr lang="zh-CN" sz="1400"/>
              <a:t>shuffle，剔除垃圾特征(大概率是特征有问题)</a:t>
            </a:r>
            <a:endParaRPr sz="14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题目简述</a:t>
            </a:r>
            <a:endParaRPr lang="zh-CN"/>
          </a:p>
        </p:txBody>
      </p:sp>
      <p:sp>
        <p:nvSpPr>
          <p:cNvPr id="141" name="Google Shape;141;p14"/>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zh-CN" sz="1800"/>
              <a:t>时间序列预测问题（回归）</a:t>
            </a:r>
            <a:endParaRPr sz="1800"/>
          </a:p>
          <a:p>
            <a:pPr marL="457200" lvl="0" indent="-342900" algn="l" rtl="0">
              <a:spcBef>
                <a:spcPts val="0"/>
              </a:spcBef>
              <a:spcAft>
                <a:spcPts val="0"/>
              </a:spcAft>
              <a:buSzPts val="1800"/>
              <a:buAutoNum type="arabicPeriod"/>
            </a:pPr>
            <a:r>
              <a:rPr lang="zh-CN" sz="1800"/>
              <a:t>数据量过少（深度学习模型如RNN、统计学习模型如ARIMA Prophet效果很差）</a:t>
            </a:r>
            <a:endParaRPr sz="1800"/>
          </a:p>
          <a:p>
            <a:pPr marL="457200" lvl="0" indent="-342900" algn="l" rtl="0">
              <a:spcBef>
                <a:spcPts val="0"/>
              </a:spcBef>
              <a:spcAft>
                <a:spcPts val="0"/>
              </a:spcAft>
              <a:buSzPts val="1800"/>
              <a:buAutoNum type="arabicPeriod"/>
            </a:pPr>
            <a:r>
              <a:rPr lang="zh-CN" sz="1800"/>
              <a:t>部分类别数据存在缺失</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数据清洗</a:t>
            </a:r>
            <a:endParaRPr lang="zh-CN"/>
          </a:p>
        </p:txBody>
      </p:sp>
      <p:sp>
        <p:nvSpPr>
          <p:cNvPr id="147" name="Google Shape;147;p15"/>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zh-CN" sz="1800"/>
              <a:t>异常值处理</a:t>
            </a:r>
            <a:endParaRPr sz="1800"/>
          </a:p>
        </p:txBody>
      </p:sp>
      <p:sp>
        <p:nvSpPr>
          <p:cNvPr id="148" name="Google Shape;148;p15"/>
          <p:cNvSpPr txBox="1"/>
          <p:nvPr/>
        </p:nvSpPr>
        <p:spPr>
          <a:xfrm>
            <a:off x="784050" y="2089550"/>
            <a:ext cx="7575900" cy="251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def quantile_clip(group):</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    group.plot()</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    group[group &lt; group.quantile(.05)] = group.quantile(</a:t>
            </a:r>
            <a:r>
              <a:rPr lang="zh-CN">
                <a:solidFill>
                  <a:srgbClr val="FF0000"/>
                </a:solidFill>
                <a:latin typeface="Source Code Pro" panose="020B0509030403020204"/>
                <a:ea typeface="Source Code Pro" panose="020B0509030403020204"/>
                <a:cs typeface="Source Code Pro" panose="020B0509030403020204"/>
                <a:sym typeface="Source Code Pro" panose="020B0509030403020204"/>
              </a:rPr>
              <a:t>.05</a:t>
            </a: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    group[group &gt; group.quantile(.95)] = group.quantile(</a:t>
            </a:r>
            <a:r>
              <a:rPr lang="zh-CN">
                <a:solidFill>
                  <a:srgbClr val="FF0000"/>
                </a:solidFill>
                <a:latin typeface="Source Code Pro" panose="020B0509030403020204"/>
                <a:ea typeface="Source Code Pro" panose="020B0509030403020204"/>
                <a:cs typeface="Source Code Pro" panose="020B0509030403020204"/>
                <a:sym typeface="Source Code Pro" panose="020B0509030403020204"/>
              </a:rPr>
              <a:t>.90</a:t>
            </a: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    group.plot()</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    plt.show()</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    return group</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152400" marR="152400" lvl="0" indent="0" algn="l" rtl="0">
              <a:lnSpc>
                <a:spcPct val="115000"/>
              </a:lnSpc>
              <a:spcBef>
                <a:spcPts val="0"/>
              </a:spcBef>
              <a:spcAft>
                <a:spcPts val="0"/>
              </a:spcAft>
              <a:buNone/>
            </a:pPr>
            <a:r>
              <a:rPr lang="zh-CN">
                <a:solidFill>
                  <a:schemeClr val="lt1"/>
                </a:solidFill>
                <a:latin typeface="Source Code Pro" panose="020B0509030403020204"/>
                <a:ea typeface="Source Code Pro" panose="020B0509030403020204"/>
                <a:cs typeface="Source Code Pro" panose="020B0509030403020204"/>
                <a:sym typeface="Source Code Pro" panose="020B0509030403020204"/>
              </a:rPr>
              <a:t>df['travel_time'] = df.groupby(['link_ID', 'date'])['travel_time'].transform(quantile_clip)</a:t>
            </a:r>
            <a:endParaRPr>
              <a:solidFill>
                <a:schemeClr val="lt1"/>
              </a:solidFill>
              <a:latin typeface="Source Code Pro" panose="020B0509030403020204"/>
              <a:ea typeface="Source Code Pro" panose="020B0509030403020204"/>
              <a:cs typeface="Source Code Pro" panose="020B0509030403020204"/>
              <a:sym typeface="Source Code Pro" panose="020B0509030403020204"/>
            </a:endParaRPr>
          </a:p>
          <a:p>
            <a:pPr marL="0" lvl="0" indent="0" algn="l" rtl="0">
              <a:spcBef>
                <a:spcPts val="0"/>
              </a:spcBef>
              <a:spcAft>
                <a:spcPts val="0"/>
              </a:spcAft>
              <a:buNone/>
            </a:pPr>
            <a:endParaRPr sz="1300">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52" name="Shape 152"/>
        <p:cNvGrpSpPr/>
        <p:nvPr/>
      </p:nvGrpSpPr>
      <p:grpSpPr>
        <a:xfrm>
          <a:off x="0" y="0"/>
          <a:ext cx="0" cy="0"/>
          <a:chOff x="0" y="0"/>
          <a:chExt cx="0" cy="0"/>
        </a:xfrm>
      </p:grpSpPr>
      <p:sp>
        <p:nvSpPr>
          <p:cNvPr id="153" name="Google Shape;153;p16"/>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数据清洗</a:t>
            </a:r>
            <a:endParaRPr lang="zh-CN"/>
          </a:p>
        </p:txBody>
      </p:sp>
      <p:sp>
        <p:nvSpPr>
          <p:cNvPr id="154" name="Google Shape;154;p16"/>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zh-CN" sz="1800"/>
              <a:t>异常值处理</a:t>
            </a:r>
            <a:endParaRPr sz="1800"/>
          </a:p>
        </p:txBody>
      </p:sp>
      <p:pic>
        <p:nvPicPr>
          <p:cNvPr id="155" name="Google Shape;155;p16"/>
          <p:cNvPicPr preferRelativeResize="0"/>
          <p:nvPr/>
        </p:nvPicPr>
        <p:blipFill>
          <a:blip r:embed="rId1"/>
          <a:stretch>
            <a:fillRect/>
          </a:stretch>
        </p:blipFill>
        <p:spPr>
          <a:xfrm>
            <a:off x="1072463" y="2314575"/>
            <a:ext cx="3724275" cy="2400300"/>
          </a:xfrm>
          <a:prstGeom prst="rect">
            <a:avLst/>
          </a:prstGeom>
          <a:noFill/>
          <a:ln>
            <a:noFill/>
          </a:ln>
        </p:spPr>
      </p:pic>
      <p:sp>
        <p:nvSpPr>
          <p:cNvPr id="156" name="Google Shape;156;p16"/>
          <p:cNvSpPr txBox="1"/>
          <p:nvPr/>
        </p:nvSpPr>
        <p:spPr>
          <a:xfrm>
            <a:off x="4907750" y="3289675"/>
            <a:ext cx="2078700" cy="664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CN">
                <a:solidFill>
                  <a:schemeClr val="lt1"/>
                </a:solidFill>
                <a:latin typeface="Lato" panose="020F0502020204030203"/>
                <a:ea typeface="Lato" panose="020F0502020204030203"/>
                <a:cs typeface="Lato" panose="020F0502020204030203"/>
                <a:sym typeface="Lato" panose="020F0502020204030203"/>
              </a:rPr>
              <a:t>蓝色为原本销量值</a:t>
            </a:r>
            <a:endParaRPr>
              <a:solidFill>
                <a:schemeClr val="lt1"/>
              </a:solidFill>
              <a:latin typeface="Lato" panose="020F0502020204030203"/>
              <a:ea typeface="Lato" panose="020F0502020204030203"/>
              <a:cs typeface="Lato" panose="020F0502020204030203"/>
              <a:sym typeface="Lato" panose="020F0502020204030203"/>
            </a:endParaRPr>
          </a:p>
          <a:p>
            <a:pPr marL="0" lvl="0" indent="0" algn="l" rtl="0">
              <a:spcBef>
                <a:spcPts val="0"/>
              </a:spcBef>
              <a:spcAft>
                <a:spcPts val="0"/>
              </a:spcAft>
              <a:buNone/>
            </a:pPr>
            <a:r>
              <a:rPr lang="zh-CN">
                <a:solidFill>
                  <a:schemeClr val="lt1"/>
                </a:solidFill>
                <a:latin typeface="Lato" panose="020F0502020204030203"/>
                <a:ea typeface="Lato" panose="020F0502020204030203"/>
                <a:cs typeface="Lato" panose="020F0502020204030203"/>
                <a:sym typeface="Lato" panose="020F0502020204030203"/>
              </a:rPr>
              <a:t>橙色为去异常后的值</a:t>
            </a:r>
            <a:endParaRPr>
              <a:solidFill>
                <a:schemeClr val="lt1"/>
              </a:solidFill>
              <a:latin typeface="Lato" panose="020F0502020204030203"/>
              <a:ea typeface="Lato" panose="020F0502020204030203"/>
              <a:cs typeface="Lato" panose="020F0502020204030203"/>
              <a:sym typeface="Lato" panose="020F0502020204030203"/>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数据清洗</a:t>
            </a:r>
            <a:endParaRPr lang="zh-CN"/>
          </a:p>
        </p:txBody>
      </p:sp>
      <p:sp>
        <p:nvSpPr>
          <p:cNvPr id="162" name="Google Shape;162;p17"/>
          <p:cNvSpPr txBox="1"/>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2. 缺失值处理</a:t>
            </a:r>
            <a:endParaRPr lang="zh-CN"/>
          </a:p>
          <a:p>
            <a:pPr marL="0" lvl="0" indent="0" algn="l" rtl="0">
              <a:spcBef>
                <a:spcPts val="1600"/>
              </a:spcBef>
              <a:spcAft>
                <a:spcPts val="0"/>
              </a:spcAft>
              <a:buNone/>
            </a:pPr>
            <a:r>
              <a:rPr lang="zh-CN"/>
              <a:t>滑窗导致的前面几个月的销量缺失，直接舍去该数据</a:t>
            </a:r>
            <a:endParaRPr lang="zh-CN"/>
          </a:p>
          <a:p>
            <a:pPr marL="0" lvl="0" indent="0" algn="l" rtl="0">
              <a:spcBef>
                <a:spcPts val="1600"/>
              </a:spcBef>
              <a:spcAft>
                <a:spcPts val="0"/>
              </a:spcAft>
              <a:buNone/>
            </a:pPr>
            <a:r>
              <a:rPr lang="zh-CN" sz="1200">
                <a:latin typeface="Source Code Pro Medium" panose="020B0509030403020204"/>
                <a:ea typeface="Source Code Pro Medium" panose="020B0509030403020204"/>
                <a:cs typeface="Source Code Pro Medium" panose="020B0509030403020204"/>
                <a:sym typeface="Source Code Pro Medium" panose="020B0509030403020204"/>
              </a:rPr>
              <a:t>"carCommentVolum", "newsReplyVolum"</a:t>
            </a:r>
            <a:r>
              <a:rPr lang="zh-CN"/>
              <a:t>利用过去数据通过lightgbm,xgboost模型填补</a:t>
            </a:r>
            <a:endParaRPr lang="zh-CN"/>
          </a:p>
          <a:p>
            <a:pPr marL="0" lvl="0" indent="0" algn="l" rtl="0">
              <a:spcBef>
                <a:spcPts val="1600"/>
              </a:spcBef>
              <a:spcAft>
                <a:spcPts val="0"/>
              </a:spcAft>
              <a:buNone/>
            </a:pPr>
            <a:r>
              <a:rPr lang="zh-CN"/>
              <a:t>等价特征删除——adcode与province一一对应可以直接删除province</a:t>
            </a:r>
            <a:endParaRPr lang="zh-CN"/>
          </a:p>
          <a:p>
            <a:pPr marL="0" lvl="0" indent="0" algn="l" rtl="0">
              <a:spcBef>
                <a:spcPts val="1600"/>
              </a:spcBef>
              <a:spcAft>
                <a:spcPts val="0"/>
              </a:spcAft>
              <a:buNone/>
            </a:pPr>
            <a:r>
              <a:rPr lang="zh-CN"/>
              <a:t>bodyType与model为多对一的关系，可以通过model对bodytype进行补全</a:t>
            </a:r>
            <a:endParaRPr lang="zh-CN"/>
          </a:p>
          <a:p>
            <a:pPr marL="0" lvl="0" indent="0" algn="l" rtl="0">
              <a:spcBef>
                <a:spcPts val="1600"/>
              </a:spcBef>
              <a:spcAft>
                <a:spcPts val="0"/>
              </a:spcAft>
              <a:buNone/>
            </a:pPr>
          </a:p>
          <a:p>
            <a:pPr marL="0" lvl="0" indent="0" algn="l" rtl="0">
              <a:spcBef>
                <a:spcPts val="1600"/>
              </a:spcBef>
              <a:spcAft>
                <a:spcPts val="1600"/>
              </a:spcAft>
              <a:buNone/>
            </a:p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特征工程</a:t>
            </a:r>
            <a:endParaRPr lang="zh-CN"/>
          </a:p>
        </p:txBody>
      </p:sp>
      <p:sp>
        <p:nvSpPr>
          <p:cNvPr id="168" name="Google Shape;168;p18"/>
          <p:cNvSpPr txBox="1"/>
          <p:nvPr>
            <p:ph type="body" idx="1"/>
          </p:nvPr>
        </p:nvSpPr>
        <p:spPr>
          <a:xfrm>
            <a:off x="1147475" y="913900"/>
            <a:ext cx="7038900" cy="29112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Font typeface="微软雅黑" panose="020B0503020204020204" charset="-122"/>
              <a:buAutoNum type="arabicPeriod"/>
            </a:pPr>
            <a:r>
              <a:rPr lang="zh-CN" sz="1400">
                <a:latin typeface="微软雅黑" panose="020B0503020204020204" charset="-122"/>
                <a:ea typeface="微软雅黑" panose="020B0503020204020204" charset="-122"/>
                <a:cs typeface="微软雅黑" panose="020B0503020204020204" charset="-122"/>
                <a:sym typeface="微软雅黑" panose="020B0503020204020204" charset="-122"/>
              </a:rPr>
              <a:t>shift</a:t>
            </a:r>
            <a:endParaRPr sz="1400">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457200" lvl="0" indent="0" algn="l" rtl="0">
              <a:spcBef>
                <a:spcPts val="1600"/>
              </a:spcBef>
              <a:spcAft>
                <a:spcPts val="1600"/>
              </a:spcAft>
              <a:buNone/>
            </a:pPr>
            <a:r>
              <a:rPr lang="zh-CN" sz="14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rPr>
              <a:t>纯粹利用时间销量特征，将过往历史数据作为当前的特征，提取趋势性信息</a:t>
            </a:r>
            <a:endParaRPr sz="14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69" name="Google Shape;169;p18"/>
          <p:cNvPicPr preferRelativeResize="0"/>
          <p:nvPr/>
        </p:nvPicPr>
        <p:blipFill>
          <a:blip r:embed="rId1"/>
          <a:stretch>
            <a:fillRect/>
          </a:stretch>
        </p:blipFill>
        <p:spPr>
          <a:xfrm>
            <a:off x="1904088" y="1831950"/>
            <a:ext cx="5825725" cy="32365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特征工程</a:t>
            </a:r>
            <a:endParaRPr lang="zh-CN"/>
          </a:p>
        </p:txBody>
      </p:sp>
      <p:sp>
        <p:nvSpPr>
          <p:cNvPr id="175" name="Google Shape;175;p19"/>
          <p:cNvSpPr txBox="1"/>
          <p:nvPr>
            <p:ph type="body" idx="1"/>
          </p:nvPr>
        </p:nvSpPr>
        <p:spPr>
          <a:xfrm>
            <a:off x="1297500" y="892450"/>
            <a:ext cx="7038900" cy="29112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AutoNum type="arabicPeriod"/>
            </a:pPr>
            <a:r>
              <a:rPr lang="zh-CN"/>
              <a:t>shift的衍生特征</a:t>
            </a:r>
            <a:endParaRPr lang="zh-CN"/>
          </a:p>
          <a:p>
            <a:pPr marL="457200" lvl="0" indent="0" algn="l" rtl="0">
              <a:spcBef>
                <a:spcPts val="1600"/>
              </a:spcBef>
              <a:spcAft>
                <a:spcPts val="0"/>
              </a:spcAft>
              <a:buNone/>
            </a:pPr>
            <a:r>
              <a:rPr lang="zh-CN"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rPr>
              <a:t>对shift进行sum、mean、std(直接利用pandas实现)</a:t>
            </a: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457200" lvl="0" indent="0" algn="l" rtl="0">
              <a:spcBef>
                <a:spcPts val="1600"/>
              </a:spcBef>
              <a:spcAft>
                <a:spcPts val="1600"/>
              </a:spcAft>
              <a:buNone/>
            </a:pPr>
            <a:r>
              <a:rPr lang="zh-CN"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rPr>
              <a:t>对同省同车型统一进行销量平均然后进行shift</a:t>
            </a: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76" name="Google Shape;176;p19"/>
          <p:cNvPicPr preferRelativeResize="0"/>
          <p:nvPr/>
        </p:nvPicPr>
        <p:blipFill rotWithShape="1">
          <a:blip r:embed="rId1"/>
          <a:srcRect b="42289"/>
          <a:stretch>
            <a:fillRect/>
          </a:stretch>
        </p:blipFill>
        <p:spPr>
          <a:xfrm>
            <a:off x="1297500" y="2100225"/>
            <a:ext cx="7477751" cy="2968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1297500" y="39375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特征工程</a:t>
            </a:r>
            <a:endParaRPr lang="zh-CN"/>
          </a:p>
        </p:txBody>
      </p:sp>
      <p:sp>
        <p:nvSpPr>
          <p:cNvPr id="182" name="Google Shape;182;p20"/>
          <p:cNvSpPr txBox="1"/>
          <p:nvPr>
            <p:ph type="body" idx="1"/>
          </p:nvPr>
        </p:nvSpPr>
        <p:spPr>
          <a:xfrm>
            <a:off x="1297500" y="8924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2. 节假日特征</a:t>
            </a:r>
            <a:endParaRPr lang="zh-CN"/>
          </a:p>
          <a:p>
            <a:pPr marL="457200" lvl="0" indent="0" algn="l" rtl="0">
              <a:lnSpc>
                <a:spcPct val="100000"/>
              </a:lnSpc>
              <a:spcBef>
                <a:spcPts val="1600"/>
              </a:spcBef>
              <a:spcAft>
                <a:spcPts val="0"/>
              </a:spcAft>
              <a:buNone/>
            </a:pPr>
            <a:r>
              <a:rPr lang="zh-CN"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rPr>
              <a:t>模仿prophet添加节假日信息，重点捕捉春节信息</a:t>
            </a: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457200" lvl="0" indent="0" algn="l" rtl="0">
              <a:lnSpc>
                <a:spcPct val="100000"/>
              </a:lnSpc>
              <a:spcBef>
                <a:spcPts val="0"/>
              </a:spcBef>
              <a:spcAft>
                <a:spcPts val="0"/>
              </a:spcAft>
              <a:buNone/>
            </a:pPr>
            <a:r>
              <a:rPr lang="zh-CN"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rPr>
              <a:t>由常识以及EDA可知，春节前会出现购车增加，而含春节月份会出现因透支导致的销量下降</a:t>
            </a: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a:p>
            <a:pPr marL="457200" lvl="0" indent="0" algn="l" rtl="0">
              <a:spcBef>
                <a:spcPts val="0"/>
              </a:spcBef>
              <a:spcAft>
                <a:spcPts val="1600"/>
              </a:spcAft>
              <a:buNone/>
            </a:pPr>
            <a:r>
              <a:rPr lang="zh-CN"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rPr>
              <a:t>添加”离春节距离”特征</a:t>
            </a: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83" name="Google Shape;183;p20"/>
          <p:cNvPicPr preferRelativeResize="0"/>
          <p:nvPr/>
        </p:nvPicPr>
        <p:blipFill>
          <a:blip r:embed="rId1"/>
          <a:stretch>
            <a:fillRect/>
          </a:stretch>
        </p:blipFill>
        <p:spPr>
          <a:xfrm>
            <a:off x="2039463" y="2057400"/>
            <a:ext cx="5554976" cy="308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114425" y="0"/>
            <a:ext cx="7038900" cy="914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特征工程</a:t>
            </a:r>
            <a:endParaRPr lang="zh-CN"/>
          </a:p>
        </p:txBody>
      </p:sp>
      <p:sp>
        <p:nvSpPr>
          <p:cNvPr id="189" name="Google Shape;189;p21"/>
          <p:cNvSpPr txBox="1"/>
          <p:nvPr>
            <p:ph type="body" idx="1"/>
          </p:nvPr>
        </p:nvSpPr>
        <p:spPr>
          <a:xfrm>
            <a:off x="1184150" y="608075"/>
            <a:ext cx="74634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t>3. 省份总体特征</a:t>
            </a:r>
            <a:endParaRPr lang="zh-CN"/>
          </a:p>
          <a:p>
            <a:pPr marL="0" lvl="0" indent="0" algn="l" rtl="0">
              <a:spcBef>
                <a:spcPts val="1600"/>
              </a:spcBef>
              <a:spcAft>
                <a:spcPts val="1600"/>
              </a:spcAft>
              <a:buNone/>
            </a:pPr>
            <a:r>
              <a:rPr lang="zh-CN"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rPr>
              <a:t>统计同省销量的平均特征，以及同省同bodytype的平均特征。表征某省消费能力以及对某类车型的喜好</a:t>
            </a:r>
            <a:endParaRPr sz="1200">
              <a:highlight>
                <a:srgbClr val="000000"/>
              </a:highlight>
              <a:latin typeface="微软雅黑" panose="020B0503020204020204" charset="-122"/>
              <a:ea typeface="微软雅黑" panose="020B0503020204020204" charset="-122"/>
              <a:cs typeface="微软雅黑" panose="020B0503020204020204" charset="-122"/>
              <a:sym typeface="微软雅黑" panose="020B0503020204020204" charset="-122"/>
            </a:endParaRPr>
          </a:p>
        </p:txBody>
      </p:sp>
      <p:pic>
        <p:nvPicPr>
          <p:cNvPr id="190" name="Google Shape;190;p21"/>
          <p:cNvPicPr preferRelativeResize="0"/>
          <p:nvPr/>
        </p:nvPicPr>
        <p:blipFill rotWithShape="1">
          <a:blip r:embed="rId1"/>
          <a:srcRect r="50214"/>
          <a:stretch>
            <a:fillRect/>
          </a:stretch>
        </p:blipFill>
        <p:spPr>
          <a:xfrm>
            <a:off x="1114425" y="1575750"/>
            <a:ext cx="3197176" cy="3567750"/>
          </a:xfrm>
          <a:prstGeom prst="rect">
            <a:avLst/>
          </a:prstGeom>
          <a:noFill/>
          <a:ln>
            <a:noFill/>
          </a:ln>
        </p:spPr>
      </p:pic>
      <p:pic>
        <p:nvPicPr>
          <p:cNvPr id="191" name="Google Shape;191;p21"/>
          <p:cNvPicPr preferRelativeResize="0"/>
          <p:nvPr/>
        </p:nvPicPr>
        <p:blipFill rotWithShape="1">
          <a:blip r:embed="rId2"/>
          <a:srcRect r="50214"/>
          <a:stretch>
            <a:fillRect/>
          </a:stretch>
        </p:blipFill>
        <p:spPr>
          <a:xfrm>
            <a:off x="5025881" y="1575750"/>
            <a:ext cx="3197176" cy="356775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1924</Words>
  <Application>WPS 演示</Application>
  <PresentationFormat/>
  <Paragraphs>121</Paragraphs>
  <Slides>13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Arial</vt:lpstr>
      <vt:lpstr>Montserrat</vt:lpstr>
      <vt:lpstr>Lato</vt:lpstr>
      <vt:lpstr>Source Code Pro</vt:lpstr>
      <vt:lpstr>Source Code Pro Medium</vt:lpstr>
      <vt:lpstr>微软雅黑</vt:lpstr>
      <vt:lpstr>Arial Unicode MS</vt:lpstr>
      <vt:lpstr>Focus</vt:lpstr>
      <vt:lpstr>乘用车细分市场销量预测</vt:lpstr>
      <vt:lpstr>题目简述</vt:lpstr>
      <vt:lpstr>数据清洗</vt:lpstr>
      <vt:lpstr>数据清洗</vt:lpstr>
      <vt:lpstr>数据清洗</vt:lpstr>
      <vt:lpstr>特征工程</vt:lpstr>
      <vt:lpstr>特征工程</vt:lpstr>
      <vt:lpstr>特征工程</vt:lpstr>
      <vt:lpstr>特征工程</vt:lpstr>
      <vt:lpstr>模型选择</vt:lpstr>
      <vt:lpstr>模型选择</vt:lpstr>
      <vt:lpstr>模型融合</vt:lpstr>
      <vt:lpstr>总结</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乘用车细分市场销量预测</dc:title>
  <dc:creator/>
  <cp:lastModifiedBy>gz</cp:lastModifiedBy>
  <cp:revision>1</cp:revision>
  <dcterms:created xsi:type="dcterms:W3CDTF">2019-12-10T06:03:41Z</dcterms:created>
  <dcterms:modified xsi:type="dcterms:W3CDTF">2019-12-10T06:03:41Z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2052-11.8.2.8411</vt:lpwstr>
  </property>
</Properties>
</file>