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9906000" cx="1761012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20">
          <p15:clr>
            <a:srgbClr val="A4A3A4"/>
          </p15:clr>
        </p15:guide>
        <p15:guide id="2" pos="5547">
          <p15:clr>
            <a:srgbClr val="A4A3A4"/>
          </p15:clr>
        </p15:guide>
        <p15:guide id="3" pos="1238">
          <p15:clr>
            <a:srgbClr val="A4A3A4"/>
          </p15:clr>
        </p15:guide>
        <p15:guide id="4" pos="10323">
          <p15:clr>
            <a:srgbClr val="A4A3A4"/>
          </p15:clr>
        </p15:guide>
        <p15:guide id="5" orient="horz" pos="1079">
          <p15:clr>
            <a:srgbClr val="A4A3A4"/>
          </p15:clr>
        </p15:guide>
        <p15:guide id="6" pos="770">
          <p15:clr>
            <a:srgbClr val="A4A3A4"/>
          </p15:clr>
        </p15:guide>
        <p15:guide id="7" orient="horz" pos="1442">
          <p15:clr>
            <a:srgbClr val="A4A3A4"/>
          </p15:clr>
        </p15:guide>
        <p15:guide id="8" orient="horz" pos="4481">
          <p15:clr>
            <a:srgbClr val="A4A3A4"/>
          </p15:clr>
        </p15:guide>
        <p15:guide id="9" orient="horz" pos="852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45" roundtripDataSignature="AMtx7miGw7bSPJKhtpOUKHk0hc3+DUB8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143D327-81DE-4AF8-B591-137FA4FC8378}">
  <a:tblStyle styleId="{8143D327-81DE-4AF8-B591-137FA4FC837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20" orient="horz"/>
        <p:guide pos="5547"/>
        <p:guide pos="1238"/>
        <p:guide pos="10323"/>
        <p:guide pos="1079" orient="horz"/>
        <p:guide pos="770"/>
        <p:guide pos="1442" orient="horz"/>
        <p:guide pos="4481" orient="horz"/>
        <p:guide pos="852" orient="horz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p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fd5cd3c2a7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" name="Google Shape;267;gfd5cd3c2a7_0_173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fd5cd3c2a7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9" name="Google Shape;279;gfd5cd3c2a7_0_24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fd5cd3c2a7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4" name="Google Shape;294;gfd5cd3c2a7_0_255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fd5cd3c2a7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5" name="Google Shape;315;gfd5cd3c2a7_0_283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fd5cd3c2a7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1" name="Google Shape;331;gfd5cd3c2a7_0_227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fd5cd3c2a7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6" name="Google Shape;346;gfd5cd3c2a7_0_30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fd5cd3c2a7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2" name="Google Shape;362;gfd5cd3c2a7_0_322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fd5cd3c2a7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5" name="Google Shape;375;gfd5cd3c2a7_0_355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fd5cd3c2a7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0" name="Google Shape;390;gfd5cd3c2a7_0_369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fd5cd3c2a7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1" name="Google Shape;411;gfd5cd3c2a7_0_389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p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fd5cd3c2a7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7" name="Google Shape;427;gfd5cd3c2a7_0_343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fd5cd3c2a7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1" name="Google Shape;441;gfd5cd3c2a7_0_408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fd5cd3c2a7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4" name="Google Shape;454;gfd5cd3c2a7_0_42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fd5cd3c2a7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9" name="Google Shape;469;gfd5cd3c2a7_0_435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fd5cd3c2a7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0" name="Google Shape;490;gfd5cd3c2a7_0_455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fd5cd3c2a7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6" name="Google Shape;506;gfd5cd3c2a7_0_472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fd5cd3c2a7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0" name="Google Shape;520;gfd5cd3c2a7_0_487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fd5cd3c2a7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5" name="Google Shape;535;gfd5cd3c2a7_4_2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fd5cd3c2a7_4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9" name="Google Shape;549;gfd5cd3c2a7_4_7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fd5cd3c2a7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4" name="Google Shape;584;gfd5cd3c2a7_0_609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p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fd5cd3c2a7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8" name="Google Shape;598;gfd5cd3c2a7_2_4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fd5cd3c2a7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0" name="Google Shape;610;gfd5cd3c2a7_2_17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efc48af5ae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4" name="Google Shape;624;gefc48af5ae_3_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fd5cd3c2a7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9" name="Google Shape;639;gfd5cd3c2a7_0_535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fd5cd3c2a7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4" name="Google Shape;654;gfd5cd3c2a7_0_56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fd5cd3c2a7_0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8" name="Google Shape;668;gfd5cd3c2a7_0_585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fd5cd3c2a7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1" name="Google Shape;681;gfd5cd3c2a7_2_42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fd5cd3c2a7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5" name="Google Shape;695;gfd5cd3c2a7_2_54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8" name="Google Shape;708;p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d5cd3c2a7_0_15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fd5cd3c2a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fd5cd3c2a7_0_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d5cd3c2a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gfd5cd3c2a7_0_4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fc48af5ae_1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gefc48af5ae_1_188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fd5cd3c2a7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gfd5cd3c2a7_0_107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fd5cd3c2a7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7" name="Google Shape;227;gfd5cd3c2a7_0_124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fd5cd3c2a7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gfd5cd3c2a7_0_203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>
  <p:cSld name="콘텐츠 2개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9"/>
          <p:cNvGrpSpPr/>
          <p:nvPr/>
        </p:nvGrpSpPr>
        <p:grpSpPr>
          <a:xfrm>
            <a:off x="1" y="0"/>
            <a:ext cx="17610138" cy="9906000"/>
            <a:chOff x="0" y="0"/>
            <a:chExt cx="6858000" cy="9906000"/>
          </a:xfrm>
        </p:grpSpPr>
        <p:sp>
          <p:nvSpPr>
            <p:cNvPr id="12" name="Google Shape;12;p9"/>
            <p:cNvSpPr/>
            <p:nvPr/>
          </p:nvSpPr>
          <p:spPr>
            <a:xfrm>
              <a:off x="0" y="0"/>
              <a:ext cx="6858000" cy="9906000"/>
            </a:xfrm>
            <a:prstGeom prst="rect">
              <a:avLst/>
            </a:prstGeom>
            <a:solidFill>
              <a:srgbClr val="F2F7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622"/>
                <a:buFont typeface="Arial"/>
                <a:buNone/>
              </a:pPr>
              <a:r>
                <a:t/>
              </a:r>
              <a:endParaRPr b="0" i="0" sz="4622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" name="Google Shape;13;p9"/>
            <p:cNvSpPr/>
            <p:nvPr/>
          </p:nvSpPr>
          <p:spPr>
            <a:xfrm>
              <a:off x="245779" y="470364"/>
              <a:ext cx="6366442" cy="8875124"/>
            </a:xfrm>
            <a:custGeom>
              <a:rect b="b" l="l" r="r" t="t"/>
              <a:pathLst>
                <a:path extrusionOk="0" h="512" w="752">
                  <a:moveTo>
                    <a:pt x="752" y="0"/>
                  </a:moveTo>
                  <a:lnTo>
                    <a:pt x="0" y="0"/>
                  </a:lnTo>
                  <a:lnTo>
                    <a:pt x="0" y="512"/>
                  </a:lnTo>
                  <a:lnTo>
                    <a:pt x="752" y="512"/>
                  </a:lnTo>
                  <a:lnTo>
                    <a:pt x="752" y="0"/>
                  </a:lnTo>
                  <a:close/>
                  <a:moveTo>
                    <a:pt x="2" y="510"/>
                  </a:moveTo>
                  <a:lnTo>
                    <a:pt x="2" y="2"/>
                  </a:lnTo>
                  <a:lnTo>
                    <a:pt x="750" y="2"/>
                  </a:lnTo>
                  <a:lnTo>
                    <a:pt x="750" y="510"/>
                  </a:lnTo>
                  <a:lnTo>
                    <a:pt x="2" y="51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622"/>
                <a:buFont typeface="Arial"/>
                <a:buNone/>
              </a:pPr>
              <a:r>
                <a:t/>
              </a:r>
              <a:endParaRPr b="0" i="0" sz="4622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" name="Google Shape;14;p9"/>
            <p:cNvSpPr txBox="1"/>
            <p:nvPr/>
          </p:nvSpPr>
          <p:spPr>
            <a:xfrm>
              <a:off x="360040" y="560866"/>
              <a:ext cx="3636394" cy="6454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95"/>
                <a:buFont typeface="Arial"/>
                <a:buNone/>
              </a:pPr>
              <a:r>
                <a:rPr b="0" i="0" lang="en-US" sz="1795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No part of this publication may be circulated / quoted / or reproduced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95"/>
                <a:buFont typeface="Arial"/>
                <a:buNone/>
              </a:pPr>
              <a:r>
                <a:rPr b="0" i="0" lang="en-US" sz="1795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for distribution outside the client organization without prior written approval from KSA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Z:\공통\02.각종양식\로고\로고 모음\ksalogo_ai-[변환됨]_03.png" id="15" name="Google Shape;15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05792" y="8121352"/>
            <a:ext cx="4598554" cy="92372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9"/>
          <p:cNvSpPr/>
          <p:nvPr/>
        </p:nvSpPr>
        <p:spPr>
          <a:xfrm>
            <a:off x="-635" y="8682181"/>
            <a:ext cx="3142551" cy="1223819"/>
          </a:xfrm>
          <a:custGeom>
            <a:rect b="b" l="l" r="r" t="t"/>
            <a:pathLst>
              <a:path extrusionOk="0" h="1223819" w="1223819">
                <a:moveTo>
                  <a:pt x="0" y="0"/>
                </a:moveTo>
                <a:lnTo>
                  <a:pt x="1223819" y="1223819"/>
                </a:lnTo>
                <a:lnTo>
                  <a:pt x="323274" y="1223819"/>
                </a:lnTo>
                <a:lnTo>
                  <a:pt x="0" y="887615"/>
                </a:lnTo>
                <a:close/>
              </a:path>
            </a:pathLst>
          </a:custGeom>
          <a:solidFill>
            <a:srgbClr val="0F24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22"/>
              <a:buFont typeface="Arial"/>
              <a:buNone/>
            </a:pPr>
            <a:r>
              <a:t/>
            </a:r>
            <a:endParaRPr b="0" i="0" sz="4622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880507" y="396699"/>
            <a:ext cx="15849124" cy="1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98"/>
              <a:buFont typeface="Malgun Gothic"/>
              <a:buNone/>
              <a:defRPr b="0" i="0" sz="11298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 rot="5400000">
            <a:off x="5536318" y="-2344409"/>
            <a:ext cx="6537502" cy="1584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750379" lvl="0" marL="457200" marR="0" rtl="0" algn="l">
              <a:lnSpc>
                <a:spcPct val="100000"/>
              </a:lnSpc>
              <a:spcBef>
                <a:spcPts val="1643"/>
              </a:spcBef>
              <a:spcAft>
                <a:spcPts val="0"/>
              </a:spcAft>
              <a:buClr>
                <a:schemeClr val="dk1"/>
              </a:buClr>
              <a:buSzPts val="8217"/>
              <a:buFont typeface="Arial"/>
              <a:buChar char="•"/>
              <a:defRPr b="0" i="0" sz="8217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685165" lvl="1" marL="914400" marR="0" rtl="0" algn="l">
              <a:lnSpc>
                <a:spcPct val="100000"/>
              </a:lnSpc>
              <a:spcBef>
                <a:spcPts val="1438"/>
              </a:spcBef>
              <a:spcAft>
                <a:spcPts val="0"/>
              </a:spcAft>
              <a:buClr>
                <a:schemeClr val="dk1"/>
              </a:buClr>
              <a:buSzPts val="7190"/>
              <a:buFont typeface="Arial"/>
              <a:buChar char="–"/>
              <a:defRPr b="0" i="0" sz="719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619950" lvl="2" marL="1371600" marR="0" rtl="0" algn="l">
              <a:lnSpc>
                <a:spcPct val="100000"/>
              </a:lnSpc>
              <a:spcBef>
                <a:spcPts val="1233"/>
              </a:spcBef>
              <a:spcAft>
                <a:spcPts val="0"/>
              </a:spcAft>
              <a:buClr>
                <a:schemeClr val="dk1"/>
              </a:buClr>
              <a:buSzPts val="6163"/>
              <a:buFont typeface="Arial"/>
              <a:buChar char="•"/>
              <a:defRPr b="0" i="0" sz="6163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554736" lvl="3" marL="1828800" marR="0" rtl="0" algn="l">
              <a:lnSpc>
                <a:spcPct val="100000"/>
              </a:lnSpc>
              <a:spcBef>
                <a:spcPts val="1027"/>
              </a:spcBef>
              <a:spcAft>
                <a:spcPts val="0"/>
              </a:spcAft>
              <a:buClr>
                <a:schemeClr val="dk1"/>
              </a:buClr>
              <a:buSzPts val="5136"/>
              <a:buFont typeface="Arial"/>
              <a:buChar char="–"/>
              <a:defRPr b="0" i="0" sz="5136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554735" lvl="4" marL="2286000" marR="0" rtl="0" algn="l">
              <a:lnSpc>
                <a:spcPct val="100000"/>
              </a:lnSpc>
              <a:spcBef>
                <a:spcPts val="1027"/>
              </a:spcBef>
              <a:spcAft>
                <a:spcPts val="0"/>
              </a:spcAft>
              <a:buClr>
                <a:schemeClr val="dk1"/>
              </a:buClr>
              <a:buSzPts val="5136"/>
              <a:buFont typeface="Arial"/>
              <a:buChar char="»"/>
              <a:defRPr b="0" i="0" sz="5136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554735" lvl="5" marL="2743200" marR="0" rtl="0" algn="l">
              <a:lnSpc>
                <a:spcPct val="100000"/>
              </a:lnSpc>
              <a:spcBef>
                <a:spcPts val="1027"/>
              </a:spcBef>
              <a:spcAft>
                <a:spcPts val="0"/>
              </a:spcAft>
              <a:buClr>
                <a:schemeClr val="dk1"/>
              </a:buClr>
              <a:buSzPts val="5136"/>
              <a:buFont typeface="Arial"/>
              <a:buChar char="•"/>
              <a:defRPr b="0" i="0" sz="5136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554735" lvl="6" marL="3200400" marR="0" rtl="0" algn="l">
              <a:lnSpc>
                <a:spcPct val="100000"/>
              </a:lnSpc>
              <a:spcBef>
                <a:spcPts val="1027"/>
              </a:spcBef>
              <a:spcAft>
                <a:spcPts val="0"/>
              </a:spcAft>
              <a:buClr>
                <a:schemeClr val="dk1"/>
              </a:buClr>
              <a:buSzPts val="5136"/>
              <a:buFont typeface="Arial"/>
              <a:buChar char="•"/>
              <a:defRPr b="0" i="0" sz="5136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554735" lvl="7" marL="3657600" marR="0" rtl="0" algn="l">
              <a:lnSpc>
                <a:spcPct val="100000"/>
              </a:lnSpc>
              <a:spcBef>
                <a:spcPts val="1027"/>
              </a:spcBef>
              <a:spcAft>
                <a:spcPts val="0"/>
              </a:spcAft>
              <a:buClr>
                <a:schemeClr val="dk1"/>
              </a:buClr>
              <a:buSzPts val="5136"/>
              <a:buFont typeface="Arial"/>
              <a:buChar char="•"/>
              <a:defRPr b="0" i="0" sz="5136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554735" lvl="8" marL="4114800" marR="0" rtl="0" algn="l">
              <a:lnSpc>
                <a:spcPct val="100000"/>
              </a:lnSpc>
              <a:spcBef>
                <a:spcPts val="1027"/>
              </a:spcBef>
              <a:spcAft>
                <a:spcPts val="0"/>
              </a:spcAft>
              <a:buClr>
                <a:schemeClr val="dk1"/>
              </a:buClr>
              <a:buSzPts val="5136"/>
              <a:buFont typeface="Arial"/>
              <a:buChar char="•"/>
              <a:defRPr b="0" i="0" sz="5136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0" name="Google Shape;100;p18"/>
          <p:cNvSpPr txBox="1"/>
          <p:nvPr>
            <p:ph idx="10" type="dt"/>
          </p:nvPr>
        </p:nvSpPr>
        <p:spPr>
          <a:xfrm>
            <a:off x="880507" y="9181396"/>
            <a:ext cx="4109032" cy="527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1" name="Google Shape;101;p18"/>
          <p:cNvSpPr txBox="1"/>
          <p:nvPr>
            <p:ph idx="11" type="ftr"/>
          </p:nvPr>
        </p:nvSpPr>
        <p:spPr>
          <a:xfrm>
            <a:off x="6016797" y="9181396"/>
            <a:ext cx="5576544" cy="527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12620599" y="9181396"/>
            <a:ext cx="4109032" cy="527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 rot="5400000">
            <a:off x="10522390" y="2641661"/>
            <a:ext cx="8452202" cy="3962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98"/>
              <a:buFont typeface="Malgun Gothic"/>
              <a:buNone/>
              <a:defRPr b="0" i="0" sz="11298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 rot="5400000">
            <a:off x="2451076" y="-1173869"/>
            <a:ext cx="8452202" cy="11593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750379" lvl="0" marL="457200" marR="0" rtl="0" algn="l">
              <a:lnSpc>
                <a:spcPct val="100000"/>
              </a:lnSpc>
              <a:spcBef>
                <a:spcPts val="1643"/>
              </a:spcBef>
              <a:spcAft>
                <a:spcPts val="0"/>
              </a:spcAft>
              <a:buClr>
                <a:schemeClr val="dk1"/>
              </a:buClr>
              <a:buSzPts val="8217"/>
              <a:buFont typeface="Arial"/>
              <a:buChar char="•"/>
              <a:defRPr b="0" i="0" sz="8217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685165" lvl="1" marL="914400" marR="0" rtl="0" algn="l">
              <a:lnSpc>
                <a:spcPct val="100000"/>
              </a:lnSpc>
              <a:spcBef>
                <a:spcPts val="1438"/>
              </a:spcBef>
              <a:spcAft>
                <a:spcPts val="0"/>
              </a:spcAft>
              <a:buClr>
                <a:schemeClr val="dk1"/>
              </a:buClr>
              <a:buSzPts val="7190"/>
              <a:buFont typeface="Arial"/>
              <a:buChar char="–"/>
              <a:defRPr b="0" i="0" sz="719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619950" lvl="2" marL="1371600" marR="0" rtl="0" algn="l">
              <a:lnSpc>
                <a:spcPct val="100000"/>
              </a:lnSpc>
              <a:spcBef>
                <a:spcPts val="1233"/>
              </a:spcBef>
              <a:spcAft>
                <a:spcPts val="0"/>
              </a:spcAft>
              <a:buClr>
                <a:schemeClr val="dk1"/>
              </a:buClr>
              <a:buSzPts val="6163"/>
              <a:buFont typeface="Arial"/>
              <a:buChar char="•"/>
              <a:defRPr b="0" i="0" sz="6163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554736" lvl="3" marL="1828800" marR="0" rtl="0" algn="l">
              <a:lnSpc>
                <a:spcPct val="100000"/>
              </a:lnSpc>
              <a:spcBef>
                <a:spcPts val="1027"/>
              </a:spcBef>
              <a:spcAft>
                <a:spcPts val="0"/>
              </a:spcAft>
              <a:buClr>
                <a:schemeClr val="dk1"/>
              </a:buClr>
              <a:buSzPts val="5136"/>
              <a:buFont typeface="Arial"/>
              <a:buChar char="–"/>
              <a:defRPr b="0" i="0" sz="5136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554735" lvl="4" marL="2286000" marR="0" rtl="0" algn="l">
              <a:lnSpc>
                <a:spcPct val="100000"/>
              </a:lnSpc>
              <a:spcBef>
                <a:spcPts val="1027"/>
              </a:spcBef>
              <a:spcAft>
                <a:spcPts val="0"/>
              </a:spcAft>
              <a:buClr>
                <a:schemeClr val="dk1"/>
              </a:buClr>
              <a:buSzPts val="5136"/>
              <a:buFont typeface="Arial"/>
              <a:buChar char="»"/>
              <a:defRPr b="0" i="0" sz="5136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554735" lvl="5" marL="2743200" marR="0" rtl="0" algn="l">
              <a:lnSpc>
                <a:spcPct val="100000"/>
              </a:lnSpc>
              <a:spcBef>
                <a:spcPts val="1027"/>
              </a:spcBef>
              <a:spcAft>
                <a:spcPts val="0"/>
              </a:spcAft>
              <a:buClr>
                <a:schemeClr val="dk1"/>
              </a:buClr>
              <a:buSzPts val="5136"/>
              <a:buFont typeface="Arial"/>
              <a:buChar char="•"/>
              <a:defRPr b="0" i="0" sz="5136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554735" lvl="6" marL="3200400" marR="0" rtl="0" algn="l">
              <a:lnSpc>
                <a:spcPct val="100000"/>
              </a:lnSpc>
              <a:spcBef>
                <a:spcPts val="1027"/>
              </a:spcBef>
              <a:spcAft>
                <a:spcPts val="0"/>
              </a:spcAft>
              <a:buClr>
                <a:schemeClr val="dk1"/>
              </a:buClr>
              <a:buSzPts val="5136"/>
              <a:buFont typeface="Arial"/>
              <a:buChar char="•"/>
              <a:defRPr b="0" i="0" sz="5136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554735" lvl="7" marL="3657600" marR="0" rtl="0" algn="l">
              <a:lnSpc>
                <a:spcPct val="100000"/>
              </a:lnSpc>
              <a:spcBef>
                <a:spcPts val="1027"/>
              </a:spcBef>
              <a:spcAft>
                <a:spcPts val="0"/>
              </a:spcAft>
              <a:buClr>
                <a:schemeClr val="dk1"/>
              </a:buClr>
              <a:buSzPts val="5136"/>
              <a:buFont typeface="Arial"/>
              <a:buChar char="•"/>
              <a:defRPr b="0" i="0" sz="5136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554735" lvl="8" marL="4114800" marR="0" rtl="0" algn="l">
              <a:lnSpc>
                <a:spcPct val="100000"/>
              </a:lnSpc>
              <a:spcBef>
                <a:spcPts val="1027"/>
              </a:spcBef>
              <a:spcAft>
                <a:spcPts val="0"/>
              </a:spcAft>
              <a:buClr>
                <a:schemeClr val="dk1"/>
              </a:buClr>
              <a:buSzPts val="5136"/>
              <a:buFont typeface="Arial"/>
              <a:buChar char="•"/>
              <a:defRPr b="0" i="0" sz="5136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6" name="Google Shape;106;p19"/>
          <p:cNvSpPr txBox="1"/>
          <p:nvPr>
            <p:ph idx="10" type="dt"/>
          </p:nvPr>
        </p:nvSpPr>
        <p:spPr>
          <a:xfrm>
            <a:off x="880507" y="9181396"/>
            <a:ext cx="4109032" cy="527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7" name="Google Shape;107;p19"/>
          <p:cNvSpPr txBox="1"/>
          <p:nvPr>
            <p:ph idx="11" type="ftr"/>
          </p:nvPr>
        </p:nvSpPr>
        <p:spPr>
          <a:xfrm>
            <a:off x="6016797" y="9181396"/>
            <a:ext cx="5576544" cy="527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12620599" y="9181396"/>
            <a:ext cx="4109032" cy="527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/>
          <p:nvPr/>
        </p:nvSpPr>
        <p:spPr>
          <a:xfrm>
            <a:off x="0" y="0"/>
            <a:ext cx="11555193" cy="9906000"/>
          </a:xfrm>
          <a:prstGeom prst="rect">
            <a:avLst/>
          </a:prstGeom>
          <a:solidFill>
            <a:srgbClr val="F2F7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22"/>
              <a:buFont typeface="Arial"/>
              <a:buNone/>
            </a:pPr>
            <a:r>
              <a:t/>
            </a:r>
            <a:endParaRPr b="0" i="0" sz="4622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9;p10"/>
          <p:cNvSpPr/>
          <p:nvPr/>
        </p:nvSpPr>
        <p:spPr>
          <a:xfrm>
            <a:off x="7325839" y="0"/>
            <a:ext cx="10284303" cy="99060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22"/>
              <a:buFont typeface="Arial"/>
              <a:buNone/>
            </a:pPr>
            <a:r>
              <a:t/>
            </a:r>
            <a:endParaRPr b="0" i="0" sz="4622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" name="Google Shape;20;p10"/>
          <p:cNvPicPr preferRelativeResize="0"/>
          <p:nvPr/>
        </p:nvPicPr>
        <p:blipFill rotWithShape="1">
          <a:blip r:embed="rId2">
            <a:alphaModFix/>
          </a:blip>
          <a:srcRect b="0" l="16149" r="20896" t="0"/>
          <a:stretch/>
        </p:blipFill>
        <p:spPr>
          <a:xfrm rot="5400000">
            <a:off x="2793297" y="4030636"/>
            <a:ext cx="9905998" cy="184473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0"/>
          <p:cNvSpPr/>
          <p:nvPr/>
        </p:nvSpPr>
        <p:spPr>
          <a:xfrm>
            <a:off x="161572" y="151470"/>
            <a:ext cx="17287000" cy="9587616"/>
          </a:xfrm>
          <a:prstGeom prst="roundRect">
            <a:avLst>
              <a:gd fmla="val 1966" name="adj"/>
            </a:avLst>
          </a:prstGeom>
          <a:noFill/>
          <a:ln cap="flat" cmpd="sng" w="25400">
            <a:solidFill>
              <a:schemeClr val="lt1">
                <a:alpha val="7058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22"/>
              <a:buFont typeface="Arial"/>
              <a:buNone/>
            </a:pPr>
            <a:r>
              <a:t/>
            </a:r>
            <a:endParaRPr b="0" i="0" sz="4622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22;p10"/>
          <p:cNvSpPr/>
          <p:nvPr/>
        </p:nvSpPr>
        <p:spPr>
          <a:xfrm>
            <a:off x="2" y="6732751"/>
            <a:ext cx="2036883" cy="1675489"/>
          </a:xfrm>
          <a:custGeom>
            <a:rect b="b" l="l" r="r" t="t"/>
            <a:pathLst>
              <a:path extrusionOk="0" h="1675489" w="1659143">
                <a:moveTo>
                  <a:pt x="0" y="0"/>
                </a:moveTo>
                <a:lnTo>
                  <a:pt x="1659143" y="1675489"/>
                </a:lnTo>
                <a:lnTo>
                  <a:pt x="793234" y="1675489"/>
                </a:lnTo>
                <a:lnTo>
                  <a:pt x="0" y="888452"/>
                </a:lnTo>
                <a:close/>
              </a:path>
            </a:pathLst>
          </a:custGeom>
          <a:solidFill>
            <a:srgbClr val="17365D">
              <a:alpha val="23137"/>
            </a:srgbClr>
          </a:solidFill>
          <a:ln>
            <a:noFill/>
          </a:ln>
        </p:spPr>
        <p:txBody>
          <a:bodyPr anchorCtr="0" anchor="ctr" bIns="117400" lIns="234800" spcFirstLastPara="1" rIns="234800" wrap="square" tIns="117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22"/>
              <a:buFont typeface="Arial"/>
              <a:buNone/>
            </a:pPr>
            <a:r>
              <a:t/>
            </a:r>
            <a:endParaRPr b="0" i="0" sz="4622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23;p10"/>
          <p:cNvSpPr/>
          <p:nvPr/>
        </p:nvSpPr>
        <p:spPr>
          <a:xfrm>
            <a:off x="0" y="8408238"/>
            <a:ext cx="2036885" cy="793234"/>
          </a:xfrm>
          <a:custGeom>
            <a:rect b="b" l="l" r="r" t="t"/>
            <a:pathLst>
              <a:path extrusionOk="0" h="793234" w="793234">
                <a:moveTo>
                  <a:pt x="0" y="0"/>
                </a:moveTo>
                <a:lnTo>
                  <a:pt x="793234" y="0"/>
                </a:lnTo>
                <a:lnTo>
                  <a:pt x="0" y="793234"/>
                </a:lnTo>
                <a:close/>
              </a:path>
            </a:pathLst>
          </a:custGeom>
          <a:solidFill>
            <a:srgbClr val="366092">
              <a:alpha val="14901"/>
            </a:srgbClr>
          </a:solidFill>
          <a:ln>
            <a:noFill/>
          </a:ln>
        </p:spPr>
        <p:txBody>
          <a:bodyPr anchorCtr="0" anchor="t" bIns="117400" lIns="234800" spcFirstLastPara="1" rIns="234800" wrap="square" tIns="117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22"/>
              <a:buFont typeface="Arial"/>
              <a:buNone/>
            </a:pPr>
            <a:r>
              <a:t/>
            </a:r>
            <a:endParaRPr b="0" i="0" sz="4622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4" name="Google Shape;24;p10"/>
          <p:cNvGrpSpPr/>
          <p:nvPr/>
        </p:nvGrpSpPr>
        <p:grpSpPr>
          <a:xfrm>
            <a:off x="2" y="0"/>
            <a:ext cx="6823928" cy="1113462"/>
            <a:chOff x="0" y="0"/>
            <a:chExt cx="2959099" cy="1239840"/>
          </a:xfrm>
        </p:grpSpPr>
        <p:pic>
          <p:nvPicPr>
            <p:cNvPr descr="C:\Users\Owner\Desktop\4TEZDSFG.png" id="25" name="Google Shape;25;p10"/>
            <p:cNvPicPr preferRelativeResize="0"/>
            <p:nvPr/>
          </p:nvPicPr>
          <p:blipFill rotWithShape="1">
            <a:blip r:embed="rId3">
              <a:alphaModFix/>
            </a:blip>
            <a:srcRect b="5095" l="39058" r="10473" t="47770"/>
            <a:stretch/>
          </p:blipFill>
          <p:spPr>
            <a:xfrm>
              <a:off x="0" y="0"/>
              <a:ext cx="1882627" cy="12398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Users\Owner\Desktop\4TEZDSFG.png" id="26" name="Google Shape;26;p10"/>
            <p:cNvPicPr preferRelativeResize="0"/>
            <p:nvPr/>
          </p:nvPicPr>
          <p:blipFill rotWithShape="1">
            <a:blip r:embed="rId4">
              <a:alphaModFix/>
            </a:blip>
            <a:srcRect b="5097" l="34033" r="10470" t="60287"/>
            <a:stretch/>
          </p:blipFill>
          <p:spPr>
            <a:xfrm>
              <a:off x="1515500" y="2"/>
              <a:ext cx="1443599" cy="63499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" name="Google Shape;27;p10"/>
          <p:cNvGrpSpPr/>
          <p:nvPr/>
        </p:nvGrpSpPr>
        <p:grpSpPr>
          <a:xfrm>
            <a:off x="12309310" y="0"/>
            <a:ext cx="5300831" cy="6575860"/>
            <a:chOff x="7079673" y="0"/>
            <a:chExt cx="2064327" cy="6575860"/>
          </a:xfrm>
        </p:grpSpPr>
        <p:sp>
          <p:nvSpPr>
            <p:cNvPr id="28" name="Google Shape;28;p10"/>
            <p:cNvSpPr/>
            <p:nvPr/>
          </p:nvSpPr>
          <p:spPr>
            <a:xfrm>
              <a:off x="8255453" y="4465544"/>
              <a:ext cx="888547" cy="2110316"/>
            </a:xfrm>
            <a:custGeom>
              <a:rect b="b" l="l" r="r" t="t"/>
              <a:pathLst>
                <a:path extrusionOk="0" h="2110316" w="2089727">
                  <a:moveTo>
                    <a:pt x="0" y="0"/>
                  </a:moveTo>
                  <a:lnTo>
                    <a:pt x="865909" y="0"/>
                  </a:lnTo>
                  <a:lnTo>
                    <a:pt x="2089727" y="1223818"/>
                  </a:lnTo>
                  <a:lnTo>
                    <a:pt x="2089727" y="2110316"/>
                  </a:lnTo>
                  <a:close/>
                </a:path>
              </a:pathLst>
            </a:cu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622"/>
                <a:buFont typeface="Arial"/>
                <a:buNone/>
              </a:pPr>
              <a:r>
                <a:t/>
              </a:r>
              <a:endParaRPr b="0" i="0" sz="4622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" name="Google Shape;29;p10"/>
            <p:cNvSpPr/>
            <p:nvPr/>
          </p:nvSpPr>
          <p:spPr>
            <a:xfrm>
              <a:off x="8255453" y="3241726"/>
              <a:ext cx="888547" cy="1223818"/>
            </a:xfrm>
            <a:custGeom>
              <a:rect b="b" l="l" r="r" t="t"/>
              <a:pathLst>
                <a:path extrusionOk="0" h="1223818" w="1223818">
                  <a:moveTo>
                    <a:pt x="1223818" y="0"/>
                  </a:moveTo>
                  <a:lnTo>
                    <a:pt x="1223818" y="529070"/>
                  </a:lnTo>
                  <a:lnTo>
                    <a:pt x="514771" y="1214293"/>
                  </a:lnTo>
                  <a:lnTo>
                    <a:pt x="0" y="1223818"/>
                  </a:lnTo>
                  <a:lnTo>
                    <a:pt x="1223818" y="0"/>
                  </a:lnTo>
                  <a:close/>
                </a:path>
              </a:pathLst>
            </a:cu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622"/>
                <a:buFont typeface="Arial"/>
                <a:buNone/>
              </a:pPr>
              <a:r>
                <a:t/>
              </a:r>
              <a:endParaRPr b="0" i="0" sz="4622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" name="Google Shape;30;p10"/>
            <p:cNvSpPr/>
            <p:nvPr/>
          </p:nvSpPr>
          <p:spPr>
            <a:xfrm>
              <a:off x="7079673" y="0"/>
              <a:ext cx="2064327" cy="2064327"/>
            </a:xfrm>
            <a:custGeom>
              <a:rect b="b" l="l" r="r" t="t"/>
              <a:pathLst>
                <a:path extrusionOk="0" h="2064327" w="2064327">
                  <a:moveTo>
                    <a:pt x="0" y="0"/>
                  </a:moveTo>
                  <a:lnTo>
                    <a:pt x="865909" y="0"/>
                  </a:lnTo>
                  <a:lnTo>
                    <a:pt x="2064327" y="1198418"/>
                  </a:lnTo>
                  <a:lnTo>
                    <a:pt x="2064327" y="2064327"/>
                  </a:lnTo>
                  <a:close/>
                </a:path>
              </a:pathLst>
            </a:cu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622"/>
                <a:buFont typeface="Arial"/>
                <a:buNone/>
              </a:pPr>
              <a:r>
                <a:t/>
              </a:r>
              <a:endParaRPr b="0" i="0" sz="4622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1" name="Google Shape;31;p10"/>
          <p:cNvGrpSpPr/>
          <p:nvPr/>
        </p:nvGrpSpPr>
        <p:grpSpPr>
          <a:xfrm>
            <a:off x="596156" y="1856656"/>
            <a:ext cx="5796459" cy="1264513"/>
            <a:chOff x="364210" y="1342100"/>
            <a:chExt cx="3004524" cy="1683065"/>
          </a:xfrm>
        </p:grpSpPr>
        <p:cxnSp>
          <p:nvCxnSpPr>
            <p:cNvPr id="32" name="Google Shape;32;p10"/>
            <p:cNvCxnSpPr/>
            <p:nvPr/>
          </p:nvCxnSpPr>
          <p:spPr>
            <a:xfrm>
              <a:off x="402123" y="2971423"/>
              <a:ext cx="2873733" cy="0"/>
            </a:xfrm>
            <a:prstGeom prst="straightConnector1">
              <a:avLst/>
            </a:prstGeom>
            <a:noFill/>
            <a:ln cap="flat" cmpd="sng" w="9525">
              <a:solidFill>
                <a:srgbClr val="366092">
                  <a:alpha val="29019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" name="Google Shape;33;p10"/>
            <p:cNvCxnSpPr/>
            <p:nvPr/>
          </p:nvCxnSpPr>
          <p:spPr>
            <a:xfrm>
              <a:off x="402123" y="1348212"/>
              <a:ext cx="2873733" cy="0"/>
            </a:xfrm>
            <a:prstGeom prst="straightConnector1">
              <a:avLst/>
            </a:prstGeom>
            <a:noFill/>
            <a:ln cap="flat" cmpd="sng" w="9525">
              <a:solidFill>
                <a:srgbClr val="366092">
                  <a:alpha val="29019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4" name="Google Shape;34;p10"/>
            <p:cNvSpPr txBox="1"/>
            <p:nvPr/>
          </p:nvSpPr>
          <p:spPr>
            <a:xfrm>
              <a:off x="364210" y="1342100"/>
              <a:ext cx="3004524" cy="16830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217"/>
                <a:buFont typeface="Arial"/>
                <a:buNone/>
              </a:pPr>
              <a:r>
                <a:rPr b="1" i="0" lang="en-US" sz="8217" u="none" cap="none" strike="noStrike">
                  <a:solidFill>
                    <a:srgbClr val="17365D"/>
                  </a:solidFill>
                  <a:latin typeface="Arial"/>
                  <a:ea typeface="Arial"/>
                  <a:cs typeface="Arial"/>
                  <a:sym typeface="Arial"/>
                </a:rPr>
                <a:t>CONTENTS</a:t>
              </a:r>
              <a:endParaRPr b="1" i="0" sz="8217" u="none" cap="none" strike="noStrik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11"/>
          <p:cNvPicPr preferRelativeResize="0"/>
          <p:nvPr/>
        </p:nvPicPr>
        <p:blipFill rotWithShape="1">
          <a:blip r:embed="rId2">
            <a:alphaModFix/>
          </a:blip>
          <a:srcRect b="7060" l="51988" r="-14027" t="4318"/>
          <a:stretch/>
        </p:blipFill>
        <p:spPr>
          <a:xfrm rot="5400000">
            <a:off x="8593768" y="-7554286"/>
            <a:ext cx="422600" cy="17610151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11"/>
          <p:cNvSpPr/>
          <p:nvPr/>
        </p:nvSpPr>
        <p:spPr>
          <a:xfrm>
            <a:off x="8" y="1"/>
            <a:ext cx="17610133" cy="104425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22"/>
              <a:buFont typeface="Arial"/>
              <a:buNone/>
            </a:pPr>
            <a:r>
              <a:t/>
            </a:r>
            <a:endParaRPr b="0" i="0" sz="4622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8" name="Google Shape;38;p11"/>
          <p:cNvGrpSpPr/>
          <p:nvPr/>
        </p:nvGrpSpPr>
        <p:grpSpPr>
          <a:xfrm>
            <a:off x="0" y="1"/>
            <a:ext cx="1240947" cy="1044251"/>
            <a:chOff x="0" y="1603421"/>
            <a:chExt cx="1659143" cy="3585095"/>
          </a:xfrm>
        </p:grpSpPr>
        <p:grpSp>
          <p:nvGrpSpPr>
            <p:cNvPr id="39" name="Google Shape;39;p11"/>
            <p:cNvGrpSpPr/>
            <p:nvPr/>
          </p:nvGrpSpPr>
          <p:grpSpPr>
            <a:xfrm>
              <a:off x="0" y="1603421"/>
              <a:ext cx="1659143" cy="2468722"/>
              <a:chOff x="0" y="1603421"/>
              <a:chExt cx="1659143" cy="2468722"/>
            </a:xfrm>
          </p:grpSpPr>
          <p:sp>
            <p:nvSpPr>
              <p:cNvPr id="40" name="Google Shape;40;p11"/>
              <p:cNvSpPr/>
              <p:nvPr/>
            </p:nvSpPr>
            <p:spPr>
              <a:xfrm>
                <a:off x="0" y="1603421"/>
                <a:ext cx="1659143" cy="1675489"/>
              </a:xfrm>
              <a:custGeom>
                <a:rect b="b" l="l" r="r" t="t"/>
                <a:pathLst>
                  <a:path extrusionOk="0" h="1675489" w="1659143">
                    <a:moveTo>
                      <a:pt x="0" y="0"/>
                    </a:moveTo>
                    <a:lnTo>
                      <a:pt x="1659143" y="1675489"/>
                    </a:lnTo>
                    <a:lnTo>
                      <a:pt x="793234" y="1675489"/>
                    </a:lnTo>
                    <a:lnTo>
                      <a:pt x="0" y="888452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228277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622"/>
                  <a:buFont typeface="Arial"/>
                  <a:buNone/>
                </a:pPr>
                <a:r>
                  <a:t/>
                </a:r>
                <a:endParaRPr b="0" i="0" sz="4622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11"/>
              <p:cNvSpPr/>
              <p:nvPr/>
            </p:nvSpPr>
            <p:spPr>
              <a:xfrm>
                <a:off x="0" y="3278909"/>
                <a:ext cx="793234" cy="793234"/>
              </a:xfrm>
              <a:custGeom>
                <a:rect b="b" l="l" r="r" t="t"/>
                <a:pathLst>
                  <a:path extrusionOk="0" h="793234" w="793234">
                    <a:moveTo>
                      <a:pt x="0" y="0"/>
                    </a:moveTo>
                    <a:lnTo>
                      <a:pt x="793234" y="0"/>
                    </a:lnTo>
                    <a:lnTo>
                      <a:pt x="0" y="793234"/>
                    </a:lnTo>
                    <a:close/>
                  </a:path>
                </a:pathLst>
              </a:custGeom>
              <a:solidFill>
                <a:srgbClr val="36609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228277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622"/>
                  <a:buFont typeface="Arial"/>
                  <a:buNone/>
                </a:pPr>
                <a:r>
                  <a:t/>
                </a:r>
                <a:endParaRPr b="0" i="0" sz="4622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2" name="Google Shape;42;p11"/>
            <p:cNvSpPr/>
            <p:nvPr/>
          </p:nvSpPr>
          <p:spPr>
            <a:xfrm>
              <a:off x="3" y="4084785"/>
              <a:ext cx="1103731" cy="1103731"/>
            </a:xfrm>
            <a:custGeom>
              <a:rect b="b" l="l" r="r" t="t"/>
              <a:pathLst>
                <a:path extrusionOk="0" h="1223819" w="1223819">
                  <a:moveTo>
                    <a:pt x="0" y="0"/>
                  </a:moveTo>
                  <a:lnTo>
                    <a:pt x="1223819" y="1223819"/>
                  </a:lnTo>
                  <a:lnTo>
                    <a:pt x="323274" y="1223819"/>
                  </a:lnTo>
                  <a:lnTo>
                    <a:pt x="0" y="887615"/>
                  </a:lnTo>
                  <a:close/>
                </a:path>
              </a:pathLst>
            </a:cu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622"/>
                <a:buFont typeface="Arial"/>
                <a:buNone/>
              </a:pPr>
              <a:r>
                <a:t/>
              </a:r>
              <a:endParaRPr b="0" i="0" sz="4622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3" name="Google Shape;43;p11"/>
          <p:cNvSpPr/>
          <p:nvPr/>
        </p:nvSpPr>
        <p:spPr>
          <a:xfrm>
            <a:off x="0" y="9577581"/>
            <a:ext cx="17610138" cy="329013"/>
          </a:xfrm>
          <a:prstGeom prst="rect">
            <a:avLst/>
          </a:prstGeom>
          <a:solidFill>
            <a:srgbClr val="606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22"/>
              <a:buFont typeface="Arial"/>
              <a:buNone/>
            </a:pPr>
            <a:r>
              <a:t/>
            </a:r>
            <a:endParaRPr b="0" i="0" sz="4622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44;p11"/>
          <p:cNvSpPr txBox="1"/>
          <p:nvPr/>
        </p:nvSpPr>
        <p:spPr>
          <a:xfrm>
            <a:off x="15747214" y="9561512"/>
            <a:ext cx="1573545" cy="274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Z:\공통\02.각종양식\로고\로고 모음\ksalogo_ai-[변환됨]_03.png" id="45" name="Google Shape;4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012" y="9612312"/>
            <a:ext cx="1573546" cy="2870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" name="Google Shape;46;p11"/>
          <p:cNvGrpSpPr/>
          <p:nvPr/>
        </p:nvGrpSpPr>
        <p:grpSpPr>
          <a:xfrm>
            <a:off x="12267597" y="-57629"/>
            <a:ext cx="5342546" cy="1122267"/>
            <a:chOff x="7063429" y="-57629"/>
            <a:chExt cx="2080573" cy="1122267"/>
          </a:xfrm>
        </p:grpSpPr>
        <p:sp>
          <p:nvSpPr>
            <p:cNvPr id="47" name="Google Shape;47;p11"/>
            <p:cNvSpPr/>
            <p:nvPr/>
          </p:nvSpPr>
          <p:spPr>
            <a:xfrm flipH="1">
              <a:off x="7063739" y="-3277"/>
              <a:ext cx="2080263" cy="1047527"/>
            </a:xfrm>
            <a:custGeom>
              <a:rect b="b" l="l" r="r" t="t"/>
              <a:pathLst>
                <a:path extrusionOk="0" h="1108176" w="2206381">
                  <a:moveTo>
                    <a:pt x="2206381" y="0"/>
                  </a:moveTo>
                  <a:lnTo>
                    <a:pt x="862185" y="0"/>
                  </a:lnTo>
                  <a:lnTo>
                    <a:pt x="0" y="864745"/>
                  </a:lnTo>
                  <a:lnTo>
                    <a:pt x="0" y="1108176"/>
                  </a:lnTo>
                  <a:lnTo>
                    <a:pt x="1101485" y="110817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622"/>
                <a:buFont typeface="Arial"/>
                <a:buNone/>
              </a:pPr>
              <a:r>
                <a:t/>
              </a:r>
              <a:endParaRPr b="0" i="0" sz="4622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48" name="Google Shape;48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8100000">
              <a:off x="6971854" y="362651"/>
              <a:ext cx="1305418" cy="2817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" name="Google Shape;49;p11"/>
            <p:cNvSpPr txBox="1"/>
            <p:nvPr/>
          </p:nvSpPr>
          <p:spPr>
            <a:xfrm>
              <a:off x="7381345" y="200472"/>
              <a:ext cx="1334180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17365D"/>
                  </a:solidFill>
                  <a:latin typeface="Arial"/>
                  <a:ea typeface="Arial"/>
                  <a:cs typeface="Arial"/>
                  <a:sym typeface="Arial"/>
                </a:rPr>
                <a:t>2021 부산형 SW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17365D"/>
                  </a:solidFill>
                  <a:latin typeface="Arial"/>
                  <a:ea typeface="Arial"/>
                  <a:cs typeface="Arial"/>
                  <a:sym typeface="Arial"/>
                </a:rPr>
                <a:t>                     실무인재양성</a:t>
              </a:r>
              <a:endParaRPr b="0" i="0" sz="2400" u="none" cap="none" strike="noStrik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>
  <p:cSld name="제목 및 내용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/>
          <p:nvPr/>
        </p:nvSpPr>
        <p:spPr>
          <a:xfrm>
            <a:off x="9" y="1881288"/>
            <a:ext cx="17610130" cy="8024712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22"/>
              <a:buFont typeface="Arial"/>
              <a:buNone/>
            </a:pPr>
            <a:r>
              <a:t/>
            </a:r>
            <a:endParaRPr b="0" i="0" sz="4622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52;p12"/>
          <p:cNvSpPr/>
          <p:nvPr/>
        </p:nvSpPr>
        <p:spPr>
          <a:xfrm>
            <a:off x="0" y="1"/>
            <a:ext cx="17610138" cy="188128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22"/>
              <a:buFont typeface="Arial"/>
              <a:buNone/>
            </a:pPr>
            <a:r>
              <a:t/>
            </a:r>
            <a:endParaRPr b="0" i="0" sz="4622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53;p12"/>
          <p:cNvSpPr/>
          <p:nvPr/>
        </p:nvSpPr>
        <p:spPr>
          <a:xfrm>
            <a:off x="311317" y="151470"/>
            <a:ext cx="16987510" cy="9626066"/>
          </a:xfrm>
          <a:prstGeom prst="roundRect">
            <a:avLst>
              <a:gd fmla="val 1966" name="adj"/>
            </a:avLst>
          </a:prstGeom>
          <a:noFill/>
          <a:ln cap="flat" cmpd="sng" w="25400">
            <a:solidFill>
              <a:srgbClr val="6D448C">
                <a:alpha val="7058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22"/>
              <a:buFont typeface="Arial"/>
              <a:buNone/>
            </a:pPr>
            <a:r>
              <a:t/>
            </a:r>
            <a:endParaRPr b="0" i="0" sz="4622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 b="7060" l="0" r="-14028" t="4318"/>
          <a:stretch/>
        </p:blipFill>
        <p:spPr>
          <a:xfrm rot="5400000">
            <a:off x="8546385" y="-6901120"/>
            <a:ext cx="517361" cy="1761014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" name="Google Shape;55;p12"/>
          <p:cNvGrpSpPr/>
          <p:nvPr/>
        </p:nvGrpSpPr>
        <p:grpSpPr>
          <a:xfrm>
            <a:off x="11591856" y="2987726"/>
            <a:ext cx="6018282" cy="3844636"/>
            <a:chOff x="7054273" y="2987726"/>
            <a:chExt cx="2343727" cy="3844636"/>
          </a:xfrm>
        </p:grpSpPr>
        <p:sp>
          <p:nvSpPr>
            <p:cNvPr id="56" name="Google Shape;56;p12"/>
            <p:cNvSpPr/>
            <p:nvPr/>
          </p:nvSpPr>
          <p:spPr>
            <a:xfrm>
              <a:off x="7054273" y="4465544"/>
              <a:ext cx="2343727" cy="2366818"/>
            </a:xfrm>
            <a:custGeom>
              <a:rect b="b" l="l" r="r" t="t"/>
              <a:pathLst>
                <a:path extrusionOk="0" h="205" w="203">
                  <a:moveTo>
                    <a:pt x="75" y="0"/>
                  </a:moveTo>
                  <a:lnTo>
                    <a:pt x="0" y="0"/>
                  </a:lnTo>
                  <a:lnTo>
                    <a:pt x="203" y="205"/>
                  </a:lnTo>
                  <a:lnTo>
                    <a:pt x="203" y="128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622"/>
                <a:buFont typeface="Arial"/>
                <a:buNone/>
              </a:pPr>
              <a:r>
                <a:t/>
              </a:r>
              <a:endParaRPr b="0" i="0" sz="4622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7" name="Google Shape;57;p12"/>
            <p:cNvSpPr/>
            <p:nvPr/>
          </p:nvSpPr>
          <p:spPr>
            <a:xfrm>
              <a:off x="7920182" y="2987726"/>
              <a:ext cx="1477818" cy="1477818"/>
            </a:xfrm>
            <a:custGeom>
              <a:rect b="b" l="l" r="r" t="t"/>
              <a:pathLst>
                <a:path extrusionOk="0" h="128" w="128">
                  <a:moveTo>
                    <a:pt x="0" y="128"/>
                  </a:moveTo>
                  <a:lnTo>
                    <a:pt x="78" y="128"/>
                  </a:lnTo>
                  <a:lnTo>
                    <a:pt x="128" y="78"/>
                  </a:lnTo>
                  <a:lnTo>
                    <a:pt x="128" y="0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622"/>
                <a:buFont typeface="Arial"/>
                <a:buNone/>
              </a:pPr>
              <a:r>
                <a:t/>
              </a:r>
              <a:endParaRPr b="0" i="0" sz="4622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8" name="Google Shape;58;p12"/>
          <p:cNvSpPr txBox="1"/>
          <p:nvPr/>
        </p:nvSpPr>
        <p:spPr>
          <a:xfrm>
            <a:off x="11003940" y="6704"/>
            <a:ext cx="5869877" cy="55322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5"/>
              <a:buFont typeface="Arial"/>
              <a:buNone/>
            </a:pPr>
            <a:r>
              <a:rPr b="0" i="0" lang="en-US" sz="3595" u="none" cap="none" strike="noStrik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rPr>
              <a:t>2021 부산형 SW 실무인재양성</a:t>
            </a:r>
            <a:endParaRPr b="0" i="0" sz="3595" u="none" cap="none" strike="noStrike">
              <a:solidFill>
                <a:srgbClr val="17365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2"/>
          <p:cNvSpPr/>
          <p:nvPr/>
        </p:nvSpPr>
        <p:spPr>
          <a:xfrm>
            <a:off x="2" y="2698797"/>
            <a:ext cx="4260387" cy="1675489"/>
          </a:xfrm>
          <a:custGeom>
            <a:rect b="b" l="l" r="r" t="t"/>
            <a:pathLst>
              <a:path extrusionOk="0" h="1675489" w="1659143">
                <a:moveTo>
                  <a:pt x="0" y="0"/>
                </a:moveTo>
                <a:lnTo>
                  <a:pt x="1659143" y="1675489"/>
                </a:lnTo>
                <a:lnTo>
                  <a:pt x="793234" y="1675489"/>
                </a:lnTo>
                <a:lnTo>
                  <a:pt x="0" y="888452"/>
                </a:lnTo>
                <a:close/>
              </a:path>
            </a:pathLst>
          </a:custGeom>
          <a:solidFill>
            <a:schemeClr val="lt1">
              <a:alpha val="5882"/>
            </a:schemeClr>
          </a:solidFill>
          <a:ln>
            <a:noFill/>
          </a:ln>
        </p:spPr>
        <p:txBody>
          <a:bodyPr anchorCtr="0" anchor="t" bIns="117400" lIns="234800" spcFirstLastPara="1" rIns="234800" wrap="square" tIns="117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22"/>
              <a:buFont typeface="Arial"/>
              <a:buNone/>
            </a:pPr>
            <a:r>
              <a:t/>
            </a:r>
            <a:endParaRPr b="0" i="0" sz="4622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60;p12"/>
          <p:cNvSpPr/>
          <p:nvPr/>
        </p:nvSpPr>
        <p:spPr>
          <a:xfrm>
            <a:off x="0" y="4374284"/>
            <a:ext cx="2036885" cy="793234"/>
          </a:xfrm>
          <a:custGeom>
            <a:rect b="b" l="l" r="r" t="t"/>
            <a:pathLst>
              <a:path extrusionOk="0" h="793234" w="793234">
                <a:moveTo>
                  <a:pt x="0" y="0"/>
                </a:moveTo>
                <a:lnTo>
                  <a:pt x="793234" y="0"/>
                </a:lnTo>
                <a:lnTo>
                  <a:pt x="0" y="793234"/>
                </a:lnTo>
                <a:close/>
              </a:path>
            </a:pathLst>
          </a:custGeom>
          <a:solidFill>
            <a:schemeClr val="lt1">
              <a:alpha val="5882"/>
            </a:schemeClr>
          </a:solidFill>
          <a:ln>
            <a:noFill/>
          </a:ln>
        </p:spPr>
        <p:txBody>
          <a:bodyPr anchorCtr="0" anchor="t" bIns="117400" lIns="234800" spcFirstLastPara="1" rIns="234800" wrap="square" tIns="117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22"/>
              <a:buFont typeface="Arial"/>
              <a:buNone/>
            </a:pPr>
            <a:r>
              <a:t/>
            </a:r>
            <a:endParaRPr b="0" i="0" sz="4622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1" name="Google Shape;61;p12"/>
          <p:cNvGrpSpPr/>
          <p:nvPr/>
        </p:nvGrpSpPr>
        <p:grpSpPr>
          <a:xfrm>
            <a:off x="2" y="0"/>
            <a:ext cx="6823928" cy="1113462"/>
            <a:chOff x="0" y="0"/>
            <a:chExt cx="2657475" cy="1113462"/>
          </a:xfrm>
        </p:grpSpPr>
        <p:grpSp>
          <p:nvGrpSpPr>
            <p:cNvPr id="62" name="Google Shape;62;p12"/>
            <p:cNvGrpSpPr/>
            <p:nvPr/>
          </p:nvGrpSpPr>
          <p:grpSpPr>
            <a:xfrm>
              <a:off x="0" y="0"/>
              <a:ext cx="2657475" cy="1113462"/>
              <a:chOff x="0" y="0"/>
              <a:chExt cx="2959099" cy="1239840"/>
            </a:xfrm>
          </p:grpSpPr>
          <p:pic>
            <p:nvPicPr>
              <p:cNvPr descr="C:\Users\Owner\Desktop\4TEZDSFG.png" id="63" name="Google Shape;63;p12"/>
              <p:cNvPicPr preferRelativeResize="0"/>
              <p:nvPr/>
            </p:nvPicPr>
            <p:blipFill rotWithShape="1">
              <a:blip r:embed="rId3">
                <a:alphaModFix/>
              </a:blip>
              <a:srcRect b="5095" l="39058" r="10473" t="47770"/>
              <a:stretch/>
            </p:blipFill>
            <p:spPr>
              <a:xfrm>
                <a:off x="0" y="0"/>
                <a:ext cx="1882627" cy="123984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C:\Users\Owner\Desktop\4TEZDSFG.png" id="64" name="Google Shape;64;p12"/>
              <p:cNvPicPr preferRelativeResize="0"/>
              <p:nvPr/>
            </p:nvPicPr>
            <p:blipFill rotWithShape="1">
              <a:blip r:embed="rId4">
                <a:alphaModFix/>
              </a:blip>
              <a:srcRect b="5097" l="34033" r="10470" t="60287"/>
              <a:stretch/>
            </p:blipFill>
            <p:spPr>
              <a:xfrm>
                <a:off x="1515500" y="2"/>
                <a:ext cx="1443599" cy="63499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5" name="Google Shape;65;p12"/>
            <p:cNvGrpSpPr/>
            <p:nvPr/>
          </p:nvGrpSpPr>
          <p:grpSpPr>
            <a:xfrm>
              <a:off x="0" y="0"/>
              <a:ext cx="2657475" cy="1113462"/>
              <a:chOff x="0" y="0"/>
              <a:chExt cx="2959099" cy="1239840"/>
            </a:xfrm>
          </p:grpSpPr>
          <p:pic>
            <p:nvPicPr>
              <p:cNvPr descr="C:\Users\Owner\Desktop\4TEZDSFG.png" id="66" name="Google Shape;66;p12"/>
              <p:cNvPicPr preferRelativeResize="0"/>
              <p:nvPr/>
            </p:nvPicPr>
            <p:blipFill rotWithShape="1">
              <a:blip r:embed="rId3">
                <a:alphaModFix/>
              </a:blip>
              <a:srcRect b="5095" l="39058" r="10473" t="47770"/>
              <a:stretch/>
            </p:blipFill>
            <p:spPr>
              <a:xfrm>
                <a:off x="0" y="0"/>
                <a:ext cx="1882627" cy="123984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C:\Users\Owner\Desktop\4TEZDSFG.png" id="67" name="Google Shape;67;p12"/>
              <p:cNvPicPr preferRelativeResize="0"/>
              <p:nvPr/>
            </p:nvPicPr>
            <p:blipFill rotWithShape="1">
              <a:blip r:embed="rId4">
                <a:alphaModFix/>
              </a:blip>
              <a:srcRect b="5097" l="34033" r="10470" t="60287"/>
              <a:stretch/>
            </p:blipFill>
            <p:spPr>
              <a:xfrm>
                <a:off x="1515500" y="2"/>
                <a:ext cx="1443599" cy="63499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>
  <p:cSld name="구역 머리글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880507" y="396699"/>
            <a:ext cx="15849124" cy="1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98"/>
              <a:buFont typeface="Malgun Gothic"/>
              <a:buNone/>
              <a:defRPr b="0" i="0" sz="11298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880508" y="2217386"/>
            <a:ext cx="7780869" cy="9241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33"/>
              </a:spcBef>
              <a:spcAft>
                <a:spcPts val="0"/>
              </a:spcAft>
              <a:buClr>
                <a:schemeClr val="dk1"/>
              </a:buClr>
              <a:buSzPts val="6163"/>
              <a:buFont typeface="Arial"/>
              <a:buNone/>
              <a:defRPr b="1" i="0" sz="6163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27"/>
              </a:spcBef>
              <a:spcAft>
                <a:spcPts val="0"/>
              </a:spcAft>
              <a:buClr>
                <a:schemeClr val="dk1"/>
              </a:buClr>
              <a:buSzPts val="5136"/>
              <a:buFont typeface="Arial"/>
              <a:buNone/>
              <a:defRPr b="1" i="0" sz="5136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924"/>
              </a:spcBef>
              <a:spcAft>
                <a:spcPts val="0"/>
              </a:spcAft>
              <a:buClr>
                <a:schemeClr val="dk1"/>
              </a:buClr>
              <a:buSzPts val="4622"/>
              <a:buFont typeface="Arial"/>
              <a:buNone/>
              <a:defRPr b="1" i="0" sz="4622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822"/>
              </a:spcBef>
              <a:spcAft>
                <a:spcPts val="0"/>
              </a:spcAft>
              <a:buClr>
                <a:schemeClr val="dk1"/>
              </a:buClr>
              <a:buSzPts val="4108"/>
              <a:buFont typeface="Arial"/>
              <a:buNone/>
              <a:defRPr b="1" i="0" sz="4108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822"/>
              </a:spcBef>
              <a:spcAft>
                <a:spcPts val="0"/>
              </a:spcAft>
              <a:buClr>
                <a:schemeClr val="dk1"/>
              </a:buClr>
              <a:buSzPts val="4108"/>
              <a:buFont typeface="Arial"/>
              <a:buNone/>
              <a:defRPr b="1" i="0" sz="4108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822"/>
              </a:spcBef>
              <a:spcAft>
                <a:spcPts val="0"/>
              </a:spcAft>
              <a:buClr>
                <a:schemeClr val="dk1"/>
              </a:buClr>
              <a:buSzPts val="4108"/>
              <a:buFont typeface="Arial"/>
              <a:buNone/>
              <a:defRPr b="1" i="0" sz="4108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822"/>
              </a:spcBef>
              <a:spcAft>
                <a:spcPts val="0"/>
              </a:spcAft>
              <a:buClr>
                <a:schemeClr val="dk1"/>
              </a:buClr>
              <a:buSzPts val="4108"/>
              <a:buFont typeface="Arial"/>
              <a:buNone/>
              <a:defRPr b="1" i="0" sz="4108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822"/>
              </a:spcBef>
              <a:spcAft>
                <a:spcPts val="0"/>
              </a:spcAft>
              <a:buClr>
                <a:schemeClr val="dk1"/>
              </a:buClr>
              <a:buSzPts val="4108"/>
              <a:buFont typeface="Arial"/>
              <a:buNone/>
              <a:defRPr b="1" i="0" sz="4108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822"/>
              </a:spcBef>
              <a:spcAft>
                <a:spcPts val="0"/>
              </a:spcAft>
              <a:buClr>
                <a:schemeClr val="dk1"/>
              </a:buClr>
              <a:buSzPts val="4108"/>
              <a:buFont typeface="Arial"/>
              <a:buNone/>
              <a:defRPr b="1" i="0" sz="4108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2" type="body"/>
          </p:nvPr>
        </p:nvSpPr>
        <p:spPr>
          <a:xfrm>
            <a:off x="880508" y="3141486"/>
            <a:ext cx="7780869" cy="5707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619950" lvl="0" marL="457200" marR="0" rtl="0" algn="l">
              <a:lnSpc>
                <a:spcPct val="100000"/>
              </a:lnSpc>
              <a:spcBef>
                <a:spcPts val="1233"/>
              </a:spcBef>
              <a:spcAft>
                <a:spcPts val="0"/>
              </a:spcAft>
              <a:buClr>
                <a:schemeClr val="dk1"/>
              </a:buClr>
              <a:buSzPts val="6163"/>
              <a:buFont typeface="Arial"/>
              <a:buChar char="•"/>
              <a:defRPr b="0" i="0" sz="6163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554736" lvl="1" marL="914400" marR="0" rtl="0" algn="l">
              <a:lnSpc>
                <a:spcPct val="100000"/>
              </a:lnSpc>
              <a:spcBef>
                <a:spcPts val="1027"/>
              </a:spcBef>
              <a:spcAft>
                <a:spcPts val="0"/>
              </a:spcAft>
              <a:buClr>
                <a:schemeClr val="dk1"/>
              </a:buClr>
              <a:buSzPts val="5136"/>
              <a:buFont typeface="Arial"/>
              <a:buChar char="–"/>
              <a:defRPr b="0" i="0" sz="5136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522097" lvl="2" marL="1371600" marR="0" rtl="0" algn="l">
              <a:lnSpc>
                <a:spcPct val="100000"/>
              </a:lnSpc>
              <a:spcBef>
                <a:spcPts val="924"/>
              </a:spcBef>
              <a:spcAft>
                <a:spcPts val="0"/>
              </a:spcAft>
              <a:buClr>
                <a:schemeClr val="dk1"/>
              </a:buClr>
              <a:buSzPts val="4622"/>
              <a:buFont typeface="Arial"/>
              <a:buChar char="•"/>
              <a:defRPr b="0" i="0" sz="4622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489458" lvl="3" marL="1828800" marR="0" rtl="0" algn="l">
              <a:lnSpc>
                <a:spcPct val="100000"/>
              </a:lnSpc>
              <a:spcBef>
                <a:spcPts val="822"/>
              </a:spcBef>
              <a:spcAft>
                <a:spcPts val="0"/>
              </a:spcAft>
              <a:buClr>
                <a:schemeClr val="dk1"/>
              </a:buClr>
              <a:buSzPts val="4108"/>
              <a:buFont typeface="Arial"/>
              <a:buChar char="–"/>
              <a:defRPr b="0" i="0" sz="4108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489458" lvl="4" marL="2286000" marR="0" rtl="0" algn="l">
              <a:lnSpc>
                <a:spcPct val="100000"/>
              </a:lnSpc>
              <a:spcBef>
                <a:spcPts val="822"/>
              </a:spcBef>
              <a:spcAft>
                <a:spcPts val="0"/>
              </a:spcAft>
              <a:buClr>
                <a:schemeClr val="dk1"/>
              </a:buClr>
              <a:buSzPts val="4108"/>
              <a:buFont typeface="Arial"/>
              <a:buChar char="»"/>
              <a:defRPr b="0" i="0" sz="4108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489458" lvl="5" marL="2743200" marR="0" rtl="0" algn="l">
              <a:lnSpc>
                <a:spcPct val="100000"/>
              </a:lnSpc>
              <a:spcBef>
                <a:spcPts val="822"/>
              </a:spcBef>
              <a:spcAft>
                <a:spcPts val="0"/>
              </a:spcAft>
              <a:buClr>
                <a:schemeClr val="dk1"/>
              </a:buClr>
              <a:buSzPts val="4108"/>
              <a:buFont typeface="Arial"/>
              <a:buChar char="•"/>
              <a:defRPr b="0" i="0" sz="4108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489458" lvl="6" marL="3200400" marR="0" rtl="0" algn="l">
              <a:lnSpc>
                <a:spcPct val="100000"/>
              </a:lnSpc>
              <a:spcBef>
                <a:spcPts val="822"/>
              </a:spcBef>
              <a:spcAft>
                <a:spcPts val="0"/>
              </a:spcAft>
              <a:buClr>
                <a:schemeClr val="dk1"/>
              </a:buClr>
              <a:buSzPts val="4108"/>
              <a:buFont typeface="Arial"/>
              <a:buChar char="•"/>
              <a:defRPr b="0" i="0" sz="4108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489458" lvl="7" marL="3657600" marR="0" rtl="0" algn="l">
              <a:lnSpc>
                <a:spcPct val="100000"/>
              </a:lnSpc>
              <a:spcBef>
                <a:spcPts val="822"/>
              </a:spcBef>
              <a:spcAft>
                <a:spcPts val="0"/>
              </a:spcAft>
              <a:buClr>
                <a:schemeClr val="dk1"/>
              </a:buClr>
              <a:buSzPts val="4108"/>
              <a:buFont typeface="Arial"/>
              <a:buChar char="•"/>
              <a:defRPr b="0" i="0" sz="4108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489458" lvl="8" marL="4114800" marR="0" rtl="0" algn="l">
              <a:lnSpc>
                <a:spcPct val="100000"/>
              </a:lnSpc>
              <a:spcBef>
                <a:spcPts val="822"/>
              </a:spcBef>
              <a:spcAft>
                <a:spcPts val="0"/>
              </a:spcAft>
              <a:buClr>
                <a:schemeClr val="dk1"/>
              </a:buClr>
              <a:buSzPts val="4108"/>
              <a:buFont typeface="Arial"/>
              <a:buChar char="•"/>
              <a:defRPr b="0" i="0" sz="4108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idx="3" type="body"/>
          </p:nvPr>
        </p:nvSpPr>
        <p:spPr>
          <a:xfrm>
            <a:off x="8945710" y="2217386"/>
            <a:ext cx="7783925" cy="9241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33"/>
              </a:spcBef>
              <a:spcAft>
                <a:spcPts val="0"/>
              </a:spcAft>
              <a:buClr>
                <a:schemeClr val="dk1"/>
              </a:buClr>
              <a:buSzPts val="6163"/>
              <a:buFont typeface="Arial"/>
              <a:buNone/>
              <a:defRPr b="1" i="0" sz="6163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27"/>
              </a:spcBef>
              <a:spcAft>
                <a:spcPts val="0"/>
              </a:spcAft>
              <a:buClr>
                <a:schemeClr val="dk1"/>
              </a:buClr>
              <a:buSzPts val="5136"/>
              <a:buFont typeface="Arial"/>
              <a:buNone/>
              <a:defRPr b="1" i="0" sz="5136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924"/>
              </a:spcBef>
              <a:spcAft>
                <a:spcPts val="0"/>
              </a:spcAft>
              <a:buClr>
                <a:schemeClr val="dk1"/>
              </a:buClr>
              <a:buSzPts val="4622"/>
              <a:buFont typeface="Arial"/>
              <a:buNone/>
              <a:defRPr b="1" i="0" sz="4622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822"/>
              </a:spcBef>
              <a:spcAft>
                <a:spcPts val="0"/>
              </a:spcAft>
              <a:buClr>
                <a:schemeClr val="dk1"/>
              </a:buClr>
              <a:buSzPts val="4108"/>
              <a:buFont typeface="Arial"/>
              <a:buNone/>
              <a:defRPr b="1" i="0" sz="4108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822"/>
              </a:spcBef>
              <a:spcAft>
                <a:spcPts val="0"/>
              </a:spcAft>
              <a:buClr>
                <a:schemeClr val="dk1"/>
              </a:buClr>
              <a:buSzPts val="4108"/>
              <a:buFont typeface="Arial"/>
              <a:buNone/>
              <a:defRPr b="1" i="0" sz="4108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822"/>
              </a:spcBef>
              <a:spcAft>
                <a:spcPts val="0"/>
              </a:spcAft>
              <a:buClr>
                <a:schemeClr val="dk1"/>
              </a:buClr>
              <a:buSzPts val="4108"/>
              <a:buFont typeface="Arial"/>
              <a:buNone/>
              <a:defRPr b="1" i="0" sz="4108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822"/>
              </a:spcBef>
              <a:spcAft>
                <a:spcPts val="0"/>
              </a:spcAft>
              <a:buClr>
                <a:schemeClr val="dk1"/>
              </a:buClr>
              <a:buSzPts val="4108"/>
              <a:buFont typeface="Arial"/>
              <a:buNone/>
              <a:defRPr b="1" i="0" sz="4108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822"/>
              </a:spcBef>
              <a:spcAft>
                <a:spcPts val="0"/>
              </a:spcAft>
              <a:buClr>
                <a:schemeClr val="dk1"/>
              </a:buClr>
              <a:buSzPts val="4108"/>
              <a:buFont typeface="Arial"/>
              <a:buNone/>
              <a:defRPr b="1" i="0" sz="4108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822"/>
              </a:spcBef>
              <a:spcAft>
                <a:spcPts val="0"/>
              </a:spcAft>
              <a:buClr>
                <a:schemeClr val="dk1"/>
              </a:buClr>
              <a:buSzPts val="4108"/>
              <a:buFont typeface="Arial"/>
              <a:buNone/>
              <a:defRPr b="1" i="0" sz="4108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4" type="body"/>
          </p:nvPr>
        </p:nvSpPr>
        <p:spPr>
          <a:xfrm>
            <a:off x="8945710" y="3141486"/>
            <a:ext cx="7783925" cy="5707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619950" lvl="0" marL="457200" marR="0" rtl="0" algn="l">
              <a:lnSpc>
                <a:spcPct val="100000"/>
              </a:lnSpc>
              <a:spcBef>
                <a:spcPts val="1233"/>
              </a:spcBef>
              <a:spcAft>
                <a:spcPts val="0"/>
              </a:spcAft>
              <a:buClr>
                <a:schemeClr val="dk1"/>
              </a:buClr>
              <a:buSzPts val="6163"/>
              <a:buFont typeface="Arial"/>
              <a:buChar char="•"/>
              <a:defRPr b="0" i="0" sz="6163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554736" lvl="1" marL="914400" marR="0" rtl="0" algn="l">
              <a:lnSpc>
                <a:spcPct val="100000"/>
              </a:lnSpc>
              <a:spcBef>
                <a:spcPts val="1027"/>
              </a:spcBef>
              <a:spcAft>
                <a:spcPts val="0"/>
              </a:spcAft>
              <a:buClr>
                <a:schemeClr val="dk1"/>
              </a:buClr>
              <a:buSzPts val="5136"/>
              <a:buFont typeface="Arial"/>
              <a:buChar char="–"/>
              <a:defRPr b="0" i="0" sz="5136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522097" lvl="2" marL="1371600" marR="0" rtl="0" algn="l">
              <a:lnSpc>
                <a:spcPct val="100000"/>
              </a:lnSpc>
              <a:spcBef>
                <a:spcPts val="924"/>
              </a:spcBef>
              <a:spcAft>
                <a:spcPts val="0"/>
              </a:spcAft>
              <a:buClr>
                <a:schemeClr val="dk1"/>
              </a:buClr>
              <a:buSzPts val="4622"/>
              <a:buFont typeface="Arial"/>
              <a:buChar char="•"/>
              <a:defRPr b="0" i="0" sz="4622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489458" lvl="3" marL="1828800" marR="0" rtl="0" algn="l">
              <a:lnSpc>
                <a:spcPct val="100000"/>
              </a:lnSpc>
              <a:spcBef>
                <a:spcPts val="822"/>
              </a:spcBef>
              <a:spcAft>
                <a:spcPts val="0"/>
              </a:spcAft>
              <a:buClr>
                <a:schemeClr val="dk1"/>
              </a:buClr>
              <a:buSzPts val="4108"/>
              <a:buFont typeface="Arial"/>
              <a:buChar char="–"/>
              <a:defRPr b="0" i="0" sz="4108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489458" lvl="4" marL="2286000" marR="0" rtl="0" algn="l">
              <a:lnSpc>
                <a:spcPct val="100000"/>
              </a:lnSpc>
              <a:spcBef>
                <a:spcPts val="822"/>
              </a:spcBef>
              <a:spcAft>
                <a:spcPts val="0"/>
              </a:spcAft>
              <a:buClr>
                <a:schemeClr val="dk1"/>
              </a:buClr>
              <a:buSzPts val="4108"/>
              <a:buFont typeface="Arial"/>
              <a:buChar char="»"/>
              <a:defRPr b="0" i="0" sz="4108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489458" lvl="5" marL="2743200" marR="0" rtl="0" algn="l">
              <a:lnSpc>
                <a:spcPct val="100000"/>
              </a:lnSpc>
              <a:spcBef>
                <a:spcPts val="822"/>
              </a:spcBef>
              <a:spcAft>
                <a:spcPts val="0"/>
              </a:spcAft>
              <a:buClr>
                <a:schemeClr val="dk1"/>
              </a:buClr>
              <a:buSzPts val="4108"/>
              <a:buFont typeface="Arial"/>
              <a:buChar char="•"/>
              <a:defRPr b="0" i="0" sz="4108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489458" lvl="6" marL="3200400" marR="0" rtl="0" algn="l">
              <a:lnSpc>
                <a:spcPct val="100000"/>
              </a:lnSpc>
              <a:spcBef>
                <a:spcPts val="822"/>
              </a:spcBef>
              <a:spcAft>
                <a:spcPts val="0"/>
              </a:spcAft>
              <a:buClr>
                <a:schemeClr val="dk1"/>
              </a:buClr>
              <a:buSzPts val="4108"/>
              <a:buFont typeface="Arial"/>
              <a:buChar char="•"/>
              <a:defRPr b="0" i="0" sz="4108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489458" lvl="7" marL="3657600" marR="0" rtl="0" algn="l">
              <a:lnSpc>
                <a:spcPct val="100000"/>
              </a:lnSpc>
              <a:spcBef>
                <a:spcPts val="822"/>
              </a:spcBef>
              <a:spcAft>
                <a:spcPts val="0"/>
              </a:spcAft>
              <a:buClr>
                <a:schemeClr val="dk1"/>
              </a:buClr>
              <a:buSzPts val="4108"/>
              <a:buFont typeface="Arial"/>
              <a:buChar char="•"/>
              <a:defRPr b="0" i="0" sz="4108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489458" lvl="8" marL="4114800" marR="0" rtl="0" algn="l">
              <a:lnSpc>
                <a:spcPct val="100000"/>
              </a:lnSpc>
              <a:spcBef>
                <a:spcPts val="822"/>
              </a:spcBef>
              <a:spcAft>
                <a:spcPts val="0"/>
              </a:spcAft>
              <a:buClr>
                <a:schemeClr val="dk1"/>
              </a:buClr>
              <a:buSzPts val="4108"/>
              <a:buFont typeface="Arial"/>
              <a:buChar char="•"/>
              <a:defRPr b="0" i="0" sz="4108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0" type="dt"/>
          </p:nvPr>
        </p:nvSpPr>
        <p:spPr>
          <a:xfrm>
            <a:off x="880507" y="9181396"/>
            <a:ext cx="4109032" cy="527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1" type="ftr"/>
          </p:nvPr>
        </p:nvSpPr>
        <p:spPr>
          <a:xfrm>
            <a:off x="6016797" y="9181396"/>
            <a:ext cx="5576544" cy="527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12620599" y="9181396"/>
            <a:ext cx="4109032" cy="527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880507" y="396699"/>
            <a:ext cx="15849124" cy="1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98"/>
              <a:buFont typeface="Malgun Gothic"/>
              <a:buNone/>
              <a:defRPr b="0" i="0" sz="11298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5"/>
          <p:cNvSpPr txBox="1"/>
          <p:nvPr>
            <p:ph idx="10" type="dt"/>
          </p:nvPr>
        </p:nvSpPr>
        <p:spPr>
          <a:xfrm>
            <a:off x="880507" y="9181396"/>
            <a:ext cx="4109032" cy="527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1" name="Google Shape;81;p15"/>
          <p:cNvSpPr txBox="1"/>
          <p:nvPr>
            <p:ph idx="11" type="ftr"/>
          </p:nvPr>
        </p:nvSpPr>
        <p:spPr>
          <a:xfrm>
            <a:off x="6016797" y="9181396"/>
            <a:ext cx="5576544" cy="527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12620599" y="9181396"/>
            <a:ext cx="4109032" cy="527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880511" y="394407"/>
            <a:ext cx="5793615" cy="16785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36"/>
              <a:buFont typeface="Malgun Gothic"/>
              <a:buNone/>
              <a:defRPr b="1" i="0" sz="5136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6885077" y="394407"/>
            <a:ext cx="9844558" cy="8454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750379" lvl="0" marL="457200" marR="0" rtl="0" algn="l">
              <a:lnSpc>
                <a:spcPct val="100000"/>
              </a:lnSpc>
              <a:spcBef>
                <a:spcPts val="1643"/>
              </a:spcBef>
              <a:spcAft>
                <a:spcPts val="0"/>
              </a:spcAft>
              <a:buClr>
                <a:schemeClr val="dk1"/>
              </a:buClr>
              <a:buSzPts val="8217"/>
              <a:buFont typeface="Arial"/>
              <a:buChar char="•"/>
              <a:defRPr b="0" i="0" sz="8217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685165" lvl="1" marL="914400" marR="0" rtl="0" algn="l">
              <a:lnSpc>
                <a:spcPct val="100000"/>
              </a:lnSpc>
              <a:spcBef>
                <a:spcPts val="1438"/>
              </a:spcBef>
              <a:spcAft>
                <a:spcPts val="0"/>
              </a:spcAft>
              <a:buClr>
                <a:schemeClr val="dk1"/>
              </a:buClr>
              <a:buSzPts val="7190"/>
              <a:buFont typeface="Arial"/>
              <a:buChar char="–"/>
              <a:defRPr b="0" i="0" sz="719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619950" lvl="2" marL="1371600" marR="0" rtl="0" algn="l">
              <a:lnSpc>
                <a:spcPct val="100000"/>
              </a:lnSpc>
              <a:spcBef>
                <a:spcPts val="1233"/>
              </a:spcBef>
              <a:spcAft>
                <a:spcPts val="0"/>
              </a:spcAft>
              <a:buClr>
                <a:schemeClr val="dk1"/>
              </a:buClr>
              <a:buSzPts val="6163"/>
              <a:buFont typeface="Arial"/>
              <a:buChar char="•"/>
              <a:defRPr b="0" i="0" sz="6163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554736" lvl="3" marL="1828800" marR="0" rtl="0" algn="l">
              <a:lnSpc>
                <a:spcPct val="100000"/>
              </a:lnSpc>
              <a:spcBef>
                <a:spcPts val="1027"/>
              </a:spcBef>
              <a:spcAft>
                <a:spcPts val="0"/>
              </a:spcAft>
              <a:buClr>
                <a:schemeClr val="dk1"/>
              </a:buClr>
              <a:buSzPts val="5136"/>
              <a:buFont typeface="Arial"/>
              <a:buChar char="–"/>
              <a:defRPr b="0" i="0" sz="5136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554735" lvl="4" marL="2286000" marR="0" rtl="0" algn="l">
              <a:lnSpc>
                <a:spcPct val="100000"/>
              </a:lnSpc>
              <a:spcBef>
                <a:spcPts val="1027"/>
              </a:spcBef>
              <a:spcAft>
                <a:spcPts val="0"/>
              </a:spcAft>
              <a:buClr>
                <a:schemeClr val="dk1"/>
              </a:buClr>
              <a:buSzPts val="5136"/>
              <a:buFont typeface="Arial"/>
              <a:buChar char="»"/>
              <a:defRPr b="0" i="0" sz="5136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554735" lvl="5" marL="2743200" marR="0" rtl="0" algn="l">
              <a:lnSpc>
                <a:spcPct val="100000"/>
              </a:lnSpc>
              <a:spcBef>
                <a:spcPts val="1027"/>
              </a:spcBef>
              <a:spcAft>
                <a:spcPts val="0"/>
              </a:spcAft>
              <a:buClr>
                <a:schemeClr val="dk1"/>
              </a:buClr>
              <a:buSzPts val="5136"/>
              <a:buFont typeface="Arial"/>
              <a:buChar char="•"/>
              <a:defRPr b="0" i="0" sz="5136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554735" lvl="6" marL="3200400" marR="0" rtl="0" algn="l">
              <a:lnSpc>
                <a:spcPct val="100000"/>
              </a:lnSpc>
              <a:spcBef>
                <a:spcPts val="1027"/>
              </a:spcBef>
              <a:spcAft>
                <a:spcPts val="0"/>
              </a:spcAft>
              <a:buClr>
                <a:schemeClr val="dk1"/>
              </a:buClr>
              <a:buSzPts val="5136"/>
              <a:buFont typeface="Arial"/>
              <a:buChar char="•"/>
              <a:defRPr b="0" i="0" sz="5136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554735" lvl="7" marL="3657600" marR="0" rtl="0" algn="l">
              <a:lnSpc>
                <a:spcPct val="100000"/>
              </a:lnSpc>
              <a:spcBef>
                <a:spcPts val="1027"/>
              </a:spcBef>
              <a:spcAft>
                <a:spcPts val="0"/>
              </a:spcAft>
              <a:buClr>
                <a:schemeClr val="dk1"/>
              </a:buClr>
              <a:buSzPts val="5136"/>
              <a:buFont typeface="Arial"/>
              <a:buChar char="•"/>
              <a:defRPr b="0" i="0" sz="5136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554735" lvl="8" marL="4114800" marR="0" rtl="0" algn="l">
              <a:lnSpc>
                <a:spcPct val="100000"/>
              </a:lnSpc>
              <a:spcBef>
                <a:spcPts val="1027"/>
              </a:spcBef>
              <a:spcAft>
                <a:spcPts val="0"/>
              </a:spcAft>
              <a:buClr>
                <a:schemeClr val="dk1"/>
              </a:buClr>
              <a:buSzPts val="5136"/>
              <a:buFont typeface="Arial"/>
              <a:buChar char="•"/>
              <a:defRPr b="0" i="0" sz="5136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6" name="Google Shape;86;p16"/>
          <p:cNvSpPr txBox="1"/>
          <p:nvPr>
            <p:ph idx="2" type="body"/>
          </p:nvPr>
        </p:nvSpPr>
        <p:spPr>
          <a:xfrm>
            <a:off x="880511" y="2072923"/>
            <a:ext cx="5793615" cy="67759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19"/>
              </a:spcBef>
              <a:spcAft>
                <a:spcPts val="0"/>
              </a:spcAft>
              <a:buClr>
                <a:schemeClr val="dk1"/>
              </a:buClr>
              <a:buSzPts val="3595"/>
              <a:buFont typeface="Arial"/>
              <a:buNone/>
              <a:defRPr b="0" i="0" sz="3595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16"/>
              </a:spcBef>
              <a:spcAft>
                <a:spcPts val="0"/>
              </a:spcAft>
              <a:buClr>
                <a:schemeClr val="dk1"/>
              </a:buClr>
              <a:buSzPts val="3081"/>
              <a:buFont typeface="Arial"/>
              <a:buNone/>
              <a:defRPr b="0" i="0" sz="3081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14"/>
              </a:spcBef>
              <a:spcAft>
                <a:spcPts val="0"/>
              </a:spcAft>
              <a:buClr>
                <a:schemeClr val="dk1"/>
              </a:buClr>
              <a:buSzPts val="2568"/>
              <a:buFont typeface="Arial"/>
              <a:buNone/>
              <a:defRPr b="0" i="0" sz="2568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2311"/>
              <a:buFont typeface="Arial"/>
              <a:buNone/>
              <a:defRPr b="0" i="0" sz="2311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2311"/>
              <a:buFont typeface="Arial"/>
              <a:buNone/>
              <a:defRPr b="0" i="0" sz="2311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2311"/>
              <a:buFont typeface="Arial"/>
              <a:buNone/>
              <a:defRPr b="0" i="0" sz="2311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2311"/>
              <a:buFont typeface="Arial"/>
              <a:buNone/>
              <a:defRPr b="0" i="0" sz="2311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2311"/>
              <a:buFont typeface="Arial"/>
              <a:buNone/>
              <a:defRPr b="0" i="0" sz="2311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2311"/>
              <a:buFont typeface="Arial"/>
              <a:buNone/>
              <a:defRPr b="0" i="0" sz="2311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7" name="Google Shape;87;p16"/>
          <p:cNvSpPr txBox="1"/>
          <p:nvPr>
            <p:ph idx="10" type="dt"/>
          </p:nvPr>
        </p:nvSpPr>
        <p:spPr>
          <a:xfrm>
            <a:off x="880507" y="9181396"/>
            <a:ext cx="4109032" cy="527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8" name="Google Shape;88;p16"/>
          <p:cNvSpPr txBox="1"/>
          <p:nvPr>
            <p:ph idx="11" type="ftr"/>
          </p:nvPr>
        </p:nvSpPr>
        <p:spPr>
          <a:xfrm>
            <a:off x="6016797" y="9181396"/>
            <a:ext cx="5576544" cy="527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12620599" y="9181396"/>
            <a:ext cx="4109032" cy="527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451710" y="6934201"/>
            <a:ext cx="10566083" cy="8186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36"/>
              <a:buFont typeface="Malgun Gothic"/>
              <a:buNone/>
              <a:defRPr b="1" i="0" sz="5136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7"/>
          <p:cNvSpPr/>
          <p:nvPr>
            <p:ph idx="2" type="pic"/>
          </p:nvPr>
        </p:nvSpPr>
        <p:spPr>
          <a:xfrm>
            <a:off x="3451710" y="885119"/>
            <a:ext cx="10566083" cy="5943600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451710" y="7752823"/>
            <a:ext cx="10566083" cy="1162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19"/>
              </a:spcBef>
              <a:spcAft>
                <a:spcPts val="0"/>
              </a:spcAft>
              <a:buClr>
                <a:schemeClr val="dk1"/>
              </a:buClr>
              <a:buSzPts val="3595"/>
              <a:buFont typeface="Arial"/>
              <a:buNone/>
              <a:defRPr b="0" i="0" sz="3595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16"/>
              </a:spcBef>
              <a:spcAft>
                <a:spcPts val="0"/>
              </a:spcAft>
              <a:buClr>
                <a:schemeClr val="dk1"/>
              </a:buClr>
              <a:buSzPts val="3081"/>
              <a:buFont typeface="Arial"/>
              <a:buNone/>
              <a:defRPr b="0" i="0" sz="3081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14"/>
              </a:spcBef>
              <a:spcAft>
                <a:spcPts val="0"/>
              </a:spcAft>
              <a:buClr>
                <a:schemeClr val="dk1"/>
              </a:buClr>
              <a:buSzPts val="2568"/>
              <a:buFont typeface="Arial"/>
              <a:buNone/>
              <a:defRPr b="0" i="0" sz="2568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2311"/>
              <a:buFont typeface="Arial"/>
              <a:buNone/>
              <a:defRPr b="0" i="0" sz="2311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2311"/>
              <a:buFont typeface="Arial"/>
              <a:buNone/>
              <a:defRPr b="0" i="0" sz="2311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2311"/>
              <a:buFont typeface="Arial"/>
              <a:buNone/>
              <a:defRPr b="0" i="0" sz="2311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2311"/>
              <a:buFont typeface="Arial"/>
              <a:buNone/>
              <a:defRPr b="0" i="0" sz="2311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2311"/>
              <a:buFont typeface="Arial"/>
              <a:buNone/>
              <a:defRPr b="0" i="0" sz="2311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2311"/>
              <a:buFont typeface="Arial"/>
              <a:buNone/>
              <a:defRPr b="0" i="0" sz="2311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4" name="Google Shape;94;p17"/>
          <p:cNvSpPr txBox="1"/>
          <p:nvPr>
            <p:ph idx="10" type="dt"/>
          </p:nvPr>
        </p:nvSpPr>
        <p:spPr>
          <a:xfrm>
            <a:off x="880507" y="9181396"/>
            <a:ext cx="4109032" cy="527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5" name="Google Shape;95;p17"/>
          <p:cNvSpPr txBox="1"/>
          <p:nvPr>
            <p:ph idx="11" type="ftr"/>
          </p:nvPr>
        </p:nvSpPr>
        <p:spPr>
          <a:xfrm>
            <a:off x="6016797" y="9181396"/>
            <a:ext cx="5576544" cy="527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12620599" y="9181396"/>
            <a:ext cx="4109032" cy="527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3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Relationship Id="rId5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26.png"/><Relationship Id="rId5" Type="http://schemas.openxmlformats.org/officeDocument/2006/relationships/image" Target="../media/image24.png"/><Relationship Id="rId6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25.png"/><Relationship Id="rId5" Type="http://schemas.openxmlformats.org/officeDocument/2006/relationships/image" Target="../media/image3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3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Relationship Id="rId5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26.png"/><Relationship Id="rId5" Type="http://schemas.openxmlformats.org/officeDocument/2006/relationships/image" Target="../media/image24.png"/><Relationship Id="rId6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25.png"/><Relationship Id="rId5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3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Relationship Id="rId4" Type="http://schemas.openxmlformats.org/officeDocument/2006/relationships/image" Target="../media/image3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Relationship Id="rId5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Relationship Id="rId4" Type="http://schemas.openxmlformats.org/officeDocument/2006/relationships/image" Target="../media/image24.png"/><Relationship Id="rId5" Type="http://schemas.openxmlformats.org/officeDocument/2006/relationships/image" Target="../media/image19.png"/><Relationship Id="rId6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Relationship Id="rId4" Type="http://schemas.openxmlformats.org/officeDocument/2006/relationships/image" Target="../media/image25.png"/><Relationship Id="rId5" Type="http://schemas.openxmlformats.org/officeDocument/2006/relationships/image" Target="../media/image3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Relationship Id="rId4" Type="http://schemas.openxmlformats.org/officeDocument/2006/relationships/image" Target="../media/image4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Relationship Id="rId4" Type="http://schemas.openxmlformats.org/officeDocument/2006/relationships/image" Target="../media/image4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Relationship Id="rId4" Type="http://schemas.openxmlformats.org/officeDocument/2006/relationships/image" Target="../media/image36.png"/><Relationship Id="rId5" Type="http://schemas.openxmlformats.org/officeDocument/2006/relationships/image" Target="../media/image3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png"/><Relationship Id="rId4" Type="http://schemas.openxmlformats.org/officeDocument/2006/relationships/image" Target="../media/image46.png"/><Relationship Id="rId5" Type="http://schemas.openxmlformats.org/officeDocument/2006/relationships/image" Target="../media/image3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Relationship Id="rId4" Type="http://schemas.openxmlformats.org/officeDocument/2006/relationships/image" Target="../media/image4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Relationship Id="rId4" Type="http://schemas.openxmlformats.org/officeDocument/2006/relationships/image" Target="../media/image43.png"/><Relationship Id="rId5" Type="http://schemas.openxmlformats.org/officeDocument/2006/relationships/image" Target="../media/image4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png"/><Relationship Id="rId4" Type="http://schemas.openxmlformats.org/officeDocument/2006/relationships/image" Target="../media/image37.png"/><Relationship Id="rId5" Type="http://schemas.openxmlformats.org/officeDocument/2006/relationships/image" Target="../media/image48.png"/><Relationship Id="rId6" Type="http://schemas.openxmlformats.org/officeDocument/2006/relationships/image" Target="../media/image39.png"/><Relationship Id="rId7" Type="http://schemas.openxmlformats.org/officeDocument/2006/relationships/image" Target="../media/image4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png"/><Relationship Id="rId4" Type="http://schemas.openxmlformats.org/officeDocument/2006/relationships/image" Target="../media/image50.png"/><Relationship Id="rId5" Type="http://schemas.openxmlformats.org/officeDocument/2006/relationships/image" Target="../media/image47.png"/><Relationship Id="rId6" Type="http://schemas.openxmlformats.org/officeDocument/2006/relationships/image" Target="../media/image53.png"/><Relationship Id="rId7" Type="http://schemas.openxmlformats.org/officeDocument/2006/relationships/image" Target="../media/image5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1.png"/><Relationship Id="rId4" Type="http://schemas.openxmlformats.org/officeDocument/2006/relationships/image" Target="../media/image49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1.png"/><Relationship Id="rId4" Type="http://schemas.openxmlformats.org/officeDocument/2006/relationships/image" Target="../media/image5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1.png"/><Relationship Id="rId4" Type="http://schemas.openxmlformats.org/officeDocument/2006/relationships/image" Target="../media/image5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1.png"/><Relationship Id="rId4" Type="http://schemas.openxmlformats.org/officeDocument/2006/relationships/image" Target="../media/image5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image" Target="../media/image5.png"/><Relationship Id="rId7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Relationship Id="rId5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26.png"/><Relationship Id="rId5" Type="http://schemas.openxmlformats.org/officeDocument/2006/relationships/image" Target="../media/image24.png"/><Relationship Id="rId6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20.png"/><Relationship Id="rId5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1"/>
          <p:cNvGrpSpPr/>
          <p:nvPr/>
        </p:nvGrpSpPr>
        <p:grpSpPr>
          <a:xfrm>
            <a:off x="2655418" y="1712991"/>
            <a:ext cx="12299303" cy="3744081"/>
            <a:chOff x="2177113" y="1834567"/>
            <a:chExt cx="4789777" cy="1458068"/>
          </a:xfrm>
        </p:grpSpPr>
        <p:grpSp>
          <p:nvGrpSpPr>
            <p:cNvPr id="114" name="Google Shape;114;p1"/>
            <p:cNvGrpSpPr/>
            <p:nvPr/>
          </p:nvGrpSpPr>
          <p:grpSpPr>
            <a:xfrm>
              <a:off x="2177113" y="2785657"/>
              <a:ext cx="4789777" cy="647"/>
              <a:chOff x="5072368" y="2719204"/>
              <a:chExt cx="4557019" cy="647"/>
            </a:xfrm>
          </p:grpSpPr>
          <p:cxnSp>
            <p:nvCxnSpPr>
              <p:cNvPr id="115" name="Google Shape;115;p1"/>
              <p:cNvCxnSpPr/>
              <p:nvPr/>
            </p:nvCxnSpPr>
            <p:spPr>
              <a:xfrm>
                <a:off x="5072368" y="2719851"/>
                <a:ext cx="3044166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21A5C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6" name="Google Shape;116;p1"/>
              <p:cNvCxnSpPr/>
              <p:nvPr/>
            </p:nvCxnSpPr>
            <p:spPr>
              <a:xfrm>
                <a:off x="8116534" y="2719204"/>
                <a:ext cx="1512853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BB1A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17" name="Google Shape;117;p1"/>
            <p:cNvSpPr txBox="1"/>
            <p:nvPr/>
          </p:nvSpPr>
          <p:spPr>
            <a:xfrm>
              <a:off x="2241706" y="1834567"/>
              <a:ext cx="4660500" cy="86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90"/>
                <a:buFont typeface="Arial"/>
                <a:buNone/>
              </a:pPr>
              <a:r>
                <a:rPr b="1" i="0" lang="en-US" sz="7190" u="none" cap="none" strike="noStrike">
                  <a:solidFill>
                    <a:srgbClr val="1D2561"/>
                  </a:solidFill>
                  <a:latin typeface="Arial"/>
                  <a:ea typeface="Arial"/>
                  <a:cs typeface="Arial"/>
                  <a:sym typeface="Arial"/>
                </a:rPr>
                <a:t>미니 프로젝트 2</a:t>
              </a:r>
              <a:endParaRPr b="1" i="0" sz="7190" u="none" cap="none" strike="noStrike">
                <a:solidFill>
                  <a:srgbClr val="1D256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90"/>
                <a:buFont typeface="Arial"/>
                <a:buNone/>
              </a:pPr>
              <a:r>
                <a:rPr b="1" i="0" lang="en-US" sz="7190" u="none" cap="none" strike="noStrike">
                  <a:solidFill>
                    <a:srgbClr val="1D2561"/>
                  </a:solidFill>
                  <a:latin typeface="Arial"/>
                  <a:ea typeface="Arial"/>
                  <a:cs typeface="Arial"/>
                  <a:sym typeface="Arial"/>
                </a:rPr>
                <a:t>데이터 분석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"/>
            <p:cNvSpPr txBox="1"/>
            <p:nvPr/>
          </p:nvSpPr>
          <p:spPr>
            <a:xfrm>
              <a:off x="2624057" y="3028935"/>
              <a:ext cx="3895800" cy="26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None/>
              </a:pPr>
              <a:r>
                <a:rPr b="1" i="0" lang="en-US" sz="4400" u="none" cap="none" strike="noStrike">
                  <a:solidFill>
                    <a:srgbClr val="1D2561"/>
                  </a:solidFill>
                  <a:latin typeface="Arial"/>
                  <a:ea typeface="Arial"/>
                  <a:cs typeface="Arial"/>
                  <a:sym typeface="Arial"/>
                </a:rPr>
                <a:t>6조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1"/>
          <p:cNvSpPr txBox="1"/>
          <p:nvPr/>
        </p:nvSpPr>
        <p:spPr>
          <a:xfrm>
            <a:off x="12170100" y="8303550"/>
            <a:ext cx="4665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장창완, 최동준, 홍민향</a:t>
            </a:r>
            <a:endParaRPr b="0" i="0" sz="2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gfd5cd3c2a7_0_173"/>
          <p:cNvGrpSpPr/>
          <p:nvPr/>
        </p:nvGrpSpPr>
        <p:grpSpPr>
          <a:xfrm>
            <a:off x="1443021" y="114448"/>
            <a:ext cx="3473406" cy="795326"/>
            <a:chOff x="790039" y="140460"/>
            <a:chExt cx="1636700" cy="412257"/>
          </a:xfrm>
        </p:grpSpPr>
        <p:grpSp>
          <p:nvGrpSpPr>
            <p:cNvPr id="270" name="Google Shape;270;gfd5cd3c2a7_0_173"/>
            <p:cNvGrpSpPr/>
            <p:nvPr/>
          </p:nvGrpSpPr>
          <p:grpSpPr>
            <a:xfrm>
              <a:off x="790039" y="140460"/>
              <a:ext cx="409495" cy="409514"/>
              <a:chOff x="1128091" y="256194"/>
              <a:chExt cx="495517" cy="495540"/>
            </a:xfrm>
          </p:grpSpPr>
          <p:pic>
            <p:nvPicPr>
              <p:cNvPr id="271" name="Google Shape;271;gfd5cd3c2a7_0_17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128091" y="256194"/>
                <a:ext cx="495517" cy="49551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2" name="Google Shape;272;gfd5cd3c2a7_0_173"/>
              <p:cNvSpPr/>
              <p:nvPr/>
            </p:nvSpPr>
            <p:spPr>
              <a:xfrm>
                <a:off x="1230072" y="307734"/>
                <a:ext cx="266100" cy="44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000"/>
                  <a:buFont typeface="Arial"/>
                  <a:buNone/>
                </a:pPr>
                <a:r>
                  <a:rPr lang="en-US" sz="4000">
                    <a:solidFill>
                      <a:schemeClr val="lt1"/>
                    </a:solidFill>
                  </a:rPr>
                  <a:t>3</a:t>
                </a:r>
                <a:endParaRPr b="0" i="0" sz="4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3" name="Google Shape;273;gfd5cd3c2a7_0_173"/>
            <p:cNvSpPr/>
            <p:nvPr/>
          </p:nvSpPr>
          <p:spPr>
            <a:xfrm>
              <a:off x="1287639" y="183717"/>
              <a:ext cx="1139100" cy="36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1" i="0" lang="en-US" sz="4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개발 과정</a:t>
              </a:r>
              <a:endPara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4" name="Google Shape;274;gfd5cd3c2a7_0_173"/>
          <p:cNvSpPr txBox="1"/>
          <p:nvPr/>
        </p:nvSpPr>
        <p:spPr>
          <a:xfrm>
            <a:off x="0" y="1098950"/>
            <a:ext cx="3152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『 </a:t>
            </a:r>
            <a:r>
              <a:rPr b="1" lang="en-US" sz="2500">
                <a:solidFill>
                  <a:schemeClr val="dk1"/>
                </a:solidFill>
              </a:rPr>
              <a:t>머신 러닝 LGBM</a:t>
            </a:r>
            <a:r>
              <a:rPr b="1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』</a:t>
            </a:r>
            <a:endParaRPr b="1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5" name="Google Shape;275;gfd5cd3c2a7_0_1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3025" y="3275000"/>
            <a:ext cx="11519950" cy="438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gfd5cd3c2a7_0_173"/>
          <p:cNvSpPr txBox="1"/>
          <p:nvPr/>
        </p:nvSpPr>
        <p:spPr>
          <a:xfrm>
            <a:off x="1081625" y="2202263"/>
            <a:ext cx="5986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-US" sz="2300">
                <a:solidFill>
                  <a:srgbClr val="FFFFFF"/>
                </a:solidFill>
                <a:highlight>
                  <a:srgbClr val="111111"/>
                </a:highlight>
              </a:rPr>
              <a:t>Library</a:t>
            </a:r>
            <a:r>
              <a:rPr b="1" lang="en-US" sz="2300">
                <a:solidFill>
                  <a:srgbClr val="FFFFFF"/>
                </a:solidFill>
                <a:highlight>
                  <a:srgbClr val="111111"/>
                </a:highlight>
              </a:rPr>
              <a:t>   </a:t>
            </a:r>
            <a:endParaRPr b="1" sz="2300">
              <a:solidFill>
                <a:srgbClr val="FFFFFF"/>
              </a:solidFill>
              <a:highlight>
                <a:srgbClr val="111111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oogle Shape;281;gfd5cd3c2a7_0_241"/>
          <p:cNvGrpSpPr/>
          <p:nvPr/>
        </p:nvGrpSpPr>
        <p:grpSpPr>
          <a:xfrm>
            <a:off x="1443021" y="114448"/>
            <a:ext cx="3473406" cy="795326"/>
            <a:chOff x="790039" y="140460"/>
            <a:chExt cx="1636700" cy="412257"/>
          </a:xfrm>
        </p:grpSpPr>
        <p:grpSp>
          <p:nvGrpSpPr>
            <p:cNvPr id="282" name="Google Shape;282;gfd5cd3c2a7_0_241"/>
            <p:cNvGrpSpPr/>
            <p:nvPr/>
          </p:nvGrpSpPr>
          <p:grpSpPr>
            <a:xfrm>
              <a:off x="790039" y="140460"/>
              <a:ext cx="409495" cy="409514"/>
              <a:chOff x="1128091" y="256194"/>
              <a:chExt cx="495517" cy="495540"/>
            </a:xfrm>
          </p:grpSpPr>
          <p:pic>
            <p:nvPicPr>
              <p:cNvPr id="283" name="Google Shape;283;gfd5cd3c2a7_0_24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128091" y="256194"/>
                <a:ext cx="495517" cy="49551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4" name="Google Shape;284;gfd5cd3c2a7_0_241"/>
              <p:cNvSpPr/>
              <p:nvPr/>
            </p:nvSpPr>
            <p:spPr>
              <a:xfrm>
                <a:off x="1230072" y="307734"/>
                <a:ext cx="266100" cy="44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000"/>
                  <a:buFont typeface="Arial"/>
                  <a:buNone/>
                </a:pPr>
                <a:r>
                  <a:rPr lang="en-US" sz="4000">
                    <a:solidFill>
                      <a:schemeClr val="lt1"/>
                    </a:solidFill>
                  </a:rPr>
                  <a:t>3</a:t>
                </a:r>
                <a:endParaRPr b="0" i="0" sz="4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5" name="Google Shape;285;gfd5cd3c2a7_0_241"/>
            <p:cNvSpPr/>
            <p:nvPr/>
          </p:nvSpPr>
          <p:spPr>
            <a:xfrm>
              <a:off x="1287639" y="183717"/>
              <a:ext cx="1139100" cy="36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1" i="0" lang="en-US" sz="4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개발 과정</a:t>
              </a:r>
              <a:endPara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6" name="Google Shape;286;gfd5cd3c2a7_0_241"/>
          <p:cNvSpPr txBox="1"/>
          <p:nvPr/>
        </p:nvSpPr>
        <p:spPr>
          <a:xfrm>
            <a:off x="0" y="1098950"/>
            <a:ext cx="3152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『 </a:t>
            </a:r>
            <a:r>
              <a:rPr b="1" lang="en-US" sz="2500"/>
              <a:t>머신 러닝 LGBM</a:t>
            </a:r>
            <a:r>
              <a:rPr b="1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』</a:t>
            </a:r>
            <a:endParaRPr b="1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gfd5cd3c2a7_0_241"/>
          <p:cNvSpPr txBox="1"/>
          <p:nvPr/>
        </p:nvSpPr>
        <p:spPr>
          <a:xfrm>
            <a:off x="691475" y="1977200"/>
            <a:ext cx="5986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-US" sz="2300">
                <a:solidFill>
                  <a:srgbClr val="FFFFFF"/>
                </a:solidFill>
                <a:highlight>
                  <a:srgbClr val="111111"/>
                </a:highlight>
              </a:rPr>
              <a:t>Data Load &amp; Preprocessing</a:t>
            </a:r>
            <a:endParaRPr b="1" sz="2300">
              <a:solidFill>
                <a:srgbClr val="FFFFFF"/>
              </a:solidFill>
              <a:highlight>
                <a:srgbClr val="111111"/>
              </a:highlight>
            </a:endParaRPr>
          </a:p>
        </p:txBody>
      </p:sp>
      <p:pic>
        <p:nvPicPr>
          <p:cNvPr id="288" name="Google Shape;288;gfd5cd3c2a7_0_2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475" y="2824850"/>
            <a:ext cx="8191926" cy="212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gfd5cd3c2a7_0_241"/>
          <p:cNvSpPr txBox="1"/>
          <p:nvPr/>
        </p:nvSpPr>
        <p:spPr>
          <a:xfrm>
            <a:off x="691475" y="5551175"/>
            <a:ext cx="48495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-US" sz="1800">
                <a:solidFill>
                  <a:srgbClr val="FFFFFF"/>
                </a:solidFill>
                <a:highlight>
                  <a:srgbClr val="111111"/>
                </a:highlight>
              </a:rPr>
              <a:t>pd.reav_csv를 통해 csv파일을 데이터프레임화</a:t>
            </a:r>
            <a:endParaRPr b="1" sz="1800">
              <a:solidFill>
                <a:srgbClr val="FFFFFF"/>
              </a:solidFill>
              <a:highlight>
                <a:srgbClr val="111111"/>
              </a:highlight>
            </a:endParaRPr>
          </a:p>
        </p:txBody>
      </p:sp>
      <p:pic>
        <p:nvPicPr>
          <p:cNvPr id="290" name="Google Shape;290;gfd5cd3c2a7_0_2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07576" y="2824850"/>
            <a:ext cx="7448550" cy="537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gfd5cd3c2a7_0_241"/>
          <p:cNvSpPr txBox="1"/>
          <p:nvPr/>
        </p:nvSpPr>
        <p:spPr>
          <a:xfrm>
            <a:off x="9407575" y="8470300"/>
            <a:ext cx="484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-US" sz="1800">
                <a:solidFill>
                  <a:srgbClr val="FFFFFF"/>
                </a:solidFill>
                <a:highlight>
                  <a:srgbClr val="111111"/>
                </a:highlight>
              </a:rPr>
              <a:t>보기 용이하게 하기위해 칼럼 한글화</a:t>
            </a:r>
            <a:endParaRPr b="1" sz="1800">
              <a:solidFill>
                <a:srgbClr val="FFFFFF"/>
              </a:solidFill>
              <a:highlight>
                <a:srgbClr val="111111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296;gfd5cd3c2a7_0_255"/>
          <p:cNvGrpSpPr/>
          <p:nvPr/>
        </p:nvGrpSpPr>
        <p:grpSpPr>
          <a:xfrm>
            <a:off x="1443021" y="114448"/>
            <a:ext cx="3473406" cy="795326"/>
            <a:chOff x="790039" y="140460"/>
            <a:chExt cx="1636700" cy="412257"/>
          </a:xfrm>
        </p:grpSpPr>
        <p:grpSp>
          <p:nvGrpSpPr>
            <p:cNvPr id="297" name="Google Shape;297;gfd5cd3c2a7_0_255"/>
            <p:cNvGrpSpPr/>
            <p:nvPr/>
          </p:nvGrpSpPr>
          <p:grpSpPr>
            <a:xfrm>
              <a:off x="790039" y="140460"/>
              <a:ext cx="409495" cy="409514"/>
              <a:chOff x="1128091" y="256194"/>
              <a:chExt cx="495517" cy="495540"/>
            </a:xfrm>
          </p:grpSpPr>
          <p:pic>
            <p:nvPicPr>
              <p:cNvPr id="298" name="Google Shape;298;gfd5cd3c2a7_0_25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128091" y="256194"/>
                <a:ext cx="495517" cy="49551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99" name="Google Shape;299;gfd5cd3c2a7_0_255"/>
              <p:cNvSpPr/>
              <p:nvPr/>
            </p:nvSpPr>
            <p:spPr>
              <a:xfrm>
                <a:off x="1230072" y="307734"/>
                <a:ext cx="266100" cy="44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000"/>
                  <a:buFont typeface="Arial"/>
                  <a:buNone/>
                </a:pPr>
                <a:r>
                  <a:rPr lang="en-US" sz="4000">
                    <a:solidFill>
                      <a:schemeClr val="lt1"/>
                    </a:solidFill>
                  </a:rPr>
                  <a:t>3</a:t>
                </a:r>
                <a:endParaRPr b="0" i="0" sz="4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0" name="Google Shape;300;gfd5cd3c2a7_0_255"/>
            <p:cNvSpPr/>
            <p:nvPr/>
          </p:nvSpPr>
          <p:spPr>
            <a:xfrm>
              <a:off x="1287639" y="183717"/>
              <a:ext cx="1139100" cy="36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1" i="0" lang="en-US" sz="4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개발 과정</a:t>
              </a:r>
              <a:endPara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1" name="Google Shape;301;gfd5cd3c2a7_0_255"/>
          <p:cNvSpPr txBox="1"/>
          <p:nvPr/>
        </p:nvSpPr>
        <p:spPr>
          <a:xfrm>
            <a:off x="0" y="1098950"/>
            <a:ext cx="3152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『 </a:t>
            </a:r>
            <a:r>
              <a:rPr b="1" lang="en-US" sz="2500">
                <a:solidFill>
                  <a:schemeClr val="dk1"/>
                </a:solidFill>
              </a:rPr>
              <a:t>머신 러닝 LGBM</a:t>
            </a:r>
            <a:r>
              <a:rPr b="1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』</a:t>
            </a:r>
            <a:endParaRPr b="1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gfd5cd3c2a7_0_255"/>
          <p:cNvSpPr txBox="1"/>
          <p:nvPr/>
        </p:nvSpPr>
        <p:spPr>
          <a:xfrm>
            <a:off x="691475" y="1977200"/>
            <a:ext cx="5986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-US" sz="2300">
                <a:solidFill>
                  <a:srgbClr val="FFFFFF"/>
                </a:solidFill>
                <a:highlight>
                  <a:srgbClr val="111111"/>
                </a:highlight>
              </a:rPr>
              <a:t>Data Load &amp; Preprocessing</a:t>
            </a:r>
            <a:endParaRPr b="1" sz="2300">
              <a:solidFill>
                <a:srgbClr val="FFFFFF"/>
              </a:solidFill>
              <a:highlight>
                <a:srgbClr val="111111"/>
              </a:highlight>
            </a:endParaRPr>
          </a:p>
        </p:txBody>
      </p:sp>
      <p:sp>
        <p:nvSpPr>
          <p:cNvPr id="303" name="Google Shape;303;gfd5cd3c2a7_0_255"/>
          <p:cNvSpPr txBox="1"/>
          <p:nvPr/>
        </p:nvSpPr>
        <p:spPr>
          <a:xfrm>
            <a:off x="559900" y="7514100"/>
            <a:ext cx="484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-US" sz="1800">
                <a:solidFill>
                  <a:srgbClr val="FFFFFF"/>
                </a:solidFill>
                <a:highlight>
                  <a:srgbClr val="111111"/>
                </a:highlight>
              </a:rPr>
              <a:t>Occyp_type(직업)에 Nan값 발생</a:t>
            </a:r>
            <a:endParaRPr b="1" sz="1800">
              <a:solidFill>
                <a:srgbClr val="FFFFFF"/>
              </a:solidFill>
              <a:highlight>
                <a:srgbClr val="111111"/>
              </a:highlight>
            </a:endParaRPr>
          </a:p>
        </p:txBody>
      </p:sp>
      <p:pic>
        <p:nvPicPr>
          <p:cNvPr id="304" name="Google Shape;304;gfd5cd3c2a7_0_2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475" y="2986099"/>
            <a:ext cx="7018324" cy="360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gfd5cd3c2a7_0_2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19300" y="1712925"/>
            <a:ext cx="7715250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gfd5cd3c2a7_0_2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324062" y="4777625"/>
            <a:ext cx="7705725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gfd5cd3c2a7_0_255"/>
          <p:cNvSpPr txBox="1"/>
          <p:nvPr/>
        </p:nvSpPr>
        <p:spPr>
          <a:xfrm>
            <a:off x="9018675" y="8599875"/>
            <a:ext cx="484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-US" sz="1800">
                <a:solidFill>
                  <a:srgbClr val="FFFFFF"/>
                </a:solidFill>
                <a:highlight>
                  <a:srgbClr val="111111"/>
                </a:highlight>
              </a:rPr>
              <a:t>info 로 Nan값 없어진 결과 확인</a:t>
            </a:r>
            <a:endParaRPr b="1" sz="1800">
              <a:solidFill>
                <a:srgbClr val="FFFFFF"/>
              </a:solidFill>
              <a:highlight>
                <a:srgbClr val="111111"/>
              </a:highlight>
            </a:endParaRPr>
          </a:p>
        </p:txBody>
      </p:sp>
      <p:sp>
        <p:nvSpPr>
          <p:cNvPr id="308" name="Google Shape;308;gfd5cd3c2a7_0_255"/>
          <p:cNvSpPr txBox="1"/>
          <p:nvPr/>
        </p:nvSpPr>
        <p:spPr>
          <a:xfrm>
            <a:off x="559900" y="7056900"/>
            <a:ext cx="484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-US" sz="1800">
                <a:solidFill>
                  <a:srgbClr val="FFFFFF"/>
                </a:solidFill>
                <a:highlight>
                  <a:srgbClr val="111111"/>
                </a:highlight>
              </a:rPr>
              <a:t>info 를 통해 데이터프레임 정보확인</a:t>
            </a:r>
            <a:endParaRPr b="1" sz="1800">
              <a:solidFill>
                <a:srgbClr val="FFFFFF"/>
              </a:solidFill>
              <a:highlight>
                <a:srgbClr val="111111"/>
              </a:highlight>
            </a:endParaRPr>
          </a:p>
        </p:txBody>
      </p:sp>
      <p:sp>
        <p:nvSpPr>
          <p:cNvPr id="309" name="Google Shape;309;gfd5cd3c2a7_0_255"/>
          <p:cNvSpPr txBox="1"/>
          <p:nvPr/>
        </p:nvSpPr>
        <p:spPr>
          <a:xfrm>
            <a:off x="8944975" y="3774250"/>
            <a:ext cx="846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-US" sz="1800">
                <a:solidFill>
                  <a:srgbClr val="FFFFFF"/>
                </a:solidFill>
                <a:highlight>
                  <a:srgbClr val="111111"/>
                </a:highlight>
              </a:rPr>
              <a:t>퇴직후  연금 받는사람 또는 학생 즉 일을하지않는사람일 경우 Non 값인것을 확인</a:t>
            </a:r>
            <a:endParaRPr b="1" sz="1800">
              <a:solidFill>
                <a:srgbClr val="FFFFFF"/>
              </a:solidFill>
              <a:highlight>
                <a:srgbClr val="111111"/>
              </a:highlight>
            </a:endParaRPr>
          </a:p>
        </p:txBody>
      </p:sp>
      <p:sp>
        <p:nvSpPr>
          <p:cNvPr id="310" name="Google Shape;310;gfd5cd3c2a7_0_255"/>
          <p:cNvSpPr txBox="1"/>
          <p:nvPr/>
        </p:nvSpPr>
        <p:spPr>
          <a:xfrm>
            <a:off x="8938300" y="4208425"/>
            <a:ext cx="484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-US" sz="1800">
                <a:solidFill>
                  <a:srgbClr val="FFFFFF"/>
                </a:solidFill>
                <a:highlight>
                  <a:srgbClr val="111111"/>
                </a:highlight>
              </a:rPr>
              <a:t>fillna를 통해  Nan값 unemployed로 교체</a:t>
            </a:r>
            <a:endParaRPr b="1" sz="1800">
              <a:solidFill>
                <a:srgbClr val="FFFFFF"/>
              </a:solidFill>
              <a:highlight>
                <a:srgbClr val="111111"/>
              </a:highlight>
            </a:endParaRPr>
          </a:p>
        </p:txBody>
      </p:sp>
      <p:cxnSp>
        <p:nvCxnSpPr>
          <p:cNvPr id="311" name="Google Shape;311;gfd5cd3c2a7_0_255"/>
          <p:cNvCxnSpPr>
            <a:stCxn id="305" idx="1"/>
            <a:endCxn id="306" idx="1"/>
          </p:cNvCxnSpPr>
          <p:nvPr/>
        </p:nvCxnSpPr>
        <p:spPr>
          <a:xfrm>
            <a:off x="9319300" y="2655900"/>
            <a:ext cx="4800" cy="3979200"/>
          </a:xfrm>
          <a:prstGeom prst="curvedConnector3">
            <a:avLst>
              <a:gd fmla="val -1652656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" name="Google Shape;312;gfd5cd3c2a7_0_255"/>
          <p:cNvCxnSpPr>
            <a:stCxn id="304" idx="3"/>
            <a:endCxn id="305" idx="1"/>
          </p:cNvCxnSpPr>
          <p:nvPr/>
        </p:nvCxnSpPr>
        <p:spPr>
          <a:xfrm flipH="1" rot="10800000">
            <a:off x="7709799" y="2655849"/>
            <a:ext cx="1609500" cy="213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Google Shape;317;gfd5cd3c2a7_0_283"/>
          <p:cNvGrpSpPr/>
          <p:nvPr/>
        </p:nvGrpSpPr>
        <p:grpSpPr>
          <a:xfrm>
            <a:off x="1443021" y="114448"/>
            <a:ext cx="3473406" cy="795326"/>
            <a:chOff x="790039" y="140460"/>
            <a:chExt cx="1636700" cy="412257"/>
          </a:xfrm>
        </p:grpSpPr>
        <p:grpSp>
          <p:nvGrpSpPr>
            <p:cNvPr id="318" name="Google Shape;318;gfd5cd3c2a7_0_283"/>
            <p:cNvGrpSpPr/>
            <p:nvPr/>
          </p:nvGrpSpPr>
          <p:grpSpPr>
            <a:xfrm>
              <a:off x="790039" y="140460"/>
              <a:ext cx="409495" cy="409514"/>
              <a:chOff x="1128091" y="256194"/>
              <a:chExt cx="495517" cy="495540"/>
            </a:xfrm>
          </p:grpSpPr>
          <p:pic>
            <p:nvPicPr>
              <p:cNvPr id="319" name="Google Shape;319;gfd5cd3c2a7_0_28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128091" y="256194"/>
                <a:ext cx="495517" cy="49551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20" name="Google Shape;320;gfd5cd3c2a7_0_283"/>
              <p:cNvSpPr/>
              <p:nvPr/>
            </p:nvSpPr>
            <p:spPr>
              <a:xfrm>
                <a:off x="1230072" y="307734"/>
                <a:ext cx="266100" cy="44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000"/>
                  <a:buFont typeface="Arial"/>
                  <a:buNone/>
                </a:pPr>
                <a:r>
                  <a:rPr lang="en-US" sz="4000">
                    <a:solidFill>
                      <a:schemeClr val="lt1"/>
                    </a:solidFill>
                  </a:rPr>
                  <a:t>3</a:t>
                </a:r>
                <a:endParaRPr b="0" i="0" sz="4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1" name="Google Shape;321;gfd5cd3c2a7_0_283"/>
            <p:cNvSpPr/>
            <p:nvPr/>
          </p:nvSpPr>
          <p:spPr>
            <a:xfrm>
              <a:off x="1287639" y="183717"/>
              <a:ext cx="1139100" cy="36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1" i="0" lang="en-US" sz="4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개발 과정</a:t>
              </a:r>
              <a:endPara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2" name="Google Shape;322;gfd5cd3c2a7_0_283"/>
          <p:cNvSpPr txBox="1"/>
          <p:nvPr/>
        </p:nvSpPr>
        <p:spPr>
          <a:xfrm>
            <a:off x="0" y="1098950"/>
            <a:ext cx="3152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『 </a:t>
            </a:r>
            <a:r>
              <a:rPr b="1" lang="en-US" sz="2500">
                <a:solidFill>
                  <a:schemeClr val="dk1"/>
                </a:solidFill>
              </a:rPr>
              <a:t>머신 러닝 LGBM</a:t>
            </a:r>
            <a:r>
              <a:rPr b="1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』</a:t>
            </a:r>
            <a:endParaRPr b="1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gfd5cd3c2a7_0_283"/>
          <p:cNvSpPr txBox="1"/>
          <p:nvPr/>
        </p:nvSpPr>
        <p:spPr>
          <a:xfrm>
            <a:off x="744700" y="2019775"/>
            <a:ext cx="5986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-US" sz="2300">
                <a:solidFill>
                  <a:srgbClr val="FFFFFF"/>
                </a:solidFill>
                <a:highlight>
                  <a:srgbClr val="111111"/>
                </a:highlight>
              </a:rPr>
              <a:t>Data Load &amp; Preprocessing</a:t>
            </a:r>
            <a:endParaRPr b="1" sz="2300">
              <a:solidFill>
                <a:srgbClr val="FFFFFF"/>
              </a:solidFill>
              <a:highlight>
                <a:srgbClr val="111111"/>
              </a:highlight>
            </a:endParaRPr>
          </a:p>
        </p:txBody>
      </p:sp>
      <p:sp>
        <p:nvSpPr>
          <p:cNvPr id="324" name="Google Shape;324;gfd5cd3c2a7_0_283"/>
          <p:cNvSpPr txBox="1"/>
          <p:nvPr/>
        </p:nvSpPr>
        <p:spPr>
          <a:xfrm>
            <a:off x="879350" y="2910000"/>
            <a:ext cx="5986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t/>
            </a:r>
            <a:endParaRPr b="1" sz="2300">
              <a:solidFill>
                <a:srgbClr val="FFFFFF"/>
              </a:solidFill>
              <a:highlight>
                <a:srgbClr val="111111"/>
              </a:highlight>
            </a:endParaRPr>
          </a:p>
        </p:txBody>
      </p:sp>
      <p:sp>
        <p:nvSpPr>
          <p:cNvPr id="325" name="Google Shape;325;gfd5cd3c2a7_0_283"/>
          <p:cNvSpPr txBox="1"/>
          <p:nvPr/>
        </p:nvSpPr>
        <p:spPr>
          <a:xfrm>
            <a:off x="744700" y="6244175"/>
            <a:ext cx="56355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-US" sz="1800">
                <a:solidFill>
                  <a:srgbClr val="FFFFFF"/>
                </a:solidFill>
                <a:highlight>
                  <a:srgbClr val="111111"/>
                </a:highlight>
              </a:rPr>
              <a:t>drop을 통한  훈련에 필요없는 index,카드발급일,출생일,취직일 Columns 제거</a:t>
            </a:r>
            <a:endParaRPr b="1" sz="1800">
              <a:solidFill>
                <a:srgbClr val="FFFFFF"/>
              </a:solidFill>
              <a:highlight>
                <a:srgbClr val="111111"/>
              </a:highlight>
            </a:endParaRPr>
          </a:p>
        </p:txBody>
      </p:sp>
      <p:pic>
        <p:nvPicPr>
          <p:cNvPr id="326" name="Google Shape;326;gfd5cd3c2a7_0_2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500" y="2773775"/>
            <a:ext cx="8622696" cy="264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gfd5cd3c2a7_0_2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23250" y="1805763"/>
            <a:ext cx="8196650" cy="629447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gfd5cd3c2a7_0_283"/>
          <p:cNvSpPr txBox="1"/>
          <p:nvPr/>
        </p:nvSpPr>
        <p:spPr>
          <a:xfrm>
            <a:off x="9023250" y="8436025"/>
            <a:ext cx="56355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-US" sz="1800">
                <a:solidFill>
                  <a:srgbClr val="FFFFFF"/>
                </a:solidFill>
                <a:highlight>
                  <a:srgbClr val="111111"/>
                </a:highlight>
              </a:rPr>
              <a:t>dtype object 인 칼럼 데이터  레이블인코딩 실수인부분 astype를 통해  int 화</a:t>
            </a:r>
            <a:endParaRPr b="1" sz="1800">
              <a:solidFill>
                <a:srgbClr val="FFFFFF"/>
              </a:solidFill>
              <a:highlight>
                <a:srgbClr val="111111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" name="Google Shape;333;gfd5cd3c2a7_0_227"/>
          <p:cNvGrpSpPr/>
          <p:nvPr/>
        </p:nvGrpSpPr>
        <p:grpSpPr>
          <a:xfrm>
            <a:off x="1443021" y="114448"/>
            <a:ext cx="3473406" cy="795326"/>
            <a:chOff x="790039" y="140460"/>
            <a:chExt cx="1636700" cy="412257"/>
          </a:xfrm>
        </p:grpSpPr>
        <p:grpSp>
          <p:nvGrpSpPr>
            <p:cNvPr id="334" name="Google Shape;334;gfd5cd3c2a7_0_227"/>
            <p:cNvGrpSpPr/>
            <p:nvPr/>
          </p:nvGrpSpPr>
          <p:grpSpPr>
            <a:xfrm>
              <a:off x="790039" y="140460"/>
              <a:ext cx="409495" cy="409514"/>
              <a:chOff x="1128091" y="256194"/>
              <a:chExt cx="495517" cy="495540"/>
            </a:xfrm>
          </p:grpSpPr>
          <p:pic>
            <p:nvPicPr>
              <p:cNvPr id="335" name="Google Shape;335;gfd5cd3c2a7_0_22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128091" y="256194"/>
                <a:ext cx="495517" cy="49551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36" name="Google Shape;336;gfd5cd3c2a7_0_227"/>
              <p:cNvSpPr/>
              <p:nvPr/>
            </p:nvSpPr>
            <p:spPr>
              <a:xfrm>
                <a:off x="1230072" y="307734"/>
                <a:ext cx="266100" cy="44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000"/>
                  <a:buFont typeface="Arial"/>
                  <a:buNone/>
                </a:pPr>
                <a:r>
                  <a:rPr lang="en-US" sz="4000">
                    <a:solidFill>
                      <a:schemeClr val="lt1"/>
                    </a:solidFill>
                  </a:rPr>
                  <a:t>3</a:t>
                </a:r>
                <a:endParaRPr b="0" i="0" sz="4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37" name="Google Shape;337;gfd5cd3c2a7_0_227"/>
            <p:cNvSpPr/>
            <p:nvPr/>
          </p:nvSpPr>
          <p:spPr>
            <a:xfrm>
              <a:off x="1287639" y="183717"/>
              <a:ext cx="1139100" cy="36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1" i="0" lang="en-US" sz="4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개발 과정</a:t>
              </a:r>
              <a:endPara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8" name="Google Shape;338;gfd5cd3c2a7_0_227"/>
          <p:cNvSpPr txBox="1"/>
          <p:nvPr/>
        </p:nvSpPr>
        <p:spPr>
          <a:xfrm>
            <a:off x="0" y="1098950"/>
            <a:ext cx="3152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『 </a:t>
            </a:r>
            <a:r>
              <a:rPr b="1" lang="en-US" sz="2500">
                <a:solidFill>
                  <a:schemeClr val="dk1"/>
                </a:solidFill>
              </a:rPr>
              <a:t>머신 러닝 LGBM</a:t>
            </a:r>
            <a:r>
              <a:rPr b="1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』</a:t>
            </a:r>
            <a:endParaRPr b="1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fd5cd3c2a7_0_227"/>
          <p:cNvSpPr txBox="1"/>
          <p:nvPr/>
        </p:nvSpPr>
        <p:spPr>
          <a:xfrm>
            <a:off x="744700" y="2019775"/>
            <a:ext cx="5986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-US" sz="2300">
                <a:solidFill>
                  <a:srgbClr val="FFFFFF"/>
                </a:solidFill>
                <a:highlight>
                  <a:srgbClr val="111111"/>
                </a:highlight>
              </a:rPr>
              <a:t>Training</a:t>
            </a:r>
            <a:endParaRPr b="1" sz="2300">
              <a:solidFill>
                <a:srgbClr val="FFFFFF"/>
              </a:solidFill>
              <a:highlight>
                <a:srgbClr val="111111"/>
              </a:highlight>
            </a:endParaRPr>
          </a:p>
        </p:txBody>
      </p:sp>
      <p:sp>
        <p:nvSpPr>
          <p:cNvPr id="340" name="Google Shape;340;gfd5cd3c2a7_0_227"/>
          <p:cNvSpPr txBox="1"/>
          <p:nvPr/>
        </p:nvSpPr>
        <p:spPr>
          <a:xfrm>
            <a:off x="879350" y="2910000"/>
            <a:ext cx="5986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t/>
            </a:r>
            <a:endParaRPr b="1" sz="2300">
              <a:solidFill>
                <a:srgbClr val="FFFFFF"/>
              </a:solidFill>
              <a:highlight>
                <a:srgbClr val="111111"/>
              </a:highlight>
            </a:endParaRPr>
          </a:p>
        </p:txBody>
      </p:sp>
      <p:sp>
        <p:nvSpPr>
          <p:cNvPr id="341" name="Google Shape;341;gfd5cd3c2a7_0_227"/>
          <p:cNvSpPr txBox="1"/>
          <p:nvPr/>
        </p:nvSpPr>
        <p:spPr>
          <a:xfrm>
            <a:off x="1074575" y="7287100"/>
            <a:ext cx="598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-US" sz="1800">
                <a:solidFill>
                  <a:srgbClr val="FFFFFF"/>
                </a:solidFill>
                <a:highlight>
                  <a:srgbClr val="111111"/>
                </a:highlight>
              </a:rPr>
              <a:t>train_test_split을 통한 데이터 분리 =&gt; 비율 0.88 : 0.12</a:t>
            </a:r>
            <a:endParaRPr b="1" sz="1800">
              <a:solidFill>
                <a:srgbClr val="FFFFFF"/>
              </a:solidFill>
              <a:highlight>
                <a:srgbClr val="111111"/>
              </a:highlight>
            </a:endParaRPr>
          </a:p>
        </p:txBody>
      </p:sp>
      <p:sp>
        <p:nvSpPr>
          <p:cNvPr id="342" name="Google Shape;342;gfd5cd3c2a7_0_227"/>
          <p:cNvSpPr txBox="1"/>
          <p:nvPr/>
        </p:nvSpPr>
        <p:spPr>
          <a:xfrm>
            <a:off x="1074575" y="7858150"/>
            <a:ext cx="42594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-US" sz="1800">
                <a:solidFill>
                  <a:srgbClr val="FFFFFF"/>
                </a:solidFill>
                <a:highlight>
                  <a:srgbClr val="111111"/>
                </a:highlight>
              </a:rPr>
              <a:t>1000번 돌릴동안 개선이 없을 경우 중단  ( early_stopping_rounds=1000)</a:t>
            </a:r>
            <a:endParaRPr b="1" sz="1800">
              <a:solidFill>
                <a:srgbClr val="FFFFFF"/>
              </a:solidFill>
              <a:highlight>
                <a:srgbClr val="111111"/>
              </a:highlight>
            </a:endParaRPr>
          </a:p>
        </p:txBody>
      </p:sp>
      <p:pic>
        <p:nvPicPr>
          <p:cNvPr id="343" name="Google Shape;343;gfd5cd3c2a7_0_2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4575" y="2911900"/>
            <a:ext cx="14027524" cy="4021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" name="Google Shape;348;gfd5cd3c2a7_0_300"/>
          <p:cNvGrpSpPr/>
          <p:nvPr/>
        </p:nvGrpSpPr>
        <p:grpSpPr>
          <a:xfrm>
            <a:off x="1443021" y="114448"/>
            <a:ext cx="3473406" cy="795326"/>
            <a:chOff x="790039" y="140460"/>
            <a:chExt cx="1636700" cy="412257"/>
          </a:xfrm>
        </p:grpSpPr>
        <p:grpSp>
          <p:nvGrpSpPr>
            <p:cNvPr id="349" name="Google Shape;349;gfd5cd3c2a7_0_300"/>
            <p:cNvGrpSpPr/>
            <p:nvPr/>
          </p:nvGrpSpPr>
          <p:grpSpPr>
            <a:xfrm>
              <a:off x="790039" y="140460"/>
              <a:ext cx="409495" cy="409514"/>
              <a:chOff x="1128091" y="256194"/>
              <a:chExt cx="495517" cy="495540"/>
            </a:xfrm>
          </p:grpSpPr>
          <p:pic>
            <p:nvPicPr>
              <p:cNvPr id="350" name="Google Shape;350;gfd5cd3c2a7_0_30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128091" y="256194"/>
                <a:ext cx="495517" cy="49551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51" name="Google Shape;351;gfd5cd3c2a7_0_300"/>
              <p:cNvSpPr/>
              <p:nvPr/>
            </p:nvSpPr>
            <p:spPr>
              <a:xfrm>
                <a:off x="1230072" y="307734"/>
                <a:ext cx="266100" cy="44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000"/>
                  <a:buFont typeface="Arial"/>
                  <a:buNone/>
                </a:pPr>
                <a:r>
                  <a:rPr lang="en-US" sz="4000">
                    <a:solidFill>
                      <a:schemeClr val="lt1"/>
                    </a:solidFill>
                  </a:rPr>
                  <a:t>3</a:t>
                </a:r>
                <a:endParaRPr b="0" i="0" sz="4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52" name="Google Shape;352;gfd5cd3c2a7_0_300"/>
            <p:cNvSpPr/>
            <p:nvPr/>
          </p:nvSpPr>
          <p:spPr>
            <a:xfrm>
              <a:off x="1287639" y="183717"/>
              <a:ext cx="1139100" cy="36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1" i="0" lang="en-US" sz="4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개발 과정</a:t>
              </a:r>
              <a:endPara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3" name="Google Shape;353;gfd5cd3c2a7_0_300"/>
          <p:cNvSpPr txBox="1"/>
          <p:nvPr/>
        </p:nvSpPr>
        <p:spPr>
          <a:xfrm>
            <a:off x="0" y="1098950"/>
            <a:ext cx="3152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『 </a:t>
            </a:r>
            <a:r>
              <a:rPr b="1" lang="en-US" sz="2500">
                <a:solidFill>
                  <a:schemeClr val="dk1"/>
                </a:solidFill>
              </a:rPr>
              <a:t>머신 러닝 LGBM</a:t>
            </a:r>
            <a:r>
              <a:rPr b="1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』</a:t>
            </a:r>
            <a:endParaRPr b="1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gfd5cd3c2a7_0_300"/>
          <p:cNvSpPr txBox="1"/>
          <p:nvPr/>
        </p:nvSpPr>
        <p:spPr>
          <a:xfrm>
            <a:off x="744700" y="1791175"/>
            <a:ext cx="5986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-US" sz="2300">
                <a:solidFill>
                  <a:srgbClr val="FFFFFF"/>
                </a:solidFill>
                <a:highlight>
                  <a:srgbClr val="111111"/>
                </a:highlight>
              </a:rPr>
              <a:t>Training &amp; 시각화</a:t>
            </a:r>
            <a:endParaRPr b="1" sz="2300">
              <a:solidFill>
                <a:srgbClr val="FFFFFF"/>
              </a:solidFill>
              <a:highlight>
                <a:srgbClr val="111111"/>
              </a:highlight>
            </a:endParaRPr>
          </a:p>
        </p:txBody>
      </p:sp>
      <p:sp>
        <p:nvSpPr>
          <p:cNvPr id="355" name="Google Shape;355;gfd5cd3c2a7_0_300"/>
          <p:cNvSpPr txBox="1"/>
          <p:nvPr/>
        </p:nvSpPr>
        <p:spPr>
          <a:xfrm>
            <a:off x="879350" y="2910000"/>
            <a:ext cx="5986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t/>
            </a:r>
            <a:endParaRPr b="1" sz="2300">
              <a:solidFill>
                <a:srgbClr val="FFFFFF"/>
              </a:solidFill>
              <a:highlight>
                <a:srgbClr val="111111"/>
              </a:highlight>
            </a:endParaRPr>
          </a:p>
        </p:txBody>
      </p:sp>
      <p:sp>
        <p:nvSpPr>
          <p:cNvPr id="356" name="Google Shape;356;gfd5cd3c2a7_0_300"/>
          <p:cNvSpPr txBox="1"/>
          <p:nvPr/>
        </p:nvSpPr>
        <p:spPr>
          <a:xfrm>
            <a:off x="1222375" y="6580200"/>
            <a:ext cx="61686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-US" sz="1800">
                <a:solidFill>
                  <a:srgbClr val="FFFFFF"/>
                </a:solidFill>
                <a:highlight>
                  <a:srgbClr val="111111"/>
                </a:highlight>
              </a:rPr>
              <a:t>오차행렬,정확도, 정밀도,재현율,F1를 출력하는 함수로 만들어서 한꺼번에 출력</a:t>
            </a:r>
            <a:endParaRPr b="1" sz="1800">
              <a:solidFill>
                <a:srgbClr val="FFFFFF"/>
              </a:solidFill>
              <a:highlight>
                <a:srgbClr val="111111"/>
              </a:highlight>
            </a:endParaRPr>
          </a:p>
        </p:txBody>
      </p:sp>
      <p:pic>
        <p:nvPicPr>
          <p:cNvPr id="357" name="Google Shape;357;gfd5cd3c2a7_0_3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2450" y="2566200"/>
            <a:ext cx="14395600" cy="390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gfd5cd3c2a7_0_3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2450" y="7512900"/>
            <a:ext cx="14395600" cy="852771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gfd5cd3c2a7_0_300"/>
          <p:cNvSpPr txBox="1"/>
          <p:nvPr/>
        </p:nvSpPr>
        <p:spPr>
          <a:xfrm>
            <a:off x="1222375" y="8485200"/>
            <a:ext cx="616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-US" sz="1800">
                <a:solidFill>
                  <a:srgbClr val="FFFFFF"/>
                </a:solidFill>
                <a:highlight>
                  <a:srgbClr val="111111"/>
                </a:highlight>
              </a:rPr>
              <a:t>lgbm을 가중치를 plt를 통해 그래프 시각화 표현</a:t>
            </a:r>
            <a:endParaRPr b="1" sz="1800">
              <a:solidFill>
                <a:srgbClr val="FFFFFF"/>
              </a:solidFill>
              <a:highlight>
                <a:srgbClr val="111111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" name="Google Shape;364;gfd5cd3c2a7_0_322"/>
          <p:cNvGrpSpPr/>
          <p:nvPr/>
        </p:nvGrpSpPr>
        <p:grpSpPr>
          <a:xfrm>
            <a:off x="1443021" y="114448"/>
            <a:ext cx="3473406" cy="795326"/>
            <a:chOff x="790039" y="140460"/>
            <a:chExt cx="1636700" cy="412257"/>
          </a:xfrm>
        </p:grpSpPr>
        <p:grpSp>
          <p:nvGrpSpPr>
            <p:cNvPr id="365" name="Google Shape;365;gfd5cd3c2a7_0_322"/>
            <p:cNvGrpSpPr/>
            <p:nvPr/>
          </p:nvGrpSpPr>
          <p:grpSpPr>
            <a:xfrm>
              <a:off x="790039" y="140460"/>
              <a:ext cx="409495" cy="409514"/>
              <a:chOff x="1128091" y="256194"/>
              <a:chExt cx="495517" cy="495540"/>
            </a:xfrm>
          </p:grpSpPr>
          <p:pic>
            <p:nvPicPr>
              <p:cNvPr id="366" name="Google Shape;366;gfd5cd3c2a7_0_32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128091" y="256194"/>
                <a:ext cx="495517" cy="49551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67" name="Google Shape;367;gfd5cd3c2a7_0_322"/>
              <p:cNvSpPr/>
              <p:nvPr/>
            </p:nvSpPr>
            <p:spPr>
              <a:xfrm>
                <a:off x="1230072" y="307734"/>
                <a:ext cx="266100" cy="44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000"/>
                  <a:buFont typeface="Arial"/>
                  <a:buNone/>
                </a:pPr>
                <a:r>
                  <a:rPr lang="en-US" sz="4000">
                    <a:solidFill>
                      <a:schemeClr val="lt1"/>
                    </a:solidFill>
                  </a:rPr>
                  <a:t>3</a:t>
                </a:r>
                <a:endParaRPr b="0" i="0" sz="4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8" name="Google Shape;368;gfd5cd3c2a7_0_322"/>
            <p:cNvSpPr/>
            <p:nvPr/>
          </p:nvSpPr>
          <p:spPr>
            <a:xfrm>
              <a:off x="1287639" y="183717"/>
              <a:ext cx="1139100" cy="36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1" i="0" lang="en-US" sz="4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개발 과정</a:t>
              </a:r>
              <a:endPara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9" name="Google Shape;369;gfd5cd3c2a7_0_322"/>
          <p:cNvSpPr txBox="1"/>
          <p:nvPr/>
        </p:nvSpPr>
        <p:spPr>
          <a:xfrm>
            <a:off x="0" y="1098950"/>
            <a:ext cx="4039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『 </a:t>
            </a:r>
            <a:r>
              <a:rPr b="1" lang="en-US" sz="2500">
                <a:solidFill>
                  <a:schemeClr val="dk1"/>
                </a:solidFill>
              </a:rPr>
              <a:t>머신 러닝 3가지 방법</a:t>
            </a:r>
            <a:r>
              <a:rPr b="1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』</a:t>
            </a:r>
            <a:endParaRPr b="1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gfd5cd3c2a7_0_322"/>
          <p:cNvSpPr txBox="1"/>
          <p:nvPr/>
        </p:nvSpPr>
        <p:spPr>
          <a:xfrm>
            <a:off x="744700" y="1791175"/>
            <a:ext cx="5986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-US" sz="2300">
                <a:solidFill>
                  <a:srgbClr val="FFFFFF"/>
                </a:solidFill>
                <a:highlight>
                  <a:srgbClr val="111111"/>
                </a:highlight>
              </a:rPr>
              <a:t>Library</a:t>
            </a:r>
            <a:endParaRPr b="1" sz="2300">
              <a:solidFill>
                <a:srgbClr val="FFFFFF"/>
              </a:solidFill>
              <a:highlight>
                <a:srgbClr val="111111"/>
              </a:highlight>
            </a:endParaRPr>
          </a:p>
        </p:txBody>
      </p:sp>
      <p:sp>
        <p:nvSpPr>
          <p:cNvPr id="371" name="Google Shape;371;gfd5cd3c2a7_0_322"/>
          <p:cNvSpPr txBox="1"/>
          <p:nvPr/>
        </p:nvSpPr>
        <p:spPr>
          <a:xfrm>
            <a:off x="879350" y="2910000"/>
            <a:ext cx="5986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t/>
            </a:r>
            <a:endParaRPr b="1" sz="2300">
              <a:solidFill>
                <a:srgbClr val="FFFFFF"/>
              </a:solidFill>
              <a:highlight>
                <a:srgbClr val="111111"/>
              </a:highlight>
            </a:endParaRPr>
          </a:p>
        </p:txBody>
      </p:sp>
      <p:pic>
        <p:nvPicPr>
          <p:cNvPr id="372" name="Google Shape;372;gfd5cd3c2a7_0_3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9550" y="3211375"/>
            <a:ext cx="14503750" cy="387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7" name="Google Shape;377;gfd5cd3c2a7_0_355"/>
          <p:cNvGrpSpPr/>
          <p:nvPr/>
        </p:nvGrpSpPr>
        <p:grpSpPr>
          <a:xfrm>
            <a:off x="1443021" y="114448"/>
            <a:ext cx="3473406" cy="795326"/>
            <a:chOff x="790039" y="140460"/>
            <a:chExt cx="1636700" cy="412257"/>
          </a:xfrm>
        </p:grpSpPr>
        <p:grpSp>
          <p:nvGrpSpPr>
            <p:cNvPr id="378" name="Google Shape;378;gfd5cd3c2a7_0_355"/>
            <p:cNvGrpSpPr/>
            <p:nvPr/>
          </p:nvGrpSpPr>
          <p:grpSpPr>
            <a:xfrm>
              <a:off x="790039" y="140460"/>
              <a:ext cx="409495" cy="409514"/>
              <a:chOff x="1128091" y="256194"/>
              <a:chExt cx="495517" cy="495540"/>
            </a:xfrm>
          </p:grpSpPr>
          <p:pic>
            <p:nvPicPr>
              <p:cNvPr id="379" name="Google Shape;379;gfd5cd3c2a7_0_35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128091" y="256194"/>
                <a:ext cx="495517" cy="49551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80" name="Google Shape;380;gfd5cd3c2a7_0_355"/>
              <p:cNvSpPr/>
              <p:nvPr/>
            </p:nvSpPr>
            <p:spPr>
              <a:xfrm>
                <a:off x="1230072" y="307734"/>
                <a:ext cx="266100" cy="44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000"/>
                  <a:buFont typeface="Arial"/>
                  <a:buNone/>
                </a:pPr>
                <a:r>
                  <a:rPr lang="en-US" sz="4000">
                    <a:solidFill>
                      <a:schemeClr val="lt1"/>
                    </a:solidFill>
                  </a:rPr>
                  <a:t>3</a:t>
                </a:r>
                <a:endParaRPr b="0" i="0" sz="4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1" name="Google Shape;381;gfd5cd3c2a7_0_355"/>
            <p:cNvSpPr/>
            <p:nvPr/>
          </p:nvSpPr>
          <p:spPr>
            <a:xfrm>
              <a:off x="1287639" y="183717"/>
              <a:ext cx="1139100" cy="36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1" i="0" lang="en-US" sz="4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개발 과정</a:t>
              </a:r>
              <a:endPara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2" name="Google Shape;382;gfd5cd3c2a7_0_355"/>
          <p:cNvSpPr txBox="1"/>
          <p:nvPr/>
        </p:nvSpPr>
        <p:spPr>
          <a:xfrm>
            <a:off x="164875" y="1251350"/>
            <a:ext cx="4216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-US" sz="2500"/>
              <a:t>『 </a:t>
            </a:r>
            <a:r>
              <a:rPr b="1" lang="en-US" sz="2500">
                <a:solidFill>
                  <a:schemeClr val="dk1"/>
                </a:solidFill>
              </a:rPr>
              <a:t>머신 러닝 3가지 방법</a:t>
            </a:r>
            <a:r>
              <a:rPr b="1" lang="en-US" sz="2500"/>
              <a:t> 』</a:t>
            </a:r>
            <a:endParaRPr b="1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gfd5cd3c2a7_0_355"/>
          <p:cNvSpPr txBox="1"/>
          <p:nvPr/>
        </p:nvSpPr>
        <p:spPr>
          <a:xfrm>
            <a:off x="691475" y="1977200"/>
            <a:ext cx="5986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-US" sz="2300">
                <a:solidFill>
                  <a:srgbClr val="FFFFFF"/>
                </a:solidFill>
                <a:highlight>
                  <a:srgbClr val="111111"/>
                </a:highlight>
              </a:rPr>
              <a:t>Data Load &amp; Preprocessing</a:t>
            </a:r>
            <a:endParaRPr b="1" sz="2300">
              <a:solidFill>
                <a:srgbClr val="FFFFFF"/>
              </a:solidFill>
              <a:highlight>
                <a:srgbClr val="111111"/>
              </a:highlight>
            </a:endParaRPr>
          </a:p>
        </p:txBody>
      </p:sp>
      <p:pic>
        <p:nvPicPr>
          <p:cNvPr id="384" name="Google Shape;384;gfd5cd3c2a7_0_3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475" y="2824850"/>
            <a:ext cx="8191926" cy="212815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gfd5cd3c2a7_0_355"/>
          <p:cNvSpPr txBox="1"/>
          <p:nvPr/>
        </p:nvSpPr>
        <p:spPr>
          <a:xfrm>
            <a:off x="691475" y="5551175"/>
            <a:ext cx="48495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-US" sz="1800">
                <a:solidFill>
                  <a:srgbClr val="FFFFFF"/>
                </a:solidFill>
                <a:highlight>
                  <a:srgbClr val="111111"/>
                </a:highlight>
              </a:rPr>
              <a:t>pd.reav_csv를 통해 csv파일을 데이터프레임화</a:t>
            </a:r>
            <a:endParaRPr b="1" sz="1800">
              <a:solidFill>
                <a:srgbClr val="FFFFFF"/>
              </a:solidFill>
              <a:highlight>
                <a:srgbClr val="111111"/>
              </a:highlight>
            </a:endParaRPr>
          </a:p>
        </p:txBody>
      </p:sp>
      <p:pic>
        <p:nvPicPr>
          <p:cNvPr id="386" name="Google Shape;386;gfd5cd3c2a7_0_3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07576" y="2824850"/>
            <a:ext cx="7448550" cy="537210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gfd5cd3c2a7_0_355"/>
          <p:cNvSpPr txBox="1"/>
          <p:nvPr/>
        </p:nvSpPr>
        <p:spPr>
          <a:xfrm>
            <a:off x="9407575" y="8470300"/>
            <a:ext cx="484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-US" sz="1800">
                <a:solidFill>
                  <a:srgbClr val="FFFFFF"/>
                </a:solidFill>
                <a:highlight>
                  <a:srgbClr val="111111"/>
                </a:highlight>
              </a:rPr>
              <a:t>보기 용이하게 하기위해 칼럼 한글화</a:t>
            </a:r>
            <a:endParaRPr b="1" sz="1800">
              <a:solidFill>
                <a:srgbClr val="FFFFFF"/>
              </a:solidFill>
              <a:highlight>
                <a:srgbClr val="111111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" name="Google Shape;392;gfd5cd3c2a7_0_369"/>
          <p:cNvGrpSpPr/>
          <p:nvPr/>
        </p:nvGrpSpPr>
        <p:grpSpPr>
          <a:xfrm>
            <a:off x="1443021" y="114448"/>
            <a:ext cx="3473406" cy="795326"/>
            <a:chOff x="790039" y="140460"/>
            <a:chExt cx="1636700" cy="412257"/>
          </a:xfrm>
        </p:grpSpPr>
        <p:grpSp>
          <p:nvGrpSpPr>
            <p:cNvPr id="393" name="Google Shape;393;gfd5cd3c2a7_0_369"/>
            <p:cNvGrpSpPr/>
            <p:nvPr/>
          </p:nvGrpSpPr>
          <p:grpSpPr>
            <a:xfrm>
              <a:off x="790039" y="140460"/>
              <a:ext cx="409495" cy="409514"/>
              <a:chOff x="1128091" y="256194"/>
              <a:chExt cx="495517" cy="495540"/>
            </a:xfrm>
          </p:grpSpPr>
          <p:pic>
            <p:nvPicPr>
              <p:cNvPr id="394" name="Google Shape;394;gfd5cd3c2a7_0_36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128091" y="256194"/>
                <a:ext cx="495517" cy="49551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95" name="Google Shape;395;gfd5cd3c2a7_0_369"/>
              <p:cNvSpPr/>
              <p:nvPr/>
            </p:nvSpPr>
            <p:spPr>
              <a:xfrm>
                <a:off x="1230072" y="307734"/>
                <a:ext cx="266100" cy="44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000"/>
                  <a:buFont typeface="Arial"/>
                  <a:buNone/>
                </a:pPr>
                <a:r>
                  <a:rPr lang="en-US" sz="4000">
                    <a:solidFill>
                      <a:schemeClr val="lt1"/>
                    </a:solidFill>
                  </a:rPr>
                  <a:t>3</a:t>
                </a:r>
                <a:endParaRPr b="0" i="0" sz="4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96" name="Google Shape;396;gfd5cd3c2a7_0_369"/>
            <p:cNvSpPr/>
            <p:nvPr/>
          </p:nvSpPr>
          <p:spPr>
            <a:xfrm>
              <a:off x="1287639" y="183717"/>
              <a:ext cx="1139100" cy="36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1" i="0" lang="en-US" sz="4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개발 과정</a:t>
              </a:r>
              <a:endPara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7" name="Google Shape;397;gfd5cd3c2a7_0_369"/>
          <p:cNvSpPr txBox="1"/>
          <p:nvPr/>
        </p:nvSpPr>
        <p:spPr>
          <a:xfrm>
            <a:off x="141875" y="1158788"/>
            <a:ext cx="3950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『 </a:t>
            </a:r>
            <a:r>
              <a:rPr b="1" lang="en-US" sz="2500">
                <a:solidFill>
                  <a:schemeClr val="dk1"/>
                </a:solidFill>
              </a:rPr>
              <a:t>머신 러닝 </a:t>
            </a:r>
            <a:r>
              <a:rPr b="1" lang="en-US" sz="2500">
                <a:solidFill>
                  <a:schemeClr val="dk1"/>
                </a:solidFill>
              </a:rPr>
              <a:t>3가지 방법</a:t>
            </a:r>
            <a:r>
              <a:rPr b="1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』</a:t>
            </a:r>
            <a:endParaRPr b="1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gfd5cd3c2a7_0_369"/>
          <p:cNvSpPr txBox="1"/>
          <p:nvPr/>
        </p:nvSpPr>
        <p:spPr>
          <a:xfrm>
            <a:off x="691475" y="1977200"/>
            <a:ext cx="5986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-US" sz="2300">
                <a:solidFill>
                  <a:srgbClr val="FFFFFF"/>
                </a:solidFill>
                <a:highlight>
                  <a:srgbClr val="111111"/>
                </a:highlight>
              </a:rPr>
              <a:t>Data Load &amp; Preprocessing</a:t>
            </a:r>
            <a:endParaRPr b="1" sz="2300">
              <a:solidFill>
                <a:srgbClr val="FFFFFF"/>
              </a:solidFill>
              <a:highlight>
                <a:srgbClr val="111111"/>
              </a:highlight>
            </a:endParaRPr>
          </a:p>
        </p:txBody>
      </p:sp>
      <p:sp>
        <p:nvSpPr>
          <p:cNvPr id="399" name="Google Shape;399;gfd5cd3c2a7_0_369"/>
          <p:cNvSpPr txBox="1"/>
          <p:nvPr/>
        </p:nvSpPr>
        <p:spPr>
          <a:xfrm>
            <a:off x="559900" y="7514100"/>
            <a:ext cx="484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-US" sz="1800">
                <a:solidFill>
                  <a:srgbClr val="FFFFFF"/>
                </a:solidFill>
                <a:highlight>
                  <a:srgbClr val="111111"/>
                </a:highlight>
              </a:rPr>
              <a:t>Occyp_type(직업)에 Nan값 발생</a:t>
            </a:r>
            <a:endParaRPr b="1" sz="1800">
              <a:solidFill>
                <a:srgbClr val="FFFFFF"/>
              </a:solidFill>
              <a:highlight>
                <a:srgbClr val="111111"/>
              </a:highlight>
            </a:endParaRPr>
          </a:p>
        </p:txBody>
      </p:sp>
      <p:pic>
        <p:nvPicPr>
          <p:cNvPr id="400" name="Google Shape;400;gfd5cd3c2a7_0_3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475" y="2986099"/>
            <a:ext cx="7018324" cy="360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gfd5cd3c2a7_0_3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19300" y="1712925"/>
            <a:ext cx="7715250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gfd5cd3c2a7_0_3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324062" y="4777625"/>
            <a:ext cx="7705725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gfd5cd3c2a7_0_369"/>
          <p:cNvSpPr txBox="1"/>
          <p:nvPr/>
        </p:nvSpPr>
        <p:spPr>
          <a:xfrm>
            <a:off x="9018675" y="8599875"/>
            <a:ext cx="484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-US" sz="1800">
                <a:solidFill>
                  <a:srgbClr val="FFFFFF"/>
                </a:solidFill>
                <a:highlight>
                  <a:srgbClr val="111111"/>
                </a:highlight>
              </a:rPr>
              <a:t>info 로 Nan값 없어진 결과 확인</a:t>
            </a:r>
            <a:endParaRPr b="1" sz="1800">
              <a:solidFill>
                <a:srgbClr val="FFFFFF"/>
              </a:solidFill>
              <a:highlight>
                <a:srgbClr val="111111"/>
              </a:highlight>
            </a:endParaRPr>
          </a:p>
        </p:txBody>
      </p:sp>
      <p:sp>
        <p:nvSpPr>
          <p:cNvPr id="404" name="Google Shape;404;gfd5cd3c2a7_0_369"/>
          <p:cNvSpPr txBox="1"/>
          <p:nvPr/>
        </p:nvSpPr>
        <p:spPr>
          <a:xfrm>
            <a:off x="559900" y="7056900"/>
            <a:ext cx="484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-US" sz="1800">
                <a:solidFill>
                  <a:srgbClr val="FFFFFF"/>
                </a:solidFill>
                <a:highlight>
                  <a:srgbClr val="111111"/>
                </a:highlight>
              </a:rPr>
              <a:t>info 를 통해 데이터프레임 정보확인</a:t>
            </a:r>
            <a:endParaRPr b="1" sz="1800">
              <a:solidFill>
                <a:srgbClr val="FFFFFF"/>
              </a:solidFill>
              <a:highlight>
                <a:srgbClr val="111111"/>
              </a:highlight>
            </a:endParaRPr>
          </a:p>
        </p:txBody>
      </p:sp>
      <p:sp>
        <p:nvSpPr>
          <p:cNvPr id="405" name="Google Shape;405;gfd5cd3c2a7_0_369"/>
          <p:cNvSpPr txBox="1"/>
          <p:nvPr/>
        </p:nvSpPr>
        <p:spPr>
          <a:xfrm>
            <a:off x="8944975" y="3774250"/>
            <a:ext cx="846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-US" sz="1800">
                <a:solidFill>
                  <a:srgbClr val="FFFFFF"/>
                </a:solidFill>
                <a:highlight>
                  <a:srgbClr val="111111"/>
                </a:highlight>
              </a:rPr>
              <a:t>퇴직후  연금 받는사람 또는 학생 즉 일을하지않는사람일 경우 Non 값인것을 확인</a:t>
            </a:r>
            <a:endParaRPr b="1" sz="1800">
              <a:solidFill>
                <a:srgbClr val="FFFFFF"/>
              </a:solidFill>
              <a:highlight>
                <a:srgbClr val="111111"/>
              </a:highlight>
            </a:endParaRPr>
          </a:p>
        </p:txBody>
      </p:sp>
      <p:sp>
        <p:nvSpPr>
          <p:cNvPr id="406" name="Google Shape;406;gfd5cd3c2a7_0_369"/>
          <p:cNvSpPr txBox="1"/>
          <p:nvPr/>
        </p:nvSpPr>
        <p:spPr>
          <a:xfrm>
            <a:off x="8938300" y="4208425"/>
            <a:ext cx="484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-US" sz="1800">
                <a:solidFill>
                  <a:srgbClr val="FFFFFF"/>
                </a:solidFill>
                <a:highlight>
                  <a:srgbClr val="111111"/>
                </a:highlight>
              </a:rPr>
              <a:t>fillna를 통해  Nan값 unemployed로 교체</a:t>
            </a:r>
            <a:endParaRPr b="1" sz="1800">
              <a:solidFill>
                <a:srgbClr val="FFFFFF"/>
              </a:solidFill>
              <a:highlight>
                <a:srgbClr val="111111"/>
              </a:highlight>
            </a:endParaRPr>
          </a:p>
        </p:txBody>
      </p:sp>
      <p:cxnSp>
        <p:nvCxnSpPr>
          <p:cNvPr id="407" name="Google Shape;407;gfd5cd3c2a7_0_369"/>
          <p:cNvCxnSpPr>
            <a:stCxn id="401" idx="1"/>
            <a:endCxn id="402" idx="1"/>
          </p:cNvCxnSpPr>
          <p:nvPr/>
        </p:nvCxnSpPr>
        <p:spPr>
          <a:xfrm>
            <a:off x="9319300" y="2655900"/>
            <a:ext cx="4800" cy="3979200"/>
          </a:xfrm>
          <a:prstGeom prst="curvedConnector3">
            <a:avLst>
              <a:gd fmla="val -1652656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8" name="Google Shape;408;gfd5cd3c2a7_0_369"/>
          <p:cNvCxnSpPr>
            <a:stCxn id="400" idx="3"/>
            <a:endCxn id="401" idx="1"/>
          </p:cNvCxnSpPr>
          <p:nvPr/>
        </p:nvCxnSpPr>
        <p:spPr>
          <a:xfrm flipH="1" rot="10800000">
            <a:off x="7709799" y="2655849"/>
            <a:ext cx="1609500" cy="213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" name="Google Shape;413;gfd5cd3c2a7_0_389"/>
          <p:cNvGrpSpPr/>
          <p:nvPr/>
        </p:nvGrpSpPr>
        <p:grpSpPr>
          <a:xfrm>
            <a:off x="1443021" y="114448"/>
            <a:ext cx="3473406" cy="795326"/>
            <a:chOff x="790039" y="140460"/>
            <a:chExt cx="1636700" cy="412257"/>
          </a:xfrm>
        </p:grpSpPr>
        <p:grpSp>
          <p:nvGrpSpPr>
            <p:cNvPr id="414" name="Google Shape;414;gfd5cd3c2a7_0_389"/>
            <p:cNvGrpSpPr/>
            <p:nvPr/>
          </p:nvGrpSpPr>
          <p:grpSpPr>
            <a:xfrm>
              <a:off x="790039" y="140460"/>
              <a:ext cx="409495" cy="409514"/>
              <a:chOff x="1128091" y="256194"/>
              <a:chExt cx="495517" cy="495540"/>
            </a:xfrm>
          </p:grpSpPr>
          <p:pic>
            <p:nvPicPr>
              <p:cNvPr id="415" name="Google Shape;415;gfd5cd3c2a7_0_38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128091" y="256194"/>
                <a:ext cx="495517" cy="49551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16" name="Google Shape;416;gfd5cd3c2a7_0_389"/>
              <p:cNvSpPr/>
              <p:nvPr/>
            </p:nvSpPr>
            <p:spPr>
              <a:xfrm>
                <a:off x="1230072" y="307734"/>
                <a:ext cx="266100" cy="44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000"/>
                  <a:buFont typeface="Arial"/>
                  <a:buNone/>
                </a:pPr>
                <a:r>
                  <a:rPr lang="en-US" sz="4000">
                    <a:solidFill>
                      <a:schemeClr val="lt1"/>
                    </a:solidFill>
                  </a:rPr>
                  <a:t>3</a:t>
                </a:r>
                <a:endParaRPr b="0" i="0" sz="4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17" name="Google Shape;417;gfd5cd3c2a7_0_389"/>
            <p:cNvSpPr/>
            <p:nvPr/>
          </p:nvSpPr>
          <p:spPr>
            <a:xfrm>
              <a:off x="1287639" y="183717"/>
              <a:ext cx="1139100" cy="36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1" i="0" lang="en-US" sz="4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개발 과정</a:t>
              </a:r>
              <a:endPara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8" name="Google Shape;418;gfd5cd3c2a7_0_389"/>
          <p:cNvSpPr txBox="1"/>
          <p:nvPr/>
        </p:nvSpPr>
        <p:spPr>
          <a:xfrm>
            <a:off x="744700" y="2019775"/>
            <a:ext cx="5986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-US" sz="2300">
                <a:solidFill>
                  <a:srgbClr val="FFFFFF"/>
                </a:solidFill>
                <a:highlight>
                  <a:srgbClr val="111111"/>
                </a:highlight>
              </a:rPr>
              <a:t>Data Load &amp; Preprocessing</a:t>
            </a:r>
            <a:endParaRPr b="1" sz="2300">
              <a:solidFill>
                <a:srgbClr val="FFFFFF"/>
              </a:solidFill>
              <a:highlight>
                <a:srgbClr val="111111"/>
              </a:highlight>
            </a:endParaRPr>
          </a:p>
        </p:txBody>
      </p:sp>
      <p:sp>
        <p:nvSpPr>
          <p:cNvPr id="419" name="Google Shape;419;gfd5cd3c2a7_0_389"/>
          <p:cNvSpPr txBox="1"/>
          <p:nvPr/>
        </p:nvSpPr>
        <p:spPr>
          <a:xfrm>
            <a:off x="879350" y="2910000"/>
            <a:ext cx="5986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t/>
            </a:r>
            <a:endParaRPr b="1" sz="2300">
              <a:solidFill>
                <a:srgbClr val="FFFFFF"/>
              </a:solidFill>
              <a:highlight>
                <a:srgbClr val="111111"/>
              </a:highlight>
            </a:endParaRPr>
          </a:p>
        </p:txBody>
      </p:sp>
      <p:sp>
        <p:nvSpPr>
          <p:cNvPr id="420" name="Google Shape;420;gfd5cd3c2a7_0_389"/>
          <p:cNvSpPr txBox="1"/>
          <p:nvPr/>
        </p:nvSpPr>
        <p:spPr>
          <a:xfrm>
            <a:off x="744700" y="6244175"/>
            <a:ext cx="56355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-US" sz="1800">
                <a:solidFill>
                  <a:srgbClr val="FFFFFF"/>
                </a:solidFill>
                <a:highlight>
                  <a:srgbClr val="111111"/>
                </a:highlight>
              </a:rPr>
              <a:t>drop을 통한  훈련에 필요없는 index,카드발급일,출생일,취직일 Columns 제거</a:t>
            </a:r>
            <a:endParaRPr b="1" sz="1800">
              <a:solidFill>
                <a:srgbClr val="FFFFFF"/>
              </a:solidFill>
              <a:highlight>
                <a:srgbClr val="111111"/>
              </a:highlight>
            </a:endParaRPr>
          </a:p>
        </p:txBody>
      </p:sp>
      <p:pic>
        <p:nvPicPr>
          <p:cNvPr id="421" name="Google Shape;421;gfd5cd3c2a7_0_3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500" y="2773775"/>
            <a:ext cx="8622696" cy="264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gfd5cd3c2a7_0_3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23250" y="1805763"/>
            <a:ext cx="8196650" cy="6294475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gfd5cd3c2a7_0_389"/>
          <p:cNvSpPr txBox="1"/>
          <p:nvPr/>
        </p:nvSpPr>
        <p:spPr>
          <a:xfrm>
            <a:off x="9023250" y="8436025"/>
            <a:ext cx="56355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-US" sz="1800">
                <a:solidFill>
                  <a:srgbClr val="FFFFFF"/>
                </a:solidFill>
                <a:highlight>
                  <a:srgbClr val="111111"/>
                </a:highlight>
              </a:rPr>
              <a:t>dtype object 인 칼럼 데이터  레이블인코딩 실수인부분 astype를 통해  int 화</a:t>
            </a:r>
            <a:endParaRPr b="1" sz="1800">
              <a:solidFill>
                <a:srgbClr val="FFFFFF"/>
              </a:solidFill>
              <a:highlight>
                <a:srgbClr val="111111"/>
              </a:highlight>
            </a:endParaRPr>
          </a:p>
        </p:txBody>
      </p:sp>
      <p:sp>
        <p:nvSpPr>
          <p:cNvPr id="424" name="Google Shape;424;gfd5cd3c2a7_0_389"/>
          <p:cNvSpPr txBox="1"/>
          <p:nvPr/>
        </p:nvSpPr>
        <p:spPr>
          <a:xfrm>
            <a:off x="164875" y="1251350"/>
            <a:ext cx="4216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-US" sz="2500"/>
              <a:t>『 </a:t>
            </a:r>
            <a:r>
              <a:rPr b="1" lang="en-US" sz="2500">
                <a:solidFill>
                  <a:schemeClr val="dk1"/>
                </a:solidFill>
              </a:rPr>
              <a:t>머신 러닝 3가지 방법</a:t>
            </a:r>
            <a:r>
              <a:rPr b="1" lang="en-US" sz="2500"/>
              <a:t> 』</a:t>
            </a:r>
            <a:endParaRPr b="1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2"/>
          <p:cNvGrpSpPr/>
          <p:nvPr/>
        </p:nvGrpSpPr>
        <p:grpSpPr>
          <a:xfrm>
            <a:off x="8503738" y="2793350"/>
            <a:ext cx="7649362" cy="948981"/>
            <a:chOff x="6229056" y="2034520"/>
            <a:chExt cx="2955019" cy="366600"/>
          </a:xfrm>
        </p:grpSpPr>
        <p:sp>
          <p:nvSpPr>
            <p:cNvPr id="125" name="Google Shape;125;p2"/>
            <p:cNvSpPr txBox="1"/>
            <p:nvPr/>
          </p:nvSpPr>
          <p:spPr>
            <a:xfrm>
              <a:off x="6660475" y="2034520"/>
              <a:ext cx="25236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163"/>
                <a:buFont typeface="Arial"/>
                <a:buNone/>
              </a:pPr>
              <a:r>
                <a:rPr b="1" lang="en-US" sz="6163">
                  <a:solidFill>
                    <a:srgbClr val="FFFFFF"/>
                  </a:solidFill>
                </a:rPr>
                <a:t>활용 데이터 소개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6" name="Google Shape;126;p2"/>
            <p:cNvGrpSpPr/>
            <p:nvPr/>
          </p:nvGrpSpPr>
          <p:grpSpPr>
            <a:xfrm>
              <a:off x="6229056" y="2057635"/>
              <a:ext cx="336988" cy="336988"/>
              <a:chOff x="6221913" y="2064778"/>
              <a:chExt cx="336988" cy="336988"/>
            </a:xfrm>
          </p:grpSpPr>
          <p:sp>
            <p:nvSpPr>
              <p:cNvPr id="127" name="Google Shape;127;p2"/>
              <p:cNvSpPr/>
              <p:nvPr/>
            </p:nvSpPr>
            <p:spPr>
              <a:xfrm>
                <a:off x="6254680" y="2097545"/>
                <a:ext cx="271454" cy="271454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622"/>
                  <a:buFont typeface="Arial"/>
                  <a:buNone/>
                </a:pPr>
                <a:r>
                  <a:t/>
                </a:r>
                <a:endParaRPr b="0" i="0" sz="4622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6221913" y="2064778"/>
                <a:ext cx="336988" cy="336988"/>
              </a:xfrm>
              <a:prstGeom prst="arc">
                <a:avLst>
                  <a:gd fmla="val 19355815" name="adj1"/>
                  <a:gd fmla="val 16097190" name="adj2"/>
                </a:avLst>
              </a:prstGeom>
              <a:noFill/>
              <a:ln cap="rnd" cmpd="sng" w="19050">
                <a:solidFill>
                  <a:srgbClr val="FFC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622"/>
                  <a:buFont typeface="Arial"/>
                  <a:buNone/>
                </a:pPr>
                <a:r>
                  <a:t/>
                </a:r>
                <a:endParaRPr b="0" i="0" sz="4622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9" name="Google Shape;129;p2"/>
            <p:cNvSpPr txBox="1"/>
            <p:nvPr/>
          </p:nvSpPr>
          <p:spPr>
            <a:xfrm>
              <a:off x="6298469" y="2119269"/>
              <a:ext cx="198300" cy="21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95"/>
                <a:buFont typeface="Arial"/>
                <a:buNone/>
              </a:pPr>
              <a:r>
                <a:rPr b="0" i="0" lang="en-US" sz="3595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lang="en-US" sz="3595">
                  <a:solidFill>
                    <a:srgbClr val="17365D"/>
                  </a:solidFill>
                </a:rPr>
                <a:t>2</a:t>
              </a:r>
              <a:endParaRPr b="0" i="0" sz="3595" u="none" cap="none" strike="noStrik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" name="Google Shape;130;p2"/>
          <p:cNvGrpSpPr/>
          <p:nvPr/>
        </p:nvGrpSpPr>
        <p:grpSpPr>
          <a:xfrm>
            <a:off x="8503729" y="4580650"/>
            <a:ext cx="5351466" cy="948981"/>
            <a:chOff x="6229056" y="2034523"/>
            <a:chExt cx="2067320" cy="366600"/>
          </a:xfrm>
        </p:grpSpPr>
        <p:sp>
          <p:nvSpPr>
            <p:cNvPr id="131" name="Google Shape;131;p2"/>
            <p:cNvSpPr txBox="1"/>
            <p:nvPr/>
          </p:nvSpPr>
          <p:spPr>
            <a:xfrm>
              <a:off x="6660476" y="2034523"/>
              <a:ext cx="16359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163"/>
                <a:buFont typeface="Arial"/>
                <a:buNone/>
              </a:pPr>
              <a:r>
                <a:rPr b="1" i="0" lang="en-US" sz="6163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개발 과정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2" name="Google Shape;132;p2"/>
            <p:cNvGrpSpPr/>
            <p:nvPr/>
          </p:nvGrpSpPr>
          <p:grpSpPr>
            <a:xfrm>
              <a:off x="6229056" y="2057635"/>
              <a:ext cx="336988" cy="336988"/>
              <a:chOff x="6221913" y="2064778"/>
              <a:chExt cx="336988" cy="336988"/>
            </a:xfrm>
          </p:grpSpPr>
          <p:sp>
            <p:nvSpPr>
              <p:cNvPr id="133" name="Google Shape;133;p2"/>
              <p:cNvSpPr/>
              <p:nvPr/>
            </p:nvSpPr>
            <p:spPr>
              <a:xfrm>
                <a:off x="6254680" y="2097545"/>
                <a:ext cx="271454" cy="271454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622"/>
                  <a:buFont typeface="Arial"/>
                  <a:buNone/>
                </a:pPr>
                <a:r>
                  <a:t/>
                </a:r>
                <a:endParaRPr b="0" i="0" sz="4622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6221913" y="2064778"/>
                <a:ext cx="336988" cy="336988"/>
              </a:xfrm>
              <a:prstGeom prst="arc">
                <a:avLst>
                  <a:gd fmla="val 19355815" name="adj1"/>
                  <a:gd fmla="val 16097190" name="adj2"/>
                </a:avLst>
              </a:prstGeom>
              <a:noFill/>
              <a:ln cap="rnd" cmpd="sng" w="19050">
                <a:solidFill>
                  <a:srgbClr val="FFC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622"/>
                  <a:buFont typeface="Arial"/>
                  <a:buNone/>
                </a:pPr>
                <a:r>
                  <a:t/>
                </a:r>
                <a:endParaRPr b="0" i="0" sz="4622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5" name="Google Shape;135;p2"/>
            <p:cNvSpPr txBox="1"/>
            <p:nvPr/>
          </p:nvSpPr>
          <p:spPr>
            <a:xfrm>
              <a:off x="6298469" y="2119269"/>
              <a:ext cx="198300" cy="21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95"/>
                <a:buFont typeface="Arial"/>
                <a:buNone/>
              </a:pPr>
              <a:r>
                <a:rPr b="0" i="0" lang="en-US" sz="3595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b="0" i="0" lang="en-US" sz="3595" u="none" cap="none" strike="noStrike">
                  <a:solidFill>
                    <a:srgbClr val="17365D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3595" u="none" cap="none" strike="noStrik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" name="Google Shape;136;p2"/>
          <p:cNvGrpSpPr/>
          <p:nvPr/>
        </p:nvGrpSpPr>
        <p:grpSpPr>
          <a:xfrm>
            <a:off x="8503735" y="6444134"/>
            <a:ext cx="7188056" cy="948981"/>
            <a:chOff x="6229056" y="2034519"/>
            <a:chExt cx="2776812" cy="366600"/>
          </a:xfrm>
        </p:grpSpPr>
        <p:sp>
          <p:nvSpPr>
            <p:cNvPr id="137" name="Google Shape;137;p2"/>
            <p:cNvSpPr txBox="1"/>
            <p:nvPr/>
          </p:nvSpPr>
          <p:spPr>
            <a:xfrm>
              <a:off x="6660468" y="2034519"/>
              <a:ext cx="23454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163"/>
                <a:buFont typeface="Arial"/>
                <a:buNone/>
              </a:pPr>
              <a:r>
                <a:rPr b="1" lang="en-US" sz="6163">
                  <a:solidFill>
                    <a:srgbClr val="FFFFFF"/>
                  </a:solidFill>
                </a:rPr>
                <a:t>분석 및 시각화</a:t>
              </a:r>
              <a:endParaRPr b="1" i="0" sz="616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8" name="Google Shape;138;p2"/>
            <p:cNvGrpSpPr/>
            <p:nvPr/>
          </p:nvGrpSpPr>
          <p:grpSpPr>
            <a:xfrm>
              <a:off x="6229056" y="2057635"/>
              <a:ext cx="336988" cy="336988"/>
              <a:chOff x="6221913" y="2064778"/>
              <a:chExt cx="336988" cy="336988"/>
            </a:xfrm>
          </p:grpSpPr>
          <p:sp>
            <p:nvSpPr>
              <p:cNvPr id="139" name="Google Shape;139;p2"/>
              <p:cNvSpPr/>
              <p:nvPr/>
            </p:nvSpPr>
            <p:spPr>
              <a:xfrm>
                <a:off x="6254680" y="2097545"/>
                <a:ext cx="271454" cy="271454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622"/>
                  <a:buFont typeface="Arial"/>
                  <a:buNone/>
                </a:pPr>
                <a:r>
                  <a:t/>
                </a:r>
                <a:endParaRPr b="0" i="0" sz="4622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6221913" y="2064778"/>
                <a:ext cx="336988" cy="336988"/>
              </a:xfrm>
              <a:prstGeom prst="arc">
                <a:avLst>
                  <a:gd fmla="val 19355815" name="adj1"/>
                  <a:gd fmla="val 16097190" name="adj2"/>
                </a:avLst>
              </a:prstGeom>
              <a:noFill/>
              <a:ln cap="rnd" cmpd="sng" w="19050">
                <a:solidFill>
                  <a:srgbClr val="FFC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622"/>
                  <a:buFont typeface="Arial"/>
                  <a:buNone/>
                </a:pPr>
                <a:r>
                  <a:t/>
                </a:r>
                <a:endParaRPr b="0" i="0" sz="4622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1" name="Google Shape;141;p2"/>
            <p:cNvSpPr txBox="1"/>
            <p:nvPr/>
          </p:nvSpPr>
          <p:spPr>
            <a:xfrm>
              <a:off x="6298468" y="2119269"/>
              <a:ext cx="198300" cy="21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95"/>
                <a:buFont typeface="Arial"/>
                <a:buNone/>
              </a:pPr>
              <a:r>
                <a:rPr b="0" i="0" lang="en-US" sz="3595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b="0" i="0" lang="en-US" sz="3595" u="none" cap="none" strike="noStrike">
                  <a:solidFill>
                    <a:srgbClr val="17365D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3595" u="none" cap="none" strike="noStrik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" name="Google Shape;142;p2"/>
          <p:cNvGrpSpPr/>
          <p:nvPr/>
        </p:nvGrpSpPr>
        <p:grpSpPr>
          <a:xfrm>
            <a:off x="8503738" y="1040750"/>
            <a:ext cx="6367225" cy="948981"/>
            <a:chOff x="6229056" y="2034520"/>
            <a:chExt cx="2459717" cy="366600"/>
          </a:xfrm>
        </p:grpSpPr>
        <p:sp>
          <p:nvSpPr>
            <p:cNvPr id="143" name="Google Shape;143;p2"/>
            <p:cNvSpPr txBox="1"/>
            <p:nvPr/>
          </p:nvSpPr>
          <p:spPr>
            <a:xfrm>
              <a:off x="6660473" y="2034520"/>
              <a:ext cx="20283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163"/>
                <a:buFont typeface="Arial"/>
                <a:buNone/>
              </a:pPr>
              <a:r>
                <a:rPr b="1" lang="en-US" sz="6163">
                  <a:solidFill>
                    <a:srgbClr val="FFFFFF"/>
                  </a:solidFill>
                </a:rPr>
                <a:t>프로젝트 개요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4" name="Google Shape;144;p2"/>
            <p:cNvGrpSpPr/>
            <p:nvPr/>
          </p:nvGrpSpPr>
          <p:grpSpPr>
            <a:xfrm>
              <a:off x="6229056" y="2057635"/>
              <a:ext cx="336900" cy="336900"/>
              <a:chOff x="6221913" y="2064778"/>
              <a:chExt cx="336900" cy="336900"/>
            </a:xfrm>
          </p:grpSpPr>
          <p:sp>
            <p:nvSpPr>
              <p:cNvPr id="145" name="Google Shape;145;p2"/>
              <p:cNvSpPr/>
              <p:nvPr/>
            </p:nvSpPr>
            <p:spPr>
              <a:xfrm>
                <a:off x="6254680" y="2097545"/>
                <a:ext cx="271500" cy="271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622"/>
                  <a:buFont typeface="Arial"/>
                  <a:buNone/>
                </a:pPr>
                <a:r>
                  <a:t/>
                </a:r>
                <a:endParaRPr b="0" i="0" sz="4622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2"/>
              <p:cNvSpPr/>
              <p:nvPr/>
            </p:nvSpPr>
            <p:spPr>
              <a:xfrm>
                <a:off x="6221913" y="2064778"/>
                <a:ext cx="336900" cy="336900"/>
              </a:xfrm>
              <a:prstGeom prst="arc">
                <a:avLst>
                  <a:gd fmla="val 19355815" name="adj1"/>
                  <a:gd fmla="val 16097190" name="adj2"/>
                </a:avLst>
              </a:prstGeom>
              <a:noFill/>
              <a:ln cap="rnd" cmpd="sng" w="19050">
                <a:solidFill>
                  <a:srgbClr val="FFC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622"/>
                  <a:buFont typeface="Arial"/>
                  <a:buNone/>
                </a:pPr>
                <a:r>
                  <a:t/>
                </a:r>
                <a:endParaRPr b="0" i="0" sz="4622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7" name="Google Shape;147;p2"/>
            <p:cNvSpPr txBox="1"/>
            <p:nvPr/>
          </p:nvSpPr>
          <p:spPr>
            <a:xfrm>
              <a:off x="6298469" y="2119269"/>
              <a:ext cx="198300" cy="21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95"/>
                <a:buFont typeface="Arial"/>
                <a:buNone/>
              </a:pPr>
              <a:r>
                <a:rPr b="0" i="0" lang="en-US" sz="3595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b="0" i="0" lang="en-US" sz="3595" u="none" cap="none" strike="noStrike">
                  <a:solidFill>
                    <a:srgbClr val="17365D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3595" u="none" cap="none" strike="noStrik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" name="Google Shape;148;p2"/>
          <p:cNvGrpSpPr/>
          <p:nvPr/>
        </p:nvGrpSpPr>
        <p:grpSpPr>
          <a:xfrm>
            <a:off x="8503730" y="8155225"/>
            <a:ext cx="8304795" cy="948981"/>
            <a:chOff x="6229056" y="2034516"/>
            <a:chExt cx="3208219" cy="366600"/>
          </a:xfrm>
        </p:grpSpPr>
        <p:sp>
          <p:nvSpPr>
            <p:cNvPr id="149" name="Google Shape;149;p2"/>
            <p:cNvSpPr txBox="1"/>
            <p:nvPr/>
          </p:nvSpPr>
          <p:spPr>
            <a:xfrm>
              <a:off x="6660475" y="2034516"/>
              <a:ext cx="27768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163"/>
                <a:buFont typeface="Arial"/>
                <a:buNone/>
              </a:pPr>
              <a:r>
                <a:rPr b="1" lang="en-US" sz="6163">
                  <a:solidFill>
                    <a:srgbClr val="FFFFFF"/>
                  </a:solidFill>
                </a:rPr>
                <a:t>프로젝트 시연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0" name="Google Shape;150;p2"/>
            <p:cNvGrpSpPr/>
            <p:nvPr/>
          </p:nvGrpSpPr>
          <p:grpSpPr>
            <a:xfrm>
              <a:off x="6229056" y="2057635"/>
              <a:ext cx="336900" cy="336900"/>
              <a:chOff x="6221913" y="2064778"/>
              <a:chExt cx="336900" cy="336900"/>
            </a:xfrm>
          </p:grpSpPr>
          <p:sp>
            <p:nvSpPr>
              <p:cNvPr id="151" name="Google Shape;151;p2"/>
              <p:cNvSpPr/>
              <p:nvPr/>
            </p:nvSpPr>
            <p:spPr>
              <a:xfrm>
                <a:off x="6254680" y="2097545"/>
                <a:ext cx="271500" cy="271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622"/>
                  <a:buFont typeface="Arial"/>
                  <a:buNone/>
                </a:pPr>
                <a:r>
                  <a:t/>
                </a:r>
                <a:endParaRPr b="0" i="0" sz="4622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6221913" y="2064778"/>
                <a:ext cx="336900" cy="336900"/>
              </a:xfrm>
              <a:prstGeom prst="arc">
                <a:avLst>
                  <a:gd fmla="val 19355815" name="adj1"/>
                  <a:gd fmla="val 16097190" name="adj2"/>
                </a:avLst>
              </a:prstGeom>
              <a:noFill/>
              <a:ln cap="rnd" cmpd="sng" w="19050">
                <a:solidFill>
                  <a:srgbClr val="FFC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622"/>
                  <a:buFont typeface="Arial"/>
                  <a:buNone/>
                </a:pPr>
                <a:r>
                  <a:t/>
                </a:r>
                <a:endParaRPr b="0" i="0" sz="4622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3" name="Google Shape;153;p2"/>
            <p:cNvSpPr txBox="1"/>
            <p:nvPr/>
          </p:nvSpPr>
          <p:spPr>
            <a:xfrm>
              <a:off x="6298468" y="2119269"/>
              <a:ext cx="198300" cy="21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95"/>
                <a:buFont typeface="Arial"/>
                <a:buNone/>
              </a:pPr>
              <a:r>
                <a:rPr b="0" i="0" lang="en-US" sz="3595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lang="en-US" sz="3595">
                  <a:solidFill>
                    <a:srgbClr val="17365D"/>
                  </a:solidFill>
                </a:rPr>
                <a:t>5</a:t>
              </a:r>
              <a:endParaRPr b="0" i="0" sz="3595" u="none" cap="none" strike="noStrik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oogle Shape;429;gfd5cd3c2a7_0_343"/>
          <p:cNvGrpSpPr/>
          <p:nvPr/>
        </p:nvGrpSpPr>
        <p:grpSpPr>
          <a:xfrm>
            <a:off x="1443021" y="114448"/>
            <a:ext cx="3473406" cy="795326"/>
            <a:chOff x="790039" y="140460"/>
            <a:chExt cx="1636700" cy="412257"/>
          </a:xfrm>
        </p:grpSpPr>
        <p:grpSp>
          <p:nvGrpSpPr>
            <p:cNvPr id="430" name="Google Shape;430;gfd5cd3c2a7_0_343"/>
            <p:cNvGrpSpPr/>
            <p:nvPr/>
          </p:nvGrpSpPr>
          <p:grpSpPr>
            <a:xfrm>
              <a:off x="790039" y="140460"/>
              <a:ext cx="409495" cy="409514"/>
              <a:chOff x="1128091" y="256194"/>
              <a:chExt cx="495517" cy="495540"/>
            </a:xfrm>
          </p:grpSpPr>
          <p:pic>
            <p:nvPicPr>
              <p:cNvPr id="431" name="Google Shape;431;gfd5cd3c2a7_0_34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128091" y="256194"/>
                <a:ext cx="495517" cy="49551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32" name="Google Shape;432;gfd5cd3c2a7_0_343"/>
              <p:cNvSpPr/>
              <p:nvPr/>
            </p:nvSpPr>
            <p:spPr>
              <a:xfrm>
                <a:off x="1230072" y="307734"/>
                <a:ext cx="266100" cy="44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000"/>
                  <a:buFont typeface="Arial"/>
                  <a:buNone/>
                </a:pPr>
                <a:r>
                  <a:rPr lang="en-US" sz="4000">
                    <a:solidFill>
                      <a:schemeClr val="lt1"/>
                    </a:solidFill>
                  </a:rPr>
                  <a:t>3</a:t>
                </a:r>
                <a:endParaRPr b="0" i="0" sz="4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33" name="Google Shape;433;gfd5cd3c2a7_0_343"/>
            <p:cNvSpPr/>
            <p:nvPr/>
          </p:nvSpPr>
          <p:spPr>
            <a:xfrm>
              <a:off x="1287639" y="183717"/>
              <a:ext cx="1139100" cy="36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1" i="0" lang="en-US" sz="4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개발 과정</a:t>
              </a:r>
              <a:endPara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4" name="Google Shape;434;gfd5cd3c2a7_0_343"/>
          <p:cNvSpPr txBox="1"/>
          <p:nvPr/>
        </p:nvSpPr>
        <p:spPr>
          <a:xfrm>
            <a:off x="0" y="1098950"/>
            <a:ext cx="4039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『 </a:t>
            </a:r>
            <a:r>
              <a:rPr b="1" lang="en-US" sz="2500">
                <a:solidFill>
                  <a:schemeClr val="dk1"/>
                </a:solidFill>
              </a:rPr>
              <a:t>머신 러닝 3가지 방법</a:t>
            </a:r>
            <a:r>
              <a:rPr b="1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』</a:t>
            </a:r>
            <a:endParaRPr b="1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gfd5cd3c2a7_0_343"/>
          <p:cNvSpPr txBox="1"/>
          <p:nvPr/>
        </p:nvSpPr>
        <p:spPr>
          <a:xfrm>
            <a:off x="744700" y="1791175"/>
            <a:ext cx="5986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-US" sz="2300">
                <a:solidFill>
                  <a:srgbClr val="FFFFFF"/>
                </a:solidFill>
                <a:highlight>
                  <a:srgbClr val="111111"/>
                </a:highlight>
              </a:rPr>
              <a:t>Training</a:t>
            </a:r>
            <a:endParaRPr b="1" sz="2300">
              <a:solidFill>
                <a:srgbClr val="FFFFFF"/>
              </a:solidFill>
              <a:highlight>
                <a:srgbClr val="111111"/>
              </a:highlight>
            </a:endParaRPr>
          </a:p>
        </p:txBody>
      </p:sp>
      <p:sp>
        <p:nvSpPr>
          <p:cNvPr id="436" name="Google Shape;436;gfd5cd3c2a7_0_343"/>
          <p:cNvSpPr txBox="1"/>
          <p:nvPr/>
        </p:nvSpPr>
        <p:spPr>
          <a:xfrm>
            <a:off x="879350" y="2910000"/>
            <a:ext cx="5986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t/>
            </a:r>
            <a:endParaRPr b="1" sz="2300">
              <a:solidFill>
                <a:srgbClr val="FFFFFF"/>
              </a:solidFill>
              <a:highlight>
                <a:srgbClr val="111111"/>
              </a:highlight>
            </a:endParaRPr>
          </a:p>
        </p:txBody>
      </p:sp>
      <p:pic>
        <p:nvPicPr>
          <p:cNvPr id="437" name="Google Shape;437;gfd5cd3c2a7_0_3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9350" y="2452800"/>
            <a:ext cx="12304894" cy="6890050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gfd5cd3c2a7_0_343"/>
          <p:cNvSpPr txBox="1"/>
          <p:nvPr/>
        </p:nvSpPr>
        <p:spPr>
          <a:xfrm>
            <a:off x="13600575" y="3229350"/>
            <a:ext cx="3473400" cy="42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highlight>
                  <a:srgbClr val="111111"/>
                </a:highlight>
              </a:rPr>
              <a:t>train_test_split을 통한 데이터 분리 =&gt; 비율 0.88 : 0.12</a:t>
            </a:r>
            <a:endParaRPr b="1" sz="1800">
              <a:solidFill>
                <a:srgbClr val="FFFFFF"/>
              </a:solidFill>
              <a:highlight>
                <a:srgbClr val="11111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highlight>
                  <a:srgbClr val="111111"/>
                </a:highlight>
              </a:rPr>
              <a:t>DecisionTree 분류를 통한 학습/예측/평가</a:t>
            </a:r>
            <a:endParaRPr b="1" sz="1800">
              <a:solidFill>
                <a:srgbClr val="FFFFFF"/>
              </a:solidFill>
              <a:highlight>
                <a:srgbClr val="11111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highlight>
                  <a:srgbClr val="111111"/>
                </a:highlight>
              </a:rPr>
              <a:t>Randomforest 분류을 통한 학습/예측/평가</a:t>
            </a:r>
            <a:endParaRPr b="1" sz="1800">
              <a:solidFill>
                <a:srgbClr val="FFFFFF"/>
              </a:solidFill>
              <a:highlight>
                <a:srgbClr val="11111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highlight>
                  <a:srgbClr val="111111"/>
                </a:highlight>
              </a:rPr>
              <a:t>Logistic 회귀를 통한 학습/예측/평가</a:t>
            </a:r>
            <a:endParaRPr b="1" sz="1800">
              <a:solidFill>
                <a:srgbClr val="FFFFFF"/>
              </a:solidFill>
              <a:highlight>
                <a:srgbClr val="11111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highlight>
                <a:srgbClr val="111111"/>
              </a:highligh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3" name="Google Shape;443;gfd5cd3c2a7_0_408"/>
          <p:cNvGrpSpPr/>
          <p:nvPr/>
        </p:nvGrpSpPr>
        <p:grpSpPr>
          <a:xfrm>
            <a:off x="1443021" y="114448"/>
            <a:ext cx="3473406" cy="795326"/>
            <a:chOff x="790039" y="140460"/>
            <a:chExt cx="1636700" cy="412257"/>
          </a:xfrm>
        </p:grpSpPr>
        <p:grpSp>
          <p:nvGrpSpPr>
            <p:cNvPr id="444" name="Google Shape;444;gfd5cd3c2a7_0_408"/>
            <p:cNvGrpSpPr/>
            <p:nvPr/>
          </p:nvGrpSpPr>
          <p:grpSpPr>
            <a:xfrm>
              <a:off x="790039" y="140460"/>
              <a:ext cx="409495" cy="409514"/>
              <a:chOff x="1128091" y="256194"/>
              <a:chExt cx="495517" cy="495540"/>
            </a:xfrm>
          </p:grpSpPr>
          <p:pic>
            <p:nvPicPr>
              <p:cNvPr id="445" name="Google Shape;445;gfd5cd3c2a7_0_40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128091" y="256194"/>
                <a:ext cx="495517" cy="49551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46" name="Google Shape;446;gfd5cd3c2a7_0_408"/>
              <p:cNvSpPr/>
              <p:nvPr/>
            </p:nvSpPr>
            <p:spPr>
              <a:xfrm>
                <a:off x="1230072" y="307734"/>
                <a:ext cx="266100" cy="44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000"/>
                  <a:buFont typeface="Arial"/>
                  <a:buNone/>
                </a:pPr>
                <a:r>
                  <a:rPr lang="en-US" sz="4000">
                    <a:solidFill>
                      <a:schemeClr val="lt1"/>
                    </a:solidFill>
                  </a:rPr>
                  <a:t>3</a:t>
                </a:r>
                <a:endParaRPr b="0" i="0" sz="4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47" name="Google Shape;447;gfd5cd3c2a7_0_408"/>
            <p:cNvSpPr/>
            <p:nvPr/>
          </p:nvSpPr>
          <p:spPr>
            <a:xfrm>
              <a:off x="1287639" y="183717"/>
              <a:ext cx="1139100" cy="36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1" i="0" lang="en-US" sz="4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개발 과정</a:t>
              </a:r>
              <a:endPara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8" name="Google Shape;448;gfd5cd3c2a7_0_408"/>
          <p:cNvSpPr txBox="1"/>
          <p:nvPr/>
        </p:nvSpPr>
        <p:spPr>
          <a:xfrm>
            <a:off x="0" y="1098950"/>
            <a:ext cx="4039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『 </a:t>
            </a:r>
            <a:r>
              <a:rPr b="1" lang="en-US" sz="2500">
                <a:solidFill>
                  <a:schemeClr val="dk1"/>
                </a:solidFill>
              </a:rPr>
              <a:t>머신 러닝 선형회귀</a:t>
            </a:r>
            <a:r>
              <a:rPr b="1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』</a:t>
            </a:r>
            <a:endParaRPr b="1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gfd5cd3c2a7_0_408"/>
          <p:cNvSpPr txBox="1"/>
          <p:nvPr/>
        </p:nvSpPr>
        <p:spPr>
          <a:xfrm>
            <a:off x="744700" y="1791175"/>
            <a:ext cx="5986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-US" sz="2300">
                <a:solidFill>
                  <a:srgbClr val="FFFFFF"/>
                </a:solidFill>
                <a:highlight>
                  <a:srgbClr val="111111"/>
                </a:highlight>
              </a:rPr>
              <a:t>Library</a:t>
            </a:r>
            <a:endParaRPr b="1" sz="2300">
              <a:solidFill>
                <a:srgbClr val="FFFFFF"/>
              </a:solidFill>
              <a:highlight>
                <a:srgbClr val="111111"/>
              </a:highlight>
            </a:endParaRPr>
          </a:p>
        </p:txBody>
      </p:sp>
      <p:sp>
        <p:nvSpPr>
          <p:cNvPr id="450" name="Google Shape;450;gfd5cd3c2a7_0_408"/>
          <p:cNvSpPr txBox="1"/>
          <p:nvPr/>
        </p:nvSpPr>
        <p:spPr>
          <a:xfrm>
            <a:off x="879350" y="2910000"/>
            <a:ext cx="5986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t/>
            </a:r>
            <a:endParaRPr b="1" sz="2300">
              <a:solidFill>
                <a:srgbClr val="FFFFFF"/>
              </a:solidFill>
              <a:highlight>
                <a:srgbClr val="111111"/>
              </a:highlight>
            </a:endParaRPr>
          </a:p>
        </p:txBody>
      </p:sp>
      <p:pic>
        <p:nvPicPr>
          <p:cNvPr id="451" name="Google Shape;451;gfd5cd3c2a7_0_4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6850" y="2452800"/>
            <a:ext cx="13853500" cy="601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Google Shape;456;gfd5cd3c2a7_0_421"/>
          <p:cNvGrpSpPr/>
          <p:nvPr/>
        </p:nvGrpSpPr>
        <p:grpSpPr>
          <a:xfrm>
            <a:off x="1443021" y="114448"/>
            <a:ext cx="3473406" cy="795326"/>
            <a:chOff x="790039" y="140460"/>
            <a:chExt cx="1636700" cy="412257"/>
          </a:xfrm>
        </p:grpSpPr>
        <p:grpSp>
          <p:nvGrpSpPr>
            <p:cNvPr id="457" name="Google Shape;457;gfd5cd3c2a7_0_421"/>
            <p:cNvGrpSpPr/>
            <p:nvPr/>
          </p:nvGrpSpPr>
          <p:grpSpPr>
            <a:xfrm>
              <a:off x="790039" y="140460"/>
              <a:ext cx="409495" cy="409514"/>
              <a:chOff x="1128091" y="256194"/>
              <a:chExt cx="495517" cy="495540"/>
            </a:xfrm>
          </p:grpSpPr>
          <p:pic>
            <p:nvPicPr>
              <p:cNvPr id="458" name="Google Shape;458;gfd5cd3c2a7_0_42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128091" y="256194"/>
                <a:ext cx="495517" cy="49551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59" name="Google Shape;459;gfd5cd3c2a7_0_421"/>
              <p:cNvSpPr/>
              <p:nvPr/>
            </p:nvSpPr>
            <p:spPr>
              <a:xfrm>
                <a:off x="1230072" y="307734"/>
                <a:ext cx="266100" cy="44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000"/>
                  <a:buFont typeface="Arial"/>
                  <a:buNone/>
                </a:pPr>
                <a:r>
                  <a:rPr lang="en-US" sz="4000">
                    <a:solidFill>
                      <a:schemeClr val="lt1"/>
                    </a:solidFill>
                  </a:rPr>
                  <a:t>3</a:t>
                </a:r>
                <a:endParaRPr b="0" i="0" sz="4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60" name="Google Shape;460;gfd5cd3c2a7_0_421"/>
            <p:cNvSpPr/>
            <p:nvPr/>
          </p:nvSpPr>
          <p:spPr>
            <a:xfrm>
              <a:off x="1287639" y="183717"/>
              <a:ext cx="1139100" cy="36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1" i="0" lang="en-US" sz="4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개발 과정</a:t>
              </a:r>
              <a:endPara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1" name="Google Shape;461;gfd5cd3c2a7_0_421"/>
          <p:cNvSpPr txBox="1"/>
          <p:nvPr/>
        </p:nvSpPr>
        <p:spPr>
          <a:xfrm>
            <a:off x="164875" y="1251350"/>
            <a:ext cx="4216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-US" sz="2500"/>
              <a:t>『 </a:t>
            </a:r>
            <a:r>
              <a:rPr b="1" lang="en-US" sz="2500">
                <a:solidFill>
                  <a:schemeClr val="dk1"/>
                </a:solidFill>
              </a:rPr>
              <a:t>머신 러닝 선형회귀</a:t>
            </a:r>
            <a:r>
              <a:rPr b="1" lang="en-US" sz="2500"/>
              <a:t> 』</a:t>
            </a:r>
            <a:endParaRPr b="1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gfd5cd3c2a7_0_421"/>
          <p:cNvSpPr txBox="1"/>
          <p:nvPr/>
        </p:nvSpPr>
        <p:spPr>
          <a:xfrm>
            <a:off x="691475" y="1977200"/>
            <a:ext cx="5986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-US" sz="2300">
                <a:solidFill>
                  <a:srgbClr val="FFFFFF"/>
                </a:solidFill>
                <a:highlight>
                  <a:srgbClr val="111111"/>
                </a:highlight>
              </a:rPr>
              <a:t>Data Load &amp; Preprocessing</a:t>
            </a:r>
            <a:endParaRPr b="1" sz="2300">
              <a:solidFill>
                <a:srgbClr val="FFFFFF"/>
              </a:solidFill>
              <a:highlight>
                <a:srgbClr val="111111"/>
              </a:highlight>
            </a:endParaRPr>
          </a:p>
        </p:txBody>
      </p:sp>
      <p:pic>
        <p:nvPicPr>
          <p:cNvPr id="463" name="Google Shape;463;gfd5cd3c2a7_0_4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475" y="2824850"/>
            <a:ext cx="8191926" cy="212815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gfd5cd3c2a7_0_421"/>
          <p:cNvSpPr txBox="1"/>
          <p:nvPr/>
        </p:nvSpPr>
        <p:spPr>
          <a:xfrm>
            <a:off x="691475" y="5551175"/>
            <a:ext cx="48495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-US" sz="1800">
                <a:solidFill>
                  <a:srgbClr val="FFFFFF"/>
                </a:solidFill>
                <a:highlight>
                  <a:srgbClr val="111111"/>
                </a:highlight>
              </a:rPr>
              <a:t>pd.reav_csv를 통해 csv파일을 데이터프레임화</a:t>
            </a:r>
            <a:endParaRPr b="1" sz="1800">
              <a:solidFill>
                <a:srgbClr val="FFFFFF"/>
              </a:solidFill>
              <a:highlight>
                <a:srgbClr val="111111"/>
              </a:highlight>
            </a:endParaRPr>
          </a:p>
        </p:txBody>
      </p:sp>
      <p:pic>
        <p:nvPicPr>
          <p:cNvPr id="465" name="Google Shape;465;gfd5cd3c2a7_0_4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07576" y="2824850"/>
            <a:ext cx="7448550" cy="5372100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gfd5cd3c2a7_0_421"/>
          <p:cNvSpPr txBox="1"/>
          <p:nvPr/>
        </p:nvSpPr>
        <p:spPr>
          <a:xfrm>
            <a:off x="9407575" y="8470300"/>
            <a:ext cx="484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-US" sz="1800">
                <a:solidFill>
                  <a:srgbClr val="FFFFFF"/>
                </a:solidFill>
                <a:highlight>
                  <a:srgbClr val="111111"/>
                </a:highlight>
              </a:rPr>
              <a:t>보기 용이하게 하기위해 칼럼 한글화</a:t>
            </a:r>
            <a:endParaRPr b="1" sz="1800">
              <a:solidFill>
                <a:srgbClr val="FFFFFF"/>
              </a:solidFill>
              <a:highlight>
                <a:srgbClr val="111111"/>
              </a:highligh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fd5cd3c2a7_0_435"/>
          <p:cNvSpPr txBox="1"/>
          <p:nvPr/>
        </p:nvSpPr>
        <p:spPr>
          <a:xfrm>
            <a:off x="691475" y="1977200"/>
            <a:ext cx="5986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-US" sz="2300">
                <a:solidFill>
                  <a:srgbClr val="FFFFFF"/>
                </a:solidFill>
                <a:highlight>
                  <a:srgbClr val="111111"/>
                </a:highlight>
              </a:rPr>
              <a:t>Data Load &amp; Preprocessing</a:t>
            </a:r>
            <a:endParaRPr b="1" sz="2300">
              <a:solidFill>
                <a:srgbClr val="FFFFFF"/>
              </a:solidFill>
              <a:highlight>
                <a:srgbClr val="111111"/>
              </a:highlight>
            </a:endParaRPr>
          </a:p>
        </p:txBody>
      </p:sp>
      <p:sp>
        <p:nvSpPr>
          <p:cNvPr id="472" name="Google Shape;472;gfd5cd3c2a7_0_435"/>
          <p:cNvSpPr txBox="1"/>
          <p:nvPr/>
        </p:nvSpPr>
        <p:spPr>
          <a:xfrm>
            <a:off x="559900" y="7514100"/>
            <a:ext cx="484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-US" sz="1800">
                <a:solidFill>
                  <a:srgbClr val="FFFFFF"/>
                </a:solidFill>
                <a:highlight>
                  <a:srgbClr val="111111"/>
                </a:highlight>
              </a:rPr>
              <a:t>Occyp_type(직업)에 Nan값 발생</a:t>
            </a:r>
            <a:endParaRPr b="1" sz="1800">
              <a:solidFill>
                <a:srgbClr val="FFFFFF"/>
              </a:solidFill>
              <a:highlight>
                <a:srgbClr val="111111"/>
              </a:highlight>
            </a:endParaRPr>
          </a:p>
        </p:txBody>
      </p:sp>
      <p:pic>
        <p:nvPicPr>
          <p:cNvPr id="473" name="Google Shape;473;gfd5cd3c2a7_0_4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75" y="2986099"/>
            <a:ext cx="7018324" cy="360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gfd5cd3c2a7_0_4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19300" y="1712925"/>
            <a:ext cx="7715250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gfd5cd3c2a7_0_4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24062" y="4777625"/>
            <a:ext cx="7705725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gfd5cd3c2a7_0_435"/>
          <p:cNvSpPr txBox="1"/>
          <p:nvPr/>
        </p:nvSpPr>
        <p:spPr>
          <a:xfrm>
            <a:off x="9018675" y="8599875"/>
            <a:ext cx="484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-US" sz="1800">
                <a:solidFill>
                  <a:srgbClr val="FFFFFF"/>
                </a:solidFill>
                <a:highlight>
                  <a:srgbClr val="111111"/>
                </a:highlight>
              </a:rPr>
              <a:t>info 로 Nan값 없어진 결과 확인</a:t>
            </a:r>
            <a:endParaRPr b="1" sz="1800">
              <a:solidFill>
                <a:srgbClr val="FFFFFF"/>
              </a:solidFill>
              <a:highlight>
                <a:srgbClr val="111111"/>
              </a:highlight>
            </a:endParaRPr>
          </a:p>
        </p:txBody>
      </p:sp>
      <p:sp>
        <p:nvSpPr>
          <p:cNvPr id="477" name="Google Shape;477;gfd5cd3c2a7_0_435"/>
          <p:cNvSpPr txBox="1"/>
          <p:nvPr/>
        </p:nvSpPr>
        <p:spPr>
          <a:xfrm>
            <a:off x="559900" y="7056900"/>
            <a:ext cx="484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-US" sz="1800">
                <a:solidFill>
                  <a:srgbClr val="FFFFFF"/>
                </a:solidFill>
                <a:highlight>
                  <a:srgbClr val="111111"/>
                </a:highlight>
              </a:rPr>
              <a:t>info 를 통해 데이터프레임 정보확인</a:t>
            </a:r>
            <a:endParaRPr b="1" sz="1800">
              <a:solidFill>
                <a:srgbClr val="FFFFFF"/>
              </a:solidFill>
              <a:highlight>
                <a:srgbClr val="111111"/>
              </a:highlight>
            </a:endParaRPr>
          </a:p>
        </p:txBody>
      </p:sp>
      <p:sp>
        <p:nvSpPr>
          <p:cNvPr id="478" name="Google Shape;478;gfd5cd3c2a7_0_435"/>
          <p:cNvSpPr txBox="1"/>
          <p:nvPr/>
        </p:nvSpPr>
        <p:spPr>
          <a:xfrm>
            <a:off x="8944975" y="3774250"/>
            <a:ext cx="846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-US" sz="1800">
                <a:solidFill>
                  <a:srgbClr val="FFFFFF"/>
                </a:solidFill>
                <a:highlight>
                  <a:srgbClr val="111111"/>
                </a:highlight>
              </a:rPr>
              <a:t>퇴직후  연금 받는사람 또는 학생 즉 일을하지않는사람일 경우 Non 값인것을 확인</a:t>
            </a:r>
            <a:endParaRPr b="1" sz="1800">
              <a:solidFill>
                <a:srgbClr val="FFFFFF"/>
              </a:solidFill>
              <a:highlight>
                <a:srgbClr val="111111"/>
              </a:highlight>
            </a:endParaRPr>
          </a:p>
        </p:txBody>
      </p:sp>
      <p:sp>
        <p:nvSpPr>
          <p:cNvPr id="479" name="Google Shape;479;gfd5cd3c2a7_0_435"/>
          <p:cNvSpPr txBox="1"/>
          <p:nvPr/>
        </p:nvSpPr>
        <p:spPr>
          <a:xfrm>
            <a:off x="8938300" y="4208425"/>
            <a:ext cx="484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-US" sz="1800">
                <a:solidFill>
                  <a:srgbClr val="FFFFFF"/>
                </a:solidFill>
                <a:highlight>
                  <a:srgbClr val="111111"/>
                </a:highlight>
              </a:rPr>
              <a:t>fillna를 통해  Nan값 unemployed로 교체</a:t>
            </a:r>
            <a:endParaRPr b="1" sz="1800">
              <a:solidFill>
                <a:srgbClr val="FFFFFF"/>
              </a:solidFill>
              <a:highlight>
                <a:srgbClr val="111111"/>
              </a:highlight>
            </a:endParaRPr>
          </a:p>
        </p:txBody>
      </p:sp>
      <p:cxnSp>
        <p:nvCxnSpPr>
          <p:cNvPr id="480" name="Google Shape;480;gfd5cd3c2a7_0_435"/>
          <p:cNvCxnSpPr>
            <a:stCxn id="474" idx="1"/>
            <a:endCxn id="475" idx="1"/>
          </p:cNvCxnSpPr>
          <p:nvPr/>
        </p:nvCxnSpPr>
        <p:spPr>
          <a:xfrm>
            <a:off x="9319300" y="2655900"/>
            <a:ext cx="4800" cy="3979200"/>
          </a:xfrm>
          <a:prstGeom prst="curvedConnector3">
            <a:avLst>
              <a:gd fmla="val -1652656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" name="Google Shape;481;gfd5cd3c2a7_0_435"/>
          <p:cNvCxnSpPr>
            <a:stCxn id="473" idx="3"/>
            <a:endCxn id="474" idx="1"/>
          </p:cNvCxnSpPr>
          <p:nvPr/>
        </p:nvCxnSpPr>
        <p:spPr>
          <a:xfrm flipH="1" rot="10800000">
            <a:off x="7709799" y="2655849"/>
            <a:ext cx="1609500" cy="213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2" name="Google Shape;482;gfd5cd3c2a7_0_435"/>
          <p:cNvSpPr txBox="1"/>
          <p:nvPr/>
        </p:nvSpPr>
        <p:spPr>
          <a:xfrm>
            <a:off x="164875" y="1251350"/>
            <a:ext cx="4216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-US" sz="2500"/>
              <a:t>『 </a:t>
            </a:r>
            <a:r>
              <a:rPr b="1" lang="en-US" sz="2500">
                <a:solidFill>
                  <a:schemeClr val="dk1"/>
                </a:solidFill>
              </a:rPr>
              <a:t>머신 러닝 선형회귀</a:t>
            </a:r>
            <a:r>
              <a:rPr b="1" lang="en-US" sz="2500"/>
              <a:t> 』</a:t>
            </a:r>
            <a:endParaRPr b="1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3" name="Google Shape;483;gfd5cd3c2a7_0_435"/>
          <p:cNvGrpSpPr/>
          <p:nvPr/>
        </p:nvGrpSpPr>
        <p:grpSpPr>
          <a:xfrm>
            <a:off x="1443021" y="114448"/>
            <a:ext cx="3473406" cy="795326"/>
            <a:chOff x="790039" y="140460"/>
            <a:chExt cx="1636700" cy="412257"/>
          </a:xfrm>
        </p:grpSpPr>
        <p:sp>
          <p:nvSpPr>
            <p:cNvPr id="484" name="Google Shape;484;gfd5cd3c2a7_0_435"/>
            <p:cNvSpPr/>
            <p:nvPr/>
          </p:nvSpPr>
          <p:spPr>
            <a:xfrm>
              <a:off x="1287639" y="183717"/>
              <a:ext cx="1139100" cy="36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1" i="0" lang="en-US" sz="4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개발 과정</a:t>
              </a:r>
              <a:endPara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85" name="Google Shape;485;gfd5cd3c2a7_0_435"/>
            <p:cNvGrpSpPr/>
            <p:nvPr/>
          </p:nvGrpSpPr>
          <p:grpSpPr>
            <a:xfrm>
              <a:off x="790039" y="140460"/>
              <a:ext cx="409495" cy="409514"/>
              <a:chOff x="1128091" y="256194"/>
              <a:chExt cx="495517" cy="495540"/>
            </a:xfrm>
          </p:grpSpPr>
          <p:pic>
            <p:nvPicPr>
              <p:cNvPr id="486" name="Google Shape;486;gfd5cd3c2a7_0_435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128091" y="256194"/>
                <a:ext cx="495517" cy="49551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87" name="Google Shape;487;gfd5cd3c2a7_0_435"/>
              <p:cNvSpPr/>
              <p:nvPr/>
            </p:nvSpPr>
            <p:spPr>
              <a:xfrm>
                <a:off x="1230072" y="307734"/>
                <a:ext cx="266100" cy="44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000"/>
                  <a:buFont typeface="Arial"/>
                  <a:buNone/>
                </a:pPr>
                <a:r>
                  <a:rPr lang="en-US" sz="4000">
                    <a:solidFill>
                      <a:schemeClr val="lt1"/>
                    </a:solidFill>
                  </a:rPr>
                  <a:t>3</a:t>
                </a:r>
                <a:endParaRPr b="0" i="0" sz="4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gfd5cd3c2a7_0_455"/>
          <p:cNvGrpSpPr/>
          <p:nvPr/>
        </p:nvGrpSpPr>
        <p:grpSpPr>
          <a:xfrm>
            <a:off x="1443021" y="114448"/>
            <a:ext cx="3473406" cy="795326"/>
            <a:chOff x="790039" y="140460"/>
            <a:chExt cx="1636700" cy="412257"/>
          </a:xfrm>
        </p:grpSpPr>
        <p:grpSp>
          <p:nvGrpSpPr>
            <p:cNvPr id="493" name="Google Shape;493;gfd5cd3c2a7_0_455"/>
            <p:cNvGrpSpPr/>
            <p:nvPr/>
          </p:nvGrpSpPr>
          <p:grpSpPr>
            <a:xfrm>
              <a:off x="790039" y="140460"/>
              <a:ext cx="409495" cy="409514"/>
              <a:chOff x="1128091" y="256194"/>
              <a:chExt cx="495517" cy="495540"/>
            </a:xfrm>
          </p:grpSpPr>
          <p:pic>
            <p:nvPicPr>
              <p:cNvPr id="494" name="Google Shape;494;gfd5cd3c2a7_0_45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128091" y="256194"/>
                <a:ext cx="495517" cy="49551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95" name="Google Shape;495;gfd5cd3c2a7_0_455"/>
              <p:cNvSpPr/>
              <p:nvPr/>
            </p:nvSpPr>
            <p:spPr>
              <a:xfrm>
                <a:off x="1230072" y="307734"/>
                <a:ext cx="266100" cy="44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000"/>
                  <a:buFont typeface="Arial"/>
                  <a:buNone/>
                </a:pPr>
                <a:r>
                  <a:rPr lang="en-US" sz="4000">
                    <a:solidFill>
                      <a:schemeClr val="lt1"/>
                    </a:solidFill>
                  </a:rPr>
                  <a:t>3</a:t>
                </a:r>
                <a:endParaRPr b="0" i="0" sz="4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96" name="Google Shape;496;gfd5cd3c2a7_0_455"/>
            <p:cNvSpPr/>
            <p:nvPr/>
          </p:nvSpPr>
          <p:spPr>
            <a:xfrm>
              <a:off x="1287639" y="183717"/>
              <a:ext cx="1139100" cy="36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1" i="0" lang="en-US" sz="4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개발 과정</a:t>
              </a:r>
              <a:endPara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7" name="Google Shape;497;gfd5cd3c2a7_0_455"/>
          <p:cNvSpPr txBox="1"/>
          <p:nvPr/>
        </p:nvSpPr>
        <p:spPr>
          <a:xfrm>
            <a:off x="744700" y="2019775"/>
            <a:ext cx="5986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-US" sz="2300">
                <a:solidFill>
                  <a:srgbClr val="FFFFFF"/>
                </a:solidFill>
                <a:highlight>
                  <a:srgbClr val="111111"/>
                </a:highlight>
              </a:rPr>
              <a:t>Data Load &amp; Preprocessing</a:t>
            </a:r>
            <a:endParaRPr b="1" sz="2300">
              <a:solidFill>
                <a:srgbClr val="FFFFFF"/>
              </a:solidFill>
              <a:highlight>
                <a:srgbClr val="111111"/>
              </a:highlight>
            </a:endParaRPr>
          </a:p>
        </p:txBody>
      </p:sp>
      <p:sp>
        <p:nvSpPr>
          <p:cNvPr id="498" name="Google Shape;498;gfd5cd3c2a7_0_455"/>
          <p:cNvSpPr txBox="1"/>
          <p:nvPr/>
        </p:nvSpPr>
        <p:spPr>
          <a:xfrm>
            <a:off x="879350" y="2910000"/>
            <a:ext cx="5986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t/>
            </a:r>
            <a:endParaRPr b="1" sz="2300">
              <a:solidFill>
                <a:srgbClr val="FFFFFF"/>
              </a:solidFill>
              <a:highlight>
                <a:srgbClr val="111111"/>
              </a:highlight>
            </a:endParaRPr>
          </a:p>
        </p:txBody>
      </p:sp>
      <p:sp>
        <p:nvSpPr>
          <p:cNvPr id="499" name="Google Shape;499;gfd5cd3c2a7_0_455"/>
          <p:cNvSpPr txBox="1"/>
          <p:nvPr/>
        </p:nvSpPr>
        <p:spPr>
          <a:xfrm>
            <a:off x="744700" y="6244175"/>
            <a:ext cx="56355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-US" sz="1800">
                <a:solidFill>
                  <a:srgbClr val="FFFFFF"/>
                </a:solidFill>
                <a:highlight>
                  <a:srgbClr val="111111"/>
                </a:highlight>
              </a:rPr>
              <a:t>drop을 통한  훈련에 필요없는 index,카드발급일,출생일,취직일 Columns 제거</a:t>
            </a:r>
            <a:endParaRPr b="1" sz="1800">
              <a:solidFill>
                <a:srgbClr val="FFFFFF"/>
              </a:solidFill>
              <a:highlight>
                <a:srgbClr val="111111"/>
              </a:highlight>
            </a:endParaRPr>
          </a:p>
        </p:txBody>
      </p:sp>
      <p:pic>
        <p:nvPicPr>
          <p:cNvPr id="500" name="Google Shape;500;gfd5cd3c2a7_0_4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500" y="2773775"/>
            <a:ext cx="8622696" cy="264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gfd5cd3c2a7_0_4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23250" y="1805763"/>
            <a:ext cx="8196650" cy="6294475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gfd5cd3c2a7_0_455"/>
          <p:cNvSpPr txBox="1"/>
          <p:nvPr/>
        </p:nvSpPr>
        <p:spPr>
          <a:xfrm>
            <a:off x="9023250" y="8436025"/>
            <a:ext cx="56355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-US" sz="1800">
                <a:solidFill>
                  <a:srgbClr val="FFFFFF"/>
                </a:solidFill>
                <a:highlight>
                  <a:srgbClr val="111111"/>
                </a:highlight>
              </a:rPr>
              <a:t>dtype object 인 칼럼 데이터  레이블인코딩 실수인부분 astype를 통해  int 화</a:t>
            </a:r>
            <a:endParaRPr b="1" sz="1800">
              <a:solidFill>
                <a:srgbClr val="FFFFFF"/>
              </a:solidFill>
              <a:highlight>
                <a:srgbClr val="111111"/>
              </a:highlight>
            </a:endParaRPr>
          </a:p>
        </p:txBody>
      </p:sp>
      <p:sp>
        <p:nvSpPr>
          <p:cNvPr id="503" name="Google Shape;503;gfd5cd3c2a7_0_455"/>
          <p:cNvSpPr txBox="1"/>
          <p:nvPr/>
        </p:nvSpPr>
        <p:spPr>
          <a:xfrm>
            <a:off x="164875" y="1251350"/>
            <a:ext cx="4216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-US" sz="2500"/>
              <a:t>『 </a:t>
            </a:r>
            <a:r>
              <a:rPr b="1" lang="en-US" sz="2500">
                <a:solidFill>
                  <a:schemeClr val="dk1"/>
                </a:solidFill>
              </a:rPr>
              <a:t>머신 러닝 선형회귀</a:t>
            </a:r>
            <a:r>
              <a:rPr b="1" lang="en-US" sz="2500"/>
              <a:t> 』</a:t>
            </a:r>
            <a:endParaRPr b="1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oogle Shape;508;gfd5cd3c2a7_0_472"/>
          <p:cNvGrpSpPr/>
          <p:nvPr/>
        </p:nvGrpSpPr>
        <p:grpSpPr>
          <a:xfrm>
            <a:off x="1443021" y="114448"/>
            <a:ext cx="3473406" cy="795326"/>
            <a:chOff x="790039" y="140460"/>
            <a:chExt cx="1636700" cy="412257"/>
          </a:xfrm>
        </p:grpSpPr>
        <p:grpSp>
          <p:nvGrpSpPr>
            <p:cNvPr id="509" name="Google Shape;509;gfd5cd3c2a7_0_472"/>
            <p:cNvGrpSpPr/>
            <p:nvPr/>
          </p:nvGrpSpPr>
          <p:grpSpPr>
            <a:xfrm>
              <a:off x="790039" y="140460"/>
              <a:ext cx="409495" cy="409514"/>
              <a:chOff x="1128091" y="256194"/>
              <a:chExt cx="495517" cy="495540"/>
            </a:xfrm>
          </p:grpSpPr>
          <p:pic>
            <p:nvPicPr>
              <p:cNvPr id="510" name="Google Shape;510;gfd5cd3c2a7_0_47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128091" y="256194"/>
                <a:ext cx="495517" cy="49551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11" name="Google Shape;511;gfd5cd3c2a7_0_472"/>
              <p:cNvSpPr/>
              <p:nvPr/>
            </p:nvSpPr>
            <p:spPr>
              <a:xfrm>
                <a:off x="1230072" y="307734"/>
                <a:ext cx="266100" cy="44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000"/>
                  <a:buFont typeface="Arial"/>
                  <a:buNone/>
                </a:pPr>
                <a:r>
                  <a:rPr lang="en-US" sz="4000">
                    <a:solidFill>
                      <a:schemeClr val="lt1"/>
                    </a:solidFill>
                  </a:rPr>
                  <a:t>3</a:t>
                </a:r>
                <a:endParaRPr b="0" i="0" sz="4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12" name="Google Shape;512;gfd5cd3c2a7_0_472"/>
            <p:cNvSpPr/>
            <p:nvPr/>
          </p:nvSpPr>
          <p:spPr>
            <a:xfrm>
              <a:off x="1287639" y="183717"/>
              <a:ext cx="1139100" cy="36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1" i="0" lang="en-US" sz="4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개발 과정</a:t>
              </a:r>
              <a:endPara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3" name="Google Shape;513;gfd5cd3c2a7_0_472"/>
          <p:cNvSpPr txBox="1"/>
          <p:nvPr/>
        </p:nvSpPr>
        <p:spPr>
          <a:xfrm>
            <a:off x="744700" y="2019775"/>
            <a:ext cx="5986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-US" sz="2300">
                <a:solidFill>
                  <a:srgbClr val="FFFFFF"/>
                </a:solidFill>
                <a:highlight>
                  <a:srgbClr val="111111"/>
                </a:highlight>
              </a:rPr>
              <a:t>Training</a:t>
            </a:r>
            <a:endParaRPr b="1" sz="2300">
              <a:solidFill>
                <a:srgbClr val="FFFFFF"/>
              </a:solidFill>
              <a:highlight>
                <a:srgbClr val="111111"/>
              </a:highlight>
            </a:endParaRPr>
          </a:p>
        </p:txBody>
      </p:sp>
      <p:sp>
        <p:nvSpPr>
          <p:cNvPr id="514" name="Google Shape;514;gfd5cd3c2a7_0_472"/>
          <p:cNvSpPr txBox="1"/>
          <p:nvPr/>
        </p:nvSpPr>
        <p:spPr>
          <a:xfrm>
            <a:off x="879350" y="2910000"/>
            <a:ext cx="5986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t/>
            </a:r>
            <a:endParaRPr b="1" sz="2300">
              <a:solidFill>
                <a:srgbClr val="FFFFFF"/>
              </a:solidFill>
              <a:highlight>
                <a:srgbClr val="111111"/>
              </a:highlight>
            </a:endParaRPr>
          </a:p>
        </p:txBody>
      </p:sp>
      <p:sp>
        <p:nvSpPr>
          <p:cNvPr id="515" name="Google Shape;515;gfd5cd3c2a7_0_472"/>
          <p:cNvSpPr txBox="1"/>
          <p:nvPr/>
        </p:nvSpPr>
        <p:spPr>
          <a:xfrm>
            <a:off x="744700" y="7655725"/>
            <a:ext cx="59862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-US" sz="1800">
                <a:solidFill>
                  <a:srgbClr val="FFFFFF"/>
                </a:solidFill>
                <a:highlight>
                  <a:srgbClr val="111111"/>
                </a:highlight>
              </a:rPr>
              <a:t>train_test_split을 통한 데이터 분리 =&gt; 비율 0.88 : 0.12</a:t>
            </a:r>
            <a:r>
              <a:rPr b="1" lang="en-US" sz="1800">
                <a:solidFill>
                  <a:srgbClr val="FFFFFF"/>
                </a:solidFill>
                <a:highlight>
                  <a:srgbClr val="111111"/>
                </a:highlight>
              </a:rPr>
              <a:t>t 비용함수 mse  오차행렬의 제곱을 통해 출력 평균제곱근오차 rmse 는  mse 를  루트화 시켜 출력 r2적합도를 트레이닝을 통해 출력 </a:t>
            </a:r>
            <a:endParaRPr b="1" sz="1800">
              <a:solidFill>
                <a:srgbClr val="FFFFFF"/>
              </a:solidFill>
              <a:highlight>
                <a:srgbClr val="111111"/>
              </a:highlight>
            </a:endParaRPr>
          </a:p>
        </p:txBody>
      </p:sp>
      <p:sp>
        <p:nvSpPr>
          <p:cNvPr id="516" name="Google Shape;516;gfd5cd3c2a7_0_472"/>
          <p:cNvSpPr txBox="1"/>
          <p:nvPr/>
        </p:nvSpPr>
        <p:spPr>
          <a:xfrm>
            <a:off x="164875" y="1251350"/>
            <a:ext cx="4216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-US" sz="2500"/>
              <a:t>『 </a:t>
            </a:r>
            <a:r>
              <a:rPr b="1" lang="en-US" sz="2500">
                <a:solidFill>
                  <a:schemeClr val="dk1"/>
                </a:solidFill>
              </a:rPr>
              <a:t>머신 러닝 선형회귀</a:t>
            </a:r>
            <a:r>
              <a:rPr b="1" lang="en-US" sz="2500"/>
              <a:t> 』</a:t>
            </a:r>
            <a:endParaRPr b="1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7" name="Google Shape;517;gfd5cd3c2a7_0_4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700" y="2757600"/>
            <a:ext cx="14595688" cy="43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" name="Google Shape;522;gfd5cd3c2a7_0_487"/>
          <p:cNvGrpSpPr/>
          <p:nvPr/>
        </p:nvGrpSpPr>
        <p:grpSpPr>
          <a:xfrm>
            <a:off x="1443021" y="114448"/>
            <a:ext cx="3473406" cy="795326"/>
            <a:chOff x="790039" y="140460"/>
            <a:chExt cx="1636700" cy="412257"/>
          </a:xfrm>
        </p:grpSpPr>
        <p:grpSp>
          <p:nvGrpSpPr>
            <p:cNvPr id="523" name="Google Shape;523;gfd5cd3c2a7_0_487"/>
            <p:cNvGrpSpPr/>
            <p:nvPr/>
          </p:nvGrpSpPr>
          <p:grpSpPr>
            <a:xfrm>
              <a:off x="790039" y="140460"/>
              <a:ext cx="409495" cy="409514"/>
              <a:chOff x="1128091" y="256194"/>
              <a:chExt cx="495517" cy="495540"/>
            </a:xfrm>
          </p:grpSpPr>
          <p:pic>
            <p:nvPicPr>
              <p:cNvPr id="524" name="Google Shape;524;gfd5cd3c2a7_0_48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128091" y="256194"/>
                <a:ext cx="495517" cy="49551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25" name="Google Shape;525;gfd5cd3c2a7_0_487"/>
              <p:cNvSpPr/>
              <p:nvPr/>
            </p:nvSpPr>
            <p:spPr>
              <a:xfrm>
                <a:off x="1230072" y="307734"/>
                <a:ext cx="266100" cy="44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000"/>
                  <a:buFont typeface="Arial"/>
                  <a:buNone/>
                </a:pPr>
                <a:r>
                  <a:rPr lang="en-US" sz="4000">
                    <a:solidFill>
                      <a:schemeClr val="lt1"/>
                    </a:solidFill>
                  </a:rPr>
                  <a:t>3</a:t>
                </a:r>
                <a:endParaRPr b="0" i="0" sz="4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26" name="Google Shape;526;gfd5cd3c2a7_0_487"/>
            <p:cNvSpPr/>
            <p:nvPr/>
          </p:nvSpPr>
          <p:spPr>
            <a:xfrm>
              <a:off x="1287639" y="183717"/>
              <a:ext cx="1139100" cy="36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1" i="0" lang="en-US" sz="4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개발 과정</a:t>
              </a:r>
              <a:endPara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7" name="Google Shape;527;gfd5cd3c2a7_0_487"/>
          <p:cNvSpPr txBox="1"/>
          <p:nvPr/>
        </p:nvSpPr>
        <p:spPr>
          <a:xfrm>
            <a:off x="744700" y="2019775"/>
            <a:ext cx="5986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-US" sz="2300">
                <a:solidFill>
                  <a:srgbClr val="FFFFFF"/>
                </a:solidFill>
                <a:highlight>
                  <a:srgbClr val="111111"/>
                </a:highlight>
              </a:rPr>
              <a:t>시각화</a:t>
            </a:r>
            <a:endParaRPr b="1" sz="2300">
              <a:solidFill>
                <a:srgbClr val="FFFFFF"/>
              </a:solidFill>
              <a:highlight>
                <a:srgbClr val="111111"/>
              </a:highlight>
            </a:endParaRPr>
          </a:p>
        </p:txBody>
      </p:sp>
      <p:sp>
        <p:nvSpPr>
          <p:cNvPr id="528" name="Google Shape;528;gfd5cd3c2a7_0_487"/>
          <p:cNvSpPr txBox="1"/>
          <p:nvPr/>
        </p:nvSpPr>
        <p:spPr>
          <a:xfrm>
            <a:off x="879350" y="2910000"/>
            <a:ext cx="5986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t/>
            </a:r>
            <a:endParaRPr b="1" sz="2300">
              <a:solidFill>
                <a:srgbClr val="FFFFFF"/>
              </a:solidFill>
              <a:highlight>
                <a:srgbClr val="111111"/>
              </a:highlight>
            </a:endParaRPr>
          </a:p>
        </p:txBody>
      </p:sp>
      <p:sp>
        <p:nvSpPr>
          <p:cNvPr id="529" name="Google Shape;529;gfd5cd3c2a7_0_487"/>
          <p:cNvSpPr txBox="1"/>
          <p:nvPr/>
        </p:nvSpPr>
        <p:spPr>
          <a:xfrm>
            <a:off x="744700" y="6244175"/>
            <a:ext cx="612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-US" sz="1800">
                <a:solidFill>
                  <a:srgbClr val="FFFFFF"/>
                </a:solidFill>
                <a:highlight>
                  <a:srgbClr val="111111"/>
                </a:highlight>
              </a:rPr>
              <a:t>표현하고싶은 Columns 을  Im_features 리스트 에 넣기</a:t>
            </a:r>
            <a:endParaRPr b="1" sz="1800">
              <a:solidFill>
                <a:srgbClr val="FFFFFF"/>
              </a:solidFill>
              <a:highlight>
                <a:srgbClr val="111111"/>
              </a:highlight>
            </a:endParaRPr>
          </a:p>
        </p:txBody>
      </p:sp>
      <p:sp>
        <p:nvSpPr>
          <p:cNvPr id="530" name="Google Shape;530;gfd5cd3c2a7_0_487"/>
          <p:cNvSpPr txBox="1"/>
          <p:nvPr/>
        </p:nvSpPr>
        <p:spPr>
          <a:xfrm>
            <a:off x="164875" y="1251350"/>
            <a:ext cx="4216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-US" sz="2500"/>
              <a:t>『 </a:t>
            </a:r>
            <a:r>
              <a:rPr b="1" lang="en-US" sz="2500">
                <a:solidFill>
                  <a:schemeClr val="dk1"/>
                </a:solidFill>
              </a:rPr>
              <a:t>머신 러닝 선형회귀</a:t>
            </a:r>
            <a:r>
              <a:rPr b="1" lang="en-US" sz="2500"/>
              <a:t> 』</a:t>
            </a:r>
            <a:endParaRPr b="1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1" name="Google Shape;531;gfd5cd3c2a7_0_4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700" y="2757600"/>
            <a:ext cx="16176001" cy="2772375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gfd5cd3c2a7_0_487"/>
          <p:cNvSpPr txBox="1"/>
          <p:nvPr/>
        </p:nvSpPr>
        <p:spPr>
          <a:xfrm>
            <a:off x="744700" y="6701375"/>
            <a:ext cx="612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-US" sz="1800">
                <a:solidFill>
                  <a:srgbClr val="FFFFFF"/>
                </a:solidFill>
                <a:highlight>
                  <a:srgbClr val="111111"/>
                </a:highlight>
              </a:rPr>
              <a:t>matplotlib을 통한 선형회귀 그래프 표현</a:t>
            </a:r>
            <a:endParaRPr b="1" sz="1800">
              <a:solidFill>
                <a:srgbClr val="FFFFFF"/>
              </a:solidFill>
              <a:highlight>
                <a:srgbClr val="111111"/>
              </a:highlight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7" name="Google Shape;537;gfd5cd3c2a7_4_2"/>
          <p:cNvGrpSpPr/>
          <p:nvPr/>
        </p:nvGrpSpPr>
        <p:grpSpPr>
          <a:xfrm>
            <a:off x="1443021" y="114448"/>
            <a:ext cx="3473406" cy="795326"/>
            <a:chOff x="790039" y="140460"/>
            <a:chExt cx="1636700" cy="412257"/>
          </a:xfrm>
        </p:grpSpPr>
        <p:grpSp>
          <p:nvGrpSpPr>
            <p:cNvPr id="538" name="Google Shape;538;gfd5cd3c2a7_4_2"/>
            <p:cNvGrpSpPr/>
            <p:nvPr/>
          </p:nvGrpSpPr>
          <p:grpSpPr>
            <a:xfrm>
              <a:off x="790039" y="140460"/>
              <a:ext cx="409495" cy="409514"/>
              <a:chOff x="1128091" y="256194"/>
              <a:chExt cx="495517" cy="495540"/>
            </a:xfrm>
          </p:grpSpPr>
          <p:pic>
            <p:nvPicPr>
              <p:cNvPr id="539" name="Google Shape;539;gfd5cd3c2a7_4_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128091" y="256194"/>
                <a:ext cx="495517" cy="49551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40" name="Google Shape;540;gfd5cd3c2a7_4_2"/>
              <p:cNvSpPr/>
              <p:nvPr/>
            </p:nvSpPr>
            <p:spPr>
              <a:xfrm>
                <a:off x="1230072" y="307734"/>
                <a:ext cx="266100" cy="44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000"/>
                  <a:buFont typeface="Arial"/>
                  <a:buNone/>
                </a:pPr>
                <a:r>
                  <a:rPr lang="en-US" sz="4000">
                    <a:solidFill>
                      <a:schemeClr val="lt1"/>
                    </a:solidFill>
                  </a:rPr>
                  <a:t>3</a:t>
                </a:r>
                <a:endParaRPr b="0" i="0" sz="4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41" name="Google Shape;541;gfd5cd3c2a7_4_2"/>
            <p:cNvSpPr/>
            <p:nvPr/>
          </p:nvSpPr>
          <p:spPr>
            <a:xfrm>
              <a:off x="1287639" y="183717"/>
              <a:ext cx="1139100" cy="36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1" i="0" lang="en-US" sz="4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개발 과정</a:t>
              </a:r>
              <a:endPara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2" name="Google Shape;542;gfd5cd3c2a7_4_2"/>
          <p:cNvSpPr txBox="1"/>
          <p:nvPr/>
        </p:nvSpPr>
        <p:spPr>
          <a:xfrm>
            <a:off x="164875" y="1251350"/>
            <a:ext cx="4216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-US" sz="2500"/>
              <a:t>『 </a:t>
            </a:r>
            <a:r>
              <a:rPr b="1" lang="en-US" sz="2500">
                <a:solidFill>
                  <a:schemeClr val="dk1"/>
                </a:solidFill>
              </a:rPr>
              <a:t>Django Web App</a:t>
            </a:r>
            <a:r>
              <a:rPr b="1" lang="en-US" sz="2500"/>
              <a:t> 』</a:t>
            </a:r>
            <a:endParaRPr b="1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gfd5cd3c2a7_4_2"/>
          <p:cNvSpPr txBox="1"/>
          <p:nvPr/>
        </p:nvSpPr>
        <p:spPr>
          <a:xfrm>
            <a:off x="1100300" y="2050450"/>
            <a:ext cx="8396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-US" sz="2000"/>
              <a:t>Data Base - </a:t>
            </a:r>
            <a:r>
              <a:rPr b="1" lang="en-US" sz="2000">
                <a:solidFill>
                  <a:schemeClr val="dk1"/>
                </a:solidFill>
              </a:rPr>
              <a:t>CSV 파일을 Django Model을 이용해 sqlite DB에 저장.</a:t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1" sz="2000"/>
          </a:p>
        </p:txBody>
      </p:sp>
      <p:pic>
        <p:nvPicPr>
          <p:cNvPr id="544" name="Google Shape;544;gfd5cd3c2a7_4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3600" y="2911925"/>
            <a:ext cx="5456125" cy="483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gfd5cd3c2a7_4_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24000" y="2973800"/>
            <a:ext cx="9272875" cy="3502525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gfd5cd3c2a7_4_2"/>
          <p:cNvSpPr txBox="1"/>
          <p:nvPr/>
        </p:nvSpPr>
        <p:spPr>
          <a:xfrm>
            <a:off x="8169750" y="6782125"/>
            <a:ext cx="8396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-US" sz="2000"/>
              <a:t>초기 데이터들을 넣어주기 위함.</a:t>
            </a:r>
            <a:endParaRPr b="1"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1" name="Google Shape;551;gfd5cd3c2a7_4_70"/>
          <p:cNvGrpSpPr/>
          <p:nvPr/>
        </p:nvGrpSpPr>
        <p:grpSpPr>
          <a:xfrm>
            <a:off x="1443021" y="114448"/>
            <a:ext cx="3473406" cy="795326"/>
            <a:chOff x="790039" y="140460"/>
            <a:chExt cx="1636700" cy="412257"/>
          </a:xfrm>
        </p:grpSpPr>
        <p:grpSp>
          <p:nvGrpSpPr>
            <p:cNvPr id="552" name="Google Shape;552;gfd5cd3c2a7_4_70"/>
            <p:cNvGrpSpPr/>
            <p:nvPr/>
          </p:nvGrpSpPr>
          <p:grpSpPr>
            <a:xfrm>
              <a:off x="790039" y="140460"/>
              <a:ext cx="409495" cy="409514"/>
              <a:chOff x="1128091" y="256194"/>
              <a:chExt cx="495517" cy="495540"/>
            </a:xfrm>
          </p:grpSpPr>
          <p:pic>
            <p:nvPicPr>
              <p:cNvPr id="553" name="Google Shape;553;gfd5cd3c2a7_4_7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128091" y="256194"/>
                <a:ext cx="495517" cy="49551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54" name="Google Shape;554;gfd5cd3c2a7_4_70"/>
              <p:cNvSpPr/>
              <p:nvPr/>
            </p:nvSpPr>
            <p:spPr>
              <a:xfrm>
                <a:off x="1230072" y="307734"/>
                <a:ext cx="266100" cy="44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000"/>
                  <a:buFont typeface="Arial"/>
                  <a:buNone/>
                </a:pPr>
                <a:r>
                  <a:rPr lang="en-US" sz="4000">
                    <a:solidFill>
                      <a:schemeClr val="lt1"/>
                    </a:solidFill>
                  </a:rPr>
                  <a:t>3</a:t>
                </a:r>
                <a:endParaRPr b="0" i="0" sz="4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55" name="Google Shape;555;gfd5cd3c2a7_4_70"/>
            <p:cNvSpPr/>
            <p:nvPr/>
          </p:nvSpPr>
          <p:spPr>
            <a:xfrm>
              <a:off x="1287639" y="183717"/>
              <a:ext cx="1139100" cy="36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1" i="0" lang="en-US" sz="4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개발 과정</a:t>
              </a:r>
              <a:endPara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6" name="Google Shape;556;gfd5cd3c2a7_4_70"/>
          <p:cNvSpPr txBox="1"/>
          <p:nvPr/>
        </p:nvSpPr>
        <p:spPr>
          <a:xfrm>
            <a:off x="164875" y="1251350"/>
            <a:ext cx="5913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-US" sz="2500"/>
              <a:t>『 </a:t>
            </a:r>
            <a:r>
              <a:rPr b="1" lang="en-US" sz="2500">
                <a:solidFill>
                  <a:schemeClr val="dk1"/>
                </a:solidFill>
              </a:rPr>
              <a:t>Django Web App</a:t>
            </a:r>
            <a:r>
              <a:rPr b="1" lang="en-US" sz="2500"/>
              <a:t> 』 - 프로젝트 구조</a:t>
            </a:r>
            <a:endParaRPr b="1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gfd5cd3c2a7_4_70"/>
          <p:cNvSpPr/>
          <p:nvPr/>
        </p:nvSpPr>
        <p:spPr>
          <a:xfrm>
            <a:off x="1731922" y="3141713"/>
            <a:ext cx="2434500" cy="2089200"/>
          </a:xfrm>
          <a:prstGeom prst="rect">
            <a:avLst/>
          </a:prstGeom>
          <a:solidFill>
            <a:srgbClr val="6D448C">
              <a:alpha val="7840"/>
            </a:srgbClr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Check Box</a:t>
            </a:r>
            <a:endParaRPr/>
          </a:p>
        </p:txBody>
      </p:sp>
      <p:sp>
        <p:nvSpPr>
          <p:cNvPr id="558" name="Google Shape;558;gfd5cd3c2a7_4_70"/>
          <p:cNvSpPr txBox="1"/>
          <p:nvPr/>
        </p:nvSpPr>
        <p:spPr>
          <a:xfrm>
            <a:off x="1731922" y="2583838"/>
            <a:ext cx="2434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Select</a:t>
            </a:r>
            <a:endParaRPr sz="2000"/>
          </a:p>
        </p:txBody>
      </p:sp>
      <p:sp>
        <p:nvSpPr>
          <p:cNvPr id="559" name="Google Shape;559;gfd5cd3c2a7_4_70"/>
          <p:cNvSpPr/>
          <p:nvPr/>
        </p:nvSpPr>
        <p:spPr>
          <a:xfrm>
            <a:off x="5540447" y="6759275"/>
            <a:ext cx="2631600" cy="2089200"/>
          </a:xfrm>
          <a:prstGeom prst="rect">
            <a:avLst/>
          </a:prstGeom>
          <a:solidFill>
            <a:srgbClr val="6D448C">
              <a:alpha val="7840"/>
            </a:srgbClr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Chart.js</a:t>
            </a:r>
            <a:endParaRPr/>
          </a:p>
        </p:txBody>
      </p:sp>
      <p:sp>
        <p:nvSpPr>
          <p:cNvPr id="560" name="Google Shape;560;gfd5cd3c2a7_4_70"/>
          <p:cNvSpPr txBox="1"/>
          <p:nvPr/>
        </p:nvSpPr>
        <p:spPr>
          <a:xfrm>
            <a:off x="5540447" y="6201400"/>
            <a:ext cx="2631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Graph</a:t>
            </a:r>
            <a:endParaRPr sz="2000"/>
          </a:p>
        </p:txBody>
      </p:sp>
      <p:sp>
        <p:nvSpPr>
          <p:cNvPr id="561" name="Google Shape;561;gfd5cd3c2a7_4_70"/>
          <p:cNvSpPr/>
          <p:nvPr/>
        </p:nvSpPr>
        <p:spPr>
          <a:xfrm>
            <a:off x="1731916" y="3141713"/>
            <a:ext cx="2434500" cy="397500"/>
          </a:xfrm>
          <a:prstGeom prst="rect">
            <a:avLst/>
          </a:prstGeom>
          <a:solidFill>
            <a:srgbClr val="6D448C">
              <a:alpha val="7840"/>
            </a:srgbClr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Check Box: Checked Data</a:t>
            </a:r>
            <a:endParaRPr/>
          </a:p>
        </p:txBody>
      </p:sp>
      <p:sp>
        <p:nvSpPr>
          <p:cNvPr id="562" name="Google Shape;562;gfd5cd3c2a7_4_70"/>
          <p:cNvSpPr/>
          <p:nvPr/>
        </p:nvSpPr>
        <p:spPr>
          <a:xfrm>
            <a:off x="13315300" y="2962775"/>
            <a:ext cx="2631600" cy="3975000"/>
          </a:xfrm>
          <a:prstGeom prst="rect">
            <a:avLst/>
          </a:prstGeom>
          <a:solidFill>
            <a:srgbClr val="6D448C">
              <a:alpha val="7840"/>
            </a:srgbClr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gfd5cd3c2a7_4_70"/>
          <p:cNvSpPr txBox="1"/>
          <p:nvPr/>
        </p:nvSpPr>
        <p:spPr>
          <a:xfrm>
            <a:off x="13315297" y="2404888"/>
            <a:ext cx="2631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View</a:t>
            </a:r>
            <a:endParaRPr sz="2000"/>
          </a:p>
        </p:txBody>
      </p:sp>
      <p:sp>
        <p:nvSpPr>
          <p:cNvPr id="564" name="Google Shape;564;gfd5cd3c2a7_4_70"/>
          <p:cNvSpPr/>
          <p:nvPr/>
        </p:nvSpPr>
        <p:spPr>
          <a:xfrm>
            <a:off x="13315301" y="2962763"/>
            <a:ext cx="2631600" cy="397500"/>
          </a:xfrm>
          <a:prstGeom prst="rect">
            <a:avLst/>
          </a:prstGeom>
          <a:solidFill>
            <a:srgbClr val="6D448C">
              <a:alpha val="7840"/>
            </a:srgbClr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/gender</a:t>
            </a:r>
            <a:endParaRPr/>
          </a:p>
        </p:txBody>
      </p:sp>
      <p:sp>
        <p:nvSpPr>
          <p:cNvPr id="565" name="Google Shape;565;gfd5cd3c2a7_4_70"/>
          <p:cNvSpPr/>
          <p:nvPr/>
        </p:nvSpPr>
        <p:spPr>
          <a:xfrm>
            <a:off x="13315301" y="3757763"/>
            <a:ext cx="2631600" cy="397500"/>
          </a:xfrm>
          <a:prstGeom prst="rect">
            <a:avLst/>
          </a:prstGeom>
          <a:solidFill>
            <a:srgbClr val="6D448C">
              <a:alpha val="7840"/>
            </a:srgbClr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/reality</a:t>
            </a:r>
            <a:endParaRPr/>
          </a:p>
        </p:txBody>
      </p:sp>
      <p:sp>
        <p:nvSpPr>
          <p:cNvPr id="566" name="Google Shape;566;gfd5cd3c2a7_4_70"/>
          <p:cNvSpPr/>
          <p:nvPr/>
        </p:nvSpPr>
        <p:spPr>
          <a:xfrm>
            <a:off x="13315301" y="3360263"/>
            <a:ext cx="2631600" cy="397500"/>
          </a:xfrm>
          <a:prstGeom prst="rect">
            <a:avLst/>
          </a:prstGeom>
          <a:solidFill>
            <a:srgbClr val="6D448C">
              <a:alpha val="7840"/>
            </a:srgbClr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/car</a:t>
            </a:r>
            <a:endParaRPr/>
          </a:p>
        </p:txBody>
      </p:sp>
      <p:sp>
        <p:nvSpPr>
          <p:cNvPr id="567" name="Google Shape;567;gfd5cd3c2a7_4_70"/>
          <p:cNvSpPr/>
          <p:nvPr/>
        </p:nvSpPr>
        <p:spPr>
          <a:xfrm>
            <a:off x="13315301" y="5347763"/>
            <a:ext cx="2631600" cy="397500"/>
          </a:xfrm>
          <a:prstGeom prst="rect">
            <a:avLst/>
          </a:prstGeom>
          <a:solidFill>
            <a:srgbClr val="6D448C">
              <a:alpha val="7840"/>
            </a:srgbClr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/house_type</a:t>
            </a:r>
            <a:endParaRPr/>
          </a:p>
        </p:txBody>
      </p:sp>
      <p:sp>
        <p:nvSpPr>
          <p:cNvPr id="568" name="Google Shape;568;gfd5cd3c2a7_4_70"/>
          <p:cNvSpPr/>
          <p:nvPr/>
        </p:nvSpPr>
        <p:spPr>
          <a:xfrm>
            <a:off x="13315301" y="4155263"/>
            <a:ext cx="2631600" cy="397500"/>
          </a:xfrm>
          <a:prstGeom prst="rect">
            <a:avLst/>
          </a:prstGeom>
          <a:solidFill>
            <a:srgbClr val="6D448C">
              <a:alpha val="7840"/>
            </a:srgbClr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/child_num</a:t>
            </a:r>
            <a:endParaRPr/>
          </a:p>
        </p:txBody>
      </p:sp>
      <p:sp>
        <p:nvSpPr>
          <p:cNvPr id="569" name="Google Shape;569;gfd5cd3c2a7_4_70"/>
          <p:cNvSpPr/>
          <p:nvPr/>
        </p:nvSpPr>
        <p:spPr>
          <a:xfrm>
            <a:off x="13315301" y="4552763"/>
            <a:ext cx="2631600" cy="397500"/>
          </a:xfrm>
          <a:prstGeom prst="rect">
            <a:avLst/>
          </a:prstGeom>
          <a:solidFill>
            <a:srgbClr val="6D448C">
              <a:alpha val="7840"/>
            </a:srgbClr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/edu_type</a:t>
            </a:r>
            <a:endParaRPr/>
          </a:p>
        </p:txBody>
      </p:sp>
      <p:sp>
        <p:nvSpPr>
          <p:cNvPr id="570" name="Google Shape;570;gfd5cd3c2a7_4_70"/>
          <p:cNvSpPr/>
          <p:nvPr/>
        </p:nvSpPr>
        <p:spPr>
          <a:xfrm>
            <a:off x="13315301" y="4950263"/>
            <a:ext cx="2631600" cy="397500"/>
          </a:xfrm>
          <a:prstGeom prst="rect">
            <a:avLst/>
          </a:prstGeom>
          <a:solidFill>
            <a:srgbClr val="6D448C">
              <a:alpha val="7840"/>
            </a:srgbClr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/family_type</a:t>
            </a:r>
            <a:endParaRPr/>
          </a:p>
        </p:txBody>
      </p:sp>
      <p:sp>
        <p:nvSpPr>
          <p:cNvPr id="571" name="Google Shape;571;gfd5cd3c2a7_4_70"/>
          <p:cNvSpPr/>
          <p:nvPr/>
        </p:nvSpPr>
        <p:spPr>
          <a:xfrm>
            <a:off x="13315301" y="6142763"/>
            <a:ext cx="2631600" cy="397500"/>
          </a:xfrm>
          <a:prstGeom prst="rect">
            <a:avLst/>
          </a:prstGeom>
          <a:solidFill>
            <a:srgbClr val="6D448C">
              <a:alpha val="7840"/>
            </a:srgbClr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/family_size</a:t>
            </a:r>
            <a:endParaRPr/>
          </a:p>
        </p:txBody>
      </p:sp>
      <p:sp>
        <p:nvSpPr>
          <p:cNvPr id="572" name="Google Shape;572;gfd5cd3c2a7_4_70"/>
          <p:cNvSpPr/>
          <p:nvPr/>
        </p:nvSpPr>
        <p:spPr>
          <a:xfrm>
            <a:off x="13315301" y="5745263"/>
            <a:ext cx="2631600" cy="397500"/>
          </a:xfrm>
          <a:prstGeom prst="rect">
            <a:avLst/>
          </a:prstGeom>
          <a:solidFill>
            <a:srgbClr val="6D448C">
              <a:alpha val="7840"/>
            </a:srgbClr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/occyp_type</a:t>
            </a:r>
            <a:endParaRPr/>
          </a:p>
        </p:txBody>
      </p:sp>
      <p:sp>
        <p:nvSpPr>
          <p:cNvPr id="573" name="Google Shape;573;gfd5cd3c2a7_4_70"/>
          <p:cNvSpPr/>
          <p:nvPr/>
        </p:nvSpPr>
        <p:spPr>
          <a:xfrm>
            <a:off x="13315301" y="6540263"/>
            <a:ext cx="2631600" cy="397500"/>
          </a:xfrm>
          <a:prstGeom prst="rect">
            <a:avLst/>
          </a:prstGeom>
          <a:solidFill>
            <a:srgbClr val="6D448C">
              <a:alpha val="7840"/>
            </a:srgbClr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/Decile</a:t>
            </a:r>
            <a:endParaRPr/>
          </a:p>
        </p:txBody>
      </p:sp>
      <p:sp>
        <p:nvSpPr>
          <p:cNvPr id="574" name="Google Shape;574;gfd5cd3c2a7_4_70"/>
          <p:cNvSpPr/>
          <p:nvPr/>
        </p:nvSpPr>
        <p:spPr>
          <a:xfrm>
            <a:off x="5540451" y="6759288"/>
            <a:ext cx="2631600" cy="397500"/>
          </a:xfrm>
          <a:prstGeom prst="rect">
            <a:avLst/>
          </a:prstGeom>
          <a:solidFill>
            <a:srgbClr val="6D448C">
              <a:alpha val="7840"/>
            </a:srgbClr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- url</a:t>
            </a:r>
            <a:endParaRPr/>
          </a:p>
        </p:txBody>
      </p:sp>
      <p:sp>
        <p:nvSpPr>
          <p:cNvPr id="575" name="Google Shape;575;gfd5cd3c2a7_4_70"/>
          <p:cNvSpPr txBox="1"/>
          <p:nvPr/>
        </p:nvSpPr>
        <p:spPr>
          <a:xfrm>
            <a:off x="8374222" y="1437763"/>
            <a:ext cx="2631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Url</a:t>
            </a:r>
            <a:endParaRPr sz="2000"/>
          </a:p>
        </p:txBody>
      </p:sp>
      <p:sp>
        <p:nvSpPr>
          <p:cNvPr id="576" name="Google Shape;576;gfd5cd3c2a7_4_70"/>
          <p:cNvSpPr/>
          <p:nvPr/>
        </p:nvSpPr>
        <p:spPr>
          <a:xfrm>
            <a:off x="8472772" y="2133313"/>
            <a:ext cx="2434500" cy="2089200"/>
          </a:xfrm>
          <a:prstGeom prst="rect">
            <a:avLst/>
          </a:prstGeom>
          <a:solidFill>
            <a:srgbClr val="6D448C">
              <a:alpha val="7840"/>
            </a:srgbClr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views.py</a:t>
            </a:r>
            <a:endParaRPr/>
          </a:p>
        </p:txBody>
      </p:sp>
      <p:sp>
        <p:nvSpPr>
          <p:cNvPr id="577" name="Google Shape;577;gfd5cd3c2a7_4_70"/>
          <p:cNvSpPr/>
          <p:nvPr/>
        </p:nvSpPr>
        <p:spPr>
          <a:xfrm>
            <a:off x="5540451" y="7156788"/>
            <a:ext cx="2631600" cy="397500"/>
          </a:xfrm>
          <a:prstGeom prst="rect">
            <a:avLst/>
          </a:prstGeom>
          <a:solidFill>
            <a:srgbClr val="6D448C">
              <a:alpha val="7840"/>
            </a:srgbClr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Canvas</a:t>
            </a:r>
            <a:endParaRPr/>
          </a:p>
        </p:txBody>
      </p:sp>
      <p:cxnSp>
        <p:nvCxnSpPr>
          <p:cNvPr id="578" name="Google Shape;578;gfd5cd3c2a7_4_70"/>
          <p:cNvCxnSpPr>
            <a:endCxn id="574" idx="1"/>
          </p:cNvCxnSpPr>
          <p:nvPr/>
        </p:nvCxnSpPr>
        <p:spPr>
          <a:xfrm>
            <a:off x="4166451" y="3340338"/>
            <a:ext cx="1374000" cy="361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9" name="Google Shape;579;gfd5cd3c2a7_4_70"/>
          <p:cNvCxnSpPr>
            <a:endCxn id="576" idx="2"/>
          </p:cNvCxnSpPr>
          <p:nvPr/>
        </p:nvCxnSpPr>
        <p:spPr>
          <a:xfrm flipH="1" rot="10800000">
            <a:off x="8191222" y="4222513"/>
            <a:ext cx="1498800" cy="278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0" name="Google Shape;580;gfd5cd3c2a7_4_70"/>
          <p:cNvCxnSpPr>
            <a:stCxn id="576" idx="3"/>
            <a:endCxn id="566" idx="1"/>
          </p:cNvCxnSpPr>
          <p:nvPr/>
        </p:nvCxnSpPr>
        <p:spPr>
          <a:xfrm>
            <a:off x="10907272" y="3177913"/>
            <a:ext cx="2408100" cy="38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1" name="Google Shape;581;gfd5cd3c2a7_4_70"/>
          <p:cNvCxnSpPr>
            <a:stCxn id="566" idx="1"/>
            <a:endCxn id="577" idx="3"/>
          </p:cNvCxnSpPr>
          <p:nvPr/>
        </p:nvCxnSpPr>
        <p:spPr>
          <a:xfrm flipH="1">
            <a:off x="8172101" y="3559013"/>
            <a:ext cx="5143200" cy="379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6" name="Google Shape;586;gfd5cd3c2a7_0_609"/>
          <p:cNvGrpSpPr/>
          <p:nvPr/>
        </p:nvGrpSpPr>
        <p:grpSpPr>
          <a:xfrm>
            <a:off x="1443021" y="114448"/>
            <a:ext cx="5381476" cy="795326"/>
            <a:chOff x="790039" y="140460"/>
            <a:chExt cx="2535800" cy="412257"/>
          </a:xfrm>
        </p:grpSpPr>
        <p:grpSp>
          <p:nvGrpSpPr>
            <p:cNvPr id="587" name="Google Shape;587;gfd5cd3c2a7_0_609"/>
            <p:cNvGrpSpPr/>
            <p:nvPr/>
          </p:nvGrpSpPr>
          <p:grpSpPr>
            <a:xfrm>
              <a:off x="790039" y="140460"/>
              <a:ext cx="409495" cy="409514"/>
              <a:chOff x="1128091" y="256194"/>
              <a:chExt cx="495517" cy="495540"/>
            </a:xfrm>
          </p:grpSpPr>
          <p:pic>
            <p:nvPicPr>
              <p:cNvPr id="588" name="Google Shape;588;gfd5cd3c2a7_0_60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128091" y="256194"/>
                <a:ext cx="495517" cy="49551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89" name="Google Shape;589;gfd5cd3c2a7_0_609"/>
              <p:cNvSpPr/>
              <p:nvPr/>
            </p:nvSpPr>
            <p:spPr>
              <a:xfrm>
                <a:off x="1230072" y="307734"/>
                <a:ext cx="266100" cy="44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000"/>
                  <a:buFont typeface="Arial"/>
                  <a:buNone/>
                </a:pPr>
                <a:r>
                  <a:rPr lang="en-US" sz="4000">
                    <a:solidFill>
                      <a:schemeClr val="lt1"/>
                    </a:solidFill>
                  </a:rPr>
                  <a:t>4</a:t>
                </a:r>
                <a:endParaRPr b="0" i="0" sz="4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90" name="Google Shape;590;gfd5cd3c2a7_0_609"/>
            <p:cNvSpPr/>
            <p:nvPr/>
          </p:nvSpPr>
          <p:spPr>
            <a:xfrm>
              <a:off x="1287639" y="183717"/>
              <a:ext cx="2038200" cy="36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1" i="0" lang="en-US" sz="4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기능 시연(결과물)</a:t>
              </a:r>
              <a:endPara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1" name="Google Shape;591;gfd5cd3c2a7_0_609"/>
          <p:cNvSpPr txBox="1"/>
          <p:nvPr/>
        </p:nvSpPr>
        <p:spPr>
          <a:xfrm>
            <a:off x="2615550" y="2846325"/>
            <a:ext cx="26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gfd5cd3c2a7_0_609"/>
          <p:cNvSpPr txBox="1"/>
          <p:nvPr/>
        </p:nvSpPr>
        <p:spPr>
          <a:xfrm>
            <a:off x="347225" y="1428225"/>
            <a:ext cx="27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『 </a:t>
            </a:r>
            <a:r>
              <a:rPr b="1" lang="en-US" sz="2500"/>
              <a:t>분석</a:t>
            </a:r>
            <a:r>
              <a:rPr b="1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500"/>
              <a:t> : LGBM </a:t>
            </a:r>
            <a:r>
              <a:rPr b="1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』</a:t>
            </a:r>
            <a:endParaRPr b="1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3" name="Google Shape;593;gfd5cd3c2a7_0_6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450" y="2220000"/>
            <a:ext cx="5733944" cy="1786925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gfd5cd3c2a7_0_609"/>
          <p:cNvSpPr txBox="1"/>
          <p:nvPr/>
        </p:nvSpPr>
        <p:spPr>
          <a:xfrm>
            <a:off x="833850" y="4822475"/>
            <a:ext cx="5381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데이터 머신러닝 결과 : 68%로 나왔고, 외부요인으로 가장 </a:t>
            </a:r>
            <a:r>
              <a:rPr b="1" lang="en-US">
                <a:solidFill>
                  <a:srgbClr val="D21A5C"/>
                </a:solidFill>
                <a:highlight>
                  <a:srgbClr val="FFFFFF"/>
                </a:highlight>
              </a:rPr>
              <a:t>가중치가 높은 변수</a:t>
            </a:r>
            <a:r>
              <a:rPr lang="en-US"/>
              <a:t>는 </a:t>
            </a:r>
            <a:r>
              <a:rPr lang="en-US">
                <a:solidFill>
                  <a:srgbClr val="FF0000"/>
                </a:solidFill>
              </a:rPr>
              <a:t>연간소득,직업,소득분류</a:t>
            </a:r>
            <a:r>
              <a:rPr lang="en-US"/>
              <a:t>로 나왔습니다.</a:t>
            </a:r>
            <a:endParaRPr/>
          </a:p>
        </p:txBody>
      </p:sp>
      <p:pic>
        <p:nvPicPr>
          <p:cNvPr id="595" name="Google Shape;595;gfd5cd3c2a7_0_6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53550" y="1428225"/>
            <a:ext cx="10568650" cy="772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3"/>
          <p:cNvGrpSpPr/>
          <p:nvPr/>
        </p:nvGrpSpPr>
        <p:grpSpPr>
          <a:xfrm>
            <a:off x="1443104" y="114477"/>
            <a:ext cx="3473532" cy="795484"/>
            <a:chOff x="790090" y="140472"/>
            <a:chExt cx="1636785" cy="412330"/>
          </a:xfrm>
        </p:grpSpPr>
        <p:grpSp>
          <p:nvGrpSpPr>
            <p:cNvPr id="159" name="Google Shape;159;p3"/>
            <p:cNvGrpSpPr/>
            <p:nvPr/>
          </p:nvGrpSpPr>
          <p:grpSpPr>
            <a:xfrm>
              <a:off x="790090" y="140472"/>
              <a:ext cx="409518" cy="409519"/>
              <a:chOff x="1128091" y="256194"/>
              <a:chExt cx="495517" cy="495518"/>
            </a:xfrm>
          </p:grpSpPr>
          <p:pic>
            <p:nvPicPr>
              <p:cNvPr id="160" name="Google Shape;160;p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128091" y="256194"/>
                <a:ext cx="495517" cy="49551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1" name="Google Shape;161;p3"/>
              <p:cNvSpPr/>
              <p:nvPr/>
            </p:nvSpPr>
            <p:spPr>
              <a:xfrm>
                <a:off x="1230072" y="307734"/>
                <a:ext cx="266153" cy="4439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000"/>
                  <a:buFont typeface="Arial"/>
                  <a:buNone/>
                </a:pPr>
                <a:r>
                  <a:rPr b="0" i="0" lang="en-US" sz="4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4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2" name="Google Shape;162;p3"/>
            <p:cNvSpPr/>
            <p:nvPr/>
          </p:nvSpPr>
          <p:spPr>
            <a:xfrm>
              <a:off x="1287639" y="183717"/>
              <a:ext cx="1139236" cy="3690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1" i="0" lang="en-US" sz="4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기획 배경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163" name="Google Shape;163;p3"/>
          <p:cNvGraphicFramePr/>
          <p:nvPr/>
        </p:nvGraphicFramePr>
        <p:xfrm>
          <a:off x="1761763" y="2139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{8143D327-81DE-4AF8-B591-137FA4FC8378}</a:tableStyleId>
              </a:tblPr>
              <a:tblGrid>
                <a:gridCol w="931500"/>
                <a:gridCol w="13155100"/>
              </a:tblGrid>
              <a:tr h="602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구분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내용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solidFill>
                      <a:srgbClr val="A5A5A5"/>
                    </a:solidFill>
                  </a:tcPr>
                </a:tc>
              </a:tr>
              <a:tr h="1495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기획배경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국내 신용카드 사용자가 증가 함에 따라 많은 데이터를 확보 할 수 있다고 생각하였으며, 이를 활용하여 카드회사는 고객관리의 용이성과, 고객입장에서는 소득분위를 통한 카드발급 가능성을 예측해 볼 수 있다.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1495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기획목적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신용카드 데이터를 활용하여 외부변수에 따른 신용등급을 예측하고 카드회사의 고객관리의 용이함을 위해 제작하게 되었습니다.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20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기능요약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외부변수 (차량소유,자녀유무,결혼유무,연간소득 등)을 활용하여 소득분위에 따른 신용등급을 예측 해보았습니다.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0" name="Google Shape;600;gfd5cd3c2a7_2_4"/>
          <p:cNvGrpSpPr/>
          <p:nvPr/>
        </p:nvGrpSpPr>
        <p:grpSpPr>
          <a:xfrm>
            <a:off x="1443021" y="114448"/>
            <a:ext cx="5381476" cy="795326"/>
            <a:chOff x="790039" y="140460"/>
            <a:chExt cx="2535800" cy="412257"/>
          </a:xfrm>
        </p:grpSpPr>
        <p:grpSp>
          <p:nvGrpSpPr>
            <p:cNvPr id="601" name="Google Shape;601;gfd5cd3c2a7_2_4"/>
            <p:cNvGrpSpPr/>
            <p:nvPr/>
          </p:nvGrpSpPr>
          <p:grpSpPr>
            <a:xfrm>
              <a:off x="790039" y="140460"/>
              <a:ext cx="409495" cy="409514"/>
              <a:chOff x="1128091" y="256194"/>
              <a:chExt cx="495517" cy="495540"/>
            </a:xfrm>
          </p:grpSpPr>
          <p:pic>
            <p:nvPicPr>
              <p:cNvPr id="602" name="Google Shape;602;gfd5cd3c2a7_2_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128091" y="256194"/>
                <a:ext cx="495517" cy="49551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03" name="Google Shape;603;gfd5cd3c2a7_2_4"/>
              <p:cNvSpPr/>
              <p:nvPr/>
            </p:nvSpPr>
            <p:spPr>
              <a:xfrm>
                <a:off x="1230072" y="307734"/>
                <a:ext cx="266100" cy="44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000"/>
                  <a:buFont typeface="Arial"/>
                  <a:buNone/>
                </a:pPr>
                <a:r>
                  <a:rPr lang="en-US" sz="4000">
                    <a:solidFill>
                      <a:schemeClr val="lt1"/>
                    </a:solidFill>
                  </a:rPr>
                  <a:t>4</a:t>
                </a:r>
                <a:endParaRPr b="0" i="0" sz="4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04" name="Google Shape;604;gfd5cd3c2a7_2_4"/>
            <p:cNvSpPr/>
            <p:nvPr/>
          </p:nvSpPr>
          <p:spPr>
            <a:xfrm>
              <a:off x="1287639" y="183717"/>
              <a:ext cx="2038200" cy="36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1" i="0" lang="en-US" sz="4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기능 시연(결과물)</a:t>
              </a:r>
              <a:endPara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5" name="Google Shape;605;gfd5cd3c2a7_2_4"/>
          <p:cNvSpPr txBox="1"/>
          <p:nvPr/>
        </p:nvSpPr>
        <p:spPr>
          <a:xfrm>
            <a:off x="2615550" y="2846325"/>
            <a:ext cx="26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gfd5cd3c2a7_2_4"/>
          <p:cNvSpPr txBox="1"/>
          <p:nvPr/>
        </p:nvSpPr>
        <p:spPr>
          <a:xfrm>
            <a:off x="347225" y="1428225"/>
            <a:ext cx="14565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『 </a:t>
            </a:r>
            <a:r>
              <a:rPr b="1" lang="en-US" sz="2500"/>
              <a:t>분석</a:t>
            </a:r>
            <a:r>
              <a:rPr b="1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500"/>
              <a:t>: DecisionTree분류, RandomForest분류, Logistic회귀</a:t>
            </a:r>
            <a:r>
              <a:rPr b="1" lang="en-US" sz="2500"/>
              <a:t> </a:t>
            </a:r>
            <a:r>
              <a:rPr b="1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』</a:t>
            </a:r>
            <a:endParaRPr b="1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7" name="Google Shape;607;gfd5cd3c2a7_2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2650" y="2174600"/>
            <a:ext cx="13268049" cy="672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2" name="Google Shape;612;gfd5cd3c2a7_2_17"/>
          <p:cNvGrpSpPr/>
          <p:nvPr/>
        </p:nvGrpSpPr>
        <p:grpSpPr>
          <a:xfrm>
            <a:off x="1443021" y="114448"/>
            <a:ext cx="5381476" cy="795326"/>
            <a:chOff x="790039" y="140460"/>
            <a:chExt cx="2535800" cy="412257"/>
          </a:xfrm>
        </p:grpSpPr>
        <p:grpSp>
          <p:nvGrpSpPr>
            <p:cNvPr id="613" name="Google Shape;613;gfd5cd3c2a7_2_17"/>
            <p:cNvGrpSpPr/>
            <p:nvPr/>
          </p:nvGrpSpPr>
          <p:grpSpPr>
            <a:xfrm>
              <a:off x="790039" y="140460"/>
              <a:ext cx="409495" cy="409514"/>
              <a:chOff x="1128091" y="256194"/>
              <a:chExt cx="495517" cy="495540"/>
            </a:xfrm>
          </p:grpSpPr>
          <p:pic>
            <p:nvPicPr>
              <p:cNvPr id="614" name="Google Shape;614;gfd5cd3c2a7_2_1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128091" y="256194"/>
                <a:ext cx="495517" cy="49551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15" name="Google Shape;615;gfd5cd3c2a7_2_17"/>
              <p:cNvSpPr/>
              <p:nvPr/>
            </p:nvSpPr>
            <p:spPr>
              <a:xfrm>
                <a:off x="1230072" y="307734"/>
                <a:ext cx="266100" cy="44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000"/>
                  <a:buFont typeface="Arial"/>
                  <a:buNone/>
                </a:pPr>
                <a:r>
                  <a:rPr lang="en-US" sz="4000">
                    <a:solidFill>
                      <a:schemeClr val="lt1"/>
                    </a:solidFill>
                  </a:rPr>
                  <a:t>4</a:t>
                </a:r>
                <a:endParaRPr b="0" i="0" sz="4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16" name="Google Shape;616;gfd5cd3c2a7_2_17"/>
            <p:cNvSpPr/>
            <p:nvPr/>
          </p:nvSpPr>
          <p:spPr>
            <a:xfrm>
              <a:off x="1287639" y="183717"/>
              <a:ext cx="2038200" cy="36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1" i="0" lang="en-US" sz="4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기능 시연(결과물)</a:t>
              </a:r>
              <a:endPara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7" name="Google Shape;617;gfd5cd3c2a7_2_17"/>
          <p:cNvSpPr txBox="1"/>
          <p:nvPr/>
        </p:nvSpPr>
        <p:spPr>
          <a:xfrm>
            <a:off x="2615550" y="2846325"/>
            <a:ext cx="26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gfd5cd3c2a7_2_17"/>
          <p:cNvSpPr txBox="1"/>
          <p:nvPr/>
        </p:nvSpPr>
        <p:spPr>
          <a:xfrm>
            <a:off x="347225" y="1428225"/>
            <a:ext cx="3657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『 </a:t>
            </a:r>
            <a:r>
              <a:rPr b="1" lang="en-US" sz="2500"/>
              <a:t>분석</a:t>
            </a:r>
            <a:r>
              <a:rPr b="1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b="1" lang="en-US" sz="2500"/>
              <a:t>선형회귀</a:t>
            </a:r>
            <a:r>
              <a:rPr b="1" lang="en-US" sz="2500"/>
              <a:t> </a:t>
            </a:r>
            <a:r>
              <a:rPr b="1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』</a:t>
            </a:r>
            <a:endParaRPr b="1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gfd5cd3c2a7_2_17"/>
          <p:cNvSpPr txBox="1"/>
          <p:nvPr/>
        </p:nvSpPr>
        <p:spPr>
          <a:xfrm>
            <a:off x="347225" y="5105175"/>
            <a:ext cx="3968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수집한 데이터가 연속성이 없어서 회귀와는 안맞음</a:t>
            </a:r>
            <a:endParaRPr b="1" sz="2000"/>
          </a:p>
        </p:txBody>
      </p:sp>
      <p:pic>
        <p:nvPicPr>
          <p:cNvPr id="620" name="Google Shape;620;gfd5cd3c2a7_2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4475" y="2575901"/>
            <a:ext cx="11785626" cy="585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" name="Google Shape;621;gfd5cd3c2a7_2_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678" y="3419188"/>
            <a:ext cx="3968006" cy="56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6" name="Google Shape;626;gefc48af5ae_3_1"/>
          <p:cNvGrpSpPr/>
          <p:nvPr/>
        </p:nvGrpSpPr>
        <p:grpSpPr>
          <a:xfrm>
            <a:off x="1443019" y="114448"/>
            <a:ext cx="5381476" cy="795326"/>
            <a:chOff x="790038" y="140460"/>
            <a:chExt cx="2535801" cy="412257"/>
          </a:xfrm>
        </p:grpSpPr>
        <p:grpSp>
          <p:nvGrpSpPr>
            <p:cNvPr id="627" name="Google Shape;627;gefc48af5ae_3_1"/>
            <p:cNvGrpSpPr/>
            <p:nvPr/>
          </p:nvGrpSpPr>
          <p:grpSpPr>
            <a:xfrm>
              <a:off x="790038" y="140460"/>
              <a:ext cx="409495" cy="409514"/>
              <a:chOff x="1128091" y="256194"/>
              <a:chExt cx="495517" cy="495540"/>
            </a:xfrm>
          </p:grpSpPr>
          <p:pic>
            <p:nvPicPr>
              <p:cNvPr id="628" name="Google Shape;628;gefc48af5ae_3_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128091" y="256194"/>
                <a:ext cx="495517" cy="49551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29" name="Google Shape;629;gefc48af5ae_3_1"/>
              <p:cNvSpPr/>
              <p:nvPr/>
            </p:nvSpPr>
            <p:spPr>
              <a:xfrm>
                <a:off x="1230072" y="307734"/>
                <a:ext cx="266100" cy="44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000"/>
                  <a:buFont typeface="Arial"/>
                  <a:buNone/>
                </a:pPr>
                <a:r>
                  <a:rPr lang="en-US" sz="4000">
                    <a:solidFill>
                      <a:schemeClr val="lt1"/>
                    </a:solidFill>
                  </a:rPr>
                  <a:t>4</a:t>
                </a:r>
                <a:endParaRPr b="0" i="0" sz="4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30" name="Google Shape;630;gefc48af5ae_3_1"/>
            <p:cNvSpPr/>
            <p:nvPr/>
          </p:nvSpPr>
          <p:spPr>
            <a:xfrm>
              <a:off x="1287639" y="183717"/>
              <a:ext cx="2038200" cy="36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1" i="0" lang="en-US" sz="4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기능 시연(결과물)</a:t>
              </a:r>
              <a:endPara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1" name="Google Shape;631;gefc48af5ae_3_1"/>
          <p:cNvSpPr txBox="1"/>
          <p:nvPr/>
        </p:nvSpPr>
        <p:spPr>
          <a:xfrm>
            <a:off x="2615550" y="2846325"/>
            <a:ext cx="26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gefc48af5ae_3_1"/>
          <p:cNvSpPr txBox="1"/>
          <p:nvPr/>
        </p:nvSpPr>
        <p:spPr>
          <a:xfrm>
            <a:off x="347225" y="1428225"/>
            <a:ext cx="27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『 </a:t>
            </a:r>
            <a:r>
              <a:rPr b="1" lang="en-US" sz="2500"/>
              <a:t>시각화</a:t>
            </a:r>
            <a:r>
              <a:rPr b="1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』</a:t>
            </a:r>
            <a:endParaRPr b="1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3" name="Google Shape;633;gefc48af5ae_3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1500" y="1994975"/>
            <a:ext cx="5804521" cy="318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" name="Google Shape;634;gefc48af5ae_3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90100" y="2054475"/>
            <a:ext cx="5804525" cy="319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gefc48af5ae_3_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65325" y="5636400"/>
            <a:ext cx="5686625" cy="318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gefc48af5ae_3_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90100" y="5555338"/>
            <a:ext cx="6112425" cy="334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1" name="Google Shape;641;gfd5cd3c2a7_0_535"/>
          <p:cNvGrpSpPr/>
          <p:nvPr/>
        </p:nvGrpSpPr>
        <p:grpSpPr>
          <a:xfrm>
            <a:off x="1443021" y="114448"/>
            <a:ext cx="5381476" cy="795326"/>
            <a:chOff x="790039" y="140460"/>
            <a:chExt cx="2535800" cy="412257"/>
          </a:xfrm>
        </p:grpSpPr>
        <p:grpSp>
          <p:nvGrpSpPr>
            <p:cNvPr id="642" name="Google Shape;642;gfd5cd3c2a7_0_535"/>
            <p:cNvGrpSpPr/>
            <p:nvPr/>
          </p:nvGrpSpPr>
          <p:grpSpPr>
            <a:xfrm>
              <a:off x="790039" y="140460"/>
              <a:ext cx="409495" cy="409514"/>
              <a:chOff x="1128091" y="256194"/>
              <a:chExt cx="495517" cy="495540"/>
            </a:xfrm>
          </p:grpSpPr>
          <p:pic>
            <p:nvPicPr>
              <p:cNvPr id="643" name="Google Shape;643;gfd5cd3c2a7_0_53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128091" y="256194"/>
                <a:ext cx="495517" cy="49551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44" name="Google Shape;644;gfd5cd3c2a7_0_535"/>
              <p:cNvSpPr/>
              <p:nvPr/>
            </p:nvSpPr>
            <p:spPr>
              <a:xfrm>
                <a:off x="1230072" y="307734"/>
                <a:ext cx="266100" cy="44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000"/>
                  <a:buFont typeface="Arial"/>
                  <a:buNone/>
                </a:pPr>
                <a:r>
                  <a:rPr lang="en-US" sz="4000">
                    <a:solidFill>
                      <a:schemeClr val="lt1"/>
                    </a:solidFill>
                  </a:rPr>
                  <a:t>4</a:t>
                </a:r>
                <a:endParaRPr b="0" i="0" sz="4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45" name="Google Shape;645;gfd5cd3c2a7_0_535"/>
            <p:cNvSpPr/>
            <p:nvPr/>
          </p:nvSpPr>
          <p:spPr>
            <a:xfrm>
              <a:off x="1287639" y="183717"/>
              <a:ext cx="2038200" cy="36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1" i="0" lang="en-US" sz="4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기능 시연(결과물)</a:t>
              </a:r>
              <a:endPara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6" name="Google Shape;646;gfd5cd3c2a7_0_535"/>
          <p:cNvSpPr txBox="1"/>
          <p:nvPr/>
        </p:nvSpPr>
        <p:spPr>
          <a:xfrm>
            <a:off x="2615550" y="2846325"/>
            <a:ext cx="26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gfd5cd3c2a7_0_535"/>
          <p:cNvSpPr txBox="1"/>
          <p:nvPr/>
        </p:nvSpPr>
        <p:spPr>
          <a:xfrm>
            <a:off x="347225" y="1428225"/>
            <a:ext cx="27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『 </a:t>
            </a:r>
            <a:r>
              <a:rPr b="1" lang="en-US" sz="2500"/>
              <a:t>시각화</a:t>
            </a:r>
            <a:r>
              <a:rPr b="1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』</a:t>
            </a:r>
            <a:endParaRPr b="1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8" name="Google Shape;648;gfd5cd3c2a7_0_5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0100" y="2082750"/>
            <a:ext cx="5850275" cy="328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9" name="Google Shape;649;gfd5cd3c2a7_0_5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28200" y="1997625"/>
            <a:ext cx="5928007" cy="328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0" name="Google Shape;650;gfd5cd3c2a7_0_5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30100" y="5608835"/>
            <a:ext cx="5850275" cy="3289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1" name="Google Shape;651;gfd5cd3c2a7_0_5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13575" y="5545400"/>
            <a:ext cx="5957241" cy="328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6" name="Google Shape;656;gfd5cd3c2a7_0_561"/>
          <p:cNvGrpSpPr/>
          <p:nvPr/>
        </p:nvGrpSpPr>
        <p:grpSpPr>
          <a:xfrm>
            <a:off x="1443021" y="114448"/>
            <a:ext cx="5381476" cy="795326"/>
            <a:chOff x="790039" y="140460"/>
            <a:chExt cx="2535800" cy="412257"/>
          </a:xfrm>
        </p:grpSpPr>
        <p:grpSp>
          <p:nvGrpSpPr>
            <p:cNvPr id="657" name="Google Shape;657;gfd5cd3c2a7_0_561"/>
            <p:cNvGrpSpPr/>
            <p:nvPr/>
          </p:nvGrpSpPr>
          <p:grpSpPr>
            <a:xfrm>
              <a:off x="790039" y="140460"/>
              <a:ext cx="409495" cy="409514"/>
              <a:chOff x="1128091" y="256194"/>
              <a:chExt cx="495517" cy="495540"/>
            </a:xfrm>
          </p:grpSpPr>
          <p:pic>
            <p:nvPicPr>
              <p:cNvPr id="658" name="Google Shape;658;gfd5cd3c2a7_0_56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128091" y="256194"/>
                <a:ext cx="495517" cy="49551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59" name="Google Shape;659;gfd5cd3c2a7_0_561"/>
              <p:cNvSpPr/>
              <p:nvPr/>
            </p:nvSpPr>
            <p:spPr>
              <a:xfrm>
                <a:off x="1230072" y="307734"/>
                <a:ext cx="266100" cy="44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000"/>
                  <a:buFont typeface="Arial"/>
                  <a:buNone/>
                </a:pPr>
                <a:r>
                  <a:rPr lang="en-US" sz="4000">
                    <a:solidFill>
                      <a:schemeClr val="lt1"/>
                    </a:solidFill>
                  </a:rPr>
                  <a:t>4</a:t>
                </a:r>
                <a:endParaRPr b="0" i="0" sz="4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60" name="Google Shape;660;gfd5cd3c2a7_0_561"/>
            <p:cNvSpPr/>
            <p:nvPr/>
          </p:nvSpPr>
          <p:spPr>
            <a:xfrm>
              <a:off x="1287639" y="183717"/>
              <a:ext cx="2038200" cy="36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1" i="0" lang="en-US" sz="4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기능 시연(결과물)</a:t>
              </a:r>
              <a:endPara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1" name="Google Shape;661;gfd5cd3c2a7_0_561"/>
          <p:cNvSpPr txBox="1"/>
          <p:nvPr/>
        </p:nvSpPr>
        <p:spPr>
          <a:xfrm>
            <a:off x="2615550" y="2846325"/>
            <a:ext cx="26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gfd5cd3c2a7_0_561"/>
          <p:cNvSpPr txBox="1"/>
          <p:nvPr/>
        </p:nvSpPr>
        <p:spPr>
          <a:xfrm>
            <a:off x="347225" y="1428225"/>
            <a:ext cx="27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『 </a:t>
            </a:r>
            <a:r>
              <a:rPr b="1" lang="en-US" sz="2500"/>
              <a:t>시각화</a:t>
            </a:r>
            <a:r>
              <a:rPr b="1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』</a:t>
            </a:r>
            <a:endParaRPr b="1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3" name="Google Shape;663;gfd5cd3c2a7_0_5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95275" y="1997625"/>
            <a:ext cx="7741826" cy="284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gfd5cd3c2a7_0_5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96038" y="5446250"/>
            <a:ext cx="5940300" cy="321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gfd5cd3c2a7_0_5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9475" y="2048550"/>
            <a:ext cx="7914726" cy="7312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0" name="Google Shape;670;gfd5cd3c2a7_0_585"/>
          <p:cNvGrpSpPr/>
          <p:nvPr/>
        </p:nvGrpSpPr>
        <p:grpSpPr>
          <a:xfrm>
            <a:off x="1443021" y="114448"/>
            <a:ext cx="5381476" cy="795326"/>
            <a:chOff x="790039" y="140460"/>
            <a:chExt cx="2535800" cy="412257"/>
          </a:xfrm>
        </p:grpSpPr>
        <p:grpSp>
          <p:nvGrpSpPr>
            <p:cNvPr id="671" name="Google Shape;671;gfd5cd3c2a7_0_585"/>
            <p:cNvGrpSpPr/>
            <p:nvPr/>
          </p:nvGrpSpPr>
          <p:grpSpPr>
            <a:xfrm>
              <a:off x="790039" y="140460"/>
              <a:ext cx="409495" cy="409514"/>
              <a:chOff x="1128091" y="256194"/>
              <a:chExt cx="495517" cy="495540"/>
            </a:xfrm>
          </p:grpSpPr>
          <p:pic>
            <p:nvPicPr>
              <p:cNvPr id="672" name="Google Shape;672;gfd5cd3c2a7_0_58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128091" y="256194"/>
                <a:ext cx="495517" cy="49551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73" name="Google Shape;673;gfd5cd3c2a7_0_585"/>
              <p:cNvSpPr/>
              <p:nvPr/>
            </p:nvSpPr>
            <p:spPr>
              <a:xfrm>
                <a:off x="1230072" y="307734"/>
                <a:ext cx="266100" cy="44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000"/>
                  <a:buFont typeface="Arial"/>
                  <a:buNone/>
                </a:pPr>
                <a:r>
                  <a:rPr lang="en-US" sz="4000">
                    <a:solidFill>
                      <a:schemeClr val="lt1"/>
                    </a:solidFill>
                  </a:rPr>
                  <a:t>4</a:t>
                </a:r>
                <a:endParaRPr b="0" i="0" sz="4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74" name="Google Shape;674;gfd5cd3c2a7_0_585"/>
            <p:cNvSpPr/>
            <p:nvPr/>
          </p:nvSpPr>
          <p:spPr>
            <a:xfrm>
              <a:off x="1287639" y="183717"/>
              <a:ext cx="2038200" cy="36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1" i="0" lang="en-US" sz="4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기능 시연(결과물)</a:t>
              </a:r>
              <a:endPara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5" name="Google Shape;675;gfd5cd3c2a7_0_585"/>
          <p:cNvSpPr txBox="1"/>
          <p:nvPr/>
        </p:nvSpPr>
        <p:spPr>
          <a:xfrm>
            <a:off x="2615550" y="2846325"/>
            <a:ext cx="26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gfd5cd3c2a7_0_585"/>
          <p:cNvSpPr txBox="1"/>
          <p:nvPr/>
        </p:nvSpPr>
        <p:spPr>
          <a:xfrm>
            <a:off x="347225" y="1428225"/>
            <a:ext cx="27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『 </a:t>
            </a:r>
            <a:r>
              <a:rPr b="1" lang="en-US" sz="2500"/>
              <a:t>Web - home</a:t>
            </a:r>
            <a:r>
              <a:rPr b="1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』</a:t>
            </a:r>
            <a:endParaRPr b="1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7" name="Google Shape;677;gfd5cd3c2a7_0_5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3025" y="2289175"/>
            <a:ext cx="9475187" cy="6805626"/>
          </a:xfrm>
          <a:prstGeom prst="rect">
            <a:avLst/>
          </a:prstGeom>
          <a:noFill/>
          <a:ln>
            <a:noFill/>
          </a:ln>
        </p:spPr>
      </p:pic>
      <p:sp>
        <p:nvSpPr>
          <p:cNvPr id="678" name="Google Shape;678;gfd5cd3c2a7_0_585"/>
          <p:cNvSpPr txBox="1"/>
          <p:nvPr/>
        </p:nvSpPr>
        <p:spPr>
          <a:xfrm>
            <a:off x="11048500" y="3073775"/>
            <a:ext cx="56355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highlight>
                  <a:srgbClr val="111111"/>
                </a:highlight>
              </a:rPr>
              <a:t>관리자페이지 : 데이터 확인 및 변경  </a:t>
            </a:r>
            <a:endParaRPr b="1" sz="1800">
              <a:solidFill>
                <a:srgbClr val="FFFFFF"/>
              </a:solidFill>
              <a:highlight>
                <a:srgbClr val="11111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-US" sz="1800">
                <a:solidFill>
                  <a:srgbClr val="FFFFFF"/>
                </a:solidFill>
                <a:highlight>
                  <a:srgbClr val="111111"/>
                </a:highlight>
              </a:rPr>
              <a:t>조회페이지  : 그래프 확인</a:t>
            </a:r>
            <a:endParaRPr b="1" sz="1800">
              <a:solidFill>
                <a:srgbClr val="FFFFFF"/>
              </a:solidFill>
              <a:highlight>
                <a:srgbClr val="111111"/>
              </a:highlight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3" name="Google Shape;683;gfd5cd3c2a7_2_42"/>
          <p:cNvGrpSpPr/>
          <p:nvPr/>
        </p:nvGrpSpPr>
        <p:grpSpPr>
          <a:xfrm>
            <a:off x="1443021" y="114448"/>
            <a:ext cx="5381476" cy="795326"/>
            <a:chOff x="790039" y="140460"/>
            <a:chExt cx="2535800" cy="412257"/>
          </a:xfrm>
        </p:grpSpPr>
        <p:grpSp>
          <p:nvGrpSpPr>
            <p:cNvPr id="684" name="Google Shape;684;gfd5cd3c2a7_2_42"/>
            <p:cNvGrpSpPr/>
            <p:nvPr/>
          </p:nvGrpSpPr>
          <p:grpSpPr>
            <a:xfrm>
              <a:off x="790039" y="140460"/>
              <a:ext cx="409495" cy="409514"/>
              <a:chOff x="1128091" y="256194"/>
              <a:chExt cx="495517" cy="495540"/>
            </a:xfrm>
          </p:grpSpPr>
          <p:pic>
            <p:nvPicPr>
              <p:cNvPr id="685" name="Google Shape;685;gfd5cd3c2a7_2_4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128091" y="256194"/>
                <a:ext cx="495517" cy="49551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86" name="Google Shape;686;gfd5cd3c2a7_2_42"/>
              <p:cNvSpPr/>
              <p:nvPr/>
            </p:nvSpPr>
            <p:spPr>
              <a:xfrm>
                <a:off x="1230072" y="307734"/>
                <a:ext cx="266100" cy="44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000"/>
                  <a:buFont typeface="Arial"/>
                  <a:buNone/>
                </a:pPr>
                <a:r>
                  <a:rPr lang="en-US" sz="4000">
                    <a:solidFill>
                      <a:schemeClr val="lt1"/>
                    </a:solidFill>
                  </a:rPr>
                  <a:t>4</a:t>
                </a:r>
                <a:endParaRPr b="0" i="0" sz="4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87" name="Google Shape;687;gfd5cd3c2a7_2_42"/>
            <p:cNvSpPr/>
            <p:nvPr/>
          </p:nvSpPr>
          <p:spPr>
            <a:xfrm>
              <a:off x="1287639" y="183717"/>
              <a:ext cx="2038200" cy="36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1" i="0" lang="en-US" sz="4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기능 시연(결과물)</a:t>
              </a:r>
              <a:endPara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8" name="Google Shape;688;gfd5cd3c2a7_2_42"/>
          <p:cNvSpPr txBox="1"/>
          <p:nvPr/>
        </p:nvSpPr>
        <p:spPr>
          <a:xfrm>
            <a:off x="2615550" y="2846325"/>
            <a:ext cx="26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gfd5cd3c2a7_2_42"/>
          <p:cNvSpPr txBox="1"/>
          <p:nvPr/>
        </p:nvSpPr>
        <p:spPr>
          <a:xfrm>
            <a:off x="347225" y="1428225"/>
            <a:ext cx="3569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『 </a:t>
            </a:r>
            <a:r>
              <a:rPr b="1" lang="en-US" sz="2500"/>
              <a:t>Web  - 관리자 </a:t>
            </a:r>
            <a:r>
              <a:rPr b="1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』</a:t>
            </a:r>
            <a:endParaRPr b="1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gfd5cd3c2a7_2_42"/>
          <p:cNvSpPr txBox="1"/>
          <p:nvPr/>
        </p:nvSpPr>
        <p:spPr>
          <a:xfrm>
            <a:off x="11048500" y="3073775"/>
            <a:ext cx="2898000" cy="14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highlight>
                  <a:srgbClr val="111111"/>
                </a:highlight>
              </a:rPr>
              <a:t>관리자 페이지 이동 클릭시 관리자 로그인 화면  구현</a:t>
            </a:r>
            <a:endParaRPr b="1" sz="1800">
              <a:solidFill>
                <a:srgbClr val="FFFFFF"/>
              </a:solidFill>
              <a:highlight>
                <a:srgbClr val="11111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-US" sz="1800">
                <a:solidFill>
                  <a:srgbClr val="FFFFFF"/>
                </a:solidFill>
                <a:highlight>
                  <a:srgbClr val="111111"/>
                </a:highlight>
              </a:rPr>
              <a:t> </a:t>
            </a:r>
            <a:endParaRPr b="1" sz="1800">
              <a:solidFill>
                <a:srgbClr val="FFFFFF"/>
              </a:solidFill>
              <a:highlight>
                <a:srgbClr val="111111"/>
              </a:highlight>
            </a:endParaRPr>
          </a:p>
        </p:txBody>
      </p:sp>
      <p:pic>
        <p:nvPicPr>
          <p:cNvPr id="691" name="Google Shape;691;gfd5cd3c2a7_2_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300" y="2289175"/>
            <a:ext cx="8847347" cy="6354674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gfd5cd3c2a7_2_42"/>
          <p:cNvSpPr txBox="1"/>
          <p:nvPr/>
        </p:nvSpPr>
        <p:spPr>
          <a:xfrm>
            <a:off x="11114450" y="4953000"/>
            <a:ext cx="2898000" cy="17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highlight>
                  <a:srgbClr val="111111"/>
                </a:highlight>
              </a:rPr>
              <a:t>로그인시 신용카드 회원 데이터를 확인 &amp; 수정가능하게 구현</a:t>
            </a:r>
            <a:endParaRPr b="1" sz="1800">
              <a:solidFill>
                <a:srgbClr val="FFFFFF"/>
              </a:solidFill>
              <a:highlight>
                <a:srgbClr val="11111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-US" sz="1800">
                <a:solidFill>
                  <a:srgbClr val="FFFFFF"/>
                </a:solidFill>
                <a:highlight>
                  <a:srgbClr val="111111"/>
                </a:highlight>
              </a:rPr>
              <a:t> </a:t>
            </a:r>
            <a:endParaRPr b="1" sz="1800">
              <a:solidFill>
                <a:srgbClr val="FFFFFF"/>
              </a:solidFill>
              <a:highlight>
                <a:srgbClr val="111111"/>
              </a:highlight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7" name="Google Shape;697;gfd5cd3c2a7_2_54"/>
          <p:cNvGrpSpPr/>
          <p:nvPr/>
        </p:nvGrpSpPr>
        <p:grpSpPr>
          <a:xfrm>
            <a:off x="1443021" y="114448"/>
            <a:ext cx="5381476" cy="795326"/>
            <a:chOff x="790039" y="140460"/>
            <a:chExt cx="2535800" cy="412257"/>
          </a:xfrm>
        </p:grpSpPr>
        <p:grpSp>
          <p:nvGrpSpPr>
            <p:cNvPr id="698" name="Google Shape;698;gfd5cd3c2a7_2_54"/>
            <p:cNvGrpSpPr/>
            <p:nvPr/>
          </p:nvGrpSpPr>
          <p:grpSpPr>
            <a:xfrm>
              <a:off x="790039" y="140460"/>
              <a:ext cx="409495" cy="409514"/>
              <a:chOff x="1128091" y="256194"/>
              <a:chExt cx="495517" cy="495540"/>
            </a:xfrm>
          </p:grpSpPr>
          <p:pic>
            <p:nvPicPr>
              <p:cNvPr id="699" name="Google Shape;699;gfd5cd3c2a7_2_5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128091" y="256194"/>
                <a:ext cx="495517" cy="49551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00" name="Google Shape;700;gfd5cd3c2a7_2_54"/>
              <p:cNvSpPr/>
              <p:nvPr/>
            </p:nvSpPr>
            <p:spPr>
              <a:xfrm>
                <a:off x="1230072" y="307734"/>
                <a:ext cx="266100" cy="44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000"/>
                  <a:buFont typeface="Arial"/>
                  <a:buNone/>
                </a:pPr>
                <a:r>
                  <a:rPr lang="en-US" sz="4000">
                    <a:solidFill>
                      <a:schemeClr val="lt1"/>
                    </a:solidFill>
                  </a:rPr>
                  <a:t>4</a:t>
                </a:r>
                <a:endParaRPr b="0" i="0" sz="4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01" name="Google Shape;701;gfd5cd3c2a7_2_54"/>
            <p:cNvSpPr/>
            <p:nvPr/>
          </p:nvSpPr>
          <p:spPr>
            <a:xfrm>
              <a:off x="1287639" y="183717"/>
              <a:ext cx="2038200" cy="36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1" i="0" lang="en-US" sz="4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기능 시연(결과물)</a:t>
              </a:r>
              <a:endPara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2" name="Google Shape;702;gfd5cd3c2a7_2_54"/>
          <p:cNvSpPr txBox="1"/>
          <p:nvPr/>
        </p:nvSpPr>
        <p:spPr>
          <a:xfrm>
            <a:off x="2615550" y="2846325"/>
            <a:ext cx="26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gfd5cd3c2a7_2_54"/>
          <p:cNvSpPr txBox="1"/>
          <p:nvPr/>
        </p:nvSpPr>
        <p:spPr>
          <a:xfrm>
            <a:off x="347225" y="1428225"/>
            <a:ext cx="27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『 </a:t>
            </a:r>
            <a:r>
              <a:rPr b="1" lang="en-US" sz="2500"/>
              <a:t>웹 시연 -home</a:t>
            </a:r>
            <a:r>
              <a:rPr b="1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』</a:t>
            </a:r>
            <a:endParaRPr b="1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gfd5cd3c2a7_2_54"/>
          <p:cNvSpPr txBox="1"/>
          <p:nvPr/>
        </p:nvSpPr>
        <p:spPr>
          <a:xfrm>
            <a:off x="11048500" y="3073775"/>
            <a:ext cx="31860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-US" sz="1800">
                <a:solidFill>
                  <a:srgbClr val="FFFFFF"/>
                </a:solidFill>
                <a:highlight>
                  <a:srgbClr val="111111"/>
                </a:highlight>
              </a:rPr>
              <a:t>조회 페이지로 이동 클릭시  보고싶은 차트의 내용 체크하고 조회하기 클릭시 보여줄 수 있는 화면 구현</a:t>
            </a:r>
            <a:endParaRPr b="1" sz="1800">
              <a:solidFill>
                <a:srgbClr val="FFFFFF"/>
              </a:solidFill>
              <a:highlight>
                <a:srgbClr val="111111"/>
              </a:highlight>
            </a:endParaRPr>
          </a:p>
        </p:txBody>
      </p:sp>
      <p:pic>
        <p:nvPicPr>
          <p:cNvPr id="705" name="Google Shape;705;gfd5cd3c2a7_2_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900" y="2516075"/>
            <a:ext cx="8847347" cy="635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0" name="Google Shape;710;p7"/>
          <p:cNvGrpSpPr/>
          <p:nvPr/>
        </p:nvGrpSpPr>
        <p:grpSpPr>
          <a:xfrm>
            <a:off x="2655426" y="5595413"/>
            <a:ext cx="12299297" cy="0"/>
            <a:chOff x="5072369" y="3175313"/>
            <a:chExt cx="4557018" cy="0"/>
          </a:xfrm>
        </p:grpSpPr>
        <p:cxnSp>
          <p:nvCxnSpPr>
            <p:cNvPr id="711" name="Google Shape;711;p7"/>
            <p:cNvCxnSpPr/>
            <p:nvPr/>
          </p:nvCxnSpPr>
          <p:spPr>
            <a:xfrm>
              <a:off x="5072369" y="3175313"/>
              <a:ext cx="3044166" cy="0"/>
            </a:xfrm>
            <a:prstGeom prst="straightConnector1">
              <a:avLst/>
            </a:prstGeom>
            <a:noFill/>
            <a:ln cap="flat" cmpd="sng" w="9525">
              <a:solidFill>
                <a:srgbClr val="D21A5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12" name="Google Shape;712;p7"/>
            <p:cNvCxnSpPr/>
            <p:nvPr/>
          </p:nvCxnSpPr>
          <p:spPr>
            <a:xfrm>
              <a:off x="8116534" y="3175313"/>
              <a:ext cx="1512853" cy="0"/>
            </a:xfrm>
            <a:prstGeom prst="straightConnector1">
              <a:avLst/>
            </a:prstGeom>
            <a:noFill/>
            <a:ln cap="flat" cmpd="sng" w="9525">
              <a:solidFill>
                <a:srgbClr val="D8BB1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713" name="Google Shape;713;p7"/>
          <p:cNvSpPr txBox="1"/>
          <p:nvPr/>
        </p:nvSpPr>
        <p:spPr>
          <a:xfrm>
            <a:off x="5484363" y="3831475"/>
            <a:ext cx="6641400" cy="14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44"/>
              <a:buFont typeface="Arial"/>
              <a:buNone/>
            </a:pPr>
            <a:r>
              <a:rPr b="1" i="0" lang="en-US" sz="9244" u="none" cap="none" strike="noStrike">
                <a:solidFill>
                  <a:srgbClr val="1D2561"/>
                </a:solidFill>
                <a:latin typeface="Arial"/>
                <a:ea typeface="Arial"/>
                <a:cs typeface="Arial"/>
                <a:sym typeface="Arial"/>
              </a:rPr>
              <a:t>감사합니다.</a:t>
            </a:r>
            <a:endParaRPr b="1" i="0" sz="9244" u="none" cap="none" strike="noStrike">
              <a:solidFill>
                <a:srgbClr val="1D256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gfd5cd3c2a7_0_15"/>
          <p:cNvGrpSpPr/>
          <p:nvPr/>
        </p:nvGrpSpPr>
        <p:grpSpPr>
          <a:xfrm>
            <a:off x="1443020" y="114448"/>
            <a:ext cx="869031" cy="790035"/>
            <a:chOff x="1128091" y="256194"/>
            <a:chExt cx="495517" cy="495540"/>
          </a:xfrm>
        </p:grpSpPr>
        <p:pic>
          <p:nvPicPr>
            <p:cNvPr id="170" name="Google Shape;170;gfd5cd3c2a7_0_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28091" y="256194"/>
              <a:ext cx="495517" cy="4955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1" name="Google Shape;171;gfd5cd3c2a7_0_15"/>
            <p:cNvSpPr/>
            <p:nvPr/>
          </p:nvSpPr>
          <p:spPr>
            <a:xfrm>
              <a:off x="1230072" y="307734"/>
              <a:ext cx="266100" cy="44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>
                  <a:solidFill>
                    <a:schemeClr val="lt1"/>
                  </a:solidFill>
                </a:rPr>
                <a:t>2</a:t>
              </a:r>
              <a:endPara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2" name="Google Shape;172;gfd5cd3c2a7_0_15"/>
          <p:cNvSpPr txBox="1"/>
          <p:nvPr/>
        </p:nvSpPr>
        <p:spPr>
          <a:xfrm>
            <a:off x="2517100" y="131925"/>
            <a:ext cx="5631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lt1"/>
                </a:solidFill>
              </a:rPr>
              <a:t>활용 데이터 소개</a:t>
            </a:r>
            <a:endParaRPr/>
          </a:p>
        </p:txBody>
      </p:sp>
      <p:sp>
        <p:nvSpPr>
          <p:cNvPr id="173" name="Google Shape;173;gfd5cd3c2a7_0_15"/>
          <p:cNvSpPr txBox="1"/>
          <p:nvPr/>
        </p:nvSpPr>
        <p:spPr>
          <a:xfrm>
            <a:off x="6399475" y="2618450"/>
            <a:ext cx="10409400" cy="57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공공데이터 포털 제공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-"/>
            </a:pPr>
            <a:r>
              <a:rPr lang="en-US" sz="3600"/>
              <a:t>서울시 빅데이터 캠퍼스 </a:t>
            </a:r>
            <a:r>
              <a:rPr lang="en-US" sz="3600">
                <a:solidFill>
                  <a:schemeClr val="dk1"/>
                </a:solidFill>
              </a:rPr>
              <a:t>국내 신용카드 사용자 현황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Dacon 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-"/>
            </a:pPr>
            <a:r>
              <a:rPr lang="en-US" sz="3600"/>
              <a:t>신용카드 사용자 현황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chemeClr val="dk1"/>
                </a:solidFill>
              </a:rPr>
              <a:t>Kaggle 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-"/>
            </a:pPr>
            <a:r>
              <a:rPr lang="en-US" sz="3600">
                <a:solidFill>
                  <a:schemeClr val="dk1"/>
                </a:solidFill>
              </a:rPr>
              <a:t>국내 신용카드 사용자 현황</a:t>
            </a:r>
            <a:endParaRPr sz="3600"/>
          </a:p>
        </p:txBody>
      </p:sp>
      <p:sp>
        <p:nvSpPr>
          <p:cNvPr id="174" name="Google Shape;174;gfd5cd3c2a7_0_15"/>
          <p:cNvSpPr txBox="1"/>
          <p:nvPr/>
        </p:nvSpPr>
        <p:spPr>
          <a:xfrm>
            <a:off x="6462925" y="7112450"/>
            <a:ext cx="7513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175" name="Google Shape;175;gfd5cd3c2a7_0_15"/>
          <p:cNvSpPr txBox="1"/>
          <p:nvPr/>
        </p:nvSpPr>
        <p:spPr>
          <a:xfrm>
            <a:off x="875975" y="3571900"/>
            <a:ext cx="4065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데이터 분석을 위해 CSV 파일을 사용한 사이트 목록입니다.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gfd5cd3c2a7_0_40"/>
          <p:cNvGrpSpPr/>
          <p:nvPr/>
        </p:nvGrpSpPr>
        <p:grpSpPr>
          <a:xfrm>
            <a:off x="1443019" y="114448"/>
            <a:ext cx="3473406" cy="795326"/>
            <a:chOff x="790038" y="140460"/>
            <a:chExt cx="1636701" cy="412257"/>
          </a:xfrm>
        </p:grpSpPr>
        <p:grpSp>
          <p:nvGrpSpPr>
            <p:cNvPr id="181" name="Google Shape;181;gfd5cd3c2a7_0_40"/>
            <p:cNvGrpSpPr/>
            <p:nvPr/>
          </p:nvGrpSpPr>
          <p:grpSpPr>
            <a:xfrm>
              <a:off x="790038" y="140460"/>
              <a:ext cx="409495" cy="409514"/>
              <a:chOff x="1128091" y="256194"/>
              <a:chExt cx="495517" cy="495540"/>
            </a:xfrm>
          </p:grpSpPr>
          <p:pic>
            <p:nvPicPr>
              <p:cNvPr id="182" name="Google Shape;182;gfd5cd3c2a7_0_4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128091" y="256194"/>
                <a:ext cx="495517" cy="49551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3" name="Google Shape;183;gfd5cd3c2a7_0_40"/>
              <p:cNvSpPr/>
              <p:nvPr/>
            </p:nvSpPr>
            <p:spPr>
              <a:xfrm>
                <a:off x="1230072" y="307734"/>
                <a:ext cx="266100" cy="44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000"/>
                  <a:buFont typeface="Arial"/>
                  <a:buNone/>
                </a:pPr>
                <a:r>
                  <a:rPr lang="en-US" sz="4000">
                    <a:solidFill>
                      <a:schemeClr val="lt1"/>
                    </a:solidFill>
                  </a:rPr>
                  <a:t>3</a:t>
                </a:r>
                <a:endParaRPr b="0" i="0" sz="4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4" name="Google Shape;184;gfd5cd3c2a7_0_40"/>
            <p:cNvSpPr/>
            <p:nvPr/>
          </p:nvSpPr>
          <p:spPr>
            <a:xfrm>
              <a:off x="1287639" y="183717"/>
              <a:ext cx="1139100" cy="36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1" i="0" lang="en-US" sz="4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개발 과정</a:t>
              </a:r>
              <a:endPara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5" name="Google Shape;185;gfd5cd3c2a7_0_40"/>
          <p:cNvSpPr txBox="1"/>
          <p:nvPr/>
        </p:nvSpPr>
        <p:spPr>
          <a:xfrm>
            <a:off x="1053175" y="2127625"/>
            <a:ext cx="2786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『 개발 </a:t>
            </a:r>
            <a:r>
              <a:rPr b="1" lang="en-US" sz="2500"/>
              <a:t>방법 </a:t>
            </a:r>
            <a:r>
              <a:rPr b="1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』</a:t>
            </a:r>
            <a:endParaRPr b="1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fd5cd3c2a7_0_40"/>
          <p:cNvSpPr txBox="1"/>
          <p:nvPr/>
        </p:nvSpPr>
        <p:spPr>
          <a:xfrm>
            <a:off x="2302425" y="5511700"/>
            <a:ext cx="138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데이터 분석</a:t>
            </a:r>
            <a:endParaRPr/>
          </a:p>
        </p:txBody>
      </p:sp>
      <p:sp>
        <p:nvSpPr>
          <p:cNvPr id="187" name="Google Shape;187;gfd5cd3c2a7_0_40"/>
          <p:cNvSpPr txBox="1"/>
          <p:nvPr/>
        </p:nvSpPr>
        <p:spPr>
          <a:xfrm>
            <a:off x="1567650" y="6368950"/>
            <a:ext cx="3061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각 사이트에서 받아온 데이터를 CSV 타입으로 합쳐서 불러와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pandas,numpy 라이브러리를 통해 분석</a:t>
            </a:r>
            <a:endParaRPr/>
          </a:p>
        </p:txBody>
      </p:sp>
      <p:sp>
        <p:nvSpPr>
          <p:cNvPr id="188" name="Google Shape;188;gfd5cd3c2a7_0_40"/>
          <p:cNvSpPr txBox="1"/>
          <p:nvPr/>
        </p:nvSpPr>
        <p:spPr>
          <a:xfrm>
            <a:off x="6569625" y="5511700"/>
            <a:ext cx="138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데이터 시각화</a:t>
            </a:r>
            <a:endParaRPr/>
          </a:p>
        </p:txBody>
      </p:sp>
      <p:sp>
        <p:nvSpPr>
          <p:cNvPr id="189" name="Google Shape;189;gfd5cd3c2a7_0_40"/>
          <p:cNvSpPr txBox="1"/>
          <p:nvPr/>
        </p:nvSpPr>
        <p:spPr>
          <a:xfrm>
            <a:off x="5968375" y="6368950"/>
            <a:ext cx="2837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matplotlib,seaborn 라이브러리를 통해 그래프로 표현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fd5cd3c2a7_0_40"/>
          <p:cNvSpPr txBox="1"/>
          <p:nvPr/>
        </p:nvSpPr>
        <p:spPr>
          <a:xfrm>
            <a:off x="10836825" y="5435500"/>
            <a:ext cx="138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머신 러닝</a:t>
            </a:r>
            <a:endParaRPr/>
          </a:p>
        </p:txBody>
      </p:sp>
      <p:sp>
        <p:nvSpPr>
          <p:cNvPr id="191" name="Google Shape;191;gfd5cd3c2a7_0_40"/>
          <p:cNvSpPr txBox="1"/>
          <p:nvPr/>
        </p:nvSpPr>
        <p:spPr>
          <a:xfrm>
            <a:off x="10235575" y="6292750"/>
            <a:ext cx="3061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sklearn 라이브러리를 통해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지도방식중 LGBM, RandomForest, DecisionTree, LogisticRegression 방식을 채용하여 정확도, 정밀도,재현율, F1을 도출</a:t>
            </a:r>
            <a:endParaRPr/>
          </a:p>
        </p:txBody>
      </p:sp>
      <p:sp>
        <p:nvSpPr>
          <p:cNvPr id="192" name="Google Shape;192;gfd5cd3c2a7_0_40"/>
          <p:cNvSpPr txBox="1"/>
          <p:nvPr/>
        </p:nvSpPr>
        <p:spPr>
          <a:xfrm>
            <a:off x="14342025" y="5359300"/>
            <a:ext cx="138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</a:t>
            </a:r>
            <a:endParaRPr/>
          </a:p>
        </p:txBody>
      </p:sp>
      <p:sp>
        <p:nvSpPr>
          <p:cNvPr id="193" name="Google Shape;193;gfd5cd3c2a7_0_40"/>
          <p:cNvSpPr txBox="1"/>
          <p:nvPr/>
        </p:nvSpPr>
        <p:spPr>
          <a:xfrm>
            <a:off x="13740775" y="6216550"/>
            <a:ext cx="3061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Django를 사용하여 웹을 불러와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Chart.js를 이용하여 Data를 시각화하였다.</a:t>
            </a:r>
            <a:endParaRPr/>
          </a:p>
        </p:txBody>
      </p:sp>
      <p:pic>
        <p:nvPicPr>
          <p:cNvPr id="194" name="Google Shape;194;gfd5cd3c2a7_0_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3837" y="3167137"/>
            <a:ext cx="2325267" cy="187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fd5cd3c2a7_0_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4762" y="3273750"/>
            <a:ext cx="2117827" cy="178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fd5cd3c2a7_0_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478986" y="3273750"/>
            <a:ext cx="1745950" cy="1727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gfd5cd3c2a7_0_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740774" y="3397775"/>
            <a:ext cx="1745950" cy="1645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gefc48af5ae_1_188"/>
          <p:cNvGrpSpPr/>
          <p:nvPr/>
        </p:nvGrpSpPr>
        <p:grpSpPr>
          <a:xfrm>
            <a:off x="1443021" y="114448"/>
            <a:ext cx="3473406" cy="795326"/>
            <a:chOff x="790039" y="140460"/>
            <a:chExt cx="1636700" cy="412257"/>
          </a:xfrm>
        </p:grpSpPr>
        <p:grpSp>
          <p:nvGrpSpPr>
            <p:cNvPr id="203" name="Google Shape;203;gefc48af5ae_1_188"/>
            <p:cNvGrpSpPr/>
            <p:nvPr/>
          </p:nvGrpSpPr>
          <p:grpSpPr>
            <a:xfrm>
              <a:off x="790039" y="140460"/>
              <a:ext cx="409495" cy="409514"/>
              <a:chOff x="1128091" y="256194"/>
              <a:chExt cx="495517" cy="495540"/>
            </a:xfrm>
          </p:grpSpPr>
          <p:pic>
            <p:nvPicPr>
              <p:cNvPr id="204" name="Google Shape;204;gefc48af5ae_1_18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128091" y="256194"/>
                <a:ext cx="495517" cy="49551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5" name="Google Shape;205;gefc48af5ae_1_188"/>
              <p:cNvSpPr/>
              <p:nvPr/>
            </p:nvSpPr>
            <p:spPr>
              <a:xfrm>
                <a:off x="1230072" y="307734"/>
                <a:ext cx="266100" cy="44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000"/>
                  <a:buFont typeface="Arial"/>
                  <a:buNone/>
                </a:pPr>
                <a:r>
                  <a:rPr lang="en-US" sz="4000">
                    <a:solidFill>
                      <a:schemeClr val="lt1"/>
                    </a:solidFill>
                  </a:rPr>
                  <a:t>3</a:t>
                </a:r>
                <a:endParaRPr b="0" i="0" sz="4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6" name="Google Shape;206;gefc48af5ae_1_188"/>
            <p:cNvSpPr/>
            <p:nvPr/>
          </p:nvSpPr>
          <p:spPr>
            <a:xfrm>
              <a:off x="1287639" y="183717"/>
              <a:ext cx="1139100" cy="36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1" i="0" lang="en-US" sz="4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개발 과정</a:t>
              </a:r>
              <a:endPara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7" name="Google Shape;207;gefc48af5ae_1_188"/>
          <p:cNvSpPr txBox="1"/>
          <p:nvPr/>
        </p:nvSpPr>
        <p:spPr>
          <a:xfrm>
            <a:off x="0" y="1098950"/>
            <a:ext cx="3152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『 </a:t>
            </a:r>
            <a:r>
              <a:rPr b="1" lang="en-US" sz="2500"/>
              <a:t>시각화 과정</a:t>
            </a:r>
            <a:r>
              <a:rPr b="1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』</a:t>
            </a:r>
            <a:endParaRPr b="1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gefc48af5ae_1_188"/>
          <p:cNvPicPr preferRelativeResize="0"/>
          <p:nvPr/>
        </p:nvPicPr>
        <p:blipFill rotWithShape="1">
          <a:blip r:embed="rId4">
            <a:alphaModFix/>
          </a:blip>
          <a:srcRect b="0" l="0" r="0" t="15504"/>
          <a:stretch/>
        </p:blipFill>
        <p:spPr>
          <a:xfrm>
            <a:off x="1222375" y="3260002"/>
            <a:ext cx="11696575" cy="4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efc48af5ae_1_188"/>
          <p:cNvSpPr txBox="1"/>
          <p:nvPr/>
        </p:nvSpPr>
        <p:spPr>
          <a:xfrm>
            <a:off x="1222375" y="2473775"/>
            <a:ext cx="5986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-US" sz="2300">
                <a:solidFill>
                  <a:srgbClr val="FFFFFF"/>
                </a:solidFill>
                <a:highlight>
                  <a:srgbClr val="111111"/>
                </a:highlight>
              </a:rPr>
              <a:t>Library</a:t>
            </a:r>
            <a:endParaRPr b="1" sz="2300">
              <a:solidFill>
                <a:srgbClr val="FFFFFF"/>
              </a:solidFill>
              <a:highlight>
                <a:srgbClr val="111111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gfd5cd3c2a7_0_107"/>
          <p:cNvGrpSpPr/>
          <p:nvPr/>
        </p:nvGrpSpPr>
        <p:grpSpPr>
          <a:xfrm>
            <a:off x="1443021" y="114448"/>
            <a:ext cx="3473406" cy="795326"/>
            <a:chOff x="790039" y="140460"/>
            <a:chExt cx="1636700" cy="412257"/>
          </a:xfrm>
        </p:grpSpPr>
        <p:grpSp>
          <p:nvGrpSpPr>
            <p:cNvPr id="215" name="Google Shape;215;gfd5cd3c2a7_0_107"/>
            <p:cNvGrpSpPr/>
            <p:nvPr/>
          </p:nvGrpSpPr>
          <p:grpSpPr>
            <a:xfrm>
              <a:off x="790039" y="140460"/>
              <a:ext cx="409495" cy="409514"/>
              <a:chOff x="1128091" y="256194"/>
              <a:chExt cx="495517" cy="495540"/>
            </a:xfrm>
          </p:grpSpPr>
          <p:pic>
            <p:nvPicPr>
              <p:cNvPr id="216" name="Google Shape;216;gfd5cd3c2a7_0_10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128091" y="256194"/>
                <a:ext cx="495517" cy="49551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7" name="Google Shape;217;gfd5cd3c2a7_0_107"/>
              <p:cNvSpPr/>
              <p:nvPr/>
            </p:nvSpPr>
            <p:spPr>
              <a:xfrm>
                <a:off x="1230072" y="307734"/>
                <a:ext cx="266100" cy="44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000"/>
                  <a:buFont typeface="Arial"/>
                  <a:buNone/>
                </a:pPr>
                <a:r>
                  <a:rPr lang="en-US" sz="4000">
                    <a:solidFill>
                      <a:schemeClr val="lt1"/>
                    </a:solidFill>
                  </a:rPr>
                  <a:t>3</a:t>
                </a:r>
                <a:endParaRPr b="0" i="0" sz="4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8" name="Google Shape;218;gfd5cd3c2a7_0_107"/>
            <p:cNvSpPr/>
            <p:nvPr/>
          </p:nvSpPr>
          <p:spPr>
            <a:xfrm>
              <a:off x="1287639" y="183717"/>
              <a:ext cx="1139100" cy="36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1" i="0" lang="en-US" sz="4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개발 과정</a:t>
              </a:r>
              <a:endPara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9" name="Google Shape;219;gfd5cd3c2a7_0_107"/>
          <p:cNvSpPr txBox="1"/>
          <p:nvPr/>
        </p:nvSpPr>
        <p:spPr>
          <a:xfrm>
            <a:off x="0" y="1098950"/>
            <a:ext cx="3152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『 </a:t>
            </a:r>
            <a:r>
              <a:rPr b="1" lang="en-US" sz="2500"/>
              <a:t>시각화 과정</a:t>
            </a:r>
            <a:r>
              <a:rPr b="1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』</a:t>
            </a:r>
            <a:endParaRPr b="1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fd5cd3c2a7_0_107"/>
          <p:cNvSpPr txBox="1"/>
          <p:nvPr/>
        </p:nvSpPr>
        <p:spPr>
          <a:xfrm>
            <a:off x="691475" y="1977200"/>
            <a:ext cx="5986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-US" sz="2300">
                <a:solidFill>
                  <a:srgbClr val="FFFFFF"/>
                </a:solidFill>
                <a:highlight>
                  <a:srgbClr val="111111"/>
                </a:highlight>
              </a:rPr>
              <a:t>Data Load &amp; Preprocessing</a:t>
            </a:r>
            <a:endParaRPr b="1" sz="2300">
              <a:solidFill>
                <a:srgbClr val="FFFFFF"/>
              </a:solidFill>
              <a:highlight>
                <a:srgbClr val="111111"/>
              </a:highlight>
            </a:endParaRPr>
          </a:p>
        </p:txBody>
      </p:sp>
      <p:pic>
        <p:nvPicPr>
          <p:cNvPr id="221" name="Google Shape;221;gfd5cd3c2a7_0_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475" y="2824850"/>
            <a:ext cx="8191926" cy="212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fd5cd3c2a7_0_107"/>
          <p:cNvSpPr txBox="1"/>
          <p:nvPr/>
        </p:nvSpPr>
        <p:spPr>
          <a:xfrm>
            <a:off x="691475" y="5551175"/>
            <a:ext cx="48495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-US" sz="1800">
                <a:solidFill>
                  <a:srgbClr val="FFFFFF"/>
                </a:solidFill>
                <a:highlight>
                  <a:srgbClr val="111111"/>
                </a:highlight>
              </a:rPr>
              <a:t>pd.reav_csv를 통해 csv파일을 데이터프레임화</a:t>
            </a:r>
            <a:endParaRPr b="1" sz="1800">
              <a:solidFill>
                <a:srgbClr val="FFFFFF"/>
              </a:solidFill>
              <a:highlight>
                <a:srgbClr val="111111"/>
              </a:highlight>
            </a:endParaRPr>
          </a:p>
        </p:txBody>
      </p:sp>
      <p:pic>
        <p:nvPicPr>
          <p:cNvPr id="223" name="Google Shape;223;gfd5cd3c2a7_0_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07576" y="2824850"/>
            <a:ext cx="7448550" cy="537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gfd5cd3c2a7_0_107"/>
          <p:cNvSpPr txBox="1"/>
          <p:nvPr/>
        </p:nvSpPr>
        <p:spPr>
          <a:xfrm>
            <a:off x="9407575" y="8470300"/>
            <a:ext cx="484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-US" sz="1800">
                <a:solidFill>
                  <a:srgbClr val="FFFFFF"/>
                </a:solidFill>
                <a:highlight>
                  <a:srgbClr val="111111"/>
                </a:highlight>
              </a:rPr>
              <a:t>보기 용이하게 하기위해 칼럼 한글화</a:t>
            </a:r>
            <a:endParaRPr b="1" sz="1800">
              <a:solidFill>
                <a:srgbClr val="FFFFFF"/>
              </a:solidFill>
              <a:highlight>
                <a:srgbClr val="111111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gfd5cd3c2a7_0_124"/>
          <p:cNvGrpSpPr/>
          <p:nvPr/>
        </p:nvGrpSpPr>
        <p:grpSpPr>
          <a:xfrm>
            <a:off x="1443021" y="114448"/>
            <a:ext cx="3473406" cy="795326"/>
            <a:chOff x="790039" y="140460"/>
            <a:chExt cx="1636700" cy="412257"/>
          </a:xfrm>
        </p:grpSpPr>
        <p:grpSp>
          <p:nvGrpSpPr>
            <p:cNvPr id="230" name="Google Shape;230;gfd5cd3c2a7_0_124"/>
            <p:cNvGrpSpPr/>
            <p:nvPr/>
          </p:nvGrpSpPr>
          <p:grpSpPr>
            <a:xfrm>
              <a:off x="790039" y="140460"/>
              <a:ext cx="409495" cy="409514"/>
              <a:chOff x="1128091" y="256194"/>
              <a:chExt cx="495517" cy="495540"/>
            </a:xfrm>
          </p:grpSpPr>
          <p:pic>
            <p:nvPicPr>
              <p:cNvPr id="231" name="Google Shape;231;gfd5cd3c2a7_0_12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128091" y="256194"/>
                <a:ext cx="495517" cy="49551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2" name="Google Shape;232;gfd5cd3c2a7_0_124"/>
              <p:cNvSpPr/>
              <p:nvPr/>
            </p:nvSpPr>
            <p:spPr>
              <a:xfrm>
                <a:off x="1230072" y="307734"/>
                <a:ext cx="266100" cy="44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000"/>
                  <a:buFont typeface="Arial"/>
                  <a:buNone/>
                </a:pPr>
                <a:r>
                  <a:rPr lang="en-US" sz="4000">
                    <a:solidFill>
                      <a:schemeClr val="lt1"/>
                    </a:solidFill>
                  </a:rPr>
                  <a:t>3</a:t>
                </a:r>
                <a:endParaRPr b="0" i="0" sz="4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3" name="Google Shape;233;gfd5cd3c2a7_0_124"/>
            <p:cNvSpPr/>
            <p:nvPr/>
          </p:nvSpPr>
          <p:spPr>
            <a:xfrm>
              <a:off x="1287639" y="183717"/>
              <a:ext cx="1139100" cy="36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1" i="0" lang="en-US" sz="4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개발 과정</a:t>
              </a:r>
              <a:endPara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4" name="Google Shape;234;gfd5cd3c2a7_0_124"/>
          <p:cNvSpPr txBox="1"/>
          <p:nvPr/>
        </p:nvSpPr>
        <p:spPr>
          <a:xfrm>
            <a:off x="0" y="1098950"/>
            <a:ext cx="3152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『 </a:t>
            </a:r>
            <a:r>
              <a:rPr b="1" lang="en-US" sz="2500"/>
              <a:t>시각화 과정</a:t>
            </a:r>
            <a:r>
              <a:rPr b="1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』</a:t>
            </a:r>
            <a:endParaRPr b="1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fd5cd3c2a7_0_124"/>
          <p:cNvSpPr txBox="1"/>
          <p:nvPr/>
        </p:nvSpPr>
        <p:spPr>
          <a:xfrm>
            <a:off x="691475" y="1977200"/>
            <a:ext cx="5986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-US" sz="2300">
                <a:solidFill>
                  <a:srgbClr val="FFFFFF"/>
                </a:solidFill>
                <a:highlight>
                  <a:srgbClr val="111111"/>
                </a:highlight>
              </a:rPr>
              <a:t>Data Load &amp; Preprocessing</a:t>
            </a:r>
            <a:endParaRPr b="1" sz="2300">
              <a:solidFill>
                <a:srgbClr val="FFFFFF"/>
              </a:solidFill>
              <a:highlight>
                <a:srgbClr val="111111"/>
              </a:highlight>
            </a:endParaRPr>
          </a:p>
        </p:txBody>
      </p:sp>
      <p:sp>
        <p:nvSpPr>
          <p:cNvPr id="236" name="Google Shape;236;gfd5cd3c2a7_0_124"/>
          <p:cNvSpPr txBox="1"/>
          <p:nvPr/>
        </p:nvSpPr>
        <p:spPr>
          <a:xfrm>
            <a:off x="559900" y="7514100"/>
            <a:ext cx="484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-US" sz="1800">
                <a:solidFill>
                  <a:srgbClr val="FFFFFF"/>
                </a:solidFill>
                <a:highlight>
                  <a:srgbClr val="111111"/>
                </a:highlight>
              </a:rPr>
              <a:t>Occyp_type(직업)에 Nan값 발생</a:t>
            </a:r>
            <a:endParaRPr b="1" sz="1800">
              <a:solidFill>
                <a:srgbClr val="FFFFFF"/>
              </a:solidFill>
              <a:highlight>
                <a:srgbClr val="111111"/>
              </a:highlight>
            </a:endParaRPr>
          </a:p>
        </p:txBody>
      </p:sp>
      <p:pic>
        <p:nvPicPr>
          <p:cNvPr id="237" name="Google Shape;237;gfd5cd3c2a7_0_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475" y="2986099"/>
            <a:ext cx="7018324" cy="360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gfd5cd3c2a7_0_1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19300" y="1712925"/>
            <a:ext cx="7715250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gfd5cd3c2a7_0_1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324062" y="4777625"/>
            <a:ext cx="7705725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gfd5cd3c2a7_0_124"/>
          <p:cNvSpPr txBox="1"/>
          <p:nvPr/>
        </p:nvSpPr>
        <p:spPr>
          <a:xfrm>
            <a:off x="9018675" y="8599875"/>
            <a:ext cx="484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-US" sz="1800">
                <a:solidFill>
                  <a:srgbClr val="FFFFFF"/>
                </a:solidFill>
                <a:highlight>
                  <a:srgbClr val="111111"/>
                </a:highlight>
              </a:rPr>
              <a:t>info 로 Nan값 없어진 결과 확인</a:t>
            </a:r>
            <a:endParaRPr b="1" sz="1800">
              <a:solidFill>
                <a:srgbClr val="FFFFFF"/>
              </a:solidFill>
              <a:highlight>
                <a:srgbClr val="111111"/>
              </a:highlight>
            </a:endParaRPr>
          </a:p>
        </p:txBody>
      </p:sp>
      <p:sp>
        <p:nvSpPr>
          <p:cNvPr id="241" name="Google Shape;241;gfd5cd3c2a7_0_124"/>
          <p:cNvSpPr txBox="1"/>
          <p:nvPr/>
        </p:nvSpPr>
        <p:spPr>
          <a:xfrm>
            <a:off x="559900" y="7056900"/>
            <a:ext cx="484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-US" sz="1800">
                <a:solidFill>
                  <a:srgbClr val="FFFFFF"/>
                </a:solidFill>
                <a:highlight>
                  <a:srgbClr val="111111"/>
                </a:highlight>
              </a:rPr>
              <a:t>info 를 통해 데이터프레임 정보확인</a:t>
            </a:r>
            <a:endParaRPr b="1" sz="1800">
              <a:solidFill>
                <a:srgbClr val="FFFFFF"/>
              </a:solidFill>
              <a:highlight>
                <a:srgbClr val="111111"/>
              </a:highlight>
            </a:endParaRPr>
          </a:p>
        </p:txBody>
      </p:sp>
      <p:sp>
        <p:nvSpPr>
          <p:cNvPr id="242" name="Google Shape;242;gfd5cd3c2a7_0_124"/>
          <p:cNvSpPr txBox="1"/>
          <p:nvPr/>
        </p:nvSpPr>
        <p:spPr>
          <a:xfrm>
            <a:off x="8944975" y="3774250"/>
            <a:ext cx="846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-US" sz="1800">
                <a:solidFill>
                  <a:srgbClr val="FFFFFF"/>
                </a:solidFill>
                <a:highlight>
                  <a:srgbClr val="111111"/>
                </a:highlight>
              </a:rPr>
              <a:t>퇴직후  연금 받는사람 또는 학생 즉 일을하지않는사람일 경우 Non 값인것을 확인</a:t>
            </a:r>
            <a:endParaRPr b="1" sz="1800">
              <a:solidFill>
                <a:srgbClr val="FFFFFF"/>
              </a:solidFill>
              <a:highlight>
                <a:srgbClr val="111111"/>
              </a:highlight>
            </a:endParaRPr>
          </a:p>
        </p:txBody>
      </p:sp>
      <p:sp>
        <p:nvSpPr>
          <p:cNvPr id="243" name="Google Shape;243;gfd5cd3c2a7_0_124"/>
          <p:cNvSpPr txBox="1"/>
          <p:nvPr/>
        </p:nvSpPr>
        <p:spPr>
          <a:xfrm>
            <a:off x="8938300" y="4208425"/>
            <a:ext cx="484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-US" sz="1800">
                <a:solidFill>
                  <a:srgbClr val="FFFFFF"/>
                </a:solidFill>
                <a:highlight>
                  <a:srgbClr val="111111"/>
                </a:highlight>
              </a:rPr>
              <a:t>fillna를 통해  Nan값 unemployed로 교체</a:t>
            </a:r>
            <a:endParaRPr b="1" sz="1800">
              <a:solidFill>
                <a:srgbClr val="FFFFFF"/>
              </a:solidFill>
              <a:highlight>
                <a:srgbClr val="111111"/>
              </a:highlight>
            </a:endParaRPr>
          </a:p>
        </p:txBody>
      </p:sp>
      <p:cxnSp>
        <p:nvCxnSpPr>
          <p:cNvPr id="244" name="Google Shape;244;gfd5cd3c2a7_0_124"/>
          <p:cNvCxnSpPr>
            <a:stCxn id="238" idx="1"/>
            <a:endCxn id="239" idx="1"/>
          </p:cNvCxnSpPr>
          <p:nvPr/>
        </p:nvCxnSpPr>
        <p:spPr>
          <a:xfrm>
            <a:off x="9319300" y="2655900"/>
            <a:ext cx="4800" cy="3979200"/>
          </a:xfrm>
          <a:prstGeom prst="curvedConnector3">
            <a:avLst>
              <a:gd fmla="val -1652656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gfd5cd3c2a7_0_124"/>
          <p:cNvCxnSpPr>
            <a:stCxn id="237" idx="3"/>
            <a:endCxn id="238" idx="1"/>
          </p:cNvCxnSpPr>
          <p:nvPr/>
        </p:nvCxnSpPr>
        <p:spPr>
          <a:xfrm flipH="1" rot="10800000">
            <a:off x="7709799" y="2655849"/>
            <a:ext cx="1609500" cy="213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oogle Shape;250;gfd5cd3c2a7_0_203"/>
          <p:cNvGrpSpPr/>
          <p:nvPr/>
        </p:nvGrpSpPr>
        <p:grpSpPr>
          <a:xfrm>
            <a:off x="1443021" y="114448"/>
            <a:ext cx="3473406" cy="795326"/>
            <a:chOff x="790039" y="140460"/>
            <a:chExt cx="1636700" cy="412257"/>
          </a:xfrm>
        </p:grpSpPr>
        <p:grpSp>
          <p:nvGrpSpPr>
            <p:cNvPr id="251" name="Google Shape;251;gfd5cd3c2a7_0_203"/>
            <p:cNvGrpSpPr/>
            <p:nvPr/>
          </p:nvGrpSpPr>
          <p:grpSpPr>
            <a:xfrm>
              <a:off x="790039" y="140460"/>
              <a:ext cx="409495" cy="409514"/>
              <a:chOff x="1128091" y="256194"/>
              <a:chExt cx="495517" cy="495540"/>
            </a:xfrm>
          </p:grpSpPr>
          <p:pic>
            <p:nvPicPr>
              <p:cNvPr id="252" name="Google Shape;252;gfd5cd3c2a7_0_20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128091" y="256194"/>
                <a:ext cx="495517" cy="49551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3" name="Google Shape;253;gfd5cd3c2a7_0_203"/>
              <p:cNvSpPr/>
              <p:nvPr/>
            </p:nvSpPr>
            <p:spPr>
              <a:xfrm>
                <a:off x="1230072" y="307734"/>
                <a:ext cx="266100" cy="44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000"/>
                  <a:buFont typeface="Arial"/>
                  <a:buNone/>
                </a:pPr>
                <a:r>
                  <a:rPr lang="en-US" sz="4000">
                    <a:solidFill>
                      <a:schemeClr val="lt1"/>
                    </a:solidFill>
                  </a:rPr>
                  <a:t>3</a:t>
                </a:r>
                <a:endParaRPr b="0" i="0" sz="4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4" name="Google Shape;254;gfd5cd3c2a7_0_203"/>
            <p:cNvSpPr/>
            <p:nvPr/>
          </p:nvSpPr>
          <p:spPr>
            <a:xfrm>
              <a:off x="1287639" y="183717"/>
              <a:ext cx="1139100" cy="36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1" i="0" lang="en-US" sz="4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개발 과정</a:t>
              </a:r>
              <a:endPara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5" name="Google Shape;255;gfd5cd3c2a7_0_203"/>
          <p:cNvSpPr txBox="1"/>
          <p:nvPr/>
        </p:nvSpPr>
        <p:spPr>
          <a:xfrm>
            <a:off x="0" y="1098950"/>
            <a:ext cx="3152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『 </a:t>
            </a:r>
            <a:r>
              <a:rPr b="1" lang="en-US" sz="2500"/>
              <a:t>시각화 과정</a:t>
            </a:r>
            <a:r>
              <a:rPr b="1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』</a:t>
            </a:r>
            <a:endParaRPr b="1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fd5cd3c2a7_0_203"/>
          <p:cNvSpPr txBox="1"/>
          <p:nvPr/>
        </p:nvSpPr>
        <p:spPr>
          <a:xfrm>
            <a:off x="691475" y="1977200"/>
            <a:ext cx="5986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-US" sz="2300">
                <a:solidFill>
                  <a:srgbClr val="FFFFFF"/>
                </a:solidFill>
                <a:highlight>
                  <a:srgbClr val="111111"/>
                </a:highlight>
              </a:rPr>
              <a:t>각 Columns에 따른 신용등급 변화 시각화   </a:t>
            </a:r>
            <a:endParaRPr b="1" sz="2300">
              <a:solidFill>
                <a:srgbClr val="FFFFFF"/>
              </a:solidFill>
              <a:highlight>
                <a:srgbClr val="111111"/>
              </a:highlight>
            </a:endParaRPr>
          </a:p>
        </p:txBody>
      </p:sp>
      <p:sp>
        <p:nvSpPr>
          <p:cNvPr id="257" name="Google Shape;257;gfd5cd3c2a7_0_203"/>
          <p:cNvSpPr txBox="1"/>
          <p:nvPr/>
        </p:nvSpPr>
        <p:spPr>
          <a:xfrm>
            <a:off x="10563325" y="3885188"/>
            <a:ext cx="484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-US" sz="1800">
                <a:solidFill>
                  <a:srgbClr val="FFFFFF"/>
                </a:solidFill>
                <a:highlight>
                  <a:srgbClr val="111111"/>
                </a:highlight>
              </a:rPr>
              <a:t>reset_index로 행 인덱스 초기화  </a:t>
            </a:r>
            <a:endParaRPr b="1" sz="1800">
              <a:solidFill>
                <a:srgbClr val="FFFFFF"/>
              </a:solidFill>
              <a:highlight>
                <a:srgbClr val="111111"/>
              </a:highlight>
            </a:endParaRPr>
          </a:p>
        </p:txBody>
      </p:sp>
      <p:sp>
        <p:nvSpPr>
          <p:cNvPr id="258" name="Google Shape;258;gfd5cd3c2a7_0_203"/>
          <p:cNvSpPr txBox="1"/>
          <p:nvPr/>
        </p:nvSpPr>
        <p:spPr>
          <a:xfrm>
            <a:off x="10563325" y="3104900"/>
            <a:ext cx="48495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-US" sz="1800">
                <a:solidFill>
                  <a:srgbClr val="FFFFFF"/>
                </a:solidFill>
                <a:highlight>
                  <a:srgbClr val="111111"/>
                </a:highlight>
              </a:rPr>
              <a:t>groupby를 통해  칼럼에 따른 신용등급 데이터만 따로 뽑아온다.</a:t>
            </a:r>
            <a:endParaRPr b="1" sz="1800">
              <a:solidFill>
                <a:srgbClr val="FFFFFF"/>
              </a:solidFill>
              <a:highlight>
                <a:srgbClr val="111111"/>
              </a:highlight>
            </a:endParaRPr>
          </a:p>
        </p:txBody>
      </p:sp>
      <p:pic>
        <p:nvPicPr>
          <p:cNvPr id="259" name="Google Shape;259;gfd5cd3c2a7_0_2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0575" y="3284804"/>
            <a:ext cx="8667101" cy="196142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gfd5cd3c2a7_0_203"/>
          <p:cNvSpPr txBox="1"/>
          <p:nvPr/>
        </p:nvSpPr>
        <p:spPr>
          <a:xfrm>
            <a:off x="10563325" y="4346888"/>
            <a:ext cx="484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-US" sz="1800">
                <a:solidFill>
                  <a:srgbClr val="FFFFFF"/>
                </a:solidFill>
                <a:highlight>
                  <a:srgbClr val="111111"/>
                </a:highlight>
              </a:rPr>
              <a:t>figsize로 그래프 전체 사이즈 조절</a:t>
            </a:r>
            <a:endParaRPr b="1" sz="1800">
              <a:solidFill>
                <a:srgbClr val="FFFFFF"/>
              </a:solidFill>
              <a:highlight>
                <a:srgbClr val="111111"/>
              </a:highlight>
            </a:endParaRPr>
          </a:p>
        </p:txBody>
      </p:sp>
      <p:sp>
        <p:nvSpPr>
          <p:cNvPr id="261" name="Google Shape;261;gfd5cd3c2a7_0_203"/>
          <p:cNvSpPr txBox="1"/>
          <p:nvPr/>
        </p:nvSpPr>
        <p:spPr>
          <a:xfrm>
            <a:off x="10563325" y="4804100"/>
            <a:ext cx="49677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-US" sz="1800">
                <a:solidFill>
                  <a:srgbClr val="FFFFFF"/>
                </a:solidFill>
                <a:highlight>
                  <a:srgbClr val="111111"/>
                </a:highlight>
              </a:rPr>
              <a:t>막대그래프를 표현하기위해 barplot 사용 x에 비교 하기위한 Calumn을 넣고 y값에 결과값 신용등급을 넣는다.  </a:t>
            </a:r>
            <a:endParaRPr b="1" sz="1800">
              <a:solidFill>
                <a:srgbClr val="FFFFFF"/>
              </a:solidFill>
              <a:highlight>
                <a:srgbClr val="111111"/>
              </a:highlight>
            </a:endParaRPr>
          </a:p>
        </p:txBody>
      </p:sp>
      <p:sp>
        <p:nvSpPr>
          <p:cNvPr id="262" name="Google Shape;262;gfd5cd3c2a7_0_203"/>
          <p:cNvSpPr txBox="1"/>
          <p:nvPr/>
        </p:nvSpPr>
        <p:spPr>
          <a:xfrm>
            <a:off x="10546225" y="5826788"/>
            <a:ext cx="484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-US" sz="1800">
                <a:solidFill>
                  <a:srgbClr val="FFFFFF"/>
                </a:solidFill>
                <a:highlight>
                  <a:srgbClr val="111111"/>
                </a:highlight>
              </a:rPr>
              <a:t>title로 그래프의 타이틀 설정</a:t>
            </a:r>
            <a:endParaRPr b="1" sz="1800">
              <a:solidFill>
                <a:srgbClr val="FFFFFF"/>
              </a:solidFill>
              <a:highlight>
                <a:srgbClr val="111111"/>
              </a:highlight>
            </a:endParaRPr>
          </a:p>
        </p:txBody>
      </p:sp>
      <p:sp>
        <p:nvSpPr>
          <p:cNvPr id="263" name="Google Shape;263;gfd5cd3c2a7_0_203"/>
          <p:cNvSpPr txBox="1"/>
          <p:nvPr/>
        </p:nvSpPr>
        <p:spPr>
          <a:xfrm>
            <a:off x="10546225" y="6207788"/>
            <a:ext cx="484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-US" sz="1800">
                <a:solidFill>
                  <a:srgbClr val="FFFFFF"/>
                </a:solidFill>
                <a:highlight>
                  <a:srgbClr val="111111"/>
                </a:highlight>
              </a:rPr>
              <a:t>show로 그래프 출력</a:t>
            </a:r>
            <a:endParaRPr b="1" sz="1800">
              <a:solidFill>
                <a:srgbClr val="FFFFFF"/>
              </a:solidFill>
              <a:highlight>
                <a:srgbClr val="111111"/>
              </a:highlight>
            </a:endParaRPr>
          </a:p>
        </p:txBody>
      </p:sp>
      <p:pic>
        <p:nvPicPr>
          <p:cNvPr id="264" name="Google Shape;264;gfd5cd3c2a7_0_2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97300" y="6126575"/>
            <a:ext cx="5061226" cy="279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2017-10-31T08:36:49Z</dcterms:created>
  <dc:creator>Windows 사용자</dc:creator>
</cp:coreProperties>
</file>