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9" r:id="rId3"/>
    <p:sldId id="314" r:id="rId4"/>
    <p:sldId id="315" r:id="rId5"/>
    <p:sldId id="316" r:id="rId6"/>
    <p:sldId id="317" r:id="rId7"/>
    <p:sldId id="318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45" r:id="rId19"/>
    <p:sldId id="330" r:id="rId20"/>
    <p:sldId id="346" r:id="rId21"/>
    <p:sldId id="331" r:id="rId22"/>
    <p:sldId id="347" r:id="rId23"/>
    <p:sldId id="332" r:id="rId24"/>
    <p:sldId id="333" r:id="rId25"/>
    <p:sldId id="334" r:id="rId26"/>
    <p:sldId id="335" r:id="rId27"/>
    <p:sldId id="336" r:id="rId28"/>
    <p:sldId id="343" r:id="rId29"/>
    <p:sldId id="337" r:id="rId30"/>
    <p:sldId id="344" r:id="rId31"/>
    <p:sldId id="338" r:id="rId32"/>
    <p:sldId id="339" r:id="rId33"/>
    <p:sldId id="340" r:id="rId34"/>
    <p:sldId id="341" r:id="rId35"/>
    <p:sldId id="342" r:id="rId36"/>
    <p:sldId id="348" r:id="rId3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F99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50" d="100"/>
          <a:sy n="150" d="100"/>
        </p:scale>
        <p:origin x="201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34" charset="-127"/>
              </a:defRPr>
            </a:lvl1pPr>
          </a:lstStyle>
          <a:p>
            <a:fld id="{81957E1C-2D0C-40B6-9B0A-147F3F8B41F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noProof="0" smtClean="0"/>
              <a:t>Click to edit Master text styles</a:t>
            </a:r>
          </a:p>
          <a:p>
            <a:pPr lvl="1"/>
            <a:r>
              <a:rPr lang="en-GB" altLang="ko-KR" noProof="0" smtClean="0"/>
              <a:t>Second level</a:t>
            </a:r>
          </a:p>
          <a:p>
            <a:pPr lvl="2"/>
            <a:r>
              <a:rPr lang="en-GB" altLang="ko-KR" noProof="0" smtClean="0"/>
              <a:t>Third level</a:t>
            </a:r>
          </a:p>
          <a:p>
            <a:pPr lvl="3"/>
            <a:r>
              <a:rPr lang="en-GB" altLang="ko-KR" noProof="0" smtClean="0"/>
              <a:t>Fourth level</a:t>
            </a:r>
          </a:p>
          <a:p>
            <a:pPr lvl="4"/>
            <a:r>
              <a:rPr lang="en-GB" altLang="ko-KR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34" charset="-127"/>
              </a:defRPr>
            </a:lvl1pPr>
          </a:lstStyle>
          <a:p>
            <a:fld id="{F0777C95-7B05-4E36-8E1E-7CF6E07194E6}" type="slidenum">
              <a:rPr lang="ko-KR" altLang="en-GB"/>
              <a:pPr/>
              <a:t>‹#›</a:t>
            </a:fld>
            <a:endParaRPr lang="en-GB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smtClean="0"/>
              <a:t>2016/11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ko-KR"/>
              <a:t>Algorithm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L</a:t>
            </a:r>
            <a:r>
              <a:rPr lang="de-DE" altLang="ko-KR">
                <a:ea typeface="굴림" panose="020B0600000101010101" pitchFamily="34" charset="-127"/>
              </a:rPr>
              <a:t>9</a:t>
            </a:r>
            <a:r>
              <a:rPr lang="de-DE" altLang="en-US"/>
              <a:t>.</a:t>
            </a:r>
            <a:fld id="{43386325-41D7-4AF8-9B38-272BE880CCD9}" type="slidenum">
              <a:rPr lang="en-GB" altLang="ko-KR">
                <a:ea typeface="굴림" panose="020B0600000101010101" pitchFamily="34" charset="-127"/>
              </a:rPr>
              <a:pPr/>
              <a:t>‹#›</a:t>
            </a:fld>
            <a:endParaRPr lang="en-GB" altLang="ko-KR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31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smtClean="0"/>
              <a:t>2016/11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ko-KR"/>
              <a:t>Algorithm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L</a:t>
            </a:r>
            <a:r>
              <a:rPr lang="de-DE" altLang="ko-KR">
                <a:ea typeface="굴림" panose="020B0600000101010101" pitchFamily="34" charset="-127"/>
              </a:rPr>
              <a:t>9</a:t>
            </a:r>
            <a:r>
              <a:rPr lang="de-DE" altLang="en-US"/>
              <a:t>.</a:t>
            </a:r>
            <a:fld id="{7446DFA9-CE9A-4DD2-AD87-CC71199F3F7C}" type="slidenum">
              <a:rPr lang="en-GB" altLang="ko-KR">
                <a:ea typeface="굴림" panose="020B0600000101010101" pitchFamily="34" charset="-127"/>
              </a:rPr>
              <a:pPr/>
              <a:t>‹#›</a:t>
            </a:fld>
            <a:endParaRPr lang="en-GB" altLang="ko-KR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64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smtClean="0"/>
              <a:t>2016/11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ko-KR"/>
              <a:t>Algorithm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L</a:t>
            </a:r>
            <a:r>
              <a:rPr lang="de-DE" altLang="ko-KR">
                <a:ea typeface="굴림" panose="020B0600000101010101" pitchFamily="34" charset="-127"/>
              </a:rPr>
              <a:t>9</a:t>
            </a:r>
            <a:r>
              <a:rPr lang="de-DE" altLang="en-US"/>
              <a:t>.</a:t>
            </a:r>
            <a:fld id="{8FFCF8DE-AEA3-43A0-A2C3-7028A532694A}" type="slidenum">
              <a:rPr lang="en-GB" altLang="ko-KR">
                <a:ea typeface="굴림" panose="020B0600000101010101" pitchFamily="34" charset="-127"/>
              </a:rPr>
              <a:pPr/>
              <a:t>‹#›</a:t>
            </a:fld>
            <a:endParaRPr lang="en-GB" altLang="ko-KR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90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smtClean="0"/>
              <a:t>2016/11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ko-KR"/>
              <a:t>Algorithm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</a:t>
            </a:r>
            <a:r>
              <a:rPr lang="de-DE" altLang="en-US" dirty="0" smtClean="0">
                <a:ea typeface="굴림" panose="020B0600000101010101" pitchFamily="34" charset="-127"/>
              </a:rPr>
              <a:t>10</a:t>
            </a:r>
            <a:r>
              <a:rPr lang="de-DE" altLang="en-US" dirty="0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‹#›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01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smtClean="0"/>
              <a:t>2016/11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ko-KR"/>
              <a:t>Algorithm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L</a:t>
            </a:r>
            <a:r>
              <a:rPr lang="de-DE" altLang="ko-KR">
                <a:ea typeface="굴림" panose="020B0600000101010101" pitchFamily="34" charset="-127"/>
              </a:rPr>
              <a:t>9</a:t>
            </a:r>
            <a:r>
              <a:rPr lang="de-DE" altLang="en-US"/>
              <a:t>.</a:t>
            </a:r>
            <a:fld id="{FA3B0648-39A9-4C54-983C-672F8FFFCAE0}" type="slidenum">
              <a:rPr lang="en-GB" altLang="ko-KR">
                <a:ea typeface="굴림" panose="020B0600000101010101" pitchFamily="34" charset="-127"/>
              </a:rPr>
              <a:pPr/>
              <a:t>‹#›</a:t>
            </a:fld>
            <a:endParaRPr lang="en-GB" altLang="ko-KR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57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smtClean="0"/>
              <a:t>2016/11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ko-KR"/>
              <a:t>Algorithm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L</a:t>
            </a:r>
            <a:r>
              <a:rPr lang="de-DE" altLang="ko-KR">
                <a:ea typeface="굴림" panose="020B0600000101010101" pitchFamily="34" charset="-127"/>
              </a:rPr>
              <a:t>9</a:t>
            </a:r>
            <a:r>
              <a:rPr lang="de-DE" altLang="en-US"/>
              <a:t>.</a:t>
            </a:r>
            <a:fld id="{2C8F744A-1197-4E85-A811-43E03FF640FC}" type="slidenum">
              <a:rPr lang="en-GB" altLang="ko-KR">
                <a:ea typeface="굴림" panose="020B0600000101010101" pitchFamily="34" charset="-127"/>
              </a:rPr>
              <a:pPr/>
              <a:t>‹#›</a:t>
            </a:fld>
            <a:endParaRPr lang="en-GB" altLang="ko-KR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47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smtClean="0"/>
              <a:t>2016/11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ko-KR"/>
              <a:t>Algorithm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L</a:t>
            </a:r>
            <a:r>
              <a:rPr lang="de-DE" altLang="ko-KR">
                <a:ea typeface="굴림" panose="020B0600000101010101" pitchFamily="34" charset="-127"/>
              </a:rPr>
              <a:t>9</a:t>
            </a:r>
            <a:r>
              <a:rPr lang="de-DE" altLang="en-US"/>
              <a:t>.</a:t>
            </a:r>
            <a:fld id="{C5FEFD47-8484-4BF7-8DBE-174DAD29ECD3}" type="slidenum">
              <a:rPr lang="en-GB" altLang="ko-KR">
                <a:ea typeface="굴림" panose="020B0600000101010101" pitchFamily="34" charset="-127"/>
              </a:rPr>
              <a:pPr/>
              <a:t>‹#›</a:t>
            </a:fld>
            <a:endParaRPr lang="en-GB" altLang="ko-KR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smtClean="0"/>
              <a:t>2016/11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ko-KR"/>
              <a:t>Algorithm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L</a:t>
            </a:r>
            <a:r>
              <a:rPr lang="de-DE" altLang="ko-KR">
                <a:ea typeface="굴림" panose="020B0600000101010101" pitchFamily="34" charset="-127"/>
              </a:rPr>
              <a:t>9</a:t>
            </a:r>
            <a:r>
              <a:rPr lang="de-DE" altLang="en-US"/>
              <a:t>.</a:t>
            </a:r>
            <a:fld id="{158B3628-1C1E-4E65-91B2-7866E5A5CD89}" type="slidenum">
              <a:rPr lang="en-GB" altLang="ko-KR">
                <a:ea typeface="굴림" panose="020B0600000101010101" pitchFamily="34" charset="-127"/>
              </a:rPr>
              <a:pPr/>
              <a:t>‹#›</a:t>
            </a:fld>
            <a:endParaRPr lang="en-GB" altLang="ko-KR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90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smtClean="0"/>
              <a:t>2016/11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ko-KR"/>
              <a:t>Algorithm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L</a:t>
            </a:r>
            <a:r>
              <a:rPr lang="de-DE" altLang="ko-KR">
                <a:ea typeface="굴림" panose="020B0600000101010101" pitchFamily="34" charset="-127"/>
              </a:rPr>
              <a:t>9</a:t>
            </a:r>
            <a:r>
              <a:rPr lang="de-DE" altLang="en-US"/>
              <a:t>.</a:t>
            </a:r>
            <a:fld id="{C124206A-6094-411E-8574-5308D10E91A1}" type="slidenum">
              <a:rPr lang="en-GB" altLang="ko-KR">
                <a:ea typeface="굴림" panose="020B0600000101010101" pitchFamily="34" charset="-127"/>
              </a:rPr>
              <a:pPr/>
              <a:t>‹#›</a:t>
            </a:fld>
            <a:endParaRPr lang="en-GB" altLang="ko-KR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48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smtClean="0"/>
              <a:t>2016/11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ko-KR"/>
              <a:t>Algorithm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L</a:t>
            </a:r>
            <a:r>
              <a:rPr lang="de-DE" altLang="ko-KR">
                <a:ea typeface="굴림" panose="020B0600000101010101" pitchFamily="34" charset="-127"/>
              </a:rPr>
              <a:t>9</a:t>
            </a:r>
            <a:r>
              <a:rPr lang="de-DE" altLang="en-US"/>
              <a:t>.</a:t>
            </a:r>
            <a:fld id="{25D75D53-1906-4E8F-B2BF-431A6FAE1A5A}" type="slidenum">
              <a:rPr lang="en-GB" altLang="ko-KR">
                <a:ea typeface="굴림" panose="020B0600000101010101" pitchFamily="34" charset="-127"/>
              </a:rPr>
              <a:pPr/>
              <a:t>‹#›</a:t>
            </a:fld>
            <a:endParaRPr lang="en-GB" altLang="ko-KR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0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smtClean="0"/>
              <a:t>2016/11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ko-KR"/>
              <a:t>Algorithm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L</a:t>
            </a:r>
            <a:r>
              <a:rPr lang="de-DE" altLang="ko-KR">
                <a:ea typeface="굴림" panose="020B0600000101010101" pitchFamily="34" charset="-127"/>
              </a:rPr>
              <a:t>9</a:t>
            </a:r>
            <a:r>
              <a:rPr lang="de-DE" altLang="en-US"/>
              <a:t>.</a:t>
            </a:r>
            <a:fld id="{C77B5710-FA53-4410-BF59-EAEB4CB0D3EC}" type="slidenum">
              <a:rPr lang="en-GB" altLang="ko-KR">
                <a:ea typeface="굴림" panose="020B0600000101010101" pitchFamily="34" charset="-127"/>
              </a:rPr>
              <a:pPr/>
              <a:t>‹#›</a:t>
            </a:fld>
            <a:endParaRPr lang="en-GB" altLang="ko-KR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05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r>
              <a:rPr lang="en-US" altLang="ko-KR" smtClean="0"/>
              <a:t>2016/11</a:t>
            </a:r>
            <a:endParaRPr lang="en-US" altLang="en-US"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r>
              <a:rPr lang="en-GB" altLang="ko-KR"/>
              <a:t>Algorithm Analysis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de-DE" altLang="en-US"/>
              <a:t>L</a:t>
            </a:r>
            <a:r>
              <a:rPr lang="de-DE" altLang="ko-KR">
                <a:ea typeface="굴림" panose="020B0600000101010101" pitchFamily="34" charset="-127"/>
              </a:rPr>
              <a:t>9</a:t>
            </a:r>
            <a:r>
              <a:rPr lang="de-DE" altLang="en-US"/>
              <a:t>.</a:t>
            </a:r>
            <a:fld id="{BA320D59-6F28-4AB8-BB3E-003DC23BC274}" type="slidenum">
              <a:rPr lang="en-GB" altLang="ko-KR">
                <a:ea typeface="굴림" panose="020B0600000101010101" pitchFamily="34" charset="-127"/>
              </a:rPr>
              <a:pPr/>
              <a:t>‹#›</a:t>
            </a:fld>
            <a:endParaRPr lang="en-GB" altLang="ko-KR">
              <a:ea typeface="굴림" panose="020B0600000101010101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12" Type="http://schemas.openxmlformats.org/officeDocument/2006/relationships/image" Target="../media/image14.png"/><Relationship Id="rId17" Type="http://schemas.openxmlformats.org/officeDocument/2006/relationships/image" Target="../media/image33.png"/><Relationship Id="rId2" Type="http://schemas.openxmlformats.org/officeDocument/2006/relationships/image" Target="../media/image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27.png"/><Relationship Id="rId15" Type="http://schemas.openxmlformats.org/officeDocument/2006/relationships/image" Target="../media/image19.png"/><Relationship Id="rId10" Type="http://schemas.openxmlformats.org/officeDocument/2006/relationships/image" Target="../media/image29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4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21" Type="http://schemas.openxmlformats.org/officeDocument/2006/relationships/image" Target="../media/image19.png"/><Relationship Id="rId7" Type="http://schemas.openxmlformats.org/officeDocument/2006/relationships/image" Target="../media/image36.png"/><Relationship Id="rId12" Type="http://schemas.openxmlformats.org/officeDocument/2006/relationships/image" Target="../media/image20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13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5" Type="http://schemas.openxmlformats.org/officeDocument/2006/relationships/image" Target="../media/image18.png"/><Relationship Id="rId10" Type="http://schemas.openxmlformats.org/officeDocument/2006/relationships/image" Target="../media/image39.png"/><Relationship Id="rId19" Type="http://schemas.openxmlformats.org/officeDocument/2006/relationships/image" Target="../media/image17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447800"/>
            <a:ext cx="8305800" cy="1143000"/>
          </a:xfrm>
        </p:spPr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Lecture 10</a:t>
            </a:r>
            <a:br>
              <a:rPr lang="en-GB" altLang="ko-KR" dirty="0" smtClean="0">
                <a:ea typeface="굴림" panose="020B0600000101010101" pitchFamily="34" charset="-127"/>
              </a:rPr>
            </a:br>
            <a:r>
              <a:rPr lang="en-GB" altLang="ko-KR" dirty="0" smtClean="0">
                <a:ea typeface="굴림" panose="020B0600000101010101" pitchFamily="34" charset="-127"/>
              </a:rPr>
              <a:t/>
            </a:r>
            <a:br>
              <a:rPr lang="en-GB" altLang="ko-KR" dirty="0" smtClean="0">
                <a:ea typeface="굴림" panose="020B0600000101010101" pitchFamily="34" charset="-127"/>
              </a:rPr>
            </a:br>
            <a:r>
              <a:rPr lang="en-US" altLang="ko-KR" b="1" dirty="0" smtClean="0">
                <a:ea typeface="굴림" panose="020B0600000101010101" pitchFamily="34" charset="-127"/>
              </a:rPr>
              <a:t>Algorithm Analysis</a:t>
            </a:r>
            <a:endParaRPr lang="ko-KR" altLang="en-US" b="1" dirty="0" smtClean="0">
              <a:ea typeface="굴림" panose="020B0600000101010101" pitchFamily="34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62400"/>
            <a:ext cx="7010400" cy="1752600"/>
          </a:xfrm>
        </p:spPr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Arne Kutzner</a:t>
            </a:r>
          </a:p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Hanyang University / Seoul Korea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Rotations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The basic tree-restructuring operation.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Needed to maintain red-black trees as balanced binary search trees.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Changes the local pointer structure. (Only pointers are changed.)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Won.t upset the binary-search-tree property.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Have both left rotation and right rotation. They are inverses of each other.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A rotation takes a red-black-tree and a node within the tree.</a:t>
            </a:r>
            <a:endParaRPr lang="ko-KR" altLang="en-US" sz="2800" smtClean="0">
              <a:ea typeface="굴림" panose="020B0600000101010101" pitchFamily="34" charset="-127"/>
            </a:endParaRPr>
          </a:p>
        </p:txBody>
      </p:sp>
      <p:sp>
        <p:nvSpPr>
          <p:cNvPr id="2253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10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Rotations (cont.)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3058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11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Rotations (Pseudocode)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77240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12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Rotations Complexity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i="1" smtClean="0">
                <a:ea typeface="굴림" panose="020B0600000101010101" pitchFamily="34" charset="-127"/>
              </a:rPr>
              <a:t>Time: </a:t>
            </a:r>
            <a:r>
              <a:rPr lang="en-US" altLang="ko-KR" i="1" smtClean="0">
                <a:ea typeface="굴림" panose="020B0600000101010101" pitchFamily="34" charset="-127"/>
              </a:rPr>
              <a:t>O(</a:t>
            </a:r>
            <a:r>
              <a:rPr lang="en-US" altLang="ko-KR" smtClean="0">
                <a:ea typeface="굴림" panose="020B0600000101010101" pitchFamily="34" charset="-127"/>
              </a:rPr>
              <a:t>1</a:t>
            </a:r>
            <a:r>
              <a:rPr lang="en-US" altLang="ko-KR" i="1" smtClean="0">
                <a:ea typeface="굴림" panose="020B0600000101010101" pitchFamily="34" charset="-127"/>
              </a:rPr>
              <a:t>) </a:t>
            </a:r>
            <a:r>
              <a:rPr lang="en-US" altLang="ko-KR" smtClean="0">
                <a:ea typeface="굴림" panose="020B0600000101010101" pitchFamily="34" charset="-127"/>
              </a:rPr>
              <a:t>for both LEFT-ROTATE and RIGHT-ROTATE, since a constant number of pointers are modified</a:t>
            </a:r>
          </a:p>
          <a:p>
            <a:pPr eaLnBrk="1" hangingPunct="1"/>
            <a:r>
              <a:rPr lang="en-US" altLang="ko-KR" b="1" i="1" smtClean="0">
                <a:ea typeface="굴림" panose="020B0600000101010101" pitchFamily="34" charset="-127"/>
              </a:rPr>
              <a:t>Notes:</a:t>
            </a:r>
            <a:br>
              <a:rPr lang="en-US" altLang="ko-KR" b="1" i="1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Rotation is a very basic operation, also used in AVL trees and splay trees.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2560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13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Insertion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36763"/>
            <a:ext cx="3810000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37338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Freeform 7"/>
          <p:cNvSpPr>
            <a:spLocks/>
          </p:cNvSpPr>
          <p:nvPr/>
        </p:nvSpPr>
        <p:spPr bwMode="auto">
          <a:xfrm>
            <a:off x="2057400" y="1752600"/>
            <a:ext cx="4572000" cy="4038600"/>
          </a:xfrm>
          <a:custGeom>
            <a:avLst/>
            <a:gdLst>
              <a:gd name="T0" fmla="*/ 0 w 2880"/>
              <a:gd name="T1" fmla="*/ 2147483647 h 2544"/>
              <a:gd name="T2" fmla="*/ 0 w 2880"/>
              <a:gd name="T3" fmla="*/ 2147483647 h 2544"/>
              <a:gd name="T4" fmla="*/ 2147483647 w 2880"/>
              <a:gd name="T5" fmla="*/ 2147483647 h 2544"/>
              <a:gd name="T6" fmla="*/ 2147483647 w 2880"/>
              <a:gd name="T7" fmla="*/ 0 h 2544"/>
              <a:gd name="T8" fmla="*/ 2147483647 w 2880"/>
              <a:gd name="T9" fmla="*/ 0 h 2544"/>
              <a:gd name="T10" fmla="*/ 2147483647 w 2880"/>
              <a:gd name="T11" fmla="*/ 362902500 h 2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80" h="2544">
                <a:moveTo>
                  <a:pt x="0" y="2448"/>
                </a:moveTo>
                <a:lnTo>
                  <a:pt x="0" y="2544"/>
                </a:lnTo>
                <a:lnTo>
                  <a:pt x="1488" y="2544"/>
                </a:lnTo>
                <a:lnTo>
                  <a:pt x="1488" y="0"/>
                </a:lnTo>
                <a:lnTo>
                  <a:pt x="2880" y="0"/>
                </a:lnTo>
                <a:lnTo>
                  <a:pt x="2880" y="144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4876800" y="5181600"/>
            <a:ext cx="35052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1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14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Properties of RB-INSERT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RB-INSERT ends by coloring the new node </a:t>
            </a:r>
            <a:r>
              <a:rPr lang="en-US" altLang="ko-KR" sz="2400" i="1" smtClean="0">
                <a:ea typeface="굴림" panose="020B0600000101010101" pitchFamily="34" charset="-127"/>
              </a:rPr>
              <a:t>z </a:t>
            </a:r>
            <a:r>
              <a:rPr lang="en-US" altLang="ko-KR" sz="2400" smtClean="0">
                <a:ea typeface="굴림" panose="020B0600000101010101" pitchFamily="34" charset="-127"/>
              </a:rPr>
              <a:t>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Then it calls RB-INSERT-FIXUP because we could have violated a red-black property.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Which property might be violated?</a:t>
            </a:r>
            <a:br>
              <a:rPr lang="en-US" altLang="ko-KR" sz="2400" smtClean="0">
                <a:ea typeface="굴림" panose="020B0600000101010101" pitchFamily="34" charset="-127"/>
              </a:rPr>
            </a:br>
            <a:r>
              <a:rPr lang="en-US" altLang="ko-KR" sz="2400" smtClean="0">
                <a:ea typeface="굴림" panose="020B0600000101010101" pitchFamily="34" charset="-127"/>
              </a:rPr>
              <a:t>1. 	OK.</a:t>
            </a:r>
            <a:br>
              <a:rPr lang="en-US" altLang="ko-KR" sz="2400" smtClean="0">
                <a:ea typeface="굴림" panose="020B0600000101010101" pitchFamily="34" charset="-127"/>
              </a:rPr>
            </a:br>
            <a:r>
              <a:rPr lang="en-US" altLang="ko-KR" sz="2400" smtClean="0">
                <a:ea typeface="굴림" panose="020B0600000101010101" pitchFamily="34" charset="-127"/>
              </a:rPr>
              <a:t>2. 	If </a:t>
            </a:r>
            <a:r>
              <a:rPr lang="en-US" altLang="ko-KR" sz="2400" i="1" smtClean="0">
                <a:ea typeface="굴림" panose="020B0600000101010101" pitchFamily="34" charset="-127"/>
              </a:rPr>
              <a:t>z </a:t>
            </a:r>
            <a:r>
              <a:rPr lang="en-US" altLang="ko-KR" sz="2400" smtClean="0">
                <a:ea typeface="굴림" panose="020B0600000101010101" pitchFamily="34" charset="-127"/>
              </a:rPr>
              <a:t>is the root, then there.s a violation. </a:t>
            </a:r>
            <a:br>
              <a:rPr lang="en-US" altLang="ko-KR" sz="2400" smtClean="0">
                <a:ea typeface="굴림" panose="020B0600000101010101" pitchFamily="34" charset="-127"/>
              </a:rPr>
            </a:br>
            <a:r>
              <a:rPr lang="en-US" altLang="ko-KR" sz="2400" smtClean="0">
                <a:ea typeface="굴림" panose="020B0600000101010101" pitchFamily="34" charset="-127"/>
              </a:rPr>
              <a:t>	Otherwise, OK.</a:t>
            </a:r>
            <a:br>
              <a:rPr lang="en-US" altLang="ko-KR" sz="2400" smtClean="0">
                <a:ea typeface="굴림" panose="020B0600000101010101" pitchFamily="34" charset="-127"/>
              </a:rPr>
            </a:br>
            <a:r>
              <a:rPr lang="en-US" altLang="ko-KR" sz="2400" smtClean="0">
                <a:ea typeface="굴림" panose="020B0600000101010101" pitchFamily="34" charset="-127"/>
              </a:rPr>
              <a:t>3. 	OK.</a:t>
            </a:r>
            <a:br>
              <a:rPr lang="en-US" altLang="ko-KR" sz="2400" smtClean="0">
                <a:ea typeface="굴림" panose="020B0600000101010101" pitchFamily="34" charset="-127"/>
              </a:rPr>
            </a:br>
            <a:r>
              <a:rPr lang="en-US" altLang="ko-KR" sz="2400" smtClean="0">
                <a:ea typeface="굴림" panose="020B0600000101010101" pitchFamily="34" charset="-127"/>
              </a:rPr>
              <a:t>4. 	</a:t>
            </a:r>
            <a:r>
              <a:rPr lang="en-US" altLang="ko-KR" sz="2400" b="1" smtClean="0">
                <a:ea typeface="굴림" panose="020B0600000101010101" pitchFamily="34" charset="-127"/>
              </a:rPr>
              <a:t>If </a:t>
            </a:r>
            <a:r>
              <a:rPr lang="en-US" altLang="ko-KR" sz="2400" b="1" i="1" smtClean="0">
                <a:ea typeface="굴림" panose="020B0600000101010101" pitchFamily="34" charset="-127"/>
              </a:rPr>
              <a:t>p</a:t>
            </a:r>
            <a:r>
              <a:rPr lang="en-US" altLang="ko-KR" sz="2400" b="1" smtClean="0">
                <a:ea typeface="굴림" panose="020B0600000101010101" pitchFamily="34" charset="-127"/>
              </a:rPr>
              <a:t>[</a:t>
            </a:r>
            <a:r>
              <a:rPr lang="en-US" altLang="ko-KR" sz="2400" b="1" i="1" smtClean="0">
                <a:ea typeface="굴림" panose="020B0600000101010101" pitchFamily="34" charset="-127"/>
              </a:rPr>
              <a:t>z</a:t>
            </a:r>
            <a:r>
              <a:rPr lang="en-US" altLang="ko-KR" sz="2400" b="1" smtClean="0">
                <a:ea typeface="굴림" panose="020B0600000101010101" pitchFamily="34" charset="-127"/>
              </a:rPr>
              <a:t>] is red, there is a violation: </a:t>
            </a:r>
            <a:br>
              <a:rPr lang="en-US" altLang="ko-KR" sz="2400" b="1" smtClean="0">
                <a:ea typeface="굴림" panose="020B0600000101010101" pitchFamily="34" charset="-127"/>
              </a:rPr>
            </a:br>
            <a:r>
              <a:rPr lang="en-US" altLang="ko-KR" sz="2400" b="1" smtClean="0">
                <a:ea typeface="굴림" panose="020B0600000101010101" pitchFamily="34" charset="-127"/>
              </a:rPr>
              <a:t>	both </a:t>
            </a:r>
            <a:r>
              <a:rPr lang="en-US" altLang="ko-KR" sz="2400" b="1" i="1" smtClean="0">
                <a:ea typeface="굴림" panose="020B0600000101010101" pitchFamily="34" charset="-127"/>
              </a:rPr>
              <a:t>z </a:t>
            </a:r>
            <a:r>
              <a:rPr lang="en-US" altLang="ko-KR" sz="2400" b="1" smtClean="0">
                <a:ea typeface="굴림" panose="020B0600000101010101" pitchFamily="34" charset="-127"/>
              </a:rPr>
              <a:t>and </a:t>
            </a:r>
            <a:r>
              <a:rPr lang="en-US" altLang="ko-KR" sz="2400" b="1" i="1" smtClean="0">
                <a:ea typeface="굴림" panose="020B0600000101010101" pitchFamily="34" charset="-127"/>
              </a:rPr>
              <a:t>p</a:t>
            </a:r>
            <a:r>
              <a:rPr lang="en-US" altLang="ko-KR" sz="2400" b="1" smtClean="0">
                <a:ea typeface="굴림" panose="020B0600000101010101" pitchFamily="34" charset="-127"/>
              </a:rPr>
              <a:t>[</a:t>
            </a:r>
            <a:r>
              <a:rPr lang="en-US" altLang="ko-KR" sz="2400" b="1" i="1" smtClean="0">
                <a:ea typeface="굴림" panose="020B0600000101010101" pitchFamily="34" charset="-127"/>
              </a:rPr>
              <a:t>z</a:t>
            </a:r>
            <a:r>
              <a:rPr lang="en-US" altLang="ko-KR" sz="2400" b="1" smtClean="0">
                <a:ea typeface="굴림" panose="020B0600000101010101" pitchFamily="34" charset="-127"/>
              </a:rPr>
              <a:t>] are red.</a:t>
            </a:r>
            <a:r>
              <a:rPr lang="en-US" altLang="ko-KR" sz="2400" smtClean="0">
                <a:ea typeface="굴림" panose="020B0600000101010101" pitchFamily="34" charset="-127"/>
              </a:rPr>
              <a:t/>
            </a:r>
            <a:br>
              <a:rPr lang="en-US" altLang="ko-KR" sz="2400" smtClean="0">
                <a:ea typeface="굴림" panose="020B0600000101010101" pitchFamily="34" charset="-127"/>
              </a:rPr>
            </a:br>
            <a:r>
              <a:rPr lang="en-US" altLang="ko-KR" sz="2400" smtClean="0">
                <a:ea typeface="굴림" panose="020B0600000101010101" pitchFamily="34" charset="-127"/>
              </a:rPr>
              <a:t>5. 	OK.</a:t>
            </a:r>
            <a:endParaRPr lang="ko-KR" altLang="en-US" sz="2400" smtClean="0">
              <a:ea typeface="굴림" panose="020B0600000101010101" pitchFamily="34" charset="-127"/>
            </a:endParaRPr>
          </a:p>
        </p:txBody>
      </p:sp>
      <p:sp>
        <p:nvSpPr>
          <p:cNvPr id="2765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15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Pseudocode FIXUP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685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16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b="1" smtClean="0">
                <a:ea typeface="굴림" panose="020B0600000101010101" pitchFamily="34" charset="-127"/>
              </a:rPr>
              <a:t>Case 1: </a:t>
            </a:r>
            <a:r>
              <a:rPr lang="en-US" altLang="ko-KR" i="1" smtClean="0">
                <a:ea typeface="굴림" panose="020B0600000101010101" pitchFamily="34" charset="-127"/>
              </a:rPr>
              <a:t>y (z’s uncle) </a:t>
            </a:r>
            <a:r>
              <a:rPr lang="en-US" altLang="ko-KR" smtClean="0">
                <a:ea typeface="굴림" panose="020B0600000101010101" pitchFamily="34" charset="-127"/>
              </a:rPr>
              <a:t>is red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77724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z</a:t>
            </a:r>
            <a:r>
              <a:rPr lang="en-US" altLang="ko-KR" sz="2400" smtClean="0">
                <a:ea typeface="굴림" panose="020B0600000101010101" pitchFamily="34" charset="-127"/>
              </a:rPr>
              <a:t>]] (</a:t>
            </a:r>
            <a:r>
              <a:rPr lang="en-US" altLang="ko-KR" sz="2400" i="1" smtClean="0">
                <a:ea typeface="굴림" panose="020B0600000101010101" pitchFamily="34" charset="-127"/>
              </a:rPr>
              <a:t>z</a:t>
            </a:r>
            <a:r>
              <a:rPr lang="en-US" altLang="ko-KR" sz="2400" smtClean="0">
                <a:ea typeface="굴림" panose="020B0600000101010101" pitchFamily="34" charset="-127"/>
              </a:rPr>
              <a:t>.s grandparent) must be black, since </a:t>
            </a:r>
            <a:r>
              <a:rPr lang="en-US" altLang="ko-KR" sz="2400" i="1" smtClean="0">
                <a:ea typeface="굴림" panose="020B0600000101010101" pitchFamily="34" charset="-127"/>
              </a:rPr>
              <a:t>z </a:t>
            </a:r>
            <a:r>
              <a:rPr lang="en-US" altLang="ko-KR" sz="2400" smtClean="0">
                <a:ea typeface="굴림" panose="020B0600000101010101" pitchFamily="34" charset="-127"/>
              </a:rPr>
              <a:t>and 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z</a:t>
            </a:r>
            <a:r>
              <a:rPr lang="en-US" altLang="ko-KR" sz="2400" smtClean="0">
                <a:ea typeface="굴림" panose="020B0600000101010101" pitchFamily="34" charset="-127"/>
              </a:rPr>
              <a:t>] are both red and there are no other violations of property 4.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Make 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z</a:t>
            </a:r>
            <a:r>
              <a:rPr lang="en-US" altLang="ko-KR" sz="2400" smtClean="0">
                <a:ea typeface="굴림" panose="020B0600000101010101" pitchFamily="34" charset="-127"/>
              </a:rPr>
              <a:t>] and </a:t>
            </a:r>
            <a:r>
              <a:rPr lang="en-US" altLang="ko-KR" sz="2400" i="1" smtClean="0">
                <a:ea typeface="굴림" panose="020B0600000101010101" pitchFamily="34" charset="-127"/>
              </a:rPr>
              <a:t>y </a:t>
            </a:r>
            <a:r>
              <a:rPr lang="en-US" altLang="ko-KR" sz="2400" smtClean="0">
                <a:ea typeface="굴림" panose="020B0600000101010101" pitchFamily="34" charset="-127"/>
              </a:rPr>
              <a:t>black ⇒ now </a:t>
            </a:r>
            <a:r>
              <a:rPr lang="en-US" altLang="ko-KR" sz="2400" i="1" smtClean="0">
                <a:ea typeface="굴림" panose="020B0600000101010101" pitchFamily="34" charset="-127"/>
              </a:rPr>
              <a:t>z </a:t>
            </a:r>
            <a:r>
              <a:rPr lang="en-US" altLang="ko-KR" sz="2400" smtClean="0">
                <a:ea typeface="굴림" panose="020B0600000101010101" pitchFamily="34" charset="-127"/>
              </a:rPr>
              <a:t>and 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z</a:t>
            </a:r>
            <a:r>
              <a:rPr lang="en-US" altLang="ko-KR" sz="2400" smtClean="0">
                <a:ea typeface="굴림" panose="020B0600000101010101" pitchFamily="34" charset="-127"/>
              </a:rPr>
              <a:t>] are not both red. But property 5 might now be violated.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Make 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z</a:t>
            </a:r>
            <a:r>
              <a:rPr lang="en-US" altLang="ko-KR" sz="2400" smtClean="0">
                <a:ea typeface="굴림" panose="020B0600000101010101" pitchFamily="34" charset="-127"/>
              </a:rPr>
              <a:t>]] red ⇒ restores property 5.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The next iteration has 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z</a:t>
            </a:r>
            <a:r>
              <a:rPr lang="en-US" altLang="ko-KR" sz="2400" smtClean="0">
                <a:ea typeface="굴림" panose="020B0600000101010101" pitchFamily="34" charset="-127"/>
              </a:rPr>
              <a:t>]] as the new </a:t>
            </a:r>
            <a:r>
              <a:rPr lang="en-US" altLang="ko-KR" sz="2400" i="1" smtClean="0">
                <a:ea typeface="굴림" panose="020B0600000101010101" pitchFamily="34" charset="-127"/>
              </a:rPr>
              <a:t>z </a:t>
            </a:r>
            <a:r>
              <a:rPr lang="en-US" altLang="ko-KR" sz="2400" smtClean="0">
                <a:ea typeface="굴림" panose="020B0600000101010101" pitchFamily="34" charset="-127"/>
              </a:rPr>
              <a:t>(i.e., </a:t>
            </a:r>
            <a:r>
              <a:rPr lang="en-US" altLang="ko-KR" sz="2400" i="1" smtClean="0">
                <a:ea typeface="굴림" panose="020B0600000101010101" pitchFamily="34" charset="-127"/>
              </a:rPr>
              <a:t>z </a:t>
            </a:r>
            <a:r>
              <a:rPr lang="en-US" altLang="ko-KR" sz="2400" smtClean="0">
                <a:ea typeface="굴림" panose="020B0600000101010101" pitchFamily="34" charset="-127"/>
              </a:rPr>
              <a:t>moves up 2 levels).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There are 4 variants of case 1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582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17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ko-KR" smtClean="0"/>
              <a:t>Algorithm Analysis</a:t>
            </a:r>
            <a:endParaRPr lang="en-GB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18</a:t>
            </a:fld>
            <a:endParaRPr lang="en-GB" altLang="ko-KR" dirty="0">
              <a:ea typeface="굴림" panose="020B0600000101010101" pitchFamily="34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00200" y="7620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" y="1600200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371600" y="2133600"/>
            <a:ext cx="457200" cy="457200"/>
          </a:xfrm>
          <a:prstGeom prst="ellipse">
            <a:avLst/>
          </a:prstGeom>
          <a:solidFill>
            <a:srgbClr val="FF0000">
              <a:alpha val="5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14600" y="1600200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76200" y="2057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057400"/>
                <a:ext cx="8382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3400" y="2667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6670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52600" y="2667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667000"/>
                <a:ext cx="83820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05000" y="2133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133600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95600" y="2133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133600"/>
                <a:ext cx="8382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2133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8382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43200" y="1524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524000"/>
                <a:ext cx="838200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endCxn id="7" idx="3"/>
          </p:cNvCxnSpPr>
          <p:nvPr/>
        </p:nvCxnSpPr>
        <p:spPr>
          <a:xfrm flipV="1">
            <a:off x="914400" y="1152245"/>
            <a:ext cx="752755" cy="44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1981201" y="1143001"/>
            <a:ext cx="761999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0668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810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752600" y="25146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66800" y="25146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8956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098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657600" y="4114800"/>
            <a:ext cx="990600" cy="762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72200" y="762000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7800" y="16002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943600" y="2133600"/>
            <a:ext cx="457200" cy="457200"/>
          </a:xfrm>
          <a:prstGeom prst="ellipse">
            <a:avLst/>
          </a:prstGeom>
          <a:solidFill>
            <a:srgbClr val="FF0000">
              <a:alpha val="5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86600" y="16002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05400" y="2667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6670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324600" y="2667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667000"/>
                <a:ext cx="83820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477000" y="2133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133600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467600" y="2133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133600"/>
                <a:ext cx="8382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96000" y="2133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33600"/>
                <a:ext cx="8382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endCxn id="39" idx="3"/>
          </p:cNvCxnSpPr>
          <p:nvPr/>
        </p:nvCxnSpPr>
        <p:spPr>
          <a:xfrm flipV="1">
            <a:off x="5486400" y="1152245"/>
            <a:ext cx="752755" cy="44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553201" y="1143001"/>
            <a:ext cx="761999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56388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9530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324600" y="25146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638800" y="25146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74676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7818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495800" y="2057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057400"/>
                <a:ext cx="83820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629400" y="5334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33400"/>
                <a:ext cx="1524000" cy="461665"/>
              </a:xfrm>
              <a:prstGeom prst="rect">
                <a:avLst/>
              </a:prstGeom>
              <a:blipFill>
                <a:blip r:embed="rId10"/>
                <a:stretch>
                  <a:fillRect l="-6400"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/>
          <p:cNvGrpSpPr/>
          <p:nvPr/>
        </p:nvGrpSpPr>
        <p:grpSpPr>
          <a:xfrm flipH="1">
            <a:off x="-76200" y="3429000"/>
            <a:ext cx="3810000" cy="2366665"/>
            <a:chOff x="-76200" y="3429000"/>
            <a:chExt cx="3810000" cy="2366665"/>
          </a:xfrm>
        </p:grpSpPr>
        <p:sp>
          <p:nvSpPr>
            <p:cNvPr id="59" name="Oval 58"/>
            <p:cNvSpPr/>
            <p:nvPr/>
          </p:nvSpPr>
          <p:spPr>
            <a:xfrm>
              <a:off x="1600200" y="3429000"/>
              <a:ext cx="457200" cy="4572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685800" y="42672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371600" y="4800600"/>
              <a:ext cx="457200" cy="45720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514600" y="42672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-76200" y="4724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724400"/>
                  <a:ext cx="838200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33400" y="53340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5334000"/>
                  <a:ext cx="838200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752600" y="53340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5334000"/>
                  <a:ext cx="838200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905000" y="48006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4800600"/>
                  <a:ext cx="838200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895600" y="48006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800600"/>
                  <a:ext cx="838200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524000" y="48006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800600"/>
                  <a:ext cx="838200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743200" y="41910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191000"/>
                  <a:ext cx="83820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>
              <a:endCxn id="59" idx="3"/>
            </p:cNvCxnSpPr>
            <p:nvPr/>
          </p:nvCxnSpPr>
          <p:spPr>
            <a:xfrm flipV="1">
              <a:off x="914400" y="3819245"/>
              <a:ext cx="752755" cy="447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1981201" y="3810001"/>
              <a:ext cx="761999" cy="457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1066800" y="46482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81000" y="46482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1752600" y="51816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066800" y="51816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2895600" y="46482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209800" y="46482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Oval 87"/>
          <p:cNvSpPr/>
          <p:nvPr/>
        </p:nvSpPr>
        <p:spPr>
          <a:xfrm flipH="1">
            <a:off x="6172200" y="3429000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 flipH="1">
            <a:off x="7086600" y="42672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 flipH="1">
            <a:off x="6400800" y="4800600"/>
            <a:ext cx="457200" cy="457200"/>
          </a:xfrm>
          <a:prstGeom prst="ellipse">
            <a:avLst/>
          </a:prstGeom>
          <a:solidFill>
            <a:srgbClr val="FF0000">
              <a:alpha val="5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 flipH="1">
            <a:off x="5257800" y="42672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 flipH="1">
                <a:off x="6858000" y="5334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58000" y="5334000"/>
                <a:ext cx="838200" cy="461665"/>
              </a:xfrm>
              <a:prstGeom prst="rect">
                <a:avLst/>
              </a:prstGeom>
              <a:blipFill>
                <a:blip r:embed="rId1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 flipH="1">
                <a:off x="5638800" y="5334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38800" y="5334000"/>
                <a:ext cx="838200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 flipH="1">
                <a:off x="5486400" y="4800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86400" y="4800600"/>
                <a:ext cx="83820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flipH="1">
                <a:off x="4495800" y="4800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95800" y="4800600"/>
                <a:ext cx="83820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 flipH="1">
                <a:off x="5867400" y="4800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67400" y="4800600"/>
                <a:ext cx="83820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/>
          <p:cNvCxnSpPr>
            <a:endCxn id="88" idx="3"/>
          </p:cNvCxnSpPr>
          <p:nvPr/>
        </p:nvCxnSpPr>
        <p:spPr>
          <a:xfrm flipH="1" flipV="1">
            <a:off x="6562445" y="3819245"/>
            <a:ext cx="752755" cy="44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486400" y="3810001"/>
            <a:ext cx="761999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781801" y="4648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7467601" y="4648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6096001" y="51816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6781801" y="51816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953001" y="4648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5638801" y="4648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 flipH="1">
                <a:off x="7467600" y="4724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67600" y="4724400"/>
                <a:ext cx="83820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 flipH="1">
                <a:off x="4648200" y="32004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48200" y="3200400"/>
                <a:ext cx="1524000" cy="461665"/>
              </a:xfrm>
              <a:prstGeom prst="rect">
                <a:avLst/>
              </a:prstGeom>
              <a:blipFill>
                <a:blip r:embed="rId19"/>
                <a:stretch>
                  <a:fillRect l="-6400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ight Arrow 106"/>
          <p:cNvSpPr/>
          <p:nvPr/>
        </p:nvSpPr>
        <p:spPr>
          <a:xfrm>
            <a:off x="3657600" y="1524000"/>
            <a:ext cx="990600" cy="762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200400" y="1524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1:</a:t>
            </a:r>
          </a:p>
          <a:p>
            <a:pPr algn="ctr"/>
            <a:r>
              <a:rPr lang="en-US" dirty="0" smtClean="0"/>
              <a:t>(Recoloring)</a:t>
            </a:r>
            <a:endParaRPr lang="en-US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838200" y="3200400"/>
            <a:ext cx="731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b="1" smtClean="0">
                <a:ea typeface="굴림" panose="020B0600000101010101" pitchFamily="34" charset="-127"/>
              </a:rPr>
              <a:t>Case 2: </a:t>
            </a:r>
            <a:r>
              <a:rPr lang="en-US" altLang="ko-KR" sz="4000" i="1" smtClean="0">
                <a:ea typeface="굴림" panose="020B0600000101010101" pitchFamily="34" charset="-127"/>
              </a:rPr>
              <a:t>y </a:t>
            </a:r>
            <a:r>
              <a:rPr lang="en-US" altLang="ko-KR" sz="4000" smtClean="0">
                <a:ea typeface="굴림" panose="020B0600000101010101" pitchFamily="34" charset="-127"/>
              </a:rPr>
              <a:t>is black, </a:t>
            </a:r>
            <a:r>
              <a:rPr lang="en-US" altLang="ko-KR" sz="4000" i="1" smtClean="0">
                <a:ea typeface="굴림" panose="020B0600000101010101" pitchFamily="34" charset="-127"/>
              </a:rPr>
              <a:t>z </a:t>
            </a:r>
            <a:r>
              <a:rPr lang="en-US" altLang="ko-KR" sz="4000" smtClean="0">
                <a:ea typeface="굴림" panose="020B0600000101010101" pitchFamily="34" charset="-127"/>
              </a:rPr>
              <a:t>is a right child</a:t>
            </a:r>
            <a:endParaRPr lang="ko-KR" altLang="en-US" sz="4000" smtClean="0">
              <a:ea typeface="굴림" panose="020B0600000101010101" pitchFamily="34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Left rotate around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smtClean="0">
                <a:ea typeface="굴림" panose="020B0600000101010101" pitchFamily="34" charset="-127"/>
              </a:rPr>
              <a:t>[</a:t>
            </a:r>
            <a:r>
              <a:rPr lang="en-US" altLang="ko-KR" i="1" smtClean="0">
                <a:ea typeface="굴림" panose="020B0600000101010101" pitchFamily="34" charset="-127"/>
              </a:rPr>
              <a:t>z</a:t>
            </a:r>
            <a:r>
              <a:rPr lang="en-US" altLang="ko-KR" smtClean="0">
                <a:ea typeface="굴림" panose="020B0600000101010101" pitchFamily="34" charset="-127"/>
              </a:rPr>
              <a:t>] ⇒ now </a:t>
            </a:r>
            <a:r>
              <a:rPr lang="en-US" altLang="ko-KR" i="1" smtClean="0">
                <a:ea typeface="굴림" panose="020B0600000101010101" pitchFamily="34" charset="-127"/>
              </a:rPr>
              <a:t>z </a:t>
            </a:r>
            <a:r>
              <a:rPr lang="en-US" altLang="ko-KR" smtClean="0">
                <a:ea typeface="굴림" panose="020B0600000101010101" pitchFamily="34" charset="-127"/>
              </a:rPr>
              <a:t>is a left child, and both </a:t>
            </a:r>
            <a:r>
              <a:rPr lang="en-US" altLang="ko-KR" i="1" smtClean="0">
                <a:ea typeface="굴림" panose="020B0600000101010101" pitchFamily="34" charset="-127"/>
              </a:rPr>
              <a:t>z </a:t>
            </a:r>
            <a:r>
              <a:rPr lang="en-US" altLang="ko-KR" smtClean="0">
                <a:ea typeface="굴림" panose="020B0600000101010101" pitchFamily="34" charset="-127"/>
              </a:rPr>
              <a:t>and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smtClean="0">
                <a:ea typeface="굴림" panose="020B0600000101010101" pitchFamily="34" charset="-127"/>
              </a:rPr>
              <a:t>[</a:t>
            </a:r>
            <a:r>
              <a:rPr lang="en-US" altLang="ko-KR" i="1" smtClean="0">
                <a:ea typeface="굴림" panose="020B0600000101010101" pitchFamily="34" charset="-127"/>
              </a:rPr>
              <a:t>z</a:t>
            </a:r>
            <a:r>
              <a:rPr lang="en-US" altLang="ko-KR" smtClean="0">
                <a:ea typeface="굴림" panose="020B0600000101010101" pitchFamily="34" charset="-127"/>
              </a:rPr>
              <a:t>] are red.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Takes us immediately to case 3.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8007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19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Red-Black Trees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en-US" smtClean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ko-KR" smtClean="0"/>
              <a:t>Algorithm Analysis</a:t>
            </a:r>
            <a:endParaRPr lang="en-GB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20</a:t>
            </a:fld>
            <a:endParaRPr lang="en-GB" altLang="ko-KR" dirty="0">
              <a:ea typeface="굴림" panose="020B0600000101010101" pitchFamily="34" charset="-127"/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3657600" y="1524000"/>
            <a:ext cx="990600" cy="762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200400" y="1524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2:</a:t>
            </a:r>
          </a:p>
          <a:p>
            <a:pPr algn="ctr"/>
            <a:r>
              <a:rPr lang="en-US" dirty="0" smtClean="0"/>
              <a:t>(Rotation)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76200" y="762000"/>
            <a:ext cx="3581400" cy="2366665"/>
            <a:chOff x="-76200" y="762000"/>
            <a:chExt cx="3581400" cy="2366665"/>
          </a:xfrm>
        </p:grpSpPr>
        <p:sp>
          <p:nvSpPr>
            <p:cNvPr id="7" name="Oval 6"/>
            <p:cNvSpPr/>
            <p:nvPr/>
          </p:nvSpPr>
          <p:spPr>
            <a:xfrm>
              <a:off x="1600200" y="762000"/>
              <a:ext cx="457200" cy="4572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16002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371600" y="2133600"/>
              <a:ext cx="457200" cy="45720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-76200" y="2057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2057400"/>
                  <a:ext cx="838200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33400" y="26670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667000"/>
                  <a:ext cx="83820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752600" y="26670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667000"/>
                  <a:ext cx="83820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62200" y="2057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057400"/>
                  <a:ext cx="83820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524000" y="21336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133600"/>
                  <a:ext cx="83820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67000" y="16002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1600200"/>
                  <a:ext cx="83820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>
              <a:endCxn id="7" idx="3"/>
            </p:cNvCxnSpPr>
            <p:nvPr/>
          </p:nvCxnSpPr>
          <p:spPr>
            <a:xfrm flipV="1">
              <a:off x="914400" y="1152245"/>
              <a:ext cx="752755" cy="447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1981201" y="1143001"/>
              <a:ext cx="761999" cy="457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066800" y="19812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81000" y="19812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752600" y="25146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066800" y="25146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2514600" y="16002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1" name="Oval 110"/>
          <p:cNvSpPr/>
          <p:nvPr/>
        </p:nvSpPr>
        <p:spPr>
          <a:xfrm>
            <a:off x="6705600" y="7620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105400" y="2133600"/>
            <a:ext cx="457200" cy="457200"/>
          </a:xfrm>
          <a:prstGeom prst="ellipse">
            <a:avLst/>
          </a:prstGeom>
          <a:solidFill>
            <a:srgbClr val="FF0000">
              <a:alpha val="5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791200" y="1600200"/>
            <a:ext cx="4572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4343400" y="2667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667000"/>
                <a:ext cx="8382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486400" y="2667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667000"/>
                <a:ext cx="838200" cy="461665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172200" y="2133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133600"/>
                <a:ext cx="838200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7467600" y="2057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057400"/>
                <a:ext cx="83820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334000" y="2133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33600"/>
                <a:ext cx="8382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/>
          <p:cNvCxnSpPr>
            <a:endCxn id="111" idx="3"/>
          </p:cNvCxnSpPr>
          <p:nvPr/>
        </p:nvCxnSpPr>
        <p:spPr>
          <a:xfrm flipV="1">
            <a:off x="6019800" y="1152245"/>
            <a:ext cx="752755" cy="44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7086601" y="1143001"/>
            <a:ext cx="761999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61722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54864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5486400" y="25146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800600" y="25146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7620000" y="16002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772400" y="1524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524000"/>
                <a:ext cx="838200" cy="461665"/>
              </a:xfrm>
              <a:prstGeom prst="rect">
                <a:avLst/>
              </a:prstGeom>
              <a:blipFill>
                <a:blip r:embed="rId1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/>
          <p:cNvGrpSpPr/>
          <p:nvPr/>
        </p:nvGrpSpPr>
        <p:grpSpPr>
          <a:xfrm flipH="1">
            <a:off x="-76200" y="3505200"/>
            <a:ext cx="3581400" cy="2366665"/>
            <a:chOff x="-76200" y="762000"/>
            <a:chExt cx="3581400" cy="2366665"/>
          </a:xfrm>
        </p:grpSpPr>
        <p:sp>
          <p:nvSpPr>
            <p:cNvPr id="128" name="Oval 127"/>
            <p:cNvSpPr/>
            <p:nvPr/>
          </p:nvSpPr>
          <p:spPr>
            <a:xfrm>
              <a:off x="1600200" y="762000"/>
              <a:ext cx="457200" cy="4572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85800" y="16002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1371600" y="2133600"/>
              <a:ext cx="457200" cy="45720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-76200" y="2057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2057400"/>
                  <a:ext cx="83820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533400" y="26670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667000"/>
                  <a:ext cx="83820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752600" y="26670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667000"/>
                  <a:ext cx="83820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2362200" y="2057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057400"/>
                  <a:ext cx="83820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1524000" y="21336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133600"/>
                  <a:ext cx="83820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2667000" y="16002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1600200"/>
                  <a:ext cx="838200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Connector 136"/>
            <p:cNvCxnSpPr>
              <a:endCxn id="128" idx="3"/>
            </p:cNvCxnSpPr>
            <p:nvPr/>
          </p:nvCxnSpPr>
          <p:spPr>
            <a:xfrm flipV="1">
              <a:off x="914400" y="1152245"/>
              <a:ext cx="752755" cy="447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1981201" y="1143001"/>
              <a:ext cx="761999" cy="457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 flipV="1">
              <a:off x="1066800" y="19812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381000" y="19812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 flipV="1">
              <a:off x="1752600" y="25146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1066800" y="2514600"/>
              <a:ext cx="380999" cy="228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2514600" y="16002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4" name="Oval 143"/>
          <p:cNvSpPr/>
          <p:nvPr/>
        </p:nvSpPr>
        <p:spPr>
          <a:xfrm flipH="1">
            <a:off x="6248400" y="35052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Oval 144"/>
          <p:cNvSpPr/>
          <p:nvPr/>
        </p:nvSpPr>
        <p:spPr>
          <a:xfrm flipH="1">
            <a:off x="7848600" y="4876800"/>
            <a:ext cx="457200" cy="457200"/>
          </a:xfrm>
          <a:prstGeom prst="ellipse">
            <a:avLst/>
          </a:prstGeom>
          <a:solidFill>
            <a:srgbClr val="FF0000">
              <a:alpha val="5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Oval 145"/>
          <p:cNvSpPr/>
          <p:nvPr/>
        </p:nvSpPr>
        <p:spPr>
          <a:xfrm flipH="1">
            <a:off x="7162800" y="4343400"/>
            <a:ext cx="4572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 flipH="1">
                <a:off x="8229600" y="54102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29600" y="5410200"/>
                <a:ext cx="83820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 flipH="1">
                <a:off x="7086600" y="54102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86600" y="54102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 flipH="1">
                <a:off x="6400800" y="48768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00800" y="4876800"/>
                <a:ext cx="838200" cy="461665"/>
              </a:xfrm>
              <a:prstGeom prst="rect">
                <a:avLst/>
              </a:prstGeom>
              <a:blipFill>
                <a:blip r:embed="rId1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 flipH="1">
                <a:off x="5105400" y="4800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05400" y="4800600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 flipH="1">
                <a:off x="7239000" y="48768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9000" y="4876800"/>
                <a:ext cx="83820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Connector 151"/>
          <p:cNvCxnSpPr>
            <a:endCxn id="144" idx="3"/>
          </p:cNvCxnSpPr>
          <p:nvPr/>
        </p:nvCxnSpPr>
        <p:spPr>
          <a:xfrm flipH="1" flipV="1">
            <a:off x="6638645" y="3895445"/>
            <a:ext cx="752755" cy="44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5562600" y="3886201"/>
            <a:ext cx="761999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858001" y="47244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7543801" y="47244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7543801" y="52578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8229601" y="52578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 flipH="1">
            <a:off x="5334000" y="4343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 flipH="1">
                <a:off x="4800600" y="42672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0600" y="4267200"/>
                <a:ext cx="838200" cy="461665"/>
              </a:xfrm>
              <a:prstGeom prst="rect">
                <a:avLst/>
              </a:prstGeom>
              <a:blipFill>
                <a:blip r:embed="rId1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ight Arrow 159"/>
          <p:cNvSpPr/>
          <p:nvPr/>
        </p:nvSpPr>
        <p:spPr>
          <a:xfrm>
            <a:off x="3657600" y="4191000"/>
            <a:ext cx="990600" cy="762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838200" y="3200400"/>
            <a:ext cx="731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b="1" smtClean="0">
                <a:ea typeface="굴림" panose="020B0600000101010101" pitchFamily="34" charset="-127"/>
              </a:rPr>
              <a:t>Case 3: </a:t>
            </a:r>
            <a:r>
              <a:rPr lang="en-US" altLang="ko-KR" sz="4000" i="1" smtClean="0">
                <a:ea typeface="굴림" panose="020B0600000101010101" pitchFamily="34" charset="-127"/>
              </a:rPr>
              <a:t>y </a:t>
            </a:r>
            <a:r>
              <a:rPr lang="en-US" altLang="ko-KR" sz="4000" smtClean="0">
                <a:ea typeface="굴림" panose="020B0600000101010101" pitchFamily="34" charset="-127"/>
              </a:rPr>
              <a:t>is black, </a:t>
            </a:r>
            <a:r>
              <a:rPr lang="en-US" altLang="ko-KR" sz="4000" i="1" smtClean="0">
                <a:ea typeface="굴림" panose="020B0600000101010101" pitchFamily="34" charset="-127"/>
              </a:rPr>
              <a:t>z </a:t>
            </a:r>
            <a:r>
              <a:rPr lang="en-US" altLang="ko-KR" sz="4000" smtClean="0">
                <a:ea typeface="굴림" panose="020B0600000101010101" pitchFamily="34" charset="-127"/>
              </a:rPr>
              <a:t>is a left child</a:t>
            </a:r>
            <a:endParaRPr lang="ko-KR" altLang="en-US" sz="4000" smtClean="0">
              <a:ea typeface="굴림" panose="020B0600000101010101" pitchFamily="34" charset="-127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7772400" cy="2133600"/>
          </a:xfrm>
        </p:spPr>
        <p:txBody>
          <a:bodyPr/>
          <a:lstStyle/>
          <a:p>
            <a:pPr eaLnBrk="1" hangingPunct="1"/>
            <a:r>
              <a:rPr lang="en-US" altLang="ko-KR" sz="2800" smtClean="0">
                <a:ea typeface="굴림" panose="020B0600000101010101" pitchFamily="34" charset="-127"/>
              </a:rPr>
              <a:t>Make </a:t>
            </a:r>
            <a:r>
              <a:rPr lang="en-US" altLang="ko-KR" sz="2800" i="1" smtClean="0">
                <a:ea typeface="굴림" panose="020B0600000101010101" pitchFamily="34" charset="-127"/>
              </a:rPr>
              <a:t>p</a:t>
            </a:r>
            <a:r>
              <a:rPr lang="en-US" altLang="ko-KR" sz="2800" smtClean="0">
                <a:ea typeface="굴림" panose="020B0600000101010101" pitchFamily="34" charset="-127"/>
              </a:rPr>
              <a:t>[</a:t>
            </a:r>
            <a:r>
              <a:rPr lang="en-US" altLang="ko-KR" sz="2800" i="1" smtClean="0">
                <a:ea typeface="굴림" panose="020B0600000101010101" pitchFamily="34" charset="-127"/>
              </a:rPr>
              <a:t>z</a:t>
            </a:r>
            <a:r>
              <a:rPr lang="en-US" altLang="ko-KR" sz="2800" smtClean="0">
                <a:ea typeface="굴림" panose="020B0600000101010101" pitchFamily="34" charset="-127"/>
              </a:rPr>
              <a:t>] black and </a:t>
            </a:r>
            <a:r>
              <a:rPr lang="en-US" altLang="ko-KR" sz="2800" i="1" smtClean="0">
                <a:ea typeface="굴림" panose="020B0600000101010101" pitchFamily="34" charset="-127"/>
              </a:rPr>
              <a:t>p</a:t>
            </a:r>
            <a:r>
              <a:rPr lang="en-US" altLang="ko-KR" sz="2800" smtClean="0">
                <a:ea typeface="굴림" panose="020B0600000101010101" pitchFamily="34" charset="-127"/>
              </a:rPr>
              <a:t>[</a:t>
            </a:r>
            <a:r>
              <a:rPr lang="en-US" altLang="ko-KR" sz="2800" i="1" smtClean="0">
                <a:ea typeface="굴림" panose="020B0600000101010101" pitchFamily="34" charset="-127"/>
              </a:rPr>
              <a:t>p</a:t>
            </a:r>
            <a:r>
              <a:rPr lang="en-US" altLang="ko-KR" sz="2800" smtClean="0">
                <a:ea typeface="굴림" panose="020B0600000101010101" pitchFamily="34" charset="-127"/>
              </a:rPr>
              <a:t>[</a:t>
            </a:r>
            <a:r>
              <a:rPr lang="en-US" altLang="ko-KR" sz="2800" i="1" smtClean="0">
                <a:ea typeface="굴림" panose="020B0600000101010101" pitchFamily="34" charset="-127"/>
              </a:rPr>
              <a:t>z</a:t>
            </a:r>
            <a:r>
              <a:rPr lang="en-US" altLang="ko-KR" sz="2800" smtClean="0">
                <a:ea typeface="굴림" panose="020B0600000101010101" pitchFamily="34" charset="-127"/>
              </a:rPr>
              <a:t>]] red.</a:t>
            </a:r>
          </a:p>
          <a:p>
            <a:pPr eaLnBrk="1" hangingPunct="1"/>
            <a:r>
              <a:rPr lang="en-US" altLang="ko-KR" sz="2800" smtClean="0">
                <a:ea typeface="굴림" panose="020B0600000101010101" pitchFamily="34" charset="-127"/>
              </a:rPr>
              <a:t>Then right rotate on </a:t>
            </a:r>
            <a:r>
              <a:rPr lang="en-US" altLang="ko-KR" sz="2800" i="1" smtClean="0">
                <a:ea typeface="굴림" panose="020B0600000101010101" pitchFamily="34" charset="-127"/>
              </a:rPr>
              <a:t>p</a:t>
            </a:r>
            <a:r>
              <a:rPr lang="en-US" altLang="ko-KR" sz="2800" smtClean="0">
                <a:ea typeface="굴림" panose="020B0600000101010101" pitchFamily="34" charset="-127"/>
              </a:rPr>
              <a:t>[</a:t>
            </a:r>
            <a:r>
              <a:rPr lang="en-US" altLang="ko-KR" sz="2800" i="1" smtClean="0">
                <a:ea typeface="굴림" panose="020B0600000101010101" pitchFamily="34" charset="-127"/>
              </a:rPr>
              <a:t>p</a:t>
            </a:r>
            <a:r>
              <a:rPr lang="en-US" altLang="ko-KR" sz="2800" smtClean="0">
                <a:ea typeface="굴림" panose="020B0600000101010101" pitchFamily="34" charset="-127"/>
              </a:rPr>
              <a:t>[</a:t>
            </a:r>
            <a:r>
              <a:rPr lang="en-US" altLang="ko-KR" sz="2800" i="1" smtClean="0">
                <a:ea typeface="굴림" panose="020B0600000101010101" pitchFamily="34" charset="-127"/>
              </a:rPr>
              <a:t>z</a:t>
            </a:r>
            <a:r>
              <a:rPr lang="en-US" altLang="ko-KR" sz="2800" smtClean="0">
                <a:ea typeface="굴림" panose="020B0600000101010101" pitchFamily="34" charset="-127"/>
              </a:rPr>
              <a:t>]].</a:t>
            </a:r>
          </a:p>
          <a:p>
            <a:pPr eaLnBrk="1" hangingPunct="1"/>
            <a:r>
              <a:rPr lang="en-US" altLang="ko-KR" sz="2800" smtClean="0">
                <a:ea typeface="굴림" panose="020B0600000101010101" pitchFamily="34" charset="-127"/>
              </a:rPr>
              <a:t>No longer have 2 reds in a row.</a:t>
            </a:r>
          </a:p>
          <a:p>
            <a:pPr eaLnBrk="1" hangingPunct="1"/>
            <a:r>
              <a:rPr lang="en-US" altLang="ko-KR" sz="2800" i="1" smtClean="0">
                <a:ea typeface="굴림" panose="020B0600000101010101" pitchFamily="34" charset="-127"/>
              </a:rPr>
              <a:t>p</a:t>
            </a:r>
            <a:r>
              <a:rPr lang="en-US" altLang="ko-KR" sz="2800" smtClean="0">
                <a:ea typeface="굴림" panose="020B0600000101010101" pitchFamily="34" charset="-127"/>
              </a:rPr>
              <a:t>[</a:t>
            </a:r>
            <a:r>
              <a:rPr lang="en-US" altLang="ko-KR" sz="2800" i="1" smtClean="0">
                <a:ea typeface="굴림" panose="020B0600000101010101" pitchFamily="34" charset="-127"/>
              </a:rPr>
              <a:t>z</a:t>
            </a:r>
            <a:r>
              <a:rPr lang="en-US" altLang="ko-KR" sz="2800" smtClean="0">
                <a:ea typeface="굴림" panose="020B0600000101010101" pitchFamily="34" charset="-127"/>
              </a:rPr>
              <a:t>] is now black ⇒ no more iterations.</a:t>
            </a:r>
            <a:endParaRPr lang="ko-KR" altLang="en-US" sz="2800" smtClean="0">
              <a:ea typeface="굴림" panose="020B0600000101010101" pitchFamily="34" charset="-127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95483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21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ko-KR" smtClean="0"/>
              <a:t>Algorithm Analysis</a:t>
            </a:r>
            <a:endParaRPr lang="en-GB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22</a:t>
            </a:fld>
            <a:endParaRPr lang="en-GB" altLang="ko-KR" dirty="0">
              <a:ea typeface="굴림" panose="020B0600000101010101" pitchFamily="34" charset="-127"/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4114800" y="1371600"/>
            <a:ext cx="990600" cy="762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200400" y="1524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3:</a:t>
            </a:r>
          </a:p>
          <a:p>
            <a:pPr algn="ctr"/>
            <a:r>
              <a:rPr lang="en-US" dirty="0" smtClean="0"/>
              <a:t>(Rotation + Recoloring)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2286000" y="7620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85800" y="2133600"/>
            <a:ext cx="457200" cy="457200"/>
          </a:xfrm>
          <a:prstGeom prst="ellipse">
            <a:avLst/>
          </a:prstGeom>
          <a:solidFill>
            <a:srgbClr val="FF0000">
              <a:alpha val="5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371600" y="1600200"/>
            <a:ext cx="4572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-76200" y="2667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667000"/>
                <a:ext cx="8382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066800" y="2667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670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752600" y="2133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133600"/>
                <a:ext cx="83820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838200" y="2133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33600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/>
          <p:cNvCxnSpPr>
            <a:endCxn id="111" idx="3"/>
          </p:cNvCxnSpPr>
          <p:nvPr/>
        </p:nvCxnSpPr>
        <p:spPr>
          <a:xfrm flipV="1">
            <a:off x="1600200" y="1152245"/>
            <a:ext cx="752755" cy="44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2667001" y="1143001"/>
            <a:ext cx="761999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17526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0668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1066800" y="25146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381000" y="25146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 flipH="1">
            <a:off x="1426779" y="35052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Oval 144"/>
          <p:cNvSpPr/>
          <p:nvPr/>
        </p:nvSpPr>
        <p:spPr>
          <a:xfrm flipH="1">
            <a:off x="3026979" y="4876800"/>
            <a:ext cx="457200" cy="457200"/>
          </a:xfrm>
          <a:prstGeom prst="ellipse">
            <a:avLst/>
          </a:prstGeom>
          <a:solidFill>
            <a:srgbClr val="FF0000">
              <a:alpha val="5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Oval 145"/>
          <p:cNvSpPr/>
          <p:nvPr/>
        </p:nvSpPr>
        <p:spPr>
          <a:xfrm flipH="1">
            <a:off x="2341179" y="4343400"/>
            <a:ext cx="4572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 flipH="1">
                <a:off x="3407979" y="54102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07979" y="5410200"/>
                <a:ext cx="8382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 flipH="1">
                <a:off x="2264979" y="54102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64979" y="5410200"/>
                <a:ext cx="838200" cy="461665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 flipH="1">
                <a:off x="1579179" y="48768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79179" y="4876800"/>
                <a:ext cx="838200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 flipH="1">
                <a:off x="283779" y="4800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3779" y="4800600"/>
                <a:ext cx="83820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 flipH="1">
                <a:off x="2417379" y="48768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17379" y="4876800"/>
                <a:ext cx="83820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Connector 151"/>
          <p:cNvCxnSpPr>
            <a:endCxn id="144" idx="3"/>
          </p:cNvCxnSpPr>
          <p:nvPr/>
        </p:nvCxnSpPr>
        <p:spPr>
          <a:xfrm flipH="1" flipV="1">
            <a:off x="1817024" y="3895445"/>
            <a:ext cx="752755" cy="44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740979" y="3886201"/>
            <a:ext cx="761999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2036380" y="47244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2722180" y="47244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2722180" y="52578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3407980" y="52578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 flipH="1">
            <a:off x="512379" y="4343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 flipH="1">
                <a:off x="-21021" y="42672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21021" y="4267200"/>
                <a:ext cx="838200" cy="461665"/>
              </a:xfrm>
              <a:prstGeom prst="rect">
                <a:avLst/>
              </a:prstGeom>
              <a:blipFill>
                <a:blip r:embed="rId11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ight Arrow 159"/>
          <p:cNvSpPr/>
          <p:nvPr/>
        </p:nvSpPr>
        <p:spPr>
          <a:xfrm>
            <a:off x="4114800" y="4114800"/>
            <a:ext cx="990600" cy="762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048000" y="1524000"/>
            <a:ext cx="1143000" cy="995065"/>
            <a:chOff x="3048000" y="1524000"/>
            <a:chExt cx="1143000" cy="995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048000" y="2057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057400"/>
                  <a:ext cx="838200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/>
            <p:cNvSpPr/>
            <p:nvPr/>
          </p:nvSpPr>
          <p:spPr>
            <a:xfrm>
              <a:off x="3200400" y="16002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352800" y="15240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524000"/>
                  <a:ext cx="838200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7924800" y="2133600"/>
            <a:ext cx="1143000" cy="995065"/>
            <a:chOff x="3048000" y="1524000"/>
            <a:chExt cx="1143000" cy="995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048000" y="2057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057400"/>
                  <a:ext cx="838200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Oval 124"/>
            <p:cNvSpPr/>
            <p:nvPr/>
          </p:nvSpPr>
          <p:spPr>
            <a:xfrm>
              <a:off x="3200400" y="16002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3352800" y="15240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524000"/>
                  <a:ext cx="838200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Oval 76"/>
          <p:cNvSpPr/>
          <p:nvPr/>
        </p:nvSpPr>
        <p:spPr>
          <a:xfrm>
            <a:off x="6629400" y="7620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5943599" y="1152244"/>
            <a:ext cx="752755" cy="44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7010400" y="1143000"/>
            <a:ext cx="761999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543800" y="1600200"/>
            <a:ext cx="4572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5715000" y="1600200"/>
            <a:ext cx="457200" cy="457200"/>
          </a:xfrm>
          <a:prstGeom prst="ellipse">
            <a:avLst/>
          </a:prstGeom>
          <a:solidFill>
            <a:srgbClr val="FF0000">
              <a:alpha val="5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953000" y="2133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133600"/>
                <a:ext cx="83820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096000" y="2133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33600"/>
                <a:ext cx="838200" cy="461665"/>
              </a:xfrm>
              <a:prstGeom prst="rect">
                <a:avLst/>
              </a:prstGeom>
              <a:blipFill>
                <a:blip r:embed="rId1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>
          <a:xfrm flipH="1" flipV="1">
            <a:off x="60960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4102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181600" y="1524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524000"/>
                <a:ext cx="83820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/>
          <p:cNvCxnSpPr/>
          <p:nvPr/>
        </p:nvCxnSpPr>
        <p:spPr>
          <a:xfrm flipH="1" flipV="1">
            <a:off x="79248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7239000" y="19812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781800" y="2133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133600"/>
                <a:ext cx="83820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 flipH="1">
            <a:off x="4953000" y="4876800"/>
            <a:ext cx="1143000" cy="995065"/>
            <a:chOff x="3048000" y="1524000"/>
            <a:chExt cx="1143000" cy="995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3048000" y="2057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057400"/>
                  <a:ext cx="838200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/>
            <p:cNvSpPr/>
            <p:nvPr/>
          </p:nvSpPr>
          <p:spPr>
            <a:xfrm>
              <a:off x="3200400" y="16002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3352800" y="15240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524000"/>
                  <a:ext cx="838200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Oval 99"/>
          <p:cNvSpPr/>
          <p:nvPr/>
        </p:nvSpPr>
        <p:spPr>
          <a:xfrm flipH="1">
            <a:off x="6934200" y="35052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H="1" flipV="1">
            <a:off x="7324446" y="3895444"/>
            <a:ext cx="752755" cy="44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248401" y="3886200"/>
            <a:ext cx="761999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 flipH="1">
            <a:off x="6019800" y="4343400"/>
            <a:ext cx="4572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 flipH="1">
            <a:off x="7848600" y="4343400"/>
            <a:ext cx="457200" cy="457200"/>
          </a:xfrm>
          <a:prstGeom prst="ellipse">
            <a:avLst/>
          </a:prstGeom>
          <a:solidFill>
            <a:srgbClr val="FF0000">
              <a:alpha val="50196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 flipH="1">
                <a:off x="8229600" y="48768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29600" y="4876800"/>
                <a:ext cx="83820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 flipH="1">
                <a:off x="7086600" y="48768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86600" y="4876800"/>
                <a:ext cx="838200" cy="461665"/>
              </a:xfrm>
              <a:prstGeom prst="rect">
                <a:avLst/>
              </a:prstGeom>
              <a:blipFill>
                <a:blip r:embed="rId2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/>
          <p:cNvCxnSpPr/>
          <p:nvPr/>
        </p:nvCxnSpPr>
        <p:spPr>
          <a:xfrm flipV="1">
            <a:off x="7543801" y="47244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8229601" y="47244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 flipH="1">
                <a:off x="8001000" y="42672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01000" y="4267200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/>
          <p:cNvCxnSpPr/>
          <p:nvPr/>
        </p:nvCxnSpPr>
        <p:spPr>
          <a:xfrm flipV="1">
            <a:off x="5715001" y="47244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 flipV="1">
            <a:off x="6400801" y="4724400"/>
            <a:ext cx="380999" cy="2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 flipH="1">
                <a:off x="6400800" y="48768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00800" y="4876800"/>
                <a:ext cx="838200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/>
          <p:cNvCxnSpPr/>
          <p:nvPr/>
        </p:nvCxnSpPr>
        <p:spPr>
          <a:xfrm>
            <a:off x="838200" y="3200400"/>
            <a:ext cx="731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Analysis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 i="1" smtClean="0">
                <a:ea typeface="굴림" panose="020B0600000101010101" pitchFamily="34" charset="-127"/>
              </a:rPr>
              <a:t>O(</a:t>
            </a:r>
            <a:r>
              <a:rPr lang="en-US" altLang="ko-KR" sz="2800" smtClean="0">
                <a:ea typeface="굴림" panose="020B0600000101010101" pitchFamily="34" charset="-127"/>
              </a:rPr>
              <a:t>lg </a:t>
            </a:r>
            <a:r>
              <a:rPr lang="en-US" altLang="ko-KR" sz="2800" i="1" smtClean="0">
                <a:ea typeface="굴림" panose="020B0600000101010101" pitchFamily="34" charset="-127"/>
              </a:rPr>
              <a:t>n) </a:t>
            </a:r>
            <a:r>
              <a:rPr lang="en-US" altLang="ko-KR" sz="2800" smtClean="0">
                <a:ea typeface="굴림" panose="020B0600000101010101" pitchFamily="34" charset="-127"/>
              </a:rPr>
              <a:t>time to get through RB-INSERT up to the call of RB-INSERT-FIXUP.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Within RB-INSERT-FIXUP: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Each iteration takes </a:t>
            </a:r>
            <a:r>
              <a:rPr lang="en-US" altLang="ko-KR" sz="2400" i="1" smtClean="0">
                <a:ea typeface="굴림" panose="020B0600000101010101" pitchFamily="34" charset="-127"/>
              </a:rPr>
              <a:t>O(</a:t>
            </a:r>
            <a:r>
              <a:rPr lang="en-US" altLang="ko-KR" sz="2400" smtClean="0">
                <a:ea typeface="굴림" panose="020B0600000101010101" pitchFamily="34" charset="-127"/>
              </a:rPr>
              <a:t>1</a:t>
            </a:r>
            <a:r>
              <a:rPr lang="en-US" altLang="ko-KR" sz="2400" i="1" smtClean="0">
                <a:ea typeface="굴림" panose="020B0600000101010101" pitchFamily="34" charset="-127"/>
              </a:rPr>
              <a:t>) </a:t>
            </a:r>
            <a:r>
              <a:rPr lang="en-US" altLang="ko-KR" sz="2400" smtClean="0">
                <a:ea typeface="굴림" panose="020B0600000101010101" pitchFamily="34" charset="-127"/>
              </a:rPr>
              <a:t>time.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Each iteration is either the last one or it moves </a:t>
            </a:r>
            <a:r>
              <a:rPr lang="en-US" altLang="ko-KR" sz="2400" i="1" smtClean="0">
                <a:ea typeface="굴림" panose="020B0600000101010101" pitchFamily="34" charset="-127"/>
              </a:rPr>
              <a:t>z </a:t>
            </a:r>
            <a:r>
              <a:rPr lang="en-US" altLang="ko-KR" sz="2400" smtClean="0">
                <a:ea typeface="굴림" panose="020B0600000101010101" pitchFamily="34" charset="-127"/>
              </a:rPr>
              <a:t>up 2 levels.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i="1" smtClean="0">
                <a:ea typeface="굴림" panose="020B0600000101010101" pitchFamily="34" charset="-127"/>
              </a:rPr>
              <a:t>O(</a:t>
            </a:r>
            <a:r>
              <a:rPr lang="en-US" altLang="ko-KR" sz="2400" smtClean="0">
                <a:ea typeface="굴림" panose="020B0600000101010101" pitchFamily="34" charset="-127"/>
              </a:rPr>
              <a:t>lg </a:t>
            </a:r>
            <a:r>
              <a:rPr lang="en-US" altLang="ko-KR" sz="2400" i="1" smtClean="0">
                <a:ea typeface="굴림" panose="020B0600000101010101" pitchFamily="34" charset="-127"/>
              </a:rPr>
              <a:t>n) </a:t>
            </a:r>
            <a:r>
              <a:rPr lang="en-US" altLang="ko-KR" sz="2400" smtClean="0">
                <a:ea typeface="굴림" panose="020B0600000101010101" pitchFamily="34" charset="-127"/>
              </a:rPr>
              <a:t>levels ⇒ </a:t>
            </a:r>
            <a:r>
              <a:rPr lang="en-US" altLang="ko-KR" sz="2400" i="1" smtClean="0">
                <a:ea typeface="굴림" panose="020B0600000101010101" pitchFamily="34" charset="-127"/>
              </a:rPr>
              <a:t>O(</a:t>
            </a:r>
            <a:r>
              <a:rPr lang="en-US" altLang="ko-KR" sz="2400" smtClean="0">
                <a:ea typeface="굴림" panose="020B0600000101010101" pitchFamily="34" charset="-127"/>
              </a:rPr>
              <a:t>lg </a:t>
            </a:r>
            <a:r>
              <a:rPr lang="en-US" altLang="ko-KR" sz="2400" i="1" smtClean="0">
                <a:ea typeface="굴림" panose="020B0600000101010101" pitchFamily="34" charset="-127"/>
              </a:rPr>
              <a:t>n) </a:t>
            </a:r>
            <a:r>
              <a:rPr lang="en-US" altLang="ko-KR" sz="2400" smtClean="0">
                <a:ea typeface="굴림" panose="020B0600000101010101" pitchFamily="34" charset="-127"/>
              </a:rPr>
              <a:t>time.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Also note that there are at most 2 rotations overall.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Thus, insertion into a red-black tree takes </a:t>
            </a:r>
            <a:r>
              <a:rPr lang="en-US" altLang="ko-KR" sz="2800" i="1" smtClean="0">
                <a:ea typeface="굴림" panose="020B0600000101010101" pitchFamily="34" charset="-127"/>
              </a:rPr>
              <a:t>O(</a:t>
            </a:r>
            <a:r>
              <a:rPr lang="en-US" altLang="ko-KR" sz="2800" smtClean="0">
                <a:ea typeface="굴림" panose="020B0600000101010101" pitchFamily="34" charset="-127"/>
              </a:rPr>
              <a:t>lg </a:t>
            </a:r>
            <a:r>
              <a:rPr lang="en-US" altLang="ko-KR" sz="2800" i="1" smtClean="0">
                <a:ea typeface="굴림" panose="020B0600000101010101" pitchFamily="34" charset="-127"/>
              </a:rPr>
              <a:t>n) </a:t>
            </a:r>
            <a:r>
              <a:rPr lang="en-US" altLang="ko-KR" sz="2800" smtClean="0">
                <a:ea typeface="굴림" panose="020B0600000101010101" pitchFamily="34" charset="-127"/>
              </a:rPr>
              <a:t>time.</a:t>
            </a:r>
            <a:endParaRPr lang="ko-KR" altLang="en-US" sz="2800" smtClean="0">
              <a:ea typeface="굴림" panose="020B0600000101010101" pitchFamily="34" charset="-127"/>
            </a:endParaRPr>
          </a:p>
        </p:txBody>
      </p:sp>
      <p:sp>
        <p:nvSpPr>
          <p:cNvPr id="3277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23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Correctness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ko-KR" sz="2400" b="1" smtClean="0">
                <a:ea typeface="굴림" panose="020B0600000101010101" pitchFamily="34" charset="-127"/>
              </a:rPr>
              <a:t>Loop invariant:</a:t>
            </a:r>
            <a:br>
              <a:rPr lang="en-US" altLang="ko-KR" sz="2400" b="1" smtClean="0">
                <a:ea typeface="굴림" panose="020B0600000101010101" pitchFamily="34" charset="-127"/>
              </a:rPr>
            </a:br>
            <a:r>
              <a:rPr lang="en-US" altLang="ko-KR" sz="2400" smtClean="0">
                <a:ea typeface="굴림" panose="020B0600000101010101" pitchFamily="34" charset="-127"/>
              </a:rPr>
              <a:t>At the start of each iteration of the </a:t>
            </a:r>
            <a:r>
              <a:rPr lang="en-US" altLang="ko-KR" sz="2400" b="1" smtClean="0">
                <a:ea typeface="굴림" panose="020B0600000101010101" pitchFamily="34" charset="-127"/>
              </a:rPr>
              <a:t>while </a:t>
            </a:r>
            <a:r>
              <a:rPr lang="en-US" altLang="ko-KR" sz="2400" smtClean="0">
                <a:ea typeface="굴림" panose="020B0600000101010101" pitchFamily="34" charset="-127"/>
              </a:rPr>
              <a:t>loop,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2000" i="1" smtClean="0">
                <a:ea typeface="굴림" panose="020B0600000101010101" pitchFamily="34" charset="-127"/>
              </a:rPr>
              <a:t>z </a:t>
            </a:r>
            <a:r>
              <a:rPr lang="en-US" altLang="ko-KR" sz="2000" smtClean="0">
                <a:ea typeface="굴림" panose="020B0600000101010101" pitchFamily="34" charset="-127"/>
              </a:rPr>
              <a:t>is red.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2000" smtClean="0">
                <a:ea typeface="굴림" panose="020B0600000101010101" pitchFamily="34" charset="-127"/>
              </a:rPr>
              <a:t>There is at most one red-black violation: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ko-KR" sz="1800" smtClean="0">
                <a:ea typeface="굴림" panose="020B0600000101010101" pitchFamily="34" charset="-127"/>
              </a:rPr>
              <a:t>Property 2: </a:t>
            </a:r>
            <a:r>
              <a:rPr lang="en-US" altLang="ko-KR" sz="1800" i="1" smtClean="0">
                <a:ea typeface="굴림" panose="020B0600000101010101" pitchFamily="34" charset="-127"/>
              </a:rPr>
              <a:t>z </a:t>
            </a:r>
            <a:r>
              <a:rPr lang="en-US" altLang="ko-KR" sz="1800" smtClean="0">
                <a:ea typeface="굴림" panose="020B0600000101010101" pitchFamily="34" charset="-127"/>
              </a:rPr>
              <a:t>is a red root, or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ko-KR" sz="1800" smtClean="0">
                <a:ea typeface="굴림" panose="020B0600000101010101" pitchFamily="34" charset="-127"/>
              </a:rPr>
              <a:t>Property 4: </a:t>
            </a:r>
            <a:r>
              <a:rPr lang="en-US" altLang="ko-KR" sz="1800" i="1" smtClean="0">
                <a:ea typeface="굴림" panose="020B0600000101010101" pitchFamily="34" charset="-127"/>
              </a:rPr>
              <a:t>z </a:t>
            </a:r>
            <a:r>
              <a:rPr lang="en-US" altLang="ko-KR" sz="1800" smtClean="0">
                <a:ea typeface="굴림" panose="020B0600000101010101" pitchFamily="34" charset="-127"/>
              </a:rPr>
              <a:t>and </a:t>
            </a:r>
            <a:r>
              <a:rPr lang="en-US" altLang="ko-KR" sz="1800" i="1" smtClean="0">
                <a:ea typeface="굴림" panose="020B0600000101010101" pitchFamily="34" charset="-127"/>
              </a:rPr>
              <a:t>p</a:t>
            </a:r>
            <a:r>
              <a:rPr lang="en-US" altLang="ko-KR" sz="1800" smtClean="0">
                <a:ea typeface="굴림" panose="020B0600000101010101" pitchFamily="34" charset="-127"/>
              </a:rPr>
              <a:t>[</a:t>
            </a:r>
            <a:r>
              <a:rPr lang="en-US" altLang="ko-KR" sz="1800" i="1" smtClean="0">
                <a:ea typeface="굴림" panose="020B0600000101010101" pitchFamily="34" charset="-127"/>
              </a:rPr>
              <a:t>z</a:t>
            </a:r>
            <a:r>
              <a:rPr lang="en-US" altLang="ko-KR" sz="1800" smtClean="0">
                <a:ea typeface="굴림" panose="020B0600000101010101" pitchFamily="34" charset="-127"/>
              </a:rPr>
              <a:t>] are both red.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34" charset="-127"/>
              </a:rPr>
              <a:t>Initialization: </a:t>
            </a:r>
            <a:r>
              <a:rPr lang="en-US" altLang="ko-KR" sz="2400" smtClean="0">
                <a:ea typeface="굴림" panose="020B0600000101010101" pitchFamily="34" charset="-127"/>
              </a:rPr>
              <a:t>loop invariant holds initially.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34" charset="-127"/>
              </a:rPr>
              <a:t>Termination: </a:t>
            </a:r>
            <a:r>
              <a:rPr lang="en-US" altLang="ko-KR" sz="2400" smtClean="0">
                <a:ea typeface="굴림" panose="020B0600000101010101" pitchFamily="34" charset="-127"/>
              </a:rPr>
              <a:t>The loop terminates because 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z</a:t>
            </a:r>
            <a:r>
              <a:rPr lang="en-US" altLang="ko-KR" sz="2400" smtClean="0">
                <a:ea typeface="굴림" panose="020B0600000101010101" pitchFamily="34" charset="-127"/>
              </a:rPr>
              <a:t>] is black. Hence, property 4 is OK. Only property 2 might be violated, and the last line fixes it.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2400" b="1" smtClean="0">
                <a:ea typeface="굴림" panose="020B0600000101010101" pitchFamily="34" charset="-127"/>
              </a:rPr>
              <a:t>Maintenance: </a:t>
            </a:r>
            <a:r>
              <a:rPr lang="en-US" altLang="ko-KR" sz="2400" smtClean="0">
                <a:ea typeface="굴림" panose="020B0600000101010101" pitchFamily="34" charset="-127"/>
              </a:rPr>
              <a:t>We drop out when </a:t>
            </a:r>
            <a:r>
              <a:rPr lang="en-US" altLang="ko-KR" sz="2400" i="1" smtClean="0">
                <a:ea typeface="굴림" panose="020B0600000101010101" pitchFamily="34" charset="-127"/>
              </a:rPr>
              <a:t>z </a:t>
            </a:r>
            <a:r>
              <a:rPr lang="en-US" altLang="ko-KR" sz="2400" smtClean="0">
                <a:ea typeface="굴림" panose="020B0600000101010101" pitchFamily="34" charset="-127"/>
              </a:rPr>
              <a:t>is the root (since then 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z</a:t>
            </a:r>
            <a:r>
              <a:rPr lang="en-US" altLang="ko-KR" sz="2400" smtClean="0">
                <a:ea typeface="굴림" panose="020B0600000101010101" pitchFamily="34" charset="-127"/>
              </a:rPr>
              <a:t>] is the sentinel </a:t>
            </a:r>
            <a:r>
              <a:rPr lang="en-US" altLang="ko-KR" sz="2400" i="1" smtClean="0">
                <a:ea typeface="굴림" panose="020B0600000101010101" pitchFamily="34" charset="-127"/>
              </a:rPr>
              <a:t>nil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T </a:t>
            </a:r>
            <a:r>
              <a:rPr lang="en-US" altLang="ko-KR" sz="2400" smtClean="0">
                <a:ea typeface="굴림" panose="020B0600000101010101" pitchFamily="34" charset="-127"/>
              </a:rPr>
              <a:t>], which is black). When we start the loop body, the only violation is of property 4. </a:t>
            </a:r>
            <a:endParaRPr lang="ko-KR" altLang="en-US" sz="2400" smtClean="0">
              <a:ea typeface="굴림" panose="020B0600000101010101" pitchFamily="34" charset="-127"/>
            </a:endParaRPr>
          </a:p>
        </p:txBody>
      </p:sp>
      <p:sp>
        <p:nvSpPr>
          <p:cNvPr id="3379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24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381000"/>
            <a:ext cx="3581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Deletion</a:t>
            </a:r>
          </a:p>
        </p:txBody>
      </p:sp>
      <p:pic>
        <p:nvPicPr>
          <p:cNvPr id="348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47244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38400"/>
            <a:ext cx="44196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4787900" y="5588000"/>
            <a:ext cx="35052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2" name="Freeform 9"/>
          <p:cNvSpPr>
            <a:spLocks/>
          </p:cNvSpPr>
          <p:nvPr/>
        </p:nvSpPr>
        <p:spPr bwMode="auto">
          <a:xfrm>
            <a:off x="1676400" y="2057400"/>
            <a:ext cx="3886200" cy="2133600"/>
          </a:xfrm>
          <a:custGeom>
            <a:avLst/>
            <a:gdLst>
              <a:gd name="T0" fmla="*/ 0 w 2448"/>
              <a:gd name="T1" fmla="*/ 2147483647 h 1344"/>
              <a:gd name="T2" fmla="*/ 0 w 2448"/>
              <a:gd name="T3" fmla="*/ 2147483647 h 1344"/>
              <a:gd name="T4" fmla="*/ 2147483647 w 2448"/>
              <a:gd name="T5" fmla="*/ 2147483647 h 1344"/>
              <a:gd name="T6" fmla="*/ 2147483647 w 2448"/>
              <a:gd name="T7" fmla="*/ 0 h 1344"/>
              <a:gd name="T8" fmla="*/ 2147483647 w 2448"/>
              <a:gd name="T9" fmla="*/ 0 h 1344"/>
              <a:gd name="T10" fmla="*/ 2147483647 w 2448"/>
              <a:gd name="T11" fmla="*/ 362902500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48" h="1344">
                <a:moveTo>
                  <a:pt x="0" y="1008"/>
                </a:moveTo>
                <a:lnTo>
                  <a:pt x="0" y="1344"/>
                </a:lnTo>
                <a:lnTo>
                  <a:pt x="1200" y="1344"/>
                </a:lnTo>
                <a:lnTo>
                  <a:pt x="1200" y="0"/>
                </a:lnTo>
                <a:lnTo>
                  <a:pt x="2448" y="0"/>
                </a:lnTo>
                <a:lnTo>
                  <a:pt x="2448" y="144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25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Deletion - Remarks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i="1" smtClean="0">
                <a:ea typeface="굴림" panose="020B0600000101010101" pitchFamily="34" charset="-127"/>
              </a:rPr>
              <a:t>y </a:t>
            </a:r>
            <a:r>
              <a:rPr lang="en-US" altLang="ko-KR" smtClean="0">
                <a:ea typeface="굴림" panose="020B0600000101010101" pitchFamily="34" charset="-127"/>
              </a:rPr>
              <a:t>is the node that was actually spliced out.</a:t>
            </a:r>
          </a:p>
          <a:p>
            <a:pPr eaLnBrk="1" hangingPunct="1"/>
            <a:r>
              <a:rPr lang="en-US" altLang="ko-KR" i="1" smtClean="0">
                <a:ea typeface="굴림" panose="020B0600000101010101" pitchFamily="34" charset="-127"/>
              </a:rPr>
              <a:t>x </a:t>
            </a:r>
            <a:r>
              <a:rPr lang="en-US" altLang="ko-KR" smtClean="0">
                <a:ea typeface="굴림" panose="020B0600000101010101" pitchFamily="34" charset="-127"/>
              </a:rPr>
              <a:t>is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either y</a:t>
            </a:r>
            <a:r>
              <a:rPr lang="en-US" altLang="ko-KR" i="1" smtClean="0">
                <a:ea typeface="굴림" panose="020B0600000101010101" pitchFamily="34" charset="-127"/>
              </a:rPr>
              <a:t>’</a:t>
            </a:r>
            <a:r>
              <a:rPr lang="en-US" altLang="ko-KR" smtClean="0">
                <a:ea typeface="굴림" panose="020B0600000101010101" pitchFamily="34" charset="-127"/>
              </a:rPr>
              <a:t>s sole non-sentinel child before </a:t>
            </a:r>
            <a:r>
              <a:rPr lang="en-US" altLang="ko-KR" i="1" smtClean="0">
                <a:ea typeface="굴림" panose="020B0600000101010101" pitchFamily="34" charset="-127"/>
              </a:rPr>
              <a:t>y </a:t>
            </a:r>
            <a:r>
              <a:rPr lang="en-US" altLang="ko-KR" smtClean="0">
                <a:ea typeface="굴림" panose="020B0600000101010101" pitchFamily="34" charset="-127"/>
              </a:rPr>
              <a:t>was spliced out, 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or the sentinel, if </a:t>
            </a:r>
            <a:r>
              <a:rPr lang="en-US" altLang="ko-KR" i="1" smtClean="0">
                <a:ea typeface="굴림" panose="020B0600000101010101" pitchFamily="34" charset="-127"/>
              </a:rPr>
              <a:t>y </a:t>
            </a:r>
            <a:r>
              <a:rPr lang="en-US" altLang="ko-KR" smtClean="0">
                <a:ea typeface="굴림" panose="020B0600000101010101" pitchFamily="34" charset="-127"/>
              </a:rPr>
              <a:t>had no children.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In both cases,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smtClean="0">
                <a:ea typeface="굴림" panose="020B0600000101010101" pitchFamily="34" charset="-127"/>
              </a:rPr>
              <a:t>[</a:t>
            </a:r>
            <a:r>
              <a:rPr lang="en-US" altLang="ko-KR" i="1" smtClean="0">
                <a:ea typeface="굴림" panose="020B0600000101010101" pitchFamily="34" charset="-127"/>
              </a:rPr>
              <a:t>x</a:t>
            </a:r>
            <a:r>
              <a:rPr lang="en-US" altLang="ko-KR" smtClean="0">
                <a:ea typeface="굴림" panose="020B0600000101010101" pitchFamily="34" charset="-127"/>
              </a:rPr>
              <a:t>] is now the node that was previously </a:t>
            </a:r>
            <a:r>
              <a:rPr lang="en-US" altLang="ko-KR" i="1" smtClean="0">
                <a:ea typeface="굴림" panose="020B0600000101010101" pitchFamily="34" charset="-127"/>
              </a:rPr>
              <a:t>y’</a:t>
            </a:r>
            <a:r>
              <a:rPr lang="en-US" altLang="ko-KR" smtClean="0">
                <a:ea typeface="굴림" panose="020B0600000101010101" pitchFamily="34" charset="-127"/>
              </a:rPr>
              <a:t>s parent.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3584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26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3 possible Problems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If </a:t>
            </a:r>
            <a:r>
              <a:rPr lang="en-US" altLang="ko-KR" i="1" smtClean="0">
                <a:ea typeface="굴림" panose="020B0600000101010101" pitchFamily="34" charset="-127"/>
              </a:rPr>
              <a:t>y </a:t>
            </a:r>
            <a:r>
              <a:rPr lang="en-US" altLang="ko-KR" smtClean="0">
                <a:ea typeface="굴림" panose="020B0600000101010101" pitchFamily="34" charset="-127"/>
              </a:rPr>
              <a:t>is black, we could have violations of red-black properties: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mtClean="0">
                <a:ea typeface="굴림" panose="020B0600000101010101" pitchFamily="34" charset="-127"/>
              </a:rPr>
              <a:t>OK.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mtClean="0">
                <a:ea typeface="굴림" panose="020B0600000101010101" pitchFamily="34" charset="-127"/>
              </a:rPr>
              <a:t>If </a:t>
            </a:r>
            <a:r>
              <a:rPr lang="en-US" altLang="ko-KR" i="1" smtClean="0">
                <a:ea typeface="굴림" panose="020B0600000101010101" pitchFamily="34" charset="-127"/>
              </a:rPr>
              <a:t>y </a:t>
            </a:r>
            <a:r>
              <a:rPr lang="en-US" altLang="ko-KR" smtClean="0">
                <a:ea typeface="굴림" panose="020B0600000101010101" pitchFamily="34" charset="-127"/>
              </a:rPr>
              <a:t>is the root and </a:t>
            </a:r>
            <a:r>
              <a:rPr lang="en-US" altLang="ko-KR" i="1" smtClean="0">
                <a:ea typeface="굴림" panose="020B0600000101010101" pitchFamily="34" charset="-127"/>
              </a:rPr>
              <a:t>x </a:t>
            </a:r>
            <a:r>
              <a:rPr lang="en-US" altLang="ko-KR" smtClean="0">
                <a:ea typeface="굴림" panose="020B0600000101010101" pitchFamily="34" charset="-127"/>
              </a:rPr>
              <a:t>is red, then the root has become red.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mtClean="0">
                <a:ea typeface="굴림" panose="020B0600000101010101" pitchFamily="34" charset="-127"/>
              </a:rPr>
              <a:t>OK.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mtClean="0">
                <a:ea typeface="굴림" panose="020B0600000101010101" pitchFamily="34" charset="-127"/>
              </a:rPr>
              <a:t>Violation if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smtClean="0">
                <a:ea typeface="굴림" panose="020B0600000101010101" pitchFamily="34" charset="-127"/>
              </a:rPr>
              <a:t>[</a:t>
            </a:r>
            <a:r>
              <a:rPr lang="en-US" altLang="ko-KR" i="1" smtClean="0">
                <a:ea typeface="굴림" panose="020B0600000101010101" pitchFamily="34" charset="-127"/>
              </a:rPr>
              <a:t>y</a:t>
            </a:r>
            <a:r>
              <a:rPr lang="en-US" altLang="ko-KR" smtClean="0">
                <a:ea typeface="굴림" panose="020B0600000101010101" pitchFamily="34" charset="-127"/>
              </a:rPr>
              <a:t>] and </a:t>
            </a:r>
            <a:r>
              <a:rPr lang="en-US" altLang="ko-KR" i="1" smtClean="0">
                <a:ea typeface="굴림" panose="020B0600000101010101" pitchFamily="34" charset="-127"/>
              </a:rPr>
              <a:t>x </a:t>
            </a:r>
            <a:r>
              <a:rPr lang="en-US" altLang="ko-KR" smtClean="0">
                <a:ea typeface="굴림" panose="020B0600000101010101" pitchFamily="34" charset="-127"/>
              </a:rPr>
              <a:t>are both red.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mtClean="0">
                <a:ea typeface="굴림" panose="020B0600000101010101" pitchFamily="34" charset="-127"/>
              </a:rPr>
              <a:t>Any path containing </a:t>
            </a:r>
            <a:r>
              <a:rPr lang="en-US" altLang="ko-KR" i="1" smtClean="0">
                <a:ea typeface="굴림" panose="020B0600000101010101" pitchFamily="34" charset="-127"/>
              </a:rPr>
              <a:t>y </a:t>
            </a:r>
            <a:r>
              <a:rPr lang="en-US" altLang="ko-KR" smtClean="0">
                <a:ea typeface="굴림" panose="020B0600000101010101" pitchFamily="34" charset="-127"/>
              </a:rPr>
              <a:t>now has 1 fewer black node.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3686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27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How to Fix ? Idea: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panose="020B0600000101010101" pitchFamily="34" charset="-127"/>
              </a:rPr>
              <a:t>Add 1 to count of black nodes on paths containing </a:t>
            </a:r>
            <a:r>
              <a:rPr lang="en-US" altLang="ko-KR" sz="2800" i="1" smtClean="0">
                <a:ea typeface="굴림" panose="020B0600000101010101" pitchFamily="34" charset="-127"/>
              </a:rPr>
              <a:t>x</a:t>
            </a:r>
            <a:r>
              <a:rPr lang="en-US" altLang="ko-KR" sz="2800" smtClean="0">
                <a:ea typeface="굴림" panose="020B0600000101010101" pitchFamily="34" charset="-127"/>
              </a:rPr>
              <a:t>.</a:t>
            </a:r>
          </a:p>
          <a:p>
            <a:pPr eaLnBrk="1" hangingPunct="1"/>
            <a:r>
              <a:rPr lang="en-US" altLang="ko-KR" sz="2800" smtClean="0">
                <a:ea typeface="굴림" panose="020B0600000101010101" pitchFamily="34" charset="-127"/>
              </a:rPr>
              <a:t>Now property 5 is OK, but property 1 is not</a:t>
            </a:r>
          </a:p>
          <a:p>
            <a:pPr eaLnBrk="1" hangingPunct="1"/>
            <a:r>
              <a:rPr lang="en-US" altLang="ko-KR" sz="2800" i="1" smtClean="0">
                <a:ea typeface="굴림" panose="020B0600000101010101" pitchFamily="34" charset="-127"/>
              </a:rPr>
              <a:t>x </a:t>
            </a:r>
            <a:r>
              <a:rPr lang="en-US" altLang="ko-KR" sz="2800" smtClean="0">
                <a:ea typeface="굴림" panose="020B0600000101010101" pitchFamily="34" charset="-127"/>
              </a:rPr>
              <a:t>is either </a:t>
            </a:r>
            <a:r>
              <a:rPr lang="en-US" altLang="ko-KR" sz="2800" b="1" i="1" smtClean="0">
                <a:ea typeface="굴림" panose="020B0600000101010101" pitchFamily="34" charset="-127"/>
              </a:rPr>
              <a:t>doubly black </a:t>
            </a:r>
            <a:r>
              <a:rPr lang="en-US" altLang="ko-KR" sz="2800" smtClean="0">
                <a:ea typeface="굴림" panose="020B0600000101010101" pitchFamily="34" charset="-127"/>
              </a:rPr>
              <a:t>(if </a:t>
            </a:r>
            <a:r>
              <a:rPr lang="en-US" altLang="ko-KR" sz="2800" i="1" smtClean="0">
                <a:ea typeface="굴림" panose="020B0600000101010101" pitchFamily="34" charset="-127"/>
              </a:rPr>
              <a:t>color</a:t>
            </a:r>
            <a:r>
              <a:rPr lang="en-US" altLang="ko-KR" sz="2800" smtClean="0">
                <a:ea typeface="굴림" panose="020B0600000101010101" pitchFamily="34" charset="-127"/>
              </a:rPr>
              <a:t>[</a:t>
            </a:r>
            <a:r>
              <a:rPr lang="en-US" altLang="ko-KR" sz="2800" i="1" smtClean="0">
                <a:ea typeface="굴림" panose="020B0600000101010101" pitchFamily="34" charset="-127"/>
              </a:rPr>
              <a:t>x</a:t>
            </a:r>
            <a:r>
              <a:rPr lang="en-US" altLang="ko-KR" sz="2800" smtClean="0">
                <a:ea typeface="굴림" panose="020B0600000101010101" pitchFamily="34" charset="-127"/>
              </a:rPr>
              <a:t>] = BLACK) or </a:t>
            </a:r>
            <a:r>
              <a:rPr lang="en-US" altLang="ko-KR" sz="2800" b="1" i="1" smtClean="0">
                <a:ea typeface="굴림" panose="020B0600000101010101" pitchFamily="34" charset="-127"/>
              </a:rPr>
              <a:t>red &amp; black </a:t>
            </a:r>
            <a:r>
              <a:rPr lang="en-US" altLang="ko-KR" sz="2800" smtClean="0">
                <a:ea typeface="굴림" panose="020B0600000101010101" pitchFamily="34" charset="-127"/>
              </a:rPr>
              <a:t>(if </a:t>
            </a:r>
            <a:r>
              <a:rPr lang="en-US" altLang="ko-KR" sz="2800" i="1" smtClean="0">
                <a:ea typeface="굴림" panose="020B0600000101010101" pitchFamily="34" charset="-127"/>
              </a:rPr>
              <a:t>color</a:t>
            </a:r>
            <a:r>
              <a:rPr lang="en-US" altLang="ko-KR" sz="2800" smtClean="0">
                <a:ea typeface="굴림" panose="020B0600000101010101" pitchFamily="34" charset="-127"/>
              </a:rPr>
              <a:t>[</a:t>
            </a:r>
            <a:r>
              <a:rPr lang="en-US" altLang="ko-KR" sz="2800" i="1" smtClean="0">
                <a:ea typeface="굴림" panose="020B0600000101010101" pitchFamily="34" charset="-127"/>
              </a:rPr>
              <a:t>x</a:t>
            </a:r>
            <a:r>
              <a:rPr lang="en-US" altLang="ko-KR" sz="2800" smtClean="0">
                <a:ea typeface="굴림" panose="020B0600000101010101" pitchFamily="34" charset="-127"/>
              </a:rPr>
              <a:t>] = RED)</a:t>
            </a:r>
          </a:p>
          <a:p>
            <a:pPr eaLnBrk="1" hangingPunct="1"/>
            <a:r>
              <a:rPr lang="en-US" altLang="ko-KR" sz="2800" smtClean="0">
                <a:ea typeface="굴림" panose="020B0600000101010101" pitchFamily="34" charset="-127"/>
              </a:rPr>
              <a:t>The attribute </a:t>
            </a:r>
            <a:r>
              <a:rPr lang="en-US" altLang="ko-KR" sz="2800" i="1" smtClean="0">
                <a:ea typeface="굴림" panose="020B0600000101010101" pitchFamily="34" charset="-127"/>
              </a:rPr>
              <a:t>color</a:t>
            </a:r>
            <a:r>
              <a:rPr lang="en-US" altLang="ko-KR" sz="2800" smtClean="0">
                <a:ea typeface="굴림" panose="020B0600000101010101" pitchFamily="34" charset="-127"/>
              </a:rPr>
              <a:t>[</a:t>
            </a:r>
            <a:r>
              <a:rPr lang="en-US" altLang="ko-KR" sz="2800" i="1" smtClean="0">
                <a:ea typeface="굴림" panose="020B0600000101010101" pitchFamily="34" charset="-127"/>
              </a:rPr>
              <a:t>x</a:t>
            </a:r>
            <a:r>
              <a:rPr lang="en-US" altLang="ko-KR" sz="2800" smtClean="0">
                <a:ea typeface="굴림" panose="020B0600000101010101" pitchFamily="34" charset="-127"/>
              </a:rPr>
              <a:t>] is still either RED or BLACK. No new values for </a:t>
            </a:r>
            <a:r>
              <a:rPr lang="en-US" altLang="ko-KR" sz="2800" i="1" smtClean="0">
                <a:ea typeface="굴림" panose="020B0600000101010101" pitchFamily="34" charset="-127"/>
              </a:rPr>
              <a:t>color </a:t>
            </a:r>
            <a:r>
              <a:rPr lang="en-US" altLang="ko-KR" sz="2800" smtClean="0">
                <a:ea typeface="굴림" panose="020B0600000101010101" pitchFamily="34" charset="-127"/>
              </a:rPr>
              <a:t>attribute.</a:t>
            </a:r>
          </a:p>
        </p:txBody>
      </p:sp>
      <p:sp>
        <p:nvSpPr>
          <p:cNvPr id="3789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28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6627813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3962400" cy="1143000"/>
          </a:xfrm>
        </p:spPr>
        <p:txBody>
          <a:bodyPr/>
          <a:lstStyle/>
          <a:p>
            <a:pPr eaLnBrk="1" hangingPunct="1"/>
            <a:r>
              <a:rPr lang="en-US" altLang="ko-KR" sz="4000" smtClean="0">
                <a:ea typeface="굴림" panose="020B0600000101010101" pitchFamily="34" charset="-127"/>
              </a:rPr>
              <a:t>Pseudocode for Fixup</a:t>
            </a:r>
          </a:p>
        </p:txBody>
      </p:sp>
      <p:sp>
        <p:nvSpPr>
          <p:cNvPr id="3891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29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General 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panose="020B0600000101010101" pitchFamily="34" charset="-127"/>
              </a:rPr>
              <a:t>A </a:t>
            </a:r>
            <a:r>
              <a:rPr lang="en-US" altLang="ko-KR" sz="2800" b="1" i="1" smtClean="0">
                <a:ea typeface="굴림" panose="020B0600000101010101" pitchFamily="34" charset="-127"/>
              </a:rPr>
              <a:t>red-black tree </a:t>
            </a:r>
            <a:r>
              <a:rPr lang="en-US" altLang="ko-KR" sz="2800" smtClean="0">
                <a:ea typeface="굴림" panose="020B0600000101010101" pitchFamily="34" charset="-127"/>
              </a:rPr>
              <a:t>is a binary search tree + 1 bit per node: an attribute </a:t>
            </a:r>
            <a:r>
              <a:rPr lang="en-US" altLang="ko-KR" sz="2800" i="1" smtClean="0">
                <a:ea typeface="굴림" panose="020B0600000101010101" pitchFamily="34" charset="-127"/>
              </a:rPr>
              <a:t>color</a:t>
            </a:r>
            <a:r>
              <a:rPr lang="en-US" altLang="ko-KR" sz="2800" smtClean="0">
                <a:ea typeface="굴림" panose="020B0600000101010101" pitchFamily="34" charset="-127"/>
              </a:rPr>
              <a:t>, which is either red or black.</a:t>
            </a:r>
          </a:p>
          <a:p>
            <a:pPr eaLnBrk="1" hangingPunct="1"/>
            <a:r>
              <a:rPr lang="en-US" altLang="ko-KR" sz="2800" smtClean="0">
                <a:ea typeface="굴림" panose="020B0600000101010101" pitchFamily="34" charset="-127"/>
              </a:rPr>
              <a:t>All leaves are empty (nil) and colored black.</a:t>
            </a:r>
          </a:p>
          <a:p>
            <a:pPr eaLnBrk="1" hangingPunct="1"/>
            <a:r>
              <a:rPr lang="en-US" altLang="ko-KR" sz="2800" smtClean="0">
                <a:ea typeface="굴림" panose="020B0600000101010101" pitchFamily="34" charset="-127"/>
              </a:rPr>
              <a:t>We use a single sentinel, </a:t>
            </a:r>
            <a:r>
              <a:rPr lang="en-US" altLang="ko-KR" sz="2800" i="1" smtClean="0">
                <a:ea typeface="굴림" panose="020B0600000101010101" pitchFamily="34" charset="-127"/>
              </a:rPr>
              <a:t>nil</a:t>
            </a:r>
            <a:r>
              <a:rPr lang="en-US" altLang="ko-KR" sz="2800" smtClean="0">
                <a:ea typeface="굴림" panose="020B0600000101010101" pitchFamily="34" charset="-127"/>
              </a:rPr>
              <a:t>[</a:t>
            </a:r>
            <a:r>
              <a:rPr lang="en-US" altLang="ko-KR" sz="2800" i="1" smtClean="0">
                <a:ea typeface="굴림" panose="020B0600000101010101" pitchFamily="34" charset="-127"/>
              </a:rPr>
              <a:t>T </a:t>
            </a:r>
            <a:r>
              <a:rPr lang="en-US" altLang="ko-KR" sz="2800" smtClean="0">
                <a:ea typeface="굴림" panose="020B0600000101010101" pitchFamily="34" charset="-127"/>
              </a:rPr>
              <a:t>], for all the leaves of red-black tree </a:t>
            </a:r>
            <a:r>
              <a:rPr lang="en-US" altLang="ko-KR" sz="2800" i="1" smtClean="0">
                <a:ea typeface="굴림" panose="020B0600000101010101" pitchFamily="34" charset="-127"/>
              </a:rPr>
              <a:t>T </a:t>
            </a:r>
            <a:r>
              <a:rPr lang="en-US" altLang="ko-KR" sz="2800" smtClean="0">
                <a:ea typeface="굴림" panose="020B0600000101010101" pitchFamily="34" charset="-127"/>
              </a:rPr>
              <a:t>.</a:t>
            </a:r>
          </a:p>
          <a:p>
            <a:pPr lvl="1" eaLnBrk="1" hangingPunct="1"/>
            <a:r>
              <a:rPr lang="en-US" altLang="ko-KR" sz="2400" i="1" smtClean="0">
                <a:ea typeface="굴림" panose="020B0600000101010101" pitchFamily="34" charset="-127"/>
              </a:rPr>
              <a:t>color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nil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T </a:t>
            </a:r>
            <a:r>
              <a:rPr lang="en-US" altLang="ko-KR" sz="2400" smtClean="0">
                <a:ea typeface="굴림" panose="020B0600000101010101" pitchFamily="34" charset="-127"/>
              </a:rPr>
              <a:t>]] is black.</a:t>
            </a:r>
          </a:p>
          <a:p>
            <a:pPr eaLnBrk="1" hangingPunct="1"/>
            <a:r>
              <a:rPr lang="en-US" altLang="ko-KR" sz="2800" smtClean="0">
                <a:ea typeface="굴림" panose="020B0600000101010101" pitchFamily="34" charset="-127"/>
              </a:rPr>
              <a:t>The root’s parent is also </a:t>
            </a:r>
            <a:r>
              <a:rPr lang="en-US" altLang="ko-KR" sz="2800" i="1" smtClean="0">
                <a:ea typeface="굴림" panose="020B0600000101010101" pitchFamily="34" charset="-127"/>
              </a:rPr>
              <a:t>nil</a:t>
            </a:r>
            <a:r>
              <a:rPr lang="en-US" altLang="ko-KR" sz="2800" smtClean="0">
                <a:ea typeface="굴림" panose="020B0600000101010101" pitchFamily="34" charset="-127"/>
              </a:rPr>
              <a:t>[</a:t>
            </a:r>
            <a:r>
              <a:rPr lang="en-US" altLang="ko-KR" sz="2800" i="1" smtClean="0">
                <a:ea typeface="굴림" panose="020B0600000101010101" pitchFamily="34" charset="-127"/>
              </a:rPr>
              <a:t>T </a:t>
            </a:r>
            <a:r>
              <a:rPr lang="en-US" altLang="ko-KR" sz="2800" smtClean="0">
                <a:ea typeface="굴림" panose="020B0600000101010101" pitchFamily="34" charset="-127"/>
              </a:rPr>
              <a:t>].</a:t>
            </a:r>
            <a:endParaRPr lang="ko-KR" altLang="en-US" sz="2800" smtClean="0">
              <a:ea typeface="굴림" panose="020B0600000101010101" pitchFamily="34" charset="-127"/>
            </a:endParaRPr>
          </a:p>
        </p:txBody>
      </p:sp>
      <p:sp>
        <p:nvSpPr>
          <p:cNvPr id="1536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3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RB-DELETE-FIXUP Remarks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b="1" i="1" smtClean="0">
                <a:ea typeface="굴림" panose="020B0600000101010101" pitchFamily="34" charset="-127"/>
              </a:rPr>
              <a:t>Idea: </a:t>
            </a:r>
            <a:r>
              <a:rPr lang="en-US" altLang="ko-KR" sz="2800" smtClean="0">
                <a:ea typeface="굴림" panose="020B0600000101010101" pitchFamily="34" charset="-127"/>
              </a:rPr>
              <a:t>Move the extra black up the tree until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i="1" smtClean="0">
                <a:ea typeface="굴림" panose="020B0600000101010101" pitchFamily="34" charset="-127"/>
              </a:rPr>
              <a:t>x </a:t>
            </a:r>
            <a:r>
              <a:rPr lang="en-US" altLang="ko-KR" sz="2400" smtClean="0">
                <a:ea typeface="굴림" panose="020B0600000101010101" pitchFamily="34" charset="-127"/>
              </a:rPr>
              <a:t>points to a red &amp; black node ⇒ turn it into a black node,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i="1" smtClean="0">
                <a:ea typeface="굴림" panose="020B0600000101010101" pitchFamily="34" charset="-127"/>
              </a:rPr>
              <a:t>x </a:t>
            </a:r>
            <a:r>
              <a:rPr lang="en-US" altLang="ko-KR" sz="2400" smtClean="0">
                <a:ea typeface="굴림" panose="020B0600000101010101" pitchFamily="34" charset="-127"/>
              </a:rPr>
              <a:t>points to the root ⇒ just remove the extra black, 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Within the </a:t>
            </a:r>
            <a:r>
              <a:rPr lang="en-US" altLang="ko-KR" sz="2800" b="1" smtClean="0">
                <a:ea typeface="굴림" panose="020B0600000101010101" pitchFamily="34" charset="-127"/>
              </a:rPr>
              <a:t>while </a:t>
            </a:r>
            <a:r>
              <a:rPr lang="en-US" altLang="ko-KR" sz="2800" smtClean="0">
                <a:ea typeface="굴림" panose="020B0600000101010101" pitchFamily="34" charset="-127"/>
              </a:rPr>
              <a:t>loop: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i="1" smtClean="0">
                <a:ea typeface="굴림" panose="020B0600000101010101" pitchFamily="34" charset="-127"/>
              </a:rPr>
              <a:t>x </a:t>
            </a:r>
            <a:r>
              <a:rPr lang="en-US" altLang="ko-KR" sz="2400" smtClean="0">
                <a:ea typeface="굴림" panose="020B0600000101010101" pitchFamily="34" charset="-127"/>
              </a:rPr>
              <a:t>always points to a nonroot doubly black node.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i="1" smtClean="0">
                <a:ea typeface="굴림" panose="020B0600000101010101" pitchFamily="34" charset="-127"/>
              </a:rPr>
              <a:t>w </a:t>
            </a:r>
            <a:r>
              <a:rPr lang="en-US" altLang="ko-KR" sz="2400" smtClean="0">
                <a:ea typeface="굴림" panose="020B0600000101010101" pitchFamily="34" charset="-127"/>
              </a:rPr>
              <a:t>is </a:t>
            </a:r>
            <a:r>
              <a:rPr lang="en-US" altLang="ko-KR" sz="2400" i="1" smtClean="0">
                <a:ea typeface="굴림" panose="020B0600000101010101" pitchFamily="34" charset="-127"/>
              </a:rPr>
              <a:t>x’</a:t>
            </a:r>
            <a:r>
              <a:rPr lang="en-US" altLang="ko-KR" sz="2400" smtClean="0">
                <a:ea typeface="굴림" panose="020B0600000101010101" pitchFamily="34" charset="-127"/>
              </a:rPr>
              <a:t>s sibling.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i="1" smtClean="0">
                <a:ea typeface="굴림" panose="020B0600000101010101" pitchFamily="34" charset="-127"/>
              </a:rPr>
              <a:t>w </a:t>
            </a:r>
            <a:r>
              <a:rPr lang="en-US" altLang="ko-KR" sz="2400" smtClean="0">
                <a:ea typeface="굴림" panose="020B0600000101010101" pitchFamily="34" charset="-127"/>
              </a:rPr>
              <a:t>cannot be </a:t>
            </a:r>
            <a:r>
              <a:rPr lang="en-US" altLang="ko-KR" sz="2400" i="1" smtClean="0">
                <a:ea typeface="굴림" panose="020B0600000101010101" pitchFamily="34" charset="-127"/>
              </a:rPr>
              <a:t>nil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T </a:t>
            </a:r>
            <a:r>
              <a:rPr lang="en-US" altLang="ko-KR" sz="2400" smtClean="0">
                <a:ea typeface="굴림" panose="020B0600000101010101" pitchFamily="34" charset="-127"/>
              </a:rPr>
              <a:t>], since that would violate property 5 at 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x</a:t>
            </a:r>
            <a:r>
              <a:rPr lang="en-US" altLang="ko-KR" sz="2400" smtClean="0">
                <a:ea typeface="굴림" panose="020B0600000101010101" pitchFamily="34" charset="-127"/>
              </a:rPr>
              <a:t>].</a:t>
            </a:r>
            <a:endParaRPr lang="ko-KR" altLang="en-US" sz="2400" smtClean="0">
              <a:ea typeface="굴림" panose="020B0600000101010101" pitchFamily="34" charset="-127"/>
            </a:endParaRPr>
          </a:p>
        </p:txBody>
      </p:sp>
      <p:sp>
        <p:nvSpPr>
          <p:cNvPr id="3994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30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b="1" smtClean="0">
                <a:ea typeface="굴림" panose="020B0600000101010101" pitchFamily="34" charset="-127"/>
              </a:rPr>
              <a:t>Case 1: </a:t>
            </a:r>
            <a:r>
              <a:rPr lang="en-US" altLang="en-US" i="1" smtClean="0"/>
              <a:t>w </a:t>
            </a:r>
            <a:r>
              <a:rPr lang="en-US" altLang="en-US" smtClean="0"/>
              <a:t>is red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77724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i="1" smtClean="0">
                <a:ea typeface="굴림" panose="020B0600000101010101" pitchFamily="34" charset="-127"/>
              </a:rPr>
              <a:t>w </a:t>
            </a:r>
            <a:r>
              <a:rPr lang="en-US" altLang="ko-KR" smtClean="0">
                <a:ea typeface="굴림" panose="020B0600000101010101" pitchFamily="34" charset="-127"/>
              </a:rPr>
              <a:t>must have black children.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Make </a:t>
            </a:r>
            <a:r>
              <a:rPr lang="en-US" altLang="ko-KR" i="1" smtClean="0">
                <a:ea typeface="굴림" panose="020B0600000101010101" pitchFamily="34" charset="-127"/>
              </a:rPr>
              <a:t>w </a:t>
            </a:r>
            <a:r>
              <a:rPr lang="en-US" altLang="ko-KR" smtClean="0">
                <a:ea typeface="굴림" panose="020B0600000101010101" pitchFamily="34" charset="-127"/>
              </a:rPr>
              <a:t>black and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smtClean="0">
                <a:ea typeface="굴림" panose="020B0600000101010101" pitchFamily="34" charset="-127"/>
              </a:rPr>
              <a:t>[</a:t>
            </a:r>
            <a:r>
              <a:rPr lang="en-US" altLang="ko-KR" i="1" smtClean="0">
                <a:ea typeface="굴림" panose="020B0600000101010101" pitchFamily="34" charset="-127"/>
              </a:rPr>
              <a:t>x</a:t>
            </a:r>
            <a:r>
              <a:rPr lang="en-US" altLang="ko-KR" smtClean="0">
                <a:ea typeface="굴림" panose="020B0600000101010101" pitchFamily="34" charset="-127"/>
              </a:rPr>
              <a:t>] red.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Then left rotate on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smtClean="0">
                <a:ea typeface="굴림" panose="020B0600000101010101" pitchFamily="34" charset="-127"/>
              </a:rPr>
              <a:t>[</a:t>
            </a:r>
            <a:r>
              <a:rPr lang="en-US" altLang="ko-KR" i="1" smtClean="0">
                <a:ea typeface="굴림" panose="020B0600000101010101" pitchFamily="34" charset="-127"/>
              </a:rPr>
              <a:t>x</a:t>
            </a:r>
            <a:r>
              <a:rPr lang="en-US" altLang="ko-KR" smtClean="0">
                <a:ea typeface="굴림" panose="020B0600000101010101" pitchFamily="34" charset="-127"/>
              </a:rPr>
              <a:t>].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New sibling of </a:t>
            </a:r>
            <a:r>
              <a:rPr lang="en-US" altLang="ko-KR" i="1" smtClean="0">
                <a:ea typeface="굴림" panose="020B0600000101010101" pitchFamily="34" charset="-127"/>
              </a:rPr>
              <a:t>x </a:t>
            </a:r>
            <a:r>
              <a:rPr lang="en-US" altLang="ko-KR" smtClean="0">
                <a:ea typeface="굴림" panose="020B0600000101010101" pitchFamily="34" charset="-127"/>
              </a:rPr>
              <a:t>was a child of </a:t>
            </a:r>
            <a:r>
              <a:rPr lang="en-US" altLang="ko-KR" i="1" smtClean="0">
                <a:ea typeface="굴림" panose="020B0600000101010101" pitchFamily="34" charset="-127"/>
              </a:rPr>
              <a:t>w </a:t>
            </a:r>
            <a:r>
              <a:rPr lang="en-US" altLang="ko-KR" smtClean="0">
                <a:ea typeface="굴림" panose="020B0600000101010101" pitchFamily="34" charset="-127"/>
              </a:rPr>
              <a:t>before rotation ⇒ must be black.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Go immediately to case 2, 3, or 4.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763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31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b="1" smtClean="0">
                <a:ea typeface="굴림" panose="020B0600000101010101" pitchFamily="34" charset="-127"/>
              </a:rPr>
              <a:t>Case 2: </a:t>
            </a:r>
            <a:r>
              <a:rPr lang="en-US" altLang="en-US" sz="4000" i="1" smtClean="0"/>
              <a:t>w </a:t>
            </a:r>
            <a:r>
              <a:rPr lang="en-US" altLang="en-US" sz="4000" smtClean="0"/>
              <a:t>is black and both of </a:t>
            </a:r>
            <a:r>
              <a:rPr lang="en-US" altLang="en-US" sz="4000" i="1" smtClean="0"/>
              <a:t>w</a:t>
            </a:r>
            <a:r>
              <a:rPr lang="en-US" altLang="ko-KR" sz="4000" smtClean="0">
                <a:ea typeface="굴림" panose="020B0600000101010101" pitchFamily="34" charset="-127"/>
              </a:rPr>
              <a:t>’</a:t>
            </a:r>
            <a:r>
              <a:rPr lang="en-US" altLang="en-US" sz="4000" smtClean="0"/>
              <a:t>s children are black</a:t>
            </a:r>
            <a:endParaRPr lang="ko-KR" altLang="en-US" sz="4000" smtClean="0">
              <a:ea typeface="굴림" panose="020B0600000101010101" pitchFamily="34" charset="-127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Take 1 black off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x </a:t>
            </a:r>
            <a:r>
              <a:rPr lang="en-US" altLang="ko-KR" sz="2400" dirty="0" smtClean="0">
                <a:ea typeface="굴림" panose="020B0600000101010101" pitchFamily="34" charset="-127"/>
              </a:rPr>
              <a:t>(⇒singly black) and off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w </a:t>
            </a:r>
            <a:r>
              <a:rPr lang="en-US" altLang="ko-KR" sz="2400" dirty="0" smtClean="0">
                <a:ea typeface="굴림" panose="020B0600000101010101" pitchFamily="34" charset="-127"/>
              </a:rPr>
              <a:t>(⇒red).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Move that black to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dirty="0" smtClean="0">
                <a:ea typeface="굴림" panose="020B0600000101010101" pitchFamily="34" charset="-127"/>
              </a:rPr>
              <a:t>[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x</a:t>
            </a:r>
            <a:r>
              <a:rPr lang="en-US" altLang="ko-KR" sz="2400" dirty="0" smtClean="0">
                <a:ea typeface="굴림" panose="020B0600000101010101" pitchFamily="34" charset="-127"/>
              </a:rPr>
              <a:t>].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Do the next iteration with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dirty="0" smtClean="0">
                <a:ea typeface="굴림" panose="020B0600000101010101" pitchFamily="34" charset="-127"/>
              </a:rPr>
              <a:t>[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x</a:t>
            </a:r>
            <a:r>
              <a:rPr lang="en-US" altLang="ko-KR" sz="2400" dirty="0" smtClean="0">
                <a:ea typeface="굴림" panose="020B0600000101010101" pitchFamily="34" charset="-127"/>
              </a:rPr>
              <a:t>] as the new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x</a:t>
            </a:r>
            <a:r>
              <a:rPr lang="en-US" altLang="ko-KR" sz="2400" dirty="0" smtClean="0">
                <a:ea typeface="굴림" panose="020B0600000101010101" pitchFamily="34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If entered this case from case 1, then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400" dirty="0" smtClean="0">
                <a:ea typeface="굴림" panose="020B0600000101010101" pitchFamily="34" charset="-127"/>
              </a:rPr>
              <a:t>[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x</a:t>
            </a:r>
            <a:r>
              <a:rPr lang="en-US" altLang="ko-KR" sz="2400" dirty="0" smtClean="0">
                <a:ea typeface="굴림" panose="020B0600000101010101" pitchFamily="34" charset="-127"/>
              </a:rPr>
              <a:t>] was red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⇒ new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x </a:t>
            </a:r>
            <a:r>
              <a:rPr lang="en-US" altLang="ko-KR" sz="2400" dirty="0" smtClean="0">
                <a:ea typeface="굴림" panose="020B0600000101010101" pitchFamily="34" charset="-127"/>
              </a:rPr>
              <a:t>is red &amp; black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⇒ color attribute of new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x </a:t>
            </a:r>
            <a:r>
              <a:rPr lang="en-US" altLang="ko-KR" sz="2400" dirty="0" smtClean="0">
                <a:ea typeface="굴림" panose="020B0600000101010101" pitchFamily="34" charset="-127"/>
              </a:rPr>
              <a:t>is RED ⇒ loop terminates. Then new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x </a:t>
            </a:r>
            <a:r>
              <a:rPr lang="en-US" altLang="ko-KR" sz="2400" dirty="0" smtClean="0">
                <a:ea typeface="굴림" panose="020B0600000101010101" pitchFamily="34" charset="-127"/>
              </a:rPr>
              <a:t>is made black in the last line.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0788"/>
            <a:ext cx="8991600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32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b="1" smtClean="0">
                <a:ea typeface="굴림" panose="020B0600000101010101" pitchFamily="34" charset="-127"/>
              </a:rPr>
              <a:t>Case 3: </a:t>
            </a:r>
            <a:r>
              <a:rPr lang="en-US" altLang="en-US" sz="4000" i="1" smtClean="0"/>
              <a:t>w </a:t>
            </a:r>
            <a:r>
              <a:rPr lang="en-US" altLang="en-US" sz="4000" smtClean="0"/>
              <a:t>is black, </a:t>
            </a:r>
            <a:r>
              <a:rPr lang="en-US" altLang="en-US" sz="4000" i="1" smtClean="0"/>
              <a:t>w</a:t>
            </a:r>
            <a:r>
              <a:rPr lang="en-US" altLang="ko-KR" sz="4000" smtClean="0">
                <a:ea typeface="굴림" panose="020B0600000101010101" pitchFamily="34" charset="-127"/>
              </a:rPr>
              <a:t>’</a:t>
            </a:r>
            <a:r>
              <a:rPr lang="en-US" altLang="en-US" sz="4000" smtClean="0"/>
              <a:t>s left child is red, and </a:t>
            </a:r>
            <a:r>
              <a:rPr lang="en-US" altLang="en-US" sz="4000" i="1" smtClean="0"/>
              <a:t>w</a:t>
            </a:r>
            <a:r>
              <a:rPr lang="en-US" altLang="ko-KR" sz="4000" smtClean="0">
                <a:ea typeface="굴림" panose="020B0600000101010101" pitchFamily="34" charset="-127"/>
              </a:rPr>
              <a:t>’</a:t>
            </a:r>
            <a:r>
              <a:rPr lang="en-US" altLang="en-US" sz="4000" smtClean="0"/>
              <a:t>s right child is black</a:t>
            </a:r>
            <a:endParaRPr lang="ko-KR" altLang="en-US" sz="4000" smtClean="0">
              <a:ea typeface="굴림" panose="020B0600000101010101" pitchFamily="34" charset="-127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Make </a:t>
            </a:r>
            <a:r>
              <a:rPr lang="en-US" altLang="ko-KR" i="1" smtClean="0">
                <a:ea typeface="굴림" panose="020B0600000101010101" pitchFamily="34" charset="-127"/>
              </a:rPr>
              <a:t>w </a:t>
            </a:r>
            <a:r>
              <a:rPr lang="en-US" altLang="ko-KR" smtClean="0">
                <a:ea typeface="굴림" panose="020B0600000101010101" pitchFamily="34" charset="-127"/>
              </a:rPr>
              <a:t>red and </a:t>
            </a:r>
            <a:r>
              <a:rPr lang="en-US" altLang="ko-KR" i="1" smtClean="0">
                <a:ea typeface="굴림" panose="020B0600000101010101" pitchFamily="34" charset="-127"/>
              </a:rPr>
              <a:t>w</a:t>
            </a:r>
            <a:r>
              <a:rPr lang="en-US" altLang="ko-KR" smtClean="0">
                <a:ea typeface="굴림" panose="020B0600000101010101" pitchFamily="34" charset="-127"/>
              </a:rPr>
              <a:t>’s left child black.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Then right rotate on </a:t>
            </a:r>
            <a:r>
              <a:rPr lang="en-US" altLang="ko-KR" i="1" smtClean="0">
                <a:ea typeface="굴림" panose="020B0600000101010101" pitchFamily="34" charset="-127"/>
              </a:rPr>
              <a:t>w</a:t>
            </a:r>
            <a:r>
              <a:rPr lang="en-US" altLang="ko-KR" smtClean="0">
                <a:ea typeface="굴림" panose="020B0600000101010101" pitchFamily="34" charset="-127"/>
              </a:rPr>
              <a:t>.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New sibling </a:t>
            </a:r>
            <a:r>
              <a:rPr lang="en-US" altLang="ko-KR" i="1" smtClean="0">
                <a:ea typeface="굴림" panose="020B0600000101010101" pitchFamily="34" charset="-127"/>
              </a:rPr>
              <a:t>w </a:t>
            </a:r>
            <a:r>
              <a:rPr lang="en-US" altLang="ko-KR" smtClean="0">
                <a:ea typeface="굴림" panose="020B0600000101010101" pitchFamily="34" charset="-127"/>
              </a:rPr>
              <a:t>of </a:t>
            </a:r>
            <a:r>
              <a:rPr lang="en-US" altLang="ko-KR" i="1" smtClean="0">
                <a:ea typeface="굴림" panose="020B0600000101010101" pitchFamily="34" charset="-127"/>
              </a:rPr>
              <a:t>x </a:t>
            </a:r>
            <a:r>
              <a:rPr lang="en-US" altLang="ko-KR" smtClean="0">
                <a:ea typeface="굴림" panose="020B0600000101010101" pitchFamily="34" charset="-127"/>
              </a:rPr>
              <a:t>is black with a red right child ⇒ case 4.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01763"/>
            <a:ext cx="8991600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33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b="1" smtClean="0">
                <a:ea typeface="굴림" panose="020B0600000101010101" pitchFamily="34" charset="-127"/>
              </a:rPr>
              <a:t>Case 4: </a:t>
            </a:r>
            <a:r>
              <a:rPr lang="en-US" altLang="en-US" sz="4000" i="1" smtClean="0"/>
              <a:t>w </a:t>
            </a:r>
            <a:r>
              <a:rPr lang="en-US" altLang="en-US" sz="4000" smtClean="0"/>
              <a:t>is black, </a:t>
            </a:r>
            <a:r>
              <a:rPr lang="en-US" altLang="en-US" sz="4000" i="1" smtClean="0"/>
              <a:t>w</a:t>
            </a:r>
            <a:r>
              <a:rPr lang="en-US" altLang="ko-KR" sz="4000" smtClean="0">
                <a:ea typeface="굴림" panose="020B0600000101010101" pitchFamily="34" charset="-127"/>
              </a:rPr>
              <a:t>’</a:t>
            </a:r>
            <a:r>
              <a:rPr lang="en-US" altLang="en-US" sz="4000" smtClean="0"/>
              <a:t>s left child is black, and </a:t>
            </a:r>
            <a:r>
              <a:rPr lang="en-US" altLang="en-US" sz="4000" i="1" smtClean="0"/>
              <a:t>w</a:t>
            </a:r>
            <a:r>
              <a:rPr lang="en-US" altLang="ko-KR" sz="4000" smtClean="0">
                <a:ea typeface="굴림" panose="020B0600000101010101" pitchFamily="34" charset="-127"/>
              </a:rPr>
              <a:t>’</a:t>
            </a:r>
            <a:r>
              <a:rPr lang="en-US" altLang="en-US" sz="4000" smtClean="0"/>
              <a:t>s right child is red</a:t>
            </a:r>
            <a:endParaRPr lang="ko-KR" altLang="en-US" sz="4000" smtClean="0">
              <a:ea typeface="굴림" panose="020B0600000101010101" pitchFamily="34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7772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Make </a:t>
            </a:r>
            <a:r>
              <a:rPr lang="en-US" altLang="ko-KR" sz="2400" i="1" smtClean="0">
                <a:ea typeface="굴림" panose="020B0600000101010101" pitchFamily="34" charset="-127"/>
              </a:rPr>
              <a:t>w </a:t>
            </a:r>
            <a:r>
              <a:rPr lang="en-US" altLang="ko-KR" sz="2400" smtClean="0">
                <a:ea typeface="굴림" panose="020B0600000101010101" pitchFamily="34" charset="-127"/>
              </a:rPr>
              <a:t>be 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x</a:t>
            </a:r>
            <a:r>
              <a:rPr lang="en-US" altLang="ko-KR" sz="2400" smtClean="0">
                <a:ea typeface="굴림" panose="020B0600000101010101" pitchFamily="34" charset="-127"/>
              </a:rPr>
              <a:t>]’s color (</a:t>
            </a:r>
            <a:r>
              <a:rPr lang="en-US" altLang="ko-KR" sz="2400" i="1" smtClean="0">
                <a:ea typeface="굴림" panose="020B0600000101010101" pitchFamily="34" charset="-127"/>
              </a:rPr>
              <a:t>c</a:t>
            </a:r>
            <a:r>
              <a:rPr lang="en-US" altLang="ko-KR" sz="2400" smtClean="0">
                <a:ea typeface="굴림" panose="020B0600000101010101" pitchFamily="34" charset="-127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Make 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x</a:t>
            </a:r>
            <a:r>
              <a:rPr lang="en-US" altLang="ko-KR" sz="2400" smtClean="0">
                <a:ea typeface="굴림" panose="020B0600000101010101" pitchFamily="34" charset="-127"/>
              </a:rPr>
              <a:t>] black and </a:t>
            </a:r>
            <a:r>
              <a:rPr lang="en-US" altLang="ko-KR" sz="2400" i="1" smtClean="0">
                <a:ea typeface="굴림" panose="020B0600000101010101" pitchFamily="34" charset="-127"/>
              </a:rPr>
              <a:t>w’</a:t>
            </a:r>
            <a:r>
              <a:rPr lang="en-US" altLang="ko-KR" sz="2400" smtClean="0">
                <a:ea typeface="굴림" panose="020B0600000101010101" pitchFamily="34" charset="-127"/>
              </a:rPr>
              <a:t>s right child black.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Then left rotate on </a:t>
            </a:r>
            <a:r>
              <a:rPr lang="en-US" altLang="ko-KR" sz="2400" i="1" smtClean="0">
                <a:ea typeface="굴림" panose="020B0600000101010101" pitchFamily="34" charset="-127"/>
              </a:rPr>
              <a:t>p</a:t>
            </a:r>
            <a:r>
              <a:rPr lang="en-US" altLang="ko-KR" sz="2400" smtClean="0">
                <a:ea typeface="굴림" panose="020B0600000101010101" pitchFamily="34" charset="-127"/>
              </a:rPr>
              <a:t>[</a:t>
            </a:r>
            <a:r>
              <a:rPr lang="en-US" altLang="ko-KR" sz="2400" i="1" smtClean="0">
                <a:ea typeface="굴림" panose="020B0600000101010101" pitchFamily="34" charset="-127"/>
              </a:rPr>
              <a:t>x</a:t>
            </a:r>
            <a:r>
              <a:rPr lang="en-US" altLang="ko-KR" sz="2400" smtClean="0">
                <a:ea typeface="굴림" panose="020B0600000101010101" pitchFamily="34" charset="-127"/>
              </a:rPr>
              <a:t>].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Remove the extra black on </a:t>
            </a:r>
            <a:r>
              <a:rPr lang="en-US" altLang="ko-KR" sz="2400" i="1" smtClean="0">
                <a:ea typeface="굴림" panose="020B0600000101010101" pitchFamily="34" charset="-127"/>
              </a:rPr>
              <a:t>x </a:t>
            </a:r>
            <a:r>
              <a:rPr lang="en-US" altLang="ko-KR" sz="2400" smtClean="0">
                <a:ea typeface="굴림" panose="020B0600000101010101" pitchFamily="34" charset="-127"/>
              </a:rPr>
              <a:t>(⇒ </a:t>
            </a:r>
            <a:r>
              <a:rPr lang="en-US" altLang="ko-KR" sz="2400" i="1" smtClean="0">
                <a:ea typeface="굴림" panose="020B0600000101010101" pitchFamily="34" charset="-127"/>
              </a:rPr>
              <a:t>x </a:t>
            </a:r>
            <a:r>
              <a:rPr lang="en-US" altLang="ko-KR" sz="2400" smtClean="0">
                <a:ea typeface="굴림" panose="020B0600000101010101" pitchFamily="34" charset="-127"/>
              </a:rPr>
              <a:t>is now singly black) without violating any red-black properties.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All done. Setting </a:t>
            </a:r>
            <a:r>
              <a:rPr lang="en-US" altLang="ko-KR" sz="2400" i="1" smtClean="0">
                <a:ea typeface="굴림" panose="020B0600000101010101" pitchFamily="34" charset="-127"/>
              </a:rPr>
              <a:t>x </a:t>
            </a:r>
            <a:r>
              <a:rPr lang="en-US" altLang="ko-KR" sz="2400" smtClean="0">
                <a:ea typeface="굴림" panose="020B0600000101010101" pitchFamily="34" charset="-127"/>
              </a:rPr>
              <a:t>to root causes the loop to terminate.</a:t>
            </a: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78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34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Analysis -  Deletion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 i="1" smtClean="0">
                <a:ea typeface="굴림" panose="020B0600000101010101" pitchFamily="34" charset="-127"/>
              </a:rPr>
              <a:t>O(</a:t>
            </a:r>
            <a:r>
              <a:rPr lang="en-US" altLang="ko-KR" sz="2800" smtClean="0">
                <a:ea typeface="굴림" panose="020B0600000101010101" pitchFamily="34" charset="-127"/>
              </a:rPr>
              <a:t>lg </a:t>
            </a:r>
            <a:r>
              <a:rPr lang="en-US" altLang="ko-KR" sz="2800" i="1" smtClean="0">
                <a:ea typeface="굴림" panose="020B0600000101010101" pitchFamily="34" charset="-127"/>
              </a:rPr>
              <a:t>n) </a:t>
            </a:r>
            <a:r>
              <a:rPr lang="en-US" altLang="ko-KR" sz="2800" smtClean="0">
                <a:ea typeface="굴림" panose="020B0600000101010101" pitchFamily="34" charset="-127"/>
              </a:rPr>
              <a:t>time to get through RB-DELETE up to the call of RB-DELETE-FIXUP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Within RB-DELETE-FIXUP: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Case 2 is the only case in which more iterations occur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i="1" smtClean="0">
                <a:ea typeface="굴림" panose="020B0600000101010101" pitchFamily="34" charset="-127"/>
              </a:rPr>
              <a:t>x </a:t>
            </a:r>
            <a:r>
              <a:rPr lang="en-US" altLang="ko-KR" sz="2400" smtClean="0">
                <a:ea typeface="굴림" panose="020B0600000101010101" pitchFamily="34" charset="-127"/>
              </a:rPr>
              <a:t>moves up 1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Hence, </a:t>
            </a:r>
            <a:r>
              <a:rPr lang="en-US" altLang="ko-KR" sz="2400" i="1" smtClean="0">
                <a:ea typeface="굴림" panose="020B0600000101010101" pitchFamily="34" charset="-127"/>
              </a:rPr>
              <a:t>O(</a:t>
            </a:r>
            <a:r>
              <a:rPr lang="en-US" altLang="ko-KR" sz="2400" smtClean="0">
                <a:ea typeface="굴림" panose="020B0600000101010101" pitchFamily="34" charset="-127"/>
              </a:rPr>
              <a:t>lg </a:t>
            </a:r>
            <a:r>
              <a:rPr lang="en-US" altLang="ko-KR" sz="2400" i="1" smtClean="0">
                <a:ea typeface="굴림" panose="020B0600000101010101" pitchFamily="34" charset="-127"/>
              </a:rPr>
              <a:t>n) </a:t>
            </a:r>
            <a:r>
              <a:rPr lang="en-US" altLang="ko-KR" sz="2400" smtClean="0">
                <a:ea typeface="굴림" panose="020B0600000101010101" pitchFamily="34" charset="-127"/>
              </a:rPr>
              <a:t>iterations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Each of cases 1, 3, and 4 has 1 rotation⇒≤3 rotations in all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>
                <a:ea typeface="굴림" panose="020B0600000101010101" pitchFamily="34" charset="-127"/>
              </a:rPr>
              <a:t>Hence, </a:t>
            </a:r>
            <a:r>
              <a:rPr lang="en-US" altLang="ko-KR" sz="2800" i="1" smtClean="0">
                <a:ea typeface="굴림" panose="020B0600000101010101" pitchFamily="34" charset="-127"/>
              </a:rPr>
              <a:t>O(</a:t>
            </a:r>
            <a:r>
              <a:rPr lang="en-US" altLang="ko-KR" sz="2800" smtClean="0">
                <a:ea typeface="굴림" panose="020B0600000101010101" pitchFamily="34" charset="-127"/>
              </a:rPr>
              <a:t>lg </a:t>
            </a:r>
            <a:r>
              <a:rPr lang="en-US" altLang="ko-KR" sz="2800" i="1" smtClean="0">
                <a:ea typeface="굴림" panose="020B0600000101010101" pitchFamily="34" charset="-127"/>
              </a:rPr>
              <a:t>n) </a:t>
            </a:r>
            <a:r>
              <a:rPr lang="en-US" altLang="ko-KR" sz="2800" smtClean="0">
                <a:ea typeface="굴림" panose="020B0600000101010101" pitchFamily="34" charset="-127"/>
              </a:rPr>
              <a:t>time</a:t>
            </a:r>
            <a:endParaRPr lang="ko-KR" altLang="en-US" sz="2800" smtClean="0">
              <a:ea typeface="굴림" panose="020B0600000101010101" pitchFamily="34" charset="-127"/>
            </a:endParaRPr>
          </a:p>
        </p:txBody>
      </p:sp>
      <p:sp>
        <p:nvSpPr>
          <p:cNvPr id="4506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35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 flipH="1">
            <a:off x="1752600" y="3810000"/>
            <a:ext cx="609600" cy="609600"/>
            <a:chOff x="1524000" y="4495800"/>
            <a:chExt cx="609600" cy="609600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752600" y="4495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1524000" y="48768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 flipH="1">
            <a:off x="2667000" y="4724400"/>
            <a:ext cx="609600" cy="609600"/>
            <a:chOff x="1524000" y="4495800"/>
            <a:chExt cx="609600" cy="609600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1752600" y="4495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524000" y="48768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 flipH="1">
            <a:off x="4267200" y="4724400"/>
            <a:ext cx="609600" cy="609600"/>
            <a:chOff x="1524000" y="4495800"/>
            <a:chExt cx="609600" cy="609600"/>
          </a:xfrm>
        </p:grpSpPr>
        <p:cxnSp>
          <p:nvCxnSpPr>
            <p:cNvPr id="133" name="Straight Connector 132"/>
            <p:cNvCxnSpPr/>
            <p:nvPr/>
          </p:nvCxnSpPr>
          <p:spPr>
            <a:xfrm flipH="1">
              <a:off x="1752600" y="4495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>
              <a:off x="1524000" y="48768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 flipH="1">
            <a:off x="4876800" y="3429000"/>
            <a:ext cx="609600" cy="609600"/>
            <a:chOff x="1524000" y="4495800"/>
            <a:chExt cx="609600" cy="609600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752600" y="4495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1524000" y="48768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 flipH="1">
            <a:off x="7239000" y="3581400"/>
            <a:ext cx="609600" cy="609600"/>
            <a:chOff x="1524000" y="4495800"/>
            <a:chExt cx="609600" cy="609600"/>
          </a:xfrm>
        </p:grpSpPr>
        <p:cxnSp>
          <p:nvCxnSpPr>
            <p:cNvPr id="124" name="Straight Connector 123"/>
            <p:cNvCxnSpPr/>
            <p:nvPr/>
          </p:nvCxnSpPr>
          <p:spPr>
            <a:xfrm flipH="1">
              <a:off x="1752600" y="4495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1524000" y="48768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629400" y="3581400"/>
            <a:ext cx="609600" cy="609600"/>
            <a:chOff x="1524000" y="4495800"/>
            <a:chExt cx="609600" cy="609600"/>
          </a:xfrm>
        </p:grpSpPr>
        <p:cxnSp>
          <p:nvCxnSpPr>
            <p:cNvPr id="127" name="Straight Connector 126"/>
            <p:cNvCxnSpPr/>
            <p:nvPr/>
          </p:nvCxnSpPr>
          <p:spPr>
            <a:xfrm flipH="1">
              <a:off x="1752600" y="4495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1524000" y="48768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7848600" y="2514600"/>
            <a:ext cx="609600" cy="609600"/>
            <a:chOff x="1524000" y="4495800"/>
            <a:chExt cx="609600" cy="609600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1752600" y="4495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1524000" y="48768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057400" y="4724400"/>
            <a:ext cx="609600" cy="609600"/>
            <a:chOff x="1524000" y="4495800"/>
            <a:chExt cx="609600" cy="609600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1752600" y="4495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1524000" y="48768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657600" y="4724400"/>
            <a:ext cx="609600" cy="609600"/>
            <a:chOff x="1524000" y="4495800"/>
            <a:chExt cx="609600" cy="609600"/>
          </a:xfrm>
        </p:grpSpPr>
        <p:cxnSp>
          <p:nvCxnSpPr>
            <p:cNvPr id="115" name="Straight Connector 114"/>
            <p:cNvCxnSpPr/>
            <p:nvPr/>
          </p:nvCxnSpPr>
          <p:spPr>
            <a:xfrm flipH="1">
              <a:off x="1752600" y="4495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1524000" y="48768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239000" y="2514600"/>
            <a:ext cx="609600" cy="609600"/>
            <a:chOff x="1524000" y="4495800"/>
            <a:chExt cx="609600" cy="609600"/>
          </a:xfrm>
        </p:grpSpPr>
        <p:cxnSp>
          <p:nvCxnSpPr>
            <p:cNvPr id="112" name="Straight Connector 111"/>
            <p:cNvCxnSpPr/>
            <p:nvPr/>
          </p:nvCxnSpPr>
          <p:spPr>
            <a:xfrm flipH="1">
              <a:off x="1752600" y="4495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1524000" y="48768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791200" y="2590800"/>
            <a:ext cx="609600" cy="609600"/>
            <a:chOff x="1524000" y="4495800"/>
            <a:chExt cx="609600" cy="609600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1752600" y="4495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1524000" y="48768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3429000"/>
            <a:ext cx="609600" cy="609600"/>
            <a:chOff x="1524000" y="4495800"/>
            <a:chExt cx="609600" cy="609600"/>
          </a:xfrm>
        </p:grpSpPr>
        <p:cxnSp>
          <p:nvCxnSpPr>
            <p:cNvPr id="105" name="Straight Connector 104"/>
            <p:cNvCxnSpPr/>
            <p:nvPr/>
          </p:nvCxnSpPr>
          <p:spPr>
            <a:xfrm flipH="1">
              <a:off x="1752600" y="4495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1524000" y="48768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143000" y="3810000"/>
            <a:ext cx="609600" cy="609600"/>
            <a:chOff x="1524000" y="4495800"/>
            <a:chExt cx="609600" cy="609600"/>
          </a:xfrm>
        </p:grpSpPr>
        <p:cxnSp>
          <p:nvCxnSpPr>
            <p:cNvPr id="101" name="Straight Connector 100"/>
            <p:cNvCxnSpPr/>
            <p:nvPr/>
          </p:nvCxnSpPr>
          <p:spPr>
            <a:xfrm flipH="1">
              <a:off x="1752600" y="4495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524000" y="48768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3352800" y="3429000"/>
            <a:ext cx="838200" cy="1066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743200" y="3505200"/>
            <a:ext cx="4572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3352800" y="2590800"/>
            <a:ext cx="53340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114800" y="2514600"/>
            <a:ext cx="68580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477000" y="2590800"/>
            <a:ext cx="68580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971800" y="1676400"/>
            <a:ext cx="9144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18" idx="0"/>
          </p:cNvCxnSpPr>
          <p:nvPr/>
        </p:nvCxnSpPr>
        <p:spPr>
          <a:xfrm>
            <a:off x="1447800" y="2971800"/>
            <a:ext cx="30480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ko-KR" smtClean="0"/>
              <a:t>Algorithm Analysis</a:t>
            </a:r>
            <a:endParaRPr lang="en-GB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36</a:t>
            </a:fld>
            <a:endParaRPr lang="en-GB" altLang="ko-KR" dirty="0">
              <a:ea typeface="굴림" panose="020B0600000101010101" pitchFamily="34" charset="-127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19600" y="152400"/>
            <a:ext cx="609600" cy="461665"/>
            <a:chOff x="2209800" y="762000"/>
            <a:chExt cx="609600" cy="461665"/>
          </a:xfrm>
        </p:grpSpPr>
        <p:sp>
          <p:nvSpPr>
            <p:cNvPr id="7" name="Oval 6"/>
            <p:cNvSpPr/>
            <p:nvPr/>
          </p:nvSpPr>
          <p:spPr>
            <a:xfrm>
              <a:off x="2286000" y="764232"/>
              <a:ext cx="457200" cy="4572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9800" y="762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14600" y="1371600"/>
            <a:ext cx="609600" cy="461665"/>
            <a:chOff x="2209800" y="762000"/>
            <a:chExt cx="609600" cy="461665"/>
          </a:xfrm>
        </p:grpSpPr>
        <p:sp>
          <p:nvSpPr>
            <p:cNvPr id="11" name="Oval 10"/>
            <p:cNvSpPr/>
            <p:nvPr/>
          </p:nvSpPr>
          <p:spPr>
            <a:xfrm>
              <a:off x="2286000" y="764232"/>
              <a:ext cx="457200" cy="4572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09800" y="762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0600" y="2590800"/>
            <a:ext cx="609600" cy="461665"/>
            <a:chOff x="2209800" y="762000"/>
            <a:chExt cx="609600" cy="461665"/>
          </a:xfrm>
        </p:grpSpPr>
        <p:sp>
          <p:nvSpPr>
            <p:cNvPr id="14" name="Oval 13"/>
            <p:cNvSpPr/>
            <p:nvPr/>
          </p:nvSpPr>
          <p:spPr>
            <a:xfrm>
              <a:off x="2286000" y="764232"/>
              <a:ext cx="457200" cy="4572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9800" y="762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47800" y="3505200"/>
            <a:ext cx="609600" cy="461665"/>
            <a:chOff x="2743200" y="3352800"/>
            <a:chExt cx="609600" cy="461665"/>
          </a:xfrm>
        </p:grpSpPr>
        <p:sp>
          <p:nvSpPr>
            <p:cNvPr id="17" name="Oval 16"/>
            <p:cNvSpPr/>
            <p:nvPr/>
          </p:nvSpPr>
          <p:spPr>
            <a:xfrm>
              <a:off x="2819400" y="3355032"/>
              <a:ext cx="457200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43200" y="3352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33800" y="2286000"/>
            <a:ext cx="609600" cy="461665"/>
            <a:chOff x="2743200" y="3352800"/>
            <a:chExt cx="609600" cy="461665"/>
          </a:xfrm>
        </p:grpSpPr>
        <p:sp>
          <p:nvSpPr>
            <p:cNvPr id="21" name="Oval 20"/>
            <p:cNvSpPr/>
            <p:nvPr/>
          </p:nvSpPr>
          <p:spPr>
            <a:xfrm>
              <a:off x="2819400" y="3355032"/>
              <a:ext cx="457200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43200" y="3352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17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05600" y="1295400"/>
            <a:ext cx="609600" cy="461665"/>
            <a:chOff x="2209800" y="762000"/>
            <a:chExt cx="609600" cy="461665"/>
          </a:xfrm>
        </p:grpSpPr>
        <p:sp>
          <p:nvSpPr>
            <p:cNvPr id="24" name="Oval 23"/>
            <p:cNvSpPr/>
            <p:nvPr/>
          </p:nvSpPr>
          <p:spPr>
            <a:xfrm>
              <a:off x="2286000" y="764232"/>
              <a:ext cx="457200" cy="4572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09800" y="762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96000" y="2286000"/>
            <a:ext cx="609600" cy="461665"/>
            <a:chOff x="2209800" y="762000"/>
            <a:chExt cx="609600" cy="461665"/>
          </a:xfrm>
        </p:grpSpPr>
        <p:sp>
          <p:nvSpPr>
            <p:cNvPr id="27" name="Oval 26"/>
            <p:cNvSpPr/>
            <p:nvPr/>
          </p:nvSpPr>
          <p:spPr>
            <a:xfrm>
              <a:off x="2286000" y="764232"/>
              <a:ext cx="457200" cy="4572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9800" y="762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67600" y="2286000"/>
            <a:ext cx="609600" cy="461665"/>
            <a:chOff x="2209800" y="762000"/>
            <a:chExt cx="609600" cy="461665"/>
          </a:xfrm>
        </p:grpSpPr>
        <p:sp>
          <p:nvSpPr>
            <p:cNvPr id="30" name="Oval 29"/>
            <p:cNvSpPr/>
            <p:nvPr/>
          </p:nvSpPr>
          <p:spPr>
            <a:xfrm>
              <a:off x="2286000" y="764232"/>
              <a:ext cx="457200" cy="4572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9800" y="762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71800" y="3124200"/>
            <a:ext cx="609600" cy="461665"/>
            <a:chOff x="2209800" y="762000"/>
            <a:chExt cx="609600" cy="461665"/>
          </a:xfrm>
        </p:grpSpPr>
        <p:sp>
          <p:nvSpPr>
            <p:cNvPr id="33" name="Oval 32"/>
            <p:cNvSpPr/>
            <p:nvPr/>
          </p:nvSpPr>
          <p:spPr>
            <a:xfrm>
              <a:off x="2286000" y="764232"/>
              <a:ext cx="457200" cy="4572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09800" y="762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72000" y="3124200"/>
            <a:ext cx="609600" cy="461665"/>
            <a:chOff x="2209800" y="762000"/>
            <a:chExt cx="609600" cy="461665"/>
          </a:xfrm>
        </p:grpSpPr>
        <p:sp>
          <p:nvSpPr>
            <p:cNvPr id="36" name="Oval 35"/>
            <p:cNvSpPr/>
            <p:nvPr/>
          </p:nvSpPr>
          <p:spPr>
            <a:xfrm>
              <a:off x="2286000" y="764232"/>
              <a:ext cx="457200" cy="4572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09800" y="762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438400" y="4419600"/>
            <a:ext cx="609600" cy="461665"/>
            <a:chOff x="2743200" y="3352800"/>
            <a:chExt cx="609600" cy="461665"/>
          </a:xfrm>
        </p:grpSpPr>
        <p:sp>
          <p:nvSpPr>
            <p:cNvPr id="39" name="Oval 38"/>
            <p:cNvSpPr/>
            <p:nvPr/>
          </p:nvSpPr>
          <p:spPr>
            <a:xfrm>
              <a:off x="2819400" y="3355032"/>
              <a:ext cx="457200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3352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9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62400" y="4419600"/>
            <a:ext cx="609600" cy="461665"/>
            <a:chOff x="2743200" y="3352800"/>
            <a:chExt cx="609600" cy="461665"/>
          </a:xfrm>
        </p:grpSpPr>
        <p:sp>
          <p:nvSpPr>
            <p:cNvPr id="42" name="Oval 41"/>
            <p:cNvSpPr/>
            <p:nvPr/>
          </p:nvSpPr>
          <p:spPr>
            <a:xfrm>
              <a:off x="2819400" y="3355032"/>
              <a:ext cx="457200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43200" y="3352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V="1">
            <a:off x="1447800" y="1752600"/>
            <a:ext cx="12192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971800" y="425450"/>
            <a:ext cx="1625600" cy="10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953000" y="457202"/>
            <a:ext cx="1981200" cy="914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28" idx="0"/>
          </p:cNvCxnSpPr>
          <p:nvPr/>
        </p:nvCxnSpPr>
        <p:spPr>
          <a:xfrm flipH="1">
            <a:off x="6400800" y="1676400"/>
            <a:ext cx="53340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1" idx="0"/>
          </p:cNvCxnSpPr>
          <p:nvPr/>
        </p:nvCxnSpPr>
        <p:spPr>
          <a:xfrm>
            <a:off x="7162800" y="1676400"/>
            <a:ext cx="60960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6934200" y="3276600"/>
            <a:ext cx="609600" cy="461665"/>
            <a:chOff x="2743200" y="3352800"/>
            <a:chExt cx="609600" cy="461665"/>
          </a:xfrm>
        </p:grpSpPr>
        <p:sp>
          <p:nvSpPr>
            <p:cNvPr id="81" name="Oval 80"/>
            <p:cNvSpPr/>
            <p:nvPr/>
          </p:nvSpPr>
          <p:spPr>
            <a:xfrm>
              <a:off x="2819400" y="3355032"/>
              <a:ext cx="457200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43200" y="3352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27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28600" y="3048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tree for exercising</a:t>
            </a:r>
          </a:p>
          <a:p>
            <a:r>
              <a:rPr lang="en-US" dirty="0" smtClean="0"/>
              <a:t>during class</a:t>
            </a:r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609600" y="2895600"/>
            <a:ext cx="609600" cy="609600"/>
            <a:chOff x="1066800" y="3581400"/>
            <a:chExt cx="609600" cy="609600"/>
          </a:xfrm>
        </p:grpSpPr>
        <p:cxnSp>
          <p:nvCxnSpPr>
            <p:cNvPr id="97" name="Straight Connector 96"/>
            <p:cNvCxnSpPr/>
            <p:nvPr/>
          </p:nvCxnSpPr>
          <p:spPr>
            <a:xfrm flipH="1">
              <a:off x="1295400" y="35814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1066800" y="3962400"/>
              <a:ext cx="533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NIL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66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Red-Black Properties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2800" smtClean="0">
                <a:ea typeface="굴림" panose="020B0600000101010101" pitchFamily="34" charset="-127"/>
              </a:rPr>
              <a:t>Every node is either red or black.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2800" smtClean="0">
                <a:ea typeface="굴림" panose="020B0600000101010101" pitchFamily="34" charset="-127"/>
              </a:rPr>
              <a:t>The root is black.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2800" smtClean="0">
                <a:ea typeface="굴림" panose="020B0600000101010101" pitchFamily="34" charset="-127"/>
              </a:rPr>
              <a:t>Every leaf (</a:t>
            </a:r>
            <a:r>
              <a:rPr lang="en-US" altLang="ko-KR" sz="2800" i="1" smtClean="0">
                <a:ea typeface="굴림" panose="020B0600000101010101" pitchFamily="34" charset="-127"/>
              </a:rPr>
              <a:t>nil</a:t>
            </a:r>
            <a:r>
              <a:rPr lang="en-US" altLang="ko-KR" sz="2800" smtClean="0">
                <a:ea typeface="굴림" panose="020B0600000101010101" pitchFamily="34" charset="-127"/>
              </a:rPr>
              <a:t>[</a:t>
            </a:r>
            <a:r>
              <a:rPr lang="en-US" altLang="ko-KR" sz="2800" i="1" smtClean="0">
                <a:ea typeface="굴림" panose="020B0600000101010101" pitchFamily="34" charset="-127"/>
              </a:rPr>
              <a:t>T </a:t>
            </a:r>
            <a:r>
              <a:rPr lang="en-US" altLang="ko-KR" sz="2800" smtClean="0">
                <a:ea typeface="굴림" panose="020B0600000101010101" pitchFamily="34" charset="-127"/>
              </a:rPr>
              <a:t>]) is black.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2800" smtClean="0">
                <a:ea typeface="굴림" panose="020B0600000101010101" pitchFamily="34" charset="-127"/>
              </a:rPr>
              <a:t>If a node is red, then both its children are black. (Hence no two reds in a row on a simple path from the root to a leaf.)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2800" smtClean="0">
                <a:ea typeface="굴림" panose="020B0600000101010101" pitchFamily="34" charset="-127"/>
              </a:rPr>
              <a:t>For each node, all paths from the node to descendant leaves contain the same number of black nodes.</a:t>
            </a:r>
            <a:endParaRPr lang="ko-KR" altLang="en-US" sz="2800" smtClean="0">
              <a:ea typeface="굴림" panose="020B0600000101010101" pitchFamily="34" charset="-127"/>
            </a:endParaRPr>
          </a:p>
        </p:txBody>
      </p:sp>
      <p:sp>
        <p:nvSpPr>
          <p:cNvPr id="1638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4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Example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4770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5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Height of a red-black tree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i="1" smtClean="0">
                <a:ea typeface="굴림" panose="020B0600000101010101" pitchFamily="34" charset="-127"/>
              </a:rPr>
              <a:t>Height of a node </a:t>
            </a:r>
            <a:r>
              <a:rPr lang="en-US" altLang="ko-KR" smtClean="0">
                <a:ea typeface="굴림" panose="020B0600000101010101" pitchFamily="34" charset="-127"/>
              </a:rPr>
              <a:t>is the number of edges in a longest path to a leaf.</a:t>
            </a:r>
          </a:p>
          <a:p>
            <a:pPr eaLnBrk="1" hangingPunct="1"/>
            <a:r>
              <a:rPr lang="en-US" altLang="ko-KR" b="1" i="1" smtClean="0">
                <a:ea typeface="굴림" panose="020B0600000101010101" pitchFamily="34" charset="-127"/>
              </a:rPr>
              <a:t>Black-height </a:t>
            </a:r>
            <a:r>
              <a:rPr lang="en-US" altLang="ko-KR" smtClean="0">
                <a:ea typeface="굴림" panose="020B0600000101010101" pitchFamily="34" charset="-127"/>
              </a:rPr>
              <a:t>of a node </a:t>
            </a:r>
            <a:r>
              <a:rPr lang="en-US" altLang="ko-KR" i="1" smtClean="0">
                <a:ea typeface="굴림" panose="020B0600000101010101" pitchFamily="34" charset="-127"/>
              </a:rPr>
              <a:t>x</a:t>
            </a:r>
            <a:r>
              <a:rPr lang="en-US" altLang="ko-KR" smtClean="0">
                <a:ea typeface="굴림" panose="020B0600000101010101" pitchFamily="34" charset="-127"/>
              </a:rPr>
              <a:t>: bh</a:t>
            </a:r>
            <a:r>
              <a:rPr lang="en-US" altLang="ko-KR" i="1" smtClean="0">
                <a:ea typeface="굴림" panose="020B0600000101010101" pitchFamily="34" charset="-127"/>
              </a:rPr>
              <a:t>(x) </a:t>
            </a:r>
            <a:r>
              <a:rPr lang="en-US" altLang="ko-KR" smtClean="0">
                <a:ea typeface="굴림" panose="020B0600000101010101" pitchFamily="34" charset="-127"/>
              </a:rPr>
              <a:t>is the number of black nodes (including </a:t>
            </a:r>
            <a:r>
              <a:rPr lang="en-US" altLang="ko-KR" i="1" smtClean="0">
                <a:ea typeface="굴림" panose="020B0600000101010101" pitchFamily="34" charset="-127"/>
              </a:rPr>
              <a:t>nil</a:t>
            </a:r>
            <a:r>
              <a:rPr lang="en-US" altLang="ko-KR" smtClean="0">
                <a:ea typeface="굴림" panose="020B0600000101010101" pitchFamily="34" charset="-127"/>
              </a:rPr>
              <a:t>[</a:t>
            </a:r>
            <a:r>
              <a:rPr lang="en-US" altLang="ko-KR" i="1" smtClean="0">
                <a:ea typeface="굴림" panose="020B0600000101010101" pitchFamily="34" charset="-127"/>
              </a:rPr>
              <a:t>T </a:t>
            </a:r>
            <a:r>
              <a:rPr lang="en-US" altLang="ko-KR" smtClean="0">
                <a:ea typeface="굴림" panose="020B0600000101010101" pitchFamily="34" charset="-127"/>
              </a:rPr>
              <a:t>]) on the path from </a:t>
            </a:r>
            <a:r>
              <a:rPr lang="en-US" altLang="ko-KR" i="1" smtClean="0">
                <a:ea typeface="굴림" panose="020B0600000101010101" pitchFamily="34" charset="-127"/>
              </a:rPr>
              <a:t>x </a:t>
            </a:r>
            <a:r>
              <a:rPr lang="en-US" altLang="ko-KR" smtClean="0">
                <a:ea typeface="굴림" panose="020B0600000101010101" pitchFamily="34" charset="-127"/>
              </a:rPr>
              <a:t>to leaf, not counting </a:t>
            </a:r>
            <a:r>
              <a:rPr lang="en-US" altLang="ko-KR" i="1" smtClean="0">
                <a:ea typeface="굴림" panose="020B0600000101010101" pitchFamily="34" charset="-127"/>
              </a:rPr>
              <a:t>x</a:t>
            </a:r>
            <a:r>
              <a:rPr lang="en-US" altLang="ko-KR" smtClean="0">
                <a:ea typeface="굴림" panose="020B0600000101010101" pitchFamily="34" charset="-127"/>
              </a:rPr>
              <a:t>. By property 5, black-height is well defined.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1843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6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Upper Bound for Height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i="1" smtClean="0">
                <a:ea typeface="굴림" panose="020B0600000101010101" pitchFamily="34" charset="-127"/>
              </a:rPr>
              <a:t>Lemma 1: </a:t>
            </a:r>
            <a:r>
              <a:rPr lang="en-US" altLang="ko-KR" smtClean="0">
                <a:ea typeface="굴림" panose="020B0600000101010101" pitchFamily="34" charset="-127"/>
              </a:rPr>
              <a:t>Any node with height </a:t>
            </a:r>
            <a:r>
              <a:rPr lang="en-US" altLang="ko-KR" i="1" smtClean="0">
                <a:ea typeface="굴림" panose="020B0600000101010101" pitchFamily="34" charset="-127"/>
              </a:rPr>
              <a:t>h </a:t>
            </a:r>
            <a:r>
              <a:rPr lang="en-US" altLang="ko-KR" smtClean="0">
                <a:ea typeface="굴림" panose="020B0600000101010101" pitchFamily="34" charset="-127"/>
              </a:rPr>
              <a:t>has black-height ≥ </a:t>
            </a:r>
            <a:r>
              <a:rPr lang="en-US" altLang="ko-KR" i="1" smtClean="0">
                <a:ea typeface="굴림" panose="020B0600000101010101" pitchFamily="34" charset="-127"/>
              </a:rPr>
              <a:t>h/</a:t>
            </a:r>
            <a:r>
              <a:rPr lang="en-US" altLang="ko-KR" smtClean="0">
                <a:ea typeface="굴림" panose="020B0600000101010101" pitchFamily="34" charset="-127"/>
              </a:rPr>
              <a:t>2.</a:t>
            </a:r>
          </a:p>
          <a:p>
            <a:pPr eaLnBrk="1" hangingPunct="1"/>
            <a:r>
              <a:rPr lang="en-US" altLang="ko-KR" b="1" i="1" smtClean="0">
                <a:ea typeface="굴림" panose="020B0600000101010101" pitchFamily="34" charset="-127"/>
              </a:rPr>
              <a:t>Lemma 2: </a:t>
            </a:r>
            <a:r>
              <a:rPr lang="en-US" altLang="ko-KR" smtClean="0">
                <a:ea typeface="굴림" panose="020B0600000101010101" pitchFamily="34" charset="-127"/>
              </a:rPr>
              <a:t>The subtree rooted at any node </a:t>
            </a:r>
            <a:r>
              <a:rPr lang="en-US" altLang="ko-KR" i="1" smtClean="0">
                <a:ea typeface="굴림" panose="020B0600000101010101" pitchFamily="34" charset="-127"/>
              </a:rPr>
              <a:t>x </a:t>
            </a:r>
            <a:r>
              <a:rPr lang="en-US" altLang="ko-KR" smtClean="0">
                <a:ea typeface="굴림" panose="020B0600000101010101" pitchFamily="34" charset="-127"/>
              </a:rPr>
              <a:t>contains ≥ 2</a:t>
            </a:r>
            <a:r>
              <a:rPr lang="en-US" altLang="ko-KR" baseline="30000" smtClean="0">
                <a:ea typeface="굴림" panose="020B0600000101010101" pitchFamily="34" charset="-127"/>
              </a:rPr>
              <a:t>bh</a:t>
            </a:r>
            <a:r>
              <a:rPr lang="en-US" altLang="ko-KR" i="1" baseline="30000" smtClean="0">
                <a:ea typeface="굴림" panose="020B0600000101010101" pitchFamily="34" charset="-127"/>
              </a:rPr>
              <a:t>(x)</a:t>
            </a:r>
            <a:r>
              <a:rPr lang="en-US" altLang="ko-KR" i="1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</a:rPr>
              <a:t>− 1 internal nodes.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Proof: By induction on height of </a:t>
            </a:r>
            <a:r>
              <a:rPr lang="en-US" altLang="ko-KR" i="1" smtClean="0">
                <a:ea typeface="굴림" panose="020B0600000101010101" pitchFamily="34" charset="-127"/>
              </a:rPr>
              <a:t>x</a:t>
            </a:r>
            <a:r>
              <a:rPr lang="en-US" altLang="ko-KR" smtClean="0">
                <a:ea typeface="굴림" panose="020B0600000101010101" pitchFamily="34" charset="-127"/>
              </a:rPr>
              <a:t>.</a:t>
            </a:r>
          </a:p>
          <a:p>
            <a:pPr eaLnBrk="1" hangingPunct="1"/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1946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7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ea typeface="굴림" panose="020B0600000101010101" pitchFamily="34" charset="-127"/>
              </a:rPr>
              <a:t>Upper Bound for Height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i="1" smtClean="0">
                <a:ea typeface="굴림" panose="020B0600000101010101" pitchFamily="34" charset="-127"/>
              </a:rPr>
              <a:t>Lemma </a:t>
            </a:r>
            <a:r>
              <a:rPr lang="en-US" altLang="ko-KR" smtClean="0">
                <a:ea typeface="굴림" panose="020B0600000101010101" pitchFamily="34" charset="-127"/>
              </a:rPr>
              <a:t>A red-black tree with </a:t>
            </a:r>
            <a:r>
              <a:rPr lang="en-US" altLang="ko-KR" i="1" smtClean="0">
                <a:ea typeface="굴림" panose="020B0600000101010101" pitchFamily="34" charset="-127"/>
              </a:rPr>
              <a:t>n </a:t>
            </a:r>
            <a:r>
              <a:rPr lang="en-US" altLang="ko-KR" smtClean="0">
                <a:ea typeface="굴림" panose="020B0600000101010101" pitchFamily="34" charset="-127"/>
              </a:rPr>
              <a:t>internal nodes has height ≤ 2 lg</a:t>
            </a:r>
            <a:r>
              <a:rPr lang="en-US" altLang="ko-KR" i="1" smtClean="0">
                <a:ea typeface="굴림" panose="020B0600000101010101" pitchFamily="34" charset="-127"/>
              </a:rPr>
              <a:t>(n </a:t>
            </a:r>
            <a:r>
              <a:rPr lang="en-US" altLang="ko-KR" smtClean="0">
                <a:ea typeface="굴림" panose="020B0600000101010101" pitchFamily="34" charset="-127"/>
              </a:rPr>
              <a:t>+ 1</a:t>
            </a:r>
            <a:r>
              <a:rPr lang="en-US" altLang="ko-KR" i="1" smtClean="0">
                <a:ea typeface="굴림" panose="020B0600000101010101" pitchFamily="34" charset="-127"/>
              </a:rPr>
              <a:t>)</a:t>
            </a:r>
            <a:r>
              <a:rPr lang="en-US" altLang="ko-KR" smtClean="0">
                <a:ea typeface="굴림" panose="020B0600000101010101" pitchFamily="34" charset="-127"/>
              </a:rPr>
              <a:t>.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b="1" i="1" smtClean="0">
                <a:ea typeface="굴림" panose="020B0600000101010101" pitchFamily="34" charset="-127"/>
              </a:rPr>
              <a:t>Proof </a:t>
            </a:r>
            <a:r>
              <a:rPr lang="en-US" altLang="ko-KR" smtClean="0">
                <a:ea typeface="굴림" panose="020B0600000101010101" pitchFamily="34" charset="-127"/>
              </a:rPr>
              <a:t>Let </a:t>
            </a:r>
            <a:r>
              <a:rPr lang="en-US" altLang="ko-KR" i="1" smtClean="0">
                <a:ea typeface="굴림" panose="020B0600000101010101" pitchFamily="34" charset="-127"/>
              </a:rPr>
              <a:t>h </a:t>
            </a:r>
            <a:r>
              <a:rPr lang="en-US" altLang="ko-KR" smtClean="0">
                <a:ea typeface="굴림" panose="020B0600000101010101" pitchFamily="34" charset="-127"/>
              </a:rPr>
              <a:t>and </a:t>
            </a:r>
            <a:r>
              <a:rPr lang="en-US" altLang="ko-KR" i="1" smtClean="0">
                <a:ea typeface="굴림" panose="020B0600000101010101" pitchFamily="34" charset="-127"/>
              </a:rPr>
              <a:t>b </a:t>
            </a:r>
            <a:r>
              <a:rPr lang="en-US" altLang="ko-KR" smtClean="0">
                <a:ea typeface="굴림" panose="020B0600000101010101" pitchFamily="34" charset="-127"/>
              </a:rPr>
              <a:t>be the height and black-height of the root, respectively. By the above two lemmas,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b="1" i="1" smtClean="0">
                <a:solidFill>
                  <a:srgbClr val="FF0000"/>
                </a:solidFill>
                <a:ea typeface="굴림" panose="020B0600000101010101" pitchFamily="34" charset="-127"/>
              </a:rPr>
              <a:t>n </a:t>
            </a:r>
            <a:r>
              <a:rPr lang="en-US" altLang="ko-KR" b="1" smtClean="0">
                <a:solidFill>
                  <a:srgbClr val="FF0000"/>
                </a:solidFill>
                <a:ea typeface="굴림" panose="020B0600000101010101" pitchFamily="34" charset="-127"/>
              </a:rPr>
              <a:t>≥ 2</a:t>
            </a:r>
            <a:r>
              <a:rPr lang="en-US" altLang="ko-KR" b="1" i="1" baseline="30000" smtClean="0">
                <a:solidFill>
                  <a:srgbClr val="FF0000"/>
                </a:solidFill>
                <a:ea typeface="굴림" panose="020B0600000101010101" pitchFamily="34" charset="-127"/>
              </a:rPr>
              <a:t>b</a:t>
            </a:r>
            <a:r>
              <a:rPr lang="en-US" altLang="ko-KR" b="1" i="1" smtClean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b="1" smtClean="0">
                <a:solidFill>
                  <a:srgbClr val="FF0000"/>
                </a:solidFill>
                <a:ea typeface="굴림" panose="020B0600000101010101" pitchFamily="34" charset="-127"/>
              </a:rPr>
              <a:t>− 1 ≥ 2</a:t>
            </a:r>
            <a:r>
              <a:rPr lang="en-US" altLang="ko-KR" b="1" i="1" baseline="30000" smtClean="0">
                <a:solidFill>
                  <a:srgbClr val="FF0000"/>
                </a:solidFill>
                <a:ea typeface="굴림" panose="020B0600000101010101" pitchFamily="34" charset="-127"/>
              </a:rPr>
              <a:t>h/</a:t>
            </a:r>
            <a:r>
              <a:rPr lang="en-US" altLang="ko-KR" b="1" baseline="30000" smtClean="0">
                <a:solidFill>
                  <a:srgbClr val="FF0000"/>
                </a:solidFill>
                <a:ea typeface="굴림" panose="020B0600000101010101" pitchFamily="34" charset="-127"/>
              </a:rPr>
              <a:t>2</a:t>
            </a:r>
            <a:r>
              <a:rPr lang="en-US" altLang="ko-KR" b="1" smtClean="0">
                <a:solidFill>
                  <a:srgbClr val="FF0000"/>
                </a:solidFill>
                <a:ea typeface="굴림" panose="020B0600000101010101" pitchFamily="34" charset="-127"/>
              </a:rPr>
              <a:t> − 1 </a:t>
            </a:r>
            <a:br>
              <a:rPr lang="en-US" altLang="ko-KR" b="1" smtClean="0">
                <a:solidFill>
                  <a:srgbClr val="FF0000"/>
                </a:solidFill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So we get </a:t>
            </a:r>
            <a:r>
              <a:rPr lang="en-US" altLang="ko-KR" i="1" smtClean="0">
                <a:ea typeface="굴림" panose="020B0600000101010101" pitchFamily="34" charset="-127"/>
              </a:rPr>
              <a:t>h </a:t>
            </a:r>
            <a:r>
              <a:rPr lang="en-US" altLang="ko-KR" smtClean="0">
                <a:ea typeface="굴림" panose="020B0600000101010101" pitchFamily="34" charset="-127"/>
              </a:rPr>
              <a:t>≤ 2 lg</a:t>
            </a:r>
            <a:r>
              <a:rPr lang="en-US" altLang="ko-KR" i="1" smtClean="0">
                <a:ea typeface="굴림" panose="020B0600000101010101" pitchFamily="34" charset="-127"/>
              </a:rPr>
              <a:t>(n </a:t>
            </a:r>
            <a:r>
              <a:rPr lang="en-US" altLang="ko-KR" smtClean="0">
                <a:ea typeface="굴림" panose="020B0600000101010101" pitchFamily="34" charset="-127"/>
              </a:rPr>
              <a:t>+ 1</a:t>
            </a:r>
            <a:r>
              <a:rPr lang="en-US" altLang="ko-KR" i="1" smtClean="0">
                <a:ea typeface="굴림" panose="020B0600000101010101" pitchFamily="34" charset="-127"/>
              </a:rPr>
              <a:t>)</a:t>
            </a:r>
            <a:r>
              <a:rPr lang="en-US" altLang="ko-KR" smtClean="0">
                <a:ea typeface="굴림" panose="020B0600000101010101" pitchFamily="34" charset="-127"/>
              </a:rPr>
              <a:t>.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2048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8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Operations on red-black trees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The non-modifying binary-search-tree operations MINIMUM, MAXIMUM, SUCCESSOR, PREDECESSOR, and SEARCH run in </a:t>
            </a:r>
            <a:r>
              <a:rPr lang="en-US" altLang="ko-KR" i="1" smtClean="0">
                <a:ea typeface="굴림" panose="020B0600000101010101" pitchFamily="34" charset="-127"/>
              </a:rPr>
              <a:t>O(</a:t>
            </a:r>
            <a:r>
              <a:rPr lang="en-US" altLang="ko-KR" smtClean="0">
                <a:ea typeface="굴림" panose="020B0600000101010101" pitchFamily="34" charset="-127"/>
              </a:rPr>
              <a:t>height</a:t>
            </a:r>
            <a:r>
              <a:rPr lang="en-US" altLang="ko-KR" i="1" smtClean="0">
                <a:ea typeface="굴림" panose="020B0600000101010101" pitchFamily="34" charset="-127"/>
              </a:rPr>
              <a:t>) </a:t>
            </a:r>
            <a:r>
              <a:rPr lang="en-US" altLang="ko-KR" smtClean="0">
                <a:ea typeface="굴림" panose="020B0600000101010101" pitchFamily="34" charset="-127"/>
              </a:rPr>
              <a:t>time. Thus, they take </a:t>
            </a:r>
            <a:r>
              <a:rPr lang="en-US" altLang="ko-KR" i="1" smtClean="0">
                <a:ea typeface="굴림" panose="020B0600000101010101" pitchFamily="34" charset="-127"/>
              </a:rPr>
              <a:t>O(</a:t>
            </a:r>
            <a:r>
              <a:rPr lang="en-US" altLang="ko-KR" smtClean="0">
                <a:ea typeface="굴림" panose="020B0600000101010101" pitchFamily="34" charset="-127"/>
              </a:rPr>
              <a:t>lg </a:t>
            </a:r>
            <a:r>
              <a:rPr lang="en-US" altLang="ko-KR" i="1" smtClean="0">
                <a:ea typeface="굴림" panose="020B0600000101010101" pitchFamily="34" charset="-127"/>
              </a:rPr>
              <a:t>n) </a:t>
            </a:r>
            <a:r>
              <a:rPr lang="en-US" altLang="ko-KR" smtClean="0">
                <a:ea typeface="굴림" panose="020B0600000101010101" pitchFamily="34" charset="-127"/>
              </a:rPr>
              <a:t>time on red-black trees.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Insertion and deletion are not so easy.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If we insert, what color to make the new node?</a:t>
            </a: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2150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ko-KR" sz="1400" smtClean="0"/>
              <a:t>Algorithm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en-US" smtClean="0"/>
              <a:t>L</a:t>
            </a:r>
            <a:r>
              <a:rPr lang="de-DE" altLang="en-US" smtClean="0">
                <a:ea typeface="굴림" panose="020B0600000101010101" pitchFamily="34" charset="-127"/>
              </a:rPr>
              <a:t>10</a:t>
            </a:r>
            <a:r>
              <a:rPr lang="de-DE" altLang="en-US" smtClean="0"/>
              <a:t>.</a:t>
            </a:r>
            <a:fld id="{312FC0F5-D62C-4FF3-96FD-DB39972C2F43}" type="slidenum">
              <a:rPr lang="en-GB" altLang="ko-KR" smtClean="0">
                <a:ea typeface="굴림" panose="020B0600000101010101" pitchFamily="34" charset="-127"/>
              </a:rPr>
              <a:pPr/>
              <a:t>9</a:t>
            </a:fld>
            <a:endParaRPr lang="en-GB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12326</TotalTime>
  <Words>1888</Words>
  <Application>Microsoft Office PowerPoint</Application>
  <PresentationFormat>On-screen Show (4:3)</PresentationFormat>
  <Paragraphs>354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굴림</vt:lpstr>
      <vt:lpstr>맑은 고딕</vt:lpstr>
      <vt:lpstr>Arial</vt:lpstr>
      <vt:lpstr>Calibri</vt:lpstr>
      <vt:lpstr>Cambria Math</vt:lpstr>
      <vt:lpstr>Default Design</vt:lpstr>
      <vt:lpstr>Lecture 10  Algorithm Analysis</vt:lpstr>
      <vt:lpstr>Red-Black Trees</vt:lpstr>
      <vt:lpstr>General Definition</vt:lpstr>
      <vt:lpstr>Red-Black Properties</vt:lpstr>
      <vt:lpstr>Example</vt:lpstr>
      <vt:lpstr>Height of a red-black tree</vt:lpstr>
      <vt:lpstr>Upper Bound for Height</vt:lpstr>
      <vt:lpstr>Upper Bound for Height (cont.)</vt:lpstr>
      <vt:lpstr>Operations on red-black trees</vt:lpstr>
      <vt:lpstr>Rotations</vt:lpstr>
      <vt:lpstr>Rotations (cont.)</vt:lpstr>
      <vt:lpstr>Rotations (Pseudocode)</vt:lpstr>
      <vt:lpstr>Rotations Complexity</vt:lpstr>
      <vt:lpstr>Insertion</vt:lpstr>
      <vt:lpstr>Properties of RB-INSERT</vt:lpstr>
      <vt:lpstr>Pseudocode FIXUP</vt:lpstr>
      <vt:lpstr>Case 1: y (z’s uncle) is red</vt:lpstr>
      <vt:lpstr>PowerPoint Presentation</vt:lpstr>
      <vt:lpstr>Case 2: y is black, z is a right child</vt:lpstr>
      <vt:lpstr>PowerPoint Presentation</vt:lpstr>
      <vt:lpstr>Case 3: y is black, z is a left child</vt:lpstr>
      <vt:lpstr>PowerPoint Presentation</vt:lpstr>
      <vt:lpstr>Analysis</vt:lpstr>
      <vt:lpstr>Correctness</vt:lpstr>
      <vt:lpstr>Deletion</vt:lpstr>
      <vt:lpstr>Deletion - Remarks</vt:lpstr>
      <vt:lpstr>3 possible Problems</vt:lpstr>
      <vt:lpstr>How to Fix ? Idea:</vt:lpstr>
      <vt:lpstr>Pseudocode for Fixup</vt:lpstr>
      <vt:lpstr>RB-DELETE-FIXUP Remarks</vt:lpstr>
      <vt:lpstr>Case 1: w is red</vt:lpstr>
      <vt:lpstr>Case 2: w is black and both of w’s children are black</vt:lpstr>
      <vt:lpstr>Case 3: w is black, w’s left child is red, and w’s right child is black</vt:lpstr>
      <vt:lpstr>Case 4: w is black, w’s left child is black, and w’s right child is red</vt:lpstr>
      <vt:lpstr>Analysis -  Deletion</vt:lpstr>
      <vt:lpstr>PowerPoint Presentation</vt:lpstr>
    </vt:vector>
  </TitlesOfParts>
  <Company>Privat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 Data Structures and Practise</dc:title>
  <dc:creator>arne</dc:creator>
  <cp:lastModifiedBy>Arne Kutzner</cp:lastModifiedBy>
  <cp:revision>195</cp:revision>
  <dcterms:created xsi:type="dcterms:W3CDTF">2003-02-27T06:18:58Z</dcterms:created>
  <dcterms:modified xsi:type="dcterms:W3CDTF">2021-11-07T11:55:18Z</dcterms:modified>
</cp:coreProperties>
</file>