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FF66"/>
    <a:srgbClr val="FF9966"/>
    <a:srgbClr val="CCFFCC"/>
    <a:srgbClr val="6600FF"/>
    <a:srgbClr val="CC00FF"/>
    <a:srgbClr val="CC99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5" autoAdjust="0"/>
    <p:restoredTop sz="86262" autoAdjust="0"/>
  </p:normalViewPr>
  <p:slideViewPr>
    <p:cSldViewPr>
      <p:cViewPr varScale="1">
        <p:scale>
          <a:sx n="75" d="100"/>
          <a:sy n="75" d="100"/>
        </p:scale>
        <p:origin x="150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2B3B75-E60B-49C0-A86E-68AF07B370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2514600"/>
            <a:chOff x="0" y="0"/>
            <a:chExt cx="5760" cy="1584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ltGray">
            <a:xfrm>
              <a:off x="960" y="0"/>
              <a:ext cx="4800" cy="158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960" cy="1584"/>
              <a:chOff x="0" y="0"/>
              <a:chExt cx="960" cy="1584"/>
            </a:xfrm>
          </p:grpSpPr>
          <p:sp>
            <p:nvSpPr>
              <p:cNvPr id="8" name="Rectangle 5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960" cy="158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44" cy="624"/>
                <a:chOff x="982" y="214"/>
                <a:chExt cx="759" cy="872"/>
              </a:xfrm>
            </p:grpSpPr>
            <p:sp>
              <p:nvSpPr>
                <p:cNvPr id="26" name="Freeform 7"/>
                <p:cNvSpPr>
                  <a:spLocks/>
                </p:cNvSpPr>
                <p:nvPr userDrawn="1"/>
              </p:nvSpPr>
              <p:spPr bwMode="white">
                <a:xfrm>
                  <a:off x="1214" y="214"/>
                  <a:ext cx="300" cy="435"/>
                </a:xfrm>
                <a:custGeom>
                  <a:avLst/>
                  <a:gdLst>
                    <a:gd name="T0" fmla="*/ 174 w 299"/>
                    <a:gd name="T1" fmla="*/ 121 h 434"/>
                    <a:gd name="T2" fmla="*/ 174 w 299"/>
                    <a:gd name="T3" fmla="*/ 23 h 434"/>
                    <a:gd name="T4" fmla="*/ 170 w 299"/>
                    <a:gd name="T5" fmla="*/ 9 h 434"/>
                    <a:gd name="T6" fmla="*/ 165 w 299"/>
                    <a:gd name="T7" fmla="*/ 5 h 434"/>
                    <a:gd name="T8" fmla="*/ 156 w 299"/>
                    <a:gd name="T9" fmla="*/ 0 h 434"/>
                    <a:gd name="T10" fmla="*/ 152 w 299"/>
                    <a:gd name="T11" fmla="*/ 0 h 434"/>
                    <a:gd name="T12" fmla="*/ 143 w 299"/>
                    <a:gd name="T13" fmla="*/ 0 h 434"/>
                    <a:gd name="T14" fmla="*/ 134 w 299"/>
                    <a:gd name="T15" fmla="*/ 5 h 434"/>
                    <a:gd name="T16" fmla="*/ 125 w 299"/>
                    <a:gd name="T17" fmla="*/ 9 h 434"/>
                    <a:gd name="T18" fmla="*/ 125 w 299"/>
                    <a:gd name="T19" fmla="*/ 23 h 434"/>
                    <a:gd name="T20" fmla="*/ 125 w 299"/>
                    <a:gd name="T21" fmla="*/ 126 h 434"/>
                    <a:gd name="T22" fmla="*/ 76 w 299"/>
                    <a:gd name="T23" fmla="*/ 99 h 434"/>
                    <a:gd name="T24" fmla="*/ 67 w 299"/>
                    <a:gd name="T25" fmla="*/ 94 h 434"/>
                    <a:gd name="T26" fmla="*/ 58 w 299"/>
                    <a:gd name="T27" fmla="*/ 94 h 434"/>
                    <a:gd name="T28" fmla="*/ 49 w 299"/>
                    <a:gd name="T29" fmla="*/ 99 h 434"/>
                    <a:gd name="T30" fmla="*/ 45 w 299"/>
                    <a:gd name="T31" fmla="*/ 103 h 434"/>
                    <a:gd name="T32" fmla="*/ 40 w 299"/>
                    <a:gd name="T33" fmla="*/ 112 h 434"/>
                    <a:gd name="T34" fmla="*/ 45 w 299"/>
                    <a:gd name="T35" fmla="*/ 117 h 434"/>
                    <a:gd name="T36" fmla="*/ 45 w 299"/>
                    <a:gd name="T37" fmla="*/ 126 h 434"/>
                    <a:gd name="T38" fmla="*/ 54 w 299"/>
                    <a:gd name="T39" fmla="*/ 134 h 434"/>
                    <a:gd name="T40" fmla="*/ 121 w 299"/>
                    <a:gd name="T41" fmla="*/ 170 h 434"/>
                    <a:gd name="T42" fmla="*/ 121 w 299"/>
                    <a:gd name="T43" fmla="*/ 242 h 434"/>
                    <a:gd name="T44" fmla="*/ 36 w 299"/>
                    <a:gd name="T45" fmla="*/ 188 h 434"/>
                    <a:gd name="T46" fmla="*/ 27 w 299"/>
                    <a:gd name="T47" fmla="*/ 184 h 434"/>
                    <a:gd name="T48" fmla="*/ 18 w 299"/>
                    <a:gd name="T49" fmla="*/ 184 h 434"/>
                    <a:gd name="T50" fmla="*/ 9 w 299"/>
                    <a:gd name="T51" fmla="*/ 188 h 434"/>
                    <a:gd name="T52" fmla="*/ 5 w 299"/>
                    <a:gd name="T53" fmla="*/ 193 h 434"/>
                    <a:gd name="T54" fmla="*/ 0 w 299"/>
                    <a:gd name="T55" fmla="*/ 202 h 434"/>
                    <a:gd name="T56" fmla="*/ 0 w 299"/>
                    <a:gd name="T57" fmla="*/ 210 h 434"/>
                    <a:gd name="T58" fmla="*/ 5 w 299"/>
                    <a:gd name="T59" fmla="*/ 219 h 434"/>
                    <a:gd name="T60" fmla="*/ 14 w 299"/>
                    <a:gd name="T61" fmla="*/ 224 h 434"/>
                    <a:gd name="T62" fmla="*/ 121 w 299"/>
                    <a:gd name="T63" fmla="*/ 291 h 434"/>
                    <a:gd name="T64" fmla="*/ 121 w 299"/>
                    <a:gd name="T65" fmla="*/ 434 h 434"/>
                    <a:gd name="T66" fmla="*/ 174 w 299"/>
                    <a:gd name="T67" fmla="*/ 434 h 434"/>
                    <a:gd name="T68" fmla="*/ 174 w 299"/>
                    <a:gd name="T69" fmla="*/ 291 h 434"/>
                    <a:gd name="T70" fmla="*/ 290 w 299"/>
                    <a:gd name="T71" fmla="*/ 224 h 434"/>
                    <a:gd name="T72" fmla="*/ 295 w 299"/>
                    <a:gd name="T73" fmla="*/ 219 h 434"/>
                    <a:gd name="T74" fmla="*/ 299 w 299"/>
                    <a:gd name="T75" fmla="*/ 210 h 434"/>
                    <a:gd name="T76" fmla="*/ 299 w 299"/>
                    <a:gd name="T77" fmla="*/ 202 h 434"/>
                    <a:gd name="T78" fmla="*/ 299 w 299"/>
                    <a:gd name="T79" fmla="*/ 197 h 434"/>
                    <a:gd name="T80" fmla="*/ 295 w 299"/>
                    <a:gd name="T81" fmla="*/ 188 h 434"/>
                    <a:gd name="T82" fmla="*/ 286 w 299"/>
                    <a:gd name="T83" fmla="*/ 184 h 434"/>
                    <a:gd name="T84" fmla="*/ 277 w 299"/>
                    <a:gd name="T85" fmla="*/ 184 h 434"/>
                    <a:gd name="T86" fmla="*/ 268 w 299"/>
                    <a:gd name="T87" fmla="*/ 188 h 434"/>
                    <a:gd name="T88" fmla="*/ 174 w 299"/>
                    <a:gd name="T89" fmla="*/ 237 h 434"/>
                    <a:gd name="T90" fmla="*/ 174 w 299"/>
                    <a:gd name="T91" fmla="*/ 170 h 434"/>
                    <a:gd name="T92" fmla="*/ 246 w 299"/>
                    <a:gd name="T93" fmla="*/ 134 h 434"/>
                    <a:gd name="T94" fmla="*/ 250 w 299"/>
                    <a:gd name="T95" fmla="*/ 130 h 434"/>
                    <a:gd name="T96" fmla="*/ 255 w 299"/>
                    <a:gd name="T97" fmla="*/ 121 h 434"/>
                    <a:gd name="T98" fmla="*/ 255 w 299"/>
                    <a:gd name="T99" fmla="*/ 112 h 434"/>
                    <a:gd name="T100" fmla="*/ 250 w 299"/>
                    <a:gd name="T101" fmla="*/ 108 h 434"/>
                    <a:gd name="T102" fmla="*/ 246 w 299"/>
                    <a:gd name="T103" fmla="*/ 103 h 434"/>
                    <a:gd name="T104" fmla="*/ 237 w 299"/>
                    <a:gd name="T105" fmla="*/ 99 h 434"/>
                    <a:gd name="T106" fmla="*/ 232 w 299"/>
                    <a:gd name="T107" fmla="*/ 99 h 434"/>
                    <a:gd name="T108" fmla="*/ 223 w 299"/>
                    <a:gd name="T109" fmla="*/ 99 h 434"/>
                    <a:gd name="T110" fmla="*/ 174 w 299"/>
                    <a:gd name="T111" fmla="*/ 121 h 43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299" h="434">
                      <a:moveTo>
                        <a:pt x="174" y="121"/>
                      </a:moveTo>
                      <a:lnTo>
                        <a:pt x="174" y="23"/>
                      </a:lnTo>
                      <a:lnTo>
                        <a:pt x="170" y="9"/>
                      </a:lnTo>
                      <a:lnTo>
                        <a:pt x="165" y="5"/>
                      </a:lnTo>
                      <a:lnTo>
                        <a:pt x="156" y="0"/>
                      </a:lnTo>
                      <a:lnTo>
                        <a:pt x="152" y="0"/>
                      </a:lnTo>
                      <a:lnTo>
                        <a:pt x="143" y="0"/>
                      </a:lnTo>
                      <a:lnTo>
                        <a:pt x="134" y="5"/>
                      </a:lnTo>
                      <a:lnTo>
                        <a:pt x="125" y="9"/>
                      </a:lnTo>
                      <a:lnTo>
                        <a:pt x="125" y="23"/>
                      </a:lnTo>
                      <a:lnTo>
                        <a:pt x="125" y="126"/>
                      </a:lnTo>
                      <a:lnTo>
                        <a:pt x="76" y="99"/>
                      </a:lnTo>
                      <a:lnTo>
                        <a:pt x="67" y="94"/>
                      </a:lnTo>
                      <a:lnTo>
                        <a:pt x="58" y="94"/>
                      </a:lnTo>
                      <a:lnTo>
                        <a:pt x="49" y="99"/>
                      </a:lnTo>
                      <a:lnTo>
                        <a:pt x="45" y="103"/>
                      </a:lnTo>
                      <a:lnTo>
                        <a:pt x="40" y="112"/>
                      </a:lnTo>
                      <a:lnTo>
                        <a:pt x="45" y="117"/>
                      </a:lnTo>
                      <a:lnTo>
                        <a:pt x="45" y="126"/>
                      </a:lnTo>
                      <a:lnTo>
                        <a:pt x="54" y="134"/>
                      </a:lnTo>
                      <a:lnTo>
                        <a:pt x="121" y="170"/>
                      </a:lnTo>
                      <a:lnTo>
                        <a:pt x="121" y="242"/>
                      </a:lnTo>
                      <a:lnTo>
                        <a:pt x="36" y="188"/>
                      </a:lnTo>
                      <a:lnTo>
                        <a:pt x="27" y="184"/>
                      </a:lnTo>
                      <a:lnTo>
                        <a:pt x="18" y="184"/>
                      </a:lnTo>
                      <a:lnTo>
                        <a:pt x="9" y="188"/>
                      </a:lnTo>
                      <a:lnTo>
                        <a:pt x="5" y="193"/>
                      </a:lnTo>
                      <a:lnTo>
                        <a:pt x="0" y="202"/>
                      </a:lnTo>
                      <a:lnTo>
                        <a:pt x="0" y="210"/>
                      </a:lnTo>
                      <a:lnTo>
                        <a:pt x="5" y="219"/>
                      </a:lnTo>
                      <a:lnTo>
                        <a:pt x="14" y="224"/>
                      </a:lnTo>
                      <a:lnTo>
                        <a:pt x="121" y="291"/>
                      </a:lnTo>
                      <a:lnTo>
                        <a:pt x="121" y="434"/>
                      </a:lnTo>
                      <a:lnTo>
                        <a:pt x="174" y="434"/>
                      </a:lnTo>
                      <a:lnTo>
                        <a:pt x="174" y="291"/>
                      </a:lnTo>
                      <a:lnTo>
                        <a:pt x="290" y="224"/>
                      </a:lnTo>
                      <a:lnTo>
                        <a:pt x="295" y="219"/>
                      </a:lnTo>
                      <a:lnTo>
                        <a:pt x="299" y="210"/>
                      </a:lnTo>
                      <a:lnTo>
                        <a:pt x="299" y="202"/>
                      </a:lnTo>
                      <a:lnTo>
                        <a:pt x="299" y="197"/>
                      </a:lnTo>
                      <a:lnTo>
                        <a:pt x="295" y="188"/>
                      </a:lnTo>
                      <a:lnTo>
                        <a:pt x="286" y="184"/>
                      </a:lnTo>
                      <a:lnTo>
                        <a:pt x="277" y="184"/>
                      </a:lnTo>
                      <a:lnTo>
                        <a:pt x="268" y="188"/>
                      </a:lnTo>
                      <a:lnTo>
                        <a:pt x="174" y="237"/>
                      </a:lnTo>
                      <a:lnTo>
                        <a:pt x="174" y="170"/>
                      </a:lnTo>
                      <a:lnTo>
                        <a:pt x="246" y="134"/>
                      </a:lnTo>
                      <a:lnTo>
                        <a:pt x="250" y="130"/>
                      </a:lnTo>
                      <a:lnTo>
                        <a:pt x="255" y="121"/>
                      </a:lnTo>
                      <a:lnTo>
                        <a:pt x="255" y="112"/>
                      </a:lnTo>
                      <a:lnTo>
                        <a:pt x="250" y="108"/>
                      </a:lnTo>
                      <a:lnTo>
                        <a:pt x="246" y="103"/>
                      </a:lnTo>
                      <a:lnTo>
                        <a:pt x="237" y="99"/>
                      </a:lnTo>
                      <a:lnTo>
                        <a:pt x="232" y="99"/>
                      </a:lnTo>
                      <a:lnTo>
                        <a:pt x="223" y="99"/>
                      </a:lnTo>
                      <a:lnTo>
                        <a:pt x="174" y="12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27" name="Freeform 8"/>
                <p:cNvSpPr>
                  <a:spLocks/>
                </p:cNvSpPr>
                <p:nvPr userDrawn="1"/>
              </p:nvSpPr>
              <p:spPr bwMode="white">
                <a:xfrm>
                  <a:off x="982" y="398"/>
                  <a:ext cx="393" cy="271"/>
                </a:xfrm>
                <a:custGeom>
                  <a:avLst/>
                  <a:gdLst>
                    <a:gd name="T0" fmla="*/ 121 w 393"/>
                    <a:gd name="T1" fmla="*/ 71 h 272"/>
                    <a:gd name="T2" fmla="*/ 36 w 393"/>
                    <a:gd name="T3" fmla="*/ 22 h 272"/>
                    <a:gd name="T4" fmla="*/ 27 w 393"/>
                    <a:gd name="T5" fmla="*/ 18 h 272"/>
                    <a:gd name="T6" fmla="*/ 18 w 393"/>
                    <a:gd name="T7" fmla="*/ 18 h 272"/>
                    <a:gd name="T8" fmla="*/ 9 w 393"/>
                    <a:gd name="T9" fmla="*/ 22 h 272"/>
                    <a:gd name="T10" fmla="*/ 5 w 393"/>
                    <a:gd name="T11" fmla="*/ 31 h 272"/>
                    <a:gd name="T12" fmla="*/ 0 w 393"/>
                    <a:gd name="T13" fmla="*/ 40 h 272"/>
                    <a:gd name="T14" fmla="*/ 0 w 393"/>
                    <a:gd name="T15" fmla="*/ 49 h 272"/>
                    <a:gd name="T16" fmla="*/ 5 w 393"/>
                    <a:gd name="T17" fmla="*/ 58 h 272"/>
                    <a:gd name="T18" fmla="*/ 9 w 393"/>
                    <a:gd name="T19" fmla="*/ 62 h 272"/>
                    <a:gd name="T20" fmla="*/ 98 w 393"/>
                    <a:gd name="T21" fmla="*/ 116 h 272"/>
                    <a:gd name="T22" fmla="*/ 54 w 393"/>
                    <a:gd name="T23" fmla="*/ 143 h 272"/>
                    <a:gd name="T24" fmla="*/ 45 w 393"/>
                    <a:gd name="T25" fmla="*/ 147 h 272"/>
                    <a:gd name="T26" fmla="*/ 40 w 393"/>
                    <a:gd name="T27" fmla="*/ 156 h 272"/>
                    <a:gd name="T28" fmla="*/ 40 w 393"/>
                    <a:gd name="T29" fmla="*/ 165 h 272"/>
                    <a:gd name="T30" fmla="*/ 40 w 393"/>
                    <a:gd name="T31" fmla="*/ 174 h 272"/>
                    <a:gd name="T32" fmla="*/ 49 w 393"/>
                    <a:gd name="T33" fmla="*/ 178 h 272"/>
                    <a:gd name="T34" fmla="*/ 54 w 393"/>
                    <a:gd name="T35" fmla="*/ 183 h 272"/>
                    <a:gd name="T36" fmla="*/ 63 w 393"/>
                    <a:gd name="T37" fmla="*/ 183 h 272"/>
                    <a:gd name="T38" fmla="*/ 72 w 393"/>
                    <a:gd name="T39" fmla="*/ 183 h 272"/>
                    <a:gd name="T40" fmla="*/ 139 w 393"/>
                    <a:gd name="T41" fmla="*/ 143 h 272"/>
                    <a:gd name="T42" fmla="*/ 197 w 393"/>
                    <a:gd name="T43" fmla="*/ 178 h 272"/>
                    <a:gd name="T44" fmla="*/ 112 w 393"/>
                    <a:gd name="T45" fmla="*/ 223 h 272"/>
                    <a:gd name="T46" fmla="*/ 103 w 393"/>
                    <a:gd name="T47" fmla="*/ 232 h 272"/>
                    <a:gd name="T48" fmla="*/ 98 w 393"/>
                    <a:gd name="T49" fmla="*/ 241 h 272"/>
                    <a:gd name="T50" fmla="*/ 98 w 393"/>
                    <a:gd name="T51" fmla="*/ 246 h 272"/>
                    <a:gd name="T52" fmla="*/ 98 w 393"/>
                    <a:gd name="T53" fmla="*/ 254 h 272"/>
                    <a:gd name="T54" fmla="*/ 103 w 393"/>
                    <a:gd name="T55" fmla="*/ 263 h 272"/>
                    <a:gd name="T56" fmla="*/ 112 w 393"/>
                    <a:gd name="T57" fmla="*/ 268 h 272"/>
                    <a:gd name="T58" fmla="*/ 121 w 393"/>
                    <a:gd name="T59" fmla="*/ 268 h 272"/>
                    <a:gd name="T60" fmla="*/ 130 w 393"/>
                    <a:gd name="T61" fmla="*/ 263 h 272"/>
                    <a:gd name="T62" fmla="*/ 241 w 393"/>
                    <a:gd name="T63" fmla="*/ 201 h 272"/>
                    <a:gd name="T64" fmla="*/ 366 w 393"/>
                    <a:gd name="T65" fmla="*/ 272 h 272"/>
                    <a:gd name="T66" fmla="*/ 393 w 393"/>
                    <a:gd name="T67" fmla="*/ 228 h 272"/>
                    <a:gd name="T68" fmla="*/ 268 w 393"/>
                    <a:gd name="T69" fmla="*/ 156 h 272"/>
                    <a:gd name="T70" fmla="*/ 268 w 393"/>
                    <a:gd name="T71" fmla="*/ 22 h 272"/>
                    <a:gd name="T72" fmla="*/ 268 w 393"/>
                    <a:gd name="T73" fmla="*/ 13 h 272"/>
                    <a:gd name="T74" fmla="*/ 264 w 393"/>
                    <a:gd name="T75" fmla="*/ 9 h 272"/>
                    <a:gd name="T76" fmla="*/ 255 w 393"/>
                    <a:gd name="T77" fmla="*/ 4 h 272"/>
                    <a:gd name="T78" fmla="*/ 250 w 393"/>
                    <a:gd name="T79" fmla="*/ 0 h 272"/>
                    <a:gd name="T80" fmla="*/ 241 w 393"/>
                    <a:gd name="T81" fmla="*/ 0 h 272"/>
                    <a:gd name="T82" fmla="*/ 232 w 393"/>
                    <a:gd name="T83" fmla="*/ 4 h 272"/>
                    <a:gd name="T84" fmla="*/ 228 w 393"/>
                    <a:gd name="T85" fmla="*/ 13 h 272"/>
                    <a:gd name="T86" fmla="*/ 228 w 393"/>
                    <a:gd name="T87" fmla="*/ 22 h 272"/>
                    <a:gd name="T88" fmla="*/ 223 w 393"/>
                    <a:gd name="T89" fmla="*/ 129 h 272"/>
                    <a:gd name="T90" fmla="*/ 165 w 393"/>
                    <a:gd name="T91" fmla="*/ 94 h 272"/>
                    <a:gd name="T92" fmla="*/ 170 w 393"/>
                    <a:gd name="T93" fmla="*/ 18 h 272"/>
                    <a:gd name="T94" fmla="*/ 165 w 393"/>
                    <a:gd name="T95" fmla="*/ 9 h 272"/>
                    <a:gd name="T96" fmla="*/ 161 w 393"/>
                    <a:gd name="T97" fmla="*/ 4 h 272"/>
                    <a:gd name="T98" fmla="*/ 156 w 393"/>
                    <a:gd name="T99" fmla="*/ 0 h 272"/>
                    <a:gd name="T100" fmla="*/ 148 w 393"/>
                    <a:gd name="T101" fmla="*/ 0 h 272"/>
                    <a:gd name="T102" fmla="*/ 139 w 393"/>
                    <a:gd name="T103" fmla="*/ 0 h 272"/>
                    <a:gd name="T104" fmla="*/ 134 w 393"/>
                    <a:gd name="T105" fmla="*/ 4 h 272"/>
                    <a:gd name="T106" fmla="*/ 130 w 393"/>
                    <a:gd name="T107" fmla="*/ 9 h 272"/>
                    <a:gd name="T108" fmla="*/ 125 w 393"/>
                    <a:gd name="T109" fmla="*/ 18 h 272"/>
                    <a:gd name="T110" fmla="*/ 121 w 393"/>
                    <a:gd name="T111" fmla="*/ 71 h 27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393" h="272">
                      <a:moveTo>
                        <a:pt x="121" y="71"/>
                      </a:moveTo>
                      <a:lnTo>
                        <a:pt x="36" y="22"/>
                      </a:lnTo>
                      <a:lnTo>
                        <a:pt x="27" y="18"/>
                      </a:lnTo>
                      <a:lnTo>
                        <a:pt x="18" y="18"/>
                      </a:lnTo>
                      <a:lnTo>
                        <a:pt x="9" y="22"/>
                      </a:lnTo>
                      <a:lnTo>
                        <a:pt x="5" y="31"/>
                      </a:lnTo>
                      <a:lnTo>
                        <a:pt x="0" y="40"/>
                      </a:lnTo>
                      <a:lnTo>
                        <a:pt x="0" y="49"/>
                      </a:lnTo>
                      <a:lnTo>
                        <a:pt x="5" y="58"/>
                      </a:lnTo>
                      <a:lnTo>
                        <a:pt x="9" y="62"/>
                      </a:lnTo>
                      <a:lnTo>
                        <a:pt x="98" y="116"/>
                      </a:lnTo>
                      <a:lnTo>
                        <a:pt x="54" y="143"/>
                      </a:lnTo>
                      <a:lnTo>
                        <a:pt x="45" y="147"/>
                      </a:lnTo>
                      <a:lnTo>
                        <a:pt x="40" y="156"/>
                      </a:lnTo>
                      <a:lnTo>
                        <a:pt x="40" y="165"/>
                      </a:lnTo>
                      <a:lnTo>
                        <a:pt x="40" y="174"/>
                      </a:lnTo>
                      <a:lnTo>
                        <a:pt x="49" y="178"/>
                      </a:lnTo>
                      <a:lnTo>
                        <a:pt x="54" y="183"/>
                      </a:lnTo>
                      <a:lnTo>
                        <a:pt x="63" y="183"/>
                      </a:lnTo>
                      <a:lnTo>
                        <a:pt x="72" y="183"/>
                      </a:lnTo>
                      <a:lnTo>
                        <a:pt x="139" y="143"/>
                      </a:lnTo>
                      <a:lnTo>
                        <a:pt x="197" y="178"/>
                      </a:lnTo>
                      <a:lnTo>
                        <a:pt x="112" y="223"/>
                      </a:lnTo>
                      <a:lnTo>
                        <a:pt x="103" y="232"/>
                      </a:lnTo>
                      <a:lnTo>
                        <a:pt x="98" y="241"/>
                      </a:lnTo>
                      <a:lnTo>
                        <a:pt x="98" y="246"/>
                      </a:lnTo>
                      <a:lnTo>
                        <a:pt x="98" y="254"/>
                      </a:lnTo>
                      <a:lnTo>
                        <a:pt x="103" y="263"/>
                      </a:lnTo>
                      <a:lnTo>
                        <a:pt x="112" y="268"/>
                      </a:lnTo>
                      <a:lnTo>
                        <a:pt x="121" y="268"/>
                      </a:lnTo>
                      <a:lnTo>
                        <a:pt x="130" y="263"/>
                      </a:lnTo>
                      <a:lnTo>
                        <a:pt x="241" y="201"/>
                      </a:lnTo>
                      <a:lnTo>
                        <a:pt x="366" y="272"/>
                      </a:lnTo>
                      <a:lnTo>
                        <a:pt x="393" y="228"/>
                      </a:lnTo>
                      <a:lnTo>
                        <a:pt x="268" y="156"/>
                      </a:lnTo>
                      <a:lnTo>
                        <a:pt x="268" y="22"/>
                      </a:lnTo>
                      <a:lnTo>
                        <a:pt x="268" y="13"/>
                      </a:lnTo>
                      <a:lnTo>
                        <a:pt x="264" y="9"/>
                      </a:lnTo>
                      <a:lnTo>
                        <a:pt x="255" y="4"/>
                      </a:lnTo>
                      <a:lnTo>
                        <a:pt x="250" y="0"/>
                      </a:lnTo>
                      <a:lnTo>
                        <a:pt x="241" y="0"/>
                      </a:lnTo>
                      <a:lnTo>
                        <a:pt x="232" y="4"/>
                      </a:lnTo>
                      <a:lnTo>
                        <a:pt x="228" y="13"/>
                      </a:lnTo>
                      <a:lnTo>
                        <a:pt x="228" y="22"/>
                      </a:lnTo>
                      <a:lnTo>
                        <a:pt x="223" y="129"/>
                      </a:lnTo>
                      <a:lnTo>
                        <a:pt x="165" y="94"/>
                      </a:lnTo>
                      <a:lnTo>
                        <a:pt x="170" y="18"/>
                      </a:lnTo>
                      <a:lnTo>
                        <a:pt x="165" y="9"/>
                      </a:lnTo>
                      <a:lnTo>
                        <a:pt x="161" y="4"/>
                      </a:lnTo>
                      <a:lnTo>
                        <a:pt x="156" y="0"/>
                      </a:lnTo>
                      <a:lnTo>
                        <a:pt x="148" y="0"/>
                      </a:lnTo>
                      <a:lnTo>
                        <a:pt x="139" y="0"/>
                      </a:lnTo>
                      <a:lnTo>
                        <a:pt x="134" y="4"/>
                      </a:lnTo>
                      <a:lnTo>
                        <a:pt x="130" y="9"/>
                      </a:lnTo>
                      <a:lnTo>
                        <a:pt x="125" y="18"/>
                      </a:lnTo>
                      <a:lnTo>
                        <a:pt x="121" y="7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28" name="Freeform 9"/>
                <p:cNvSpPr>
                  <a:spLocks/>
                </p:cNvSpPr>
                <p:nvPr userDrawn="1"/>
              </p:nvSpPr>
              <p:spPr bwMode="white">
                <a:xfrm>
                  <a:off x="982" y="626"/>
                  <a:ext cx="393" cy="277"/>
                </a:xfrm>
                <a:custGeom>
                  <a:avLst/>
                  <a:gdLst>
                    <a:gd name="T0" fmla="*/ 98 w 393"/>
                    <a:gd name="T1" fmla="*/ 156 h 277"/>
                    <a:gd name="T2" fmla="*/ 9 w 393"/>
                    <a:gd name="T3" fmla="*/ 205 h 277"/>
                    <a:gd name="T4" fmla="*/ 0 w 393"/>
                    <a:gd name="T5" fmla="*/ 214 h 277"/>
                    <a:gd name="T6" fmla="*/ 0 w 393"/>
                    <a:gd name="T7" fmla="*/ 223 h 277"/>
                    <a:gd name="T8" fmla="*/ 0 w 393"/>
                    <a:gd name="T9" fmla="*/ 228 h 277"/>
                    <a:gd name="T10" fmla="*/ 0 w 393"/>
                    <a:gd name="T11" fmla="*/ 237 h 277"/>
                    <a:gd name="T12" fmla="*/ 9 w 393"/>
                    <a:gd name="T13" fmla="*/ 246 h 277"/>
                    <a:gd name="T14" fmla="*/ 14 w 393"/>
                    <a:gd name="T15" fmla="*/ 250 h 277"/>
                    <a:gd name="T16" fmla="*/ 23 w 393"/>
                    <a:gd name="T17" fmla="*/ 250 h 277"/>
                    <a:gd name="T18" fmla="*/ 36 w 393"/>
                    <a:gd name="T19" fmla="*/ 250 h 277"/>
                    <a:gd name="T20" fmla="*/ 125 w 393"/>
                    <a:gd name="T21" fmla="*/ 196 h 277"/>
                    <a:gd name="T22" fmla="*/ 125 w 393"/>
                    <a:gd name="T23" fmla="*/ 250 h 277"/>
                    <a:gd name="T24" fmla="*/ 125 w 393"/>
                    <a:gd name="T25" fmla="*/ 263 h 277"/>
                    <a:gd name="T26" fmla="*/ 130 w 393"/>
                    <a:gd name="T27" fmla="*/ 268 h 277"/>
                    <a:gd name="T28" fmla="*/ 139 w 393"/>
                    <a:gd name="T29" fmla="*/ 272 h 277"/>
                    <a:gd name="T30" fmla="*/ 143 w 393"/>
                    <a:gd name="T31" fmla="*/ 277 h 277"/>
                    <a:gd name="T32" fmla="*/ 152 w 393"/>
                    <a:gd name="T33" fmla="*/ 277 h 277"/>
                    <a:gd name="T34" fmla="*/ 161 w 393"/>
                    <a:gd name="T35" fmla="*/ 272 h 277"/>
                    <a:gd name="T36" fmla="*/ 165 w 393"/>
                    <a:gd name="T37" fmla="*/ 263 h 277"/>
                    <a:gd name="T38" fmla="*/ 165 w 393"/>
                    <a:gd name="T39" fmla="*/ 254 h 277"/>
                    <a:gd name="T40" fmla="*/ 165 w 393"/>
                    <a:gd name="T41" fmla="*/ 178 h 277"/>
                    <a:gd name="T42" fmla="*/ 223 w 393"/>
                    <a:gd name="T43" fmla="*/ 143 h 277"/>
                    <a:gd name="T44" fmla="*/ 223 w 393"/>
                    <a:gd name="T45" fmla="*/ 241 h 277"/>
                    <a:gd name="T46" fmla="*/ 223 w 393"/>
                    <a:gd name="T47" fmla="*/ 250 h 277"/>
                    <a:gd name="T48" fmla="*/ 228 w 393"/>
                    <a:gd name="T49" fmla="*/ 259 h 277"/>
                    <a:gd name="T50" fmla="*/ 237 w 393"/>
                    <a:gd name="T51" fmla="*/ 263 h 277"/>
                    <a:gd name="T52" fmla="*/ 246 w 393"/>
                    <a:gd name="T53" fmla="*/ 268 h 277"/>
                    <a:gd name="T54" fmla="*/ 255 w 393"/>
                    <a:gd name="T55" fmla="*/ 268 h 277"/>
                    <a:gd name="T56" fmla="*/ 259 w 393"/>
                    <a:gd name="T57" fmla="*/ 263 h 277"/>
                    <a:gd name="T58" fmla="*/ 264 w 393"/>
                    <a:gd name="T59" fmla="*/ 254 h 277"/>
                    <a:gd name="T60" fmla="*/ 268 w 393"/>
                    <a:gd name="T61" fmla="*/ 246 h 277"/>
                    <a:gd name="T62" fmla="*/ 268 w 393"/>
                    <a:gd name="T63" fmla="*/ 116 h 277"/>
                    <a:gd name="T64" fmla="*/ 393 w 393"/>
                    <a:gd name="T65" fmla="*/ 44 h 277"/>
                    <a:gd name="T66" fmla="*/ 366 w 393"/>
                    <a:gd name="T67" fmla="*/ 0 h 277"/>
                    <a:gd name="T68" fmla="*/ 241 w 393"/>
                    <a:gd name="T69" fmla="*/ 71 h 277"/>
                    <a:gd name="T70" fmla="*/ 125 w 393"/>
                    <a:gd name="T71" fmla="*/ 4 h 277"/>
                    <a:gd name="T72" fmla="*/ 121 w 393"/>
                    <a:gd name="T73" fmla="*/ 0 h 277"/>
                    <a:gd name="T74" fmla="*/ 112 w 393"/>
                    <a:gd name="T75" fmla="*/ 0 h 277"/>
                    <a:gd name="T76" fmla="*/ 103 w 393"/>
                    <a:gd name="T77" fmla="*/ 4 h 277"/>
                    <a:gd name="T78" fmla="*/ 98 w 393"/>
                    <a:gd name="T79" fmla="*/ 9 h 277"/>
                    <a:gd name="T80" fmla="*/ 94 w 393"/>
                    <a:gd name="T81" fmla="*/ 18 h 277"/>
                    <a:gd name="T82" fmla="*/ 94 w 393"/>
                    <a:gd name="T83" fmla="*/ 26 h 277"/>
                    <a:gd name="T84" fmla="*/ 98 w 393"/>
                    <a:gd name="T85" fmla="*/ 35 h 277"/>
                    <a:gd name="T86" fmla="*/ 107 w 393"/>
                    <a:gd name="T87" fmla="*/ 40 h 277"/>
                    <a:gd name="T88" fmla="*/ 197 w 393"/>
                    <a:gd name="T89" fmla="*/ 98 h 277"/>
                    <a:gd name="T90" fmla="*/ 139 w 393"/>
                    <a:gd name="T91" fmla="*/ 129 h 277"/>
                    <a:gd name="T92" fmla="*/ 72 w 393"/>
                    <a:gd name="T93" fmla="*/ 89 h 277"/>
                    <a:gd name="T94" fmla="*/ 63 w 393"/>
                    <a:gd name="T95" fmla="*/ 85 h 277"/>
                    <a:gd name="T96" fmla="*/ 58 w 393"/>
                    <a:gd name="T97" fmla="*/ 85 h 277"/>
                    <a:gd name="T98" fmla="*/ 49 w 393"/>
                    <a:gd name="T99" fmla="*/ 89 h 277"/>
                    <a:gd name="T100" fmla="*/ 45 w 393"/>
                    <a:gd name="T101" fmla="*/ 98 h 277"/>
                    <a:gd name="T102" fmla="*/ 45 w 393"/>
                    <a:gd name="T103" fmla="*/ 102 h 277"/>
                    <a:gd name="T104" fmla="*/ 45 w 393"/>
                    <a:gd name="T105" fmla="*/ 111 h 277"/>
                    <a:gd name="T106" fmla="*/ 45 w 393"/>
                    <a:gd name="T107" fmla="*/ 120 h 277"/>
                    <a:gd name="T108" fmla="*/ 54 w 393"/>
                    <a:gd name="T109" fmla="*/ 125 h 277"/>
                    <a:gd name="T110" fmla="*/ 98 w 393"/>
                    <a:gd name="T111" fmla="*/ 156 h 277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393" h="277">
                      <a:moveTo>
                        <a:pt x="98" y="156"/>
                      </a:moveTo>
                      <a:lnTo>
                        <a:pt x="9" y="205"/>
                      </a:lnTo>
                      <a:lnTo>
                        <a:pt x="0" y="214"/>
                      </a:lnTo>
                      <a:lnTo>
                        <a:pt x="0" y="223"/>
                      </a:lnTo>
                      <a:lnTo>
                        <a:pt x="0" y="228"/>
                      </a:lnTo>
                      <a:lnTo>
                        <a:pt x="0" y="237"/>
                      </a:lnTo>
                      <a:lnTo>
                        <a:pt x="9" y="246"/>
                      </a:lnTo>
                      <a:lnTo>
                        <a:pt x="14" y="250"/>
                      </a:lnTo>
                      <a:lnTo>
                        <a:pt x="23" y="250"/>
                      </a:lnTo>
                      <a:lnTo>
                        <a:pt x="36" y="250"/>
                      </a:lnTo>
                      <a:lnTo>
                        <a:pt x="125" y="196"/>
                      </a:lnTo>
                      <a:lnTo>
                        <a:pt x="125" y="250"/>
                      </a:lnTo>
                      <a:lnTo>
                        <a:pt x="125" y="263"/>
                      </a:lnTo>
                      <a:lnTo>
                        <a:pt x="130" y="268"/>
                      </a:lnTo>
                      <a:lnTo>
                        <a:pt x="139" y="272"/>
                      </a:lnTo>
                      <a:lnTo>
                        <a:pt x="143" y="277"/>
                      </a:lnTo>
                      <a:lnTo>
                        <a:pt x="152" y="277"/>
                      </a:lnTo>
                      <a:lnTo>
                        <a:pt x="161" y="272"/>
                      </a:lnTo>
                      <a:lnTo>
                        <a:pt x="165" y="263"/>
                      </a:lnTo>
                      <a:lnTo>
                        <a:pt x="165" y="254"/>
                      </a:lnTo>
                      <a:lnTo>
                        <a:pt x="165" y="178"/>
                      </a:lnTo>
                      <a:lnTo>
                        <a:pt x="223" y="143"/>
                      </a:lnTo>
                      <a:lnTo>
                        <a:pt x="223" y="241"/>
                      </a:lnTo>
                      <a:lnTo>
                        <a:pt x="223" y="250"/>
                      </a:lnTo>
                      <a:lnTo>
                        <a:pt x="228" y="259"/>
                      </a:lnTo>
                      <a:lnTo>
                        <a:pt x="237" y="263"/>
                      </a:lnTo>
                      <a:lnTo>
                        <a:pt x="246" y="268"/>
                      </a:lnTo>
                      <a:lnTo>
                        <a:pt x="255" y="268"/>
                      </a:lnTo>
                      <a:lnTo>
                        <a:pt x="259" y="263"/>
                      </a:lnTo>
                      <a:lnTo>
                        <a:pt x="264" y="254"/>
                      </a:lnTo>
                      <a:lnTo>
                        <a:pt x="268" y="246"/>
                      </a:lnTo>
                      <a:lnTo>
                        <a:pt x="268" y="116"/>
                      </a:lnTo>
                      <a:lnTo>
                        <a:pt x="393" y="44"/>
                      </a:lnTo>
                      <a:lnTo>
                        <a:pt x="366" y="0"/>
                      </a:lnTo>
                      <a:lnTo>
                        <a:pt x="241" y="71"/>
                      </a:lnTo>
                      <a:lnTo>
                        <a:pt x="125" y="4"/>
                      </a:lnTo>
                      <a:lnTo>
                        <a:pt x="121" y="0"/>
                      </a:lnTo>
                      <a:lnTo>
                        <a:pt x="112" y="0"/>
                      </a:lnTo>
                      <a:lnTo>
                        <a:pt x="103" y="4"/>
                      </a:lnTo>
                      <a:lnTo>
                        <a:pt x="98" y="9"/>
                      </a:lnTo>
                      <a:lnTo>
                        <a:pt x="94" y="18"/>
                      </a:lnTo>
                      <a:lnTo>
                        <a:pt x="94" y="26"/>
                      </a:lnTo>
                      <a:lnTo>
                        <a:pt x="98" y="35"/>
                      </a:lnTo>
                      <a:lnTo>
                        <a:pt x="107" y="40"/>
                      </a:lnTo>
                      <a:lnTo>
                        <a:pt x="197" y="98"/>
                      </a:lnTo>
                      <a:lnTo>
                        <a:pt x="139" y="129"/>
                      </a:lnTo>
                      <a:lnTo>
                        <a:pt x="72" y="89"/>
                      </a:lnTo>
                      <a:lnTo>
                        <a:pt x="63" y="85"/>
                      </a:lnTo>
                      <a:lnTo>
                        <a:pt x="58" y="85"/>
                      </a:lnTo>
                      <a:lnTo>
                        <a:pt x="49" y="89"/>
                      </a:lnTo>
                      <a:lnTo>
                        <a:pt x="45" y="98"/>
                      </a:lnTo>
                      <a:lnTo>
                        <a:pt x="45" y="102"/>
                      </a:lnTo>
                      <a:lnTo>
                        <a:pt x="45" y="111"/>
                      </a:lnTo>
                      <a:lnTo>
                        <a:pt x="45" y="120"/>
                      </a:lnTo>
                      <a:lnTo>
                        <a:pt x="54" y="125"/>
                      </a:lnTo>
                      <a:lnTo>
                        <a:pt x="98" y="15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29" name="Freeform 10"/>
                <p:cNvSpPr>
                  <a:spLocks/>
                </p:cNvSpPr>
                <p:nvPr userDrawn="1"/>
              </p:nvSpPr>
              <p:spPr bwMode="white">
                <a:xfrm>
                  <a:off x="1209" y="649"/>
                  <a:ext cx="300" cy="437"/>
                </a:xfrm>
                <a:custGeom>
                  <a:avLst/>
                  <a:gdLst>
                    <a:gd name="T0" fmla="*/ 125 w 299"/>
                    <a:gd name="T1" fmla="*/ 313 h 438"/>
                    <a:gd name="T2" fmla="*/ 125 w 299"/>
                    <a:gd name="T3" fmla="*/ 411 h 438"/>
                    <a:gd name="T4" fmla="*/ 129 w 299"/>
                    <a:gd name="T5" fmla="*/ 425 h 438"/>
                    <a:gd name="T6" fmla="*/ 134 w 299"/>
                    <a:gd name="T7" fmla="*/ 429 h 438"/>
                    <a:gd name="T8" fmla="*/ 143 w 299"/>
                    <a:gd name="T9" fmla="*/ 434 h 438"/>
                    <a:gd name="T10" fmla="*/ 147 w 299"/>
                    <a:gd name="T11" fmla="*/ 438 h 438"/>
                    <a:gd name="T12" fmla="*/ 156 w 299"/>
                    <a:gd name="T13" fmla="*/ 434 h 438"/>
                    <a:gd name="T14" fmla="*/ 165 w 299"/>
                    <a:gd name="T15" fmla="*/ 429 h 438"/>
                    <a:gd name="T16" fmla="*/ 174 w 299"/>
                    <a:gd name="T17" fmla="*/ 425 h 438"/>
                    <a:gd name="T18" fmla="*/ 174 w 299"/>
                    <a:gd name="T19" fmla="*/ 411 h 438"/>
                    <a:gd name="T20" fmla="*/ 174 w 299"/>
                    <a:gd name="T21" fmla="*/ 308 h 438"/>
                    <a:gd name="T22" fmla="*/ 223 w 299"/>
                    <a:gd name="T23" fmla="*/ 335 h 438"/>
                    <a:gd name="T24" fmla="*/ 232 w 299"/>
                    <a:gd name="T25" fmla="*/ 340 h 438"/>
                    <a:gd name="T26" fmla="*/ 241 w 299"/>
                    <a:gd name="T27" fmla="*/ 340 h 438"/>
                    <a:gd name="T28" fmla="*/ 250 w 299"/>
                    <a:gd name="T29" fmla="*/ 335 h 438"/>
                    <a:gd name="T30" fmla="*/ 254 w 299"/>
                    <a:gd name="T31" fmla="*/ 331 h 438"/>
                    <a:gd name="T32" fmla="*/ 254 w 299"/>
                    <a:gd name="T33" fmla="*/ 322 h 438"/>
                    <a:gd name="T34" fmla="*/ 254 w 299"/>
                    <a:gd name="T35" fmla="*/ 317 h 438"/>
                    <a:gd name="T36" fmla="*/ 254 w 299"/>
                    <a:gd name="T37" fmla="*/ 308 h 438"/>
                    <a:gd name="T38" fmla="*/ 245 w 299"/>
                    <a:gd name="T39" fmla="*/ 300 h 438"/>
                    <a:gd name="T40" fmla="*/ 178 w 299"/>
                    <a:gd name="T41" fmla="*/ 264 h 438"/>
                    <a:gd name="T42" fmla="*/ 178 w 299"/>
                    <a:gd name="T43" fmla="*/ 192 h 438"/>
                    <a:gd name="T44" fmla="*/ 263 w 299"/>
                    <a:gd name="T45" fmla="*/ 246 h 438"/>
                    <a:gd name="T46" fmla="*/ 272 w 299"/>
                    <a:gd name="T47" fmla="*/ 250 h 438"/>
                    <a:gd name="T48" fmla="*/ 281 w 299"/>
                    <a:gd name="T49" fmla="*/ 250 h 438"/>
                    <a:gd name="T50" fmla="*/ 290 w 299"/>
                    <a:gd name="T51" fmla="*/ 246 h 438"/>
                    <a:gd name="T52" fmla="*/ 294 w 299"/>
                    <a:gd name="T53" fmla="*/ 241 h 438"/>
                    <a:gd name="T54" fmla="*/ 299 w 299"/>
                    <a:gd name="T55" fmla="*/ 232 h 438"/>
                    <a:gd name="T56" fmla="*/ 299 w 299"/>
                    <a:gd name="T57" fmla="*/ 224 h 438"/>
                    <a:gd name="T58" fmla="*/ 294 w 299"/>
                    <a:gd name="T59" fmla="*/ 215 h 438"/>
                    <a:gd name="T60" fmla="*/ 285 w 299"/>
                    <a:gd name="T61" fmla="*/ 210 h 438"/>
                    <a:gd name="T62" fmla="*/ 178 w 299"/>
                    <a:gd name="T63" fmla="*/ 143 h 438"/>
                    <a:gd name="T64" fmla="*/ 178 w 299"/>
                    <a:gd name="T65" fmla="*/ 0 h 438"/>
                    <a:gd name="T66" fmla="*/ 125 w 299"/>
                    <a:gd name="T67" fmla="*/ 0 h 438"/>
                    <a:gd name="T68" fmla="*/ 125 w 299"/>
                    <a:gd name="T69" fmla="*/ 143 h 438"/>
                    <a:gd name="T70" fmla="*/ 9 w 299"/>
                    <a:gd name="T71" fmla="*/ 210 h 438"/>
                    <a:gd name="T72" fmla="*/ 4 w 299"/>
                    <a:gd name="T73" fmla="*/ 215 h 438"/>
                    <a:gd name="T74" fmla="*/ 0 w 299"/>
                    <a:gd name="T75" fmla="*/ 224 h 438"/>
                    <a:gd name="T76" fmla="*/ 0 w 299"/>
                    <a:gd name="T77" fmla="*/ 232 h 438"/>
                    <a:gd name="T78" fmla="*/ 0 w 299"/>
                    <a:gd name="T79" fmla="*/ 237 h 438"/>
                    <a:gd name="T80" fmla="*/ 4 w 299"/>
                    <a:gd name="T81" fmla="*/ 246 h 438"/>
                    <a:gd name="T82" fmla="*/ 13 w 299"/>
                    <a:gd name="T83" fmla="*/ 250 h 438"/>
                    <a:gd name="T84" fmla="*/ 22 w 299"/>
                    <a:gd name="T85" fmla="*/ 250 h 438"/>
                    <a:gd name="T86" fmla="*/ 31 w 299"/>
                    <a:gd name="T87" fmla="*/ 246 h 438"/>
                    <a:gd name="T88" fmla="*/ 125 w 299"/>
                    <a:gd name="T89" fmla="*/ 197 h 438"/>
                    <a:gd name="T90" fmla="*/ 125 w 299"/>
                    <a:gd name="T91" fmla="*/ 264 h 438"/>
                    <a:gd name="T92" fmla="*/ 53 w 299"/>
                    <a:gd name="T93" fmla="*/ 300 h 438"/>
                    <a:gd name="T94" fmla="*/ 49 w 299"/>
                    <a:gd name="T95" fmla="*/ 304 h 438"/>
                    <a:gd name="T96" fmla="*/ 44 w 299"/>
                    <a:gd name="T97" fmla="*/ 313 h 438"/>
                    <a:gd name="T98" fmla="*/ 44 w 299"/>
                    <a:gd name="T99" fmla="*/ 322 h 438"/>
                    <a:gd name="T100" fmla="*/ 49 w 299"/>
                    <a:gd name="T101" fmla="*/ 326 h 438"/>
                    <a:gd name="T102" fmla="*/ 53 w 299"/>
                    <a:gd name="T103" fmla="*/ 331 h 438"/>
                    <a:gd name="T104" fmla="*/ 62 w 299"/>
                    <a:gd name="T105" fmla="*/ 335 h 438"/>
                    <a:gd name="T106" fmla="*/ 67 w 299"/>
                    <a:gd name="T107" fmla="*/ 335 h 438"/>
                    <a:gd name="T108" fmla="*/ 76 w 299"/>
                    <a:gd name="T109" fmla="*/ 335 h 438"/>
                    <a:gd name="T110" fmla="*/ 125 w 299"/>
                    <a:gd name="T111" fmla="*/ 313 h 438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299" h="438">
                      <a:moveTo>
                        <a:pt x="125" y="313"/>
                      </a:moveTo>
                      <a:lnTo>
                        <a:pt x="125" y="411"/>
                      </a:lnTo>
                      <a:lnTo>
                        <a:pt x="129" y="425"/>
                      </a:lnTo>
                      <a:lnTo>
                        <a:pt x="134" y="429"/>
                      </a:lnTo>
                      <a:lnTo>
                        <a:pt x="143" y="434"/>
                      </a:lnTo>
                      <a:lnTo>
                        <a:pt x="147" y="438"/>
                      </a:lnTo>
                      <a:lnTo>
                        <a:pt x="156" y="434"/>
                      </a:lnTo>
                      <a:lnTo>
                        <a:pt x="165" y="429"/>
                      </a:lnTo>
                      <a:lnTo>
                        <a:pt x="174" y="425"/>
                      </a:lnTo>
                      <a:lnTo>
                        <a:pt x="174" y="411"/>
                      </a:lnTo>
                      <a:lnTo>
                        <a:pt x="174" y="308"/>
                      </a:lnTo>
                      <a:lnTo>
                        <a:pt x="223" y="335"/>
                      </a:lnTo>
                      <a:lnTo>
                        <a:pt x="232" y="340"/>
                      </a:lnTo>
                      <a:lnTo>
                        <a:pt x="241" y="340"/>
                      </a:lnTo>
                      <a:lnTo>
                        <a:pt x="250" y="335"/>
                      </a:lnTo>
                      <a:lnTo>
                        <a:pt x="254" y="331"/>
                      </a:lnTo>
                      <a:lnTo>
                        <a:pt x="254" y="322"/>
                      </a:lnTo>
                      <a:lnTo>
                        <a:pt x="254" y="317"/>
                      </a:lnTo>
                      <a:lnTo>
                        <a:pt x="254" y="308"/>
                      </a:lnTo>
                      <a:lnTo>
                        <a:pt x="245" y="300"/>
                      </a:lnTo>
                      <a:lnTo>
                        <a:pt x="178" y="264"/>
                      </a:lnTo>
                      <a:lnTo>
                        <a:pt x="178" y="192"/>
                      </a:lnTo>
                      <a:lnTo>
                        <a:pt x="263" y="246"/>
                      </a:lnTo>
                      <a:lnTo>
                        <a:pt x="272" y="250"/>
                      </a:lnTo>
                      <a:lnTo>
                        <a:pt x="281" y="250"/>
                      </a:lnTo>
                      <a:lnTo>
                        <a:pt x="290" y="246"/>
                      </a:lnTo>
                      <a:lnTo>
                        <a:pt x="294" y="241"/>
                      </a:lnTo>
                      <a:lnTo>
                        <a:pt x="299" y="232"/>
                      </a:lnTo>
                      <a:lnTo>
                        <a:pt x="299" y="224"/>
                      </a:lnTo>
                      <a:lnTo>
                        <a:pt x="294" y="215"/>
                      </a:lnTo>
                      <a:lnTo>
                        <a:pt x="285" y="210"/>
                      </a:lnTo>
                      <a:lnTo>
                        <a:pt x="178" y="143"/>
                      </a:lnTo>
                      <a:lnTo>
                        <a:pt x="178" y="0"/>
                      </a:lnTo>
                      <a:lnTo>
                        <a:pt x="125" y="0"/>
                      </a:lnTo>
                      <a:lnTo>
                        <a:pt x="125" y="143"/>
                      </a:lnTo>
                      <a:lnTo>
                        <a:pt x="9" y="210"/>
                      </a:lnTo>
                      <a:lnTo>
                        <a:pt x="4" y="215"/>
                      </a:lnTo>
                      <a:lnTo>
                        <a:pt x="0" y="224"/>
                      </a:lnTo>
                      <a:lnTo>
                        <a:pt x="0" y="232"/>
                      </a:lnTo>
                      <a:lnTo>
                        <a:pt x="0" y="237"/>
                      </a:lnTo>
                      <a:lnTo>
                        <a:pt x="4" y="246"/>
                      </a:lnTo>
                      <a:lnTo>
                        <a:pt x="13" y="250"/>
                      </a:lnTo>
                      <a:lnTo>
                        <a:pt x="22" y="250"/>
                      </a:lnTo>
                      <a:lnTo>
                        <a:pt x="31" y="246"/>
                      </a:lnTo>
                      <a:lnTo>
                        <a:pt x="125" y="197"/>
                      </a:lnTo>
                      <a:lnTo>
                        <a:pt x="125" y="264"/>
                      </a:lnTo>
                      <a:lnTo>
                        <a:pt x="53" y="300"/>
                      </a:lnTo>
                      <a:lnTo>
                        <a:pt x="49" y="304"/>
                      </a:lnTo>
                      <a:lnTo>
                        <a:pt x="44" y="313"/>
                      </a:lnTo>
                      <a:lnTo>
                        <a:pt x="44" y="322"/>
                      </a:lnTo>
                      <a:lnTo>
                        <a:pt x="49" y="326"/>
                      </a:lnTo>
                      <a:lnTo>
                        <a:pt x="53" y="331"/>
                      </a:lnTo>
                      <a:lnTo>
                        <a:pt x="62" y="335"/>
                      </a:lnTo>
                      <a:lnTo>
                        <a:pt x="67" y="335"/>
                      </a:lnTo>
                      <a:lnTo>
                        <a:pt x="76" y="335"/>
                      </a:lnTo>
                      <a:lnTo>
                        <a:pt x="125" y="31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30" name="Freeform 11"/>
                <p:cNvSpPr>
                  <a:spLocks/>
                </p:cNvSpPr>
                <p:nvPr userDrawn="1"/>
              </p:nvSpPr>
              <p:spPr bwMode="white">
                <a:xfrm>
                  <a:off x="1348" y="626"/>
                  <a:ext cx="393" cy="271"/>
                </a:xfrm>
                <a:custGeom>
                  <a:avLst/>
                  <a:gdLst>
                    <a:gd name="T0" fmla="*/ 272 w 393"/>
                    <a:gd name="T1" fmla="*/ 201 h 272"/>
                    <a:gd name="T2" fmla="*/ 357 w 393"/>
                    <a:gd name="T3" fmla="*/ 250 h 272"/>
                    <a:gd name="T4" fmla="*/ 366 w 393"/>
                    <a:gd name="T5" fmla="*/ 254 h 272"/>
                    <a:gd name="T6" fmla="*/ 375 w 393"/>
                    <a:gd name="T7" fmla="*/ 254 h 272"/>
                    <a:gd name="T8" fmla="*/ 384 w 393"/>
                    <a:gd name="T9" fmla="*/ 250 h 272"/>
                    <a:gd name="T10" fmla="*/ 388 w 393"/>
                    <a:gd name="T11" fmla="*/ 241 h 272"/>
                    <a:gd name="T12" fmla="*/ 393 w 393"/>
                    <a:gd name="T13" fmla="*/ 232 h 272"/>
                    <a:gd name="T14" fmla="*/ 393 w 393"/>
                    <a:gd name="T15" fmla="*/ 223 h 272"/>
                    <a:gd name="T16" fmla="*/ 388 w 393"/>
                    <a:gd name="T17" fmla="*/ 214 h 272"/>
                    <a:gd name="T18" fmla="*/ 384 w 393"/>
                    <a:gd name="T19" fmla="*/ 210 h 272"/>
                    <a:gd name="T20" fmla="*/ 295 w 393"/>
                    <a:gd name="T21" fmla="*/ 156 h 272"/>
                    <a:gd name="T22" fmla="*/ 339 w 393"/>
                    <a:gd name="T23" fmla="*/ 129 h 272"/>
                    <a:gd name="T24" fmla="*/ 348 w 393"/>
                    <a:gd name="T25" fmla="*/ 125 h 272"/>
                    <a:gd name="T26" fmla="*/ 353 w 393"/>
                    <a:gd name="T27" fmla="*/ 116 h 272"/>
                    <a:gd name="T28" fmla="*/ 353 w 393"/>
                    <a:gd name="T29" fmla="*/ 107 h 272"/>
                    <a:gd name="T30" fmla="*/ 353 w 393"/>
                    <a:gd name="T31" fmla="*/ 98 h 272"/>
                    <a:gd name="T32" fmla="*/ 344 w 393"/>
                    <a:gd name="T33" fmla="*/ 94 h 272"/>
                    <a:gd name="T34" fmla="*/ 339 w 393"/>
                    <a:gd name="T35" fmla="*/ 89 h 272"/>
                    <a:gd name="T36" fmla="*/ 330 w 393"/>
                    <a:gd name="T37" fmla="*/ 89 h 272"/>
                    <a:gd name="T38" fmla="*/ 321 w 393"/>
                    <a:gd name="T39" fmla="*/ 89 h 272"/>
                    <a:gd name="T40" fmla="*/ 254 w 393"/>
                    <a:gd name="T41" fmla="*/ 129 h 272"/>
                    <a:gd name="T42" fmla="*/ 196 w 393"/>
                    <a:gd name="T43" fmla="*/ 94 h 272"/>
                    <a:gd name="T44" fmla="*/ 281 w 393"/>
                    <a:gd name="T45" fmla="*/ 49 h 272"/>
                    <a:gd name="T46" fmla="*/ 290 w 393"/>
                    <a:gd name="T47" fmla="*/ 40 h 272"/>
                    <a:gd name="T48" fmla="*/ 295 w 393"/>
                    <a:gd name="T49" fmla="*/ 31 h 272"/>
                    <a:gd name="T50" fmla="*/ 295 w 393"/>
                    <a:gd name="T51" fmla="*/ 26 h 272"/>
                    <a:gd name="T52" fmla="*/ 295 w 393"/>
                    <a:gd name="T53" fmla="*/ 18 h 272"/>
                    <a:gd name="T54" fmla="*/ 290 w 393"/>
                    <a:gd name="T55" fmla="*/ 9 h 272"/>
                    <a:gd name="T56" fmla="*/ 281 w 393"/>
                    <a:gd name="T57" fmla="*/ 4 h 272"/>
                    <a:gd name="T58" fmla="*/ 272 w 393"/>
                    <a:gd name="T59" fmla="*/ 4 h 272"/>
                    <a:gd name="T60" fmla="*/ 263 w 393"/>
                    <a:gd name="T61" fmla="*/ 9 h 272"/>
                    <a:gd name="T62" fmla="*/ 152 w 393"/>
                    <a:gd name="T63" fmla="*/ 71 h 272"/>
                    <a:gd name="T64" fmla="*/ 27 w 393"/>
                    <a:gd name="T65" fmla="*/ 0 h 272"/>
                    <a:gd name="T66" fmla="*/ 0 w 393"/>
                    <a:gd name="T67" fmla="*/ 44 h 272"/>
                    <a:gd name="T68" fmla="*/ 125 w 393"/>
                    <a:gd name="T69" fmla="*/ 116 h 272"/>
                    <a:gd name="T70" fmla="*/ 125 w 393"/>
                    <a:gd name="T71" fmla="*/ 250 h 272"/>
                    <a:gd name="T72" fmla="*/ 125 w 393"/>
                    <a:gd name="T73" fmla="*/ 259 h 272"/>
                    <a:gd name="T74" fmla="*/ 129 w 393"/>
                    <a:gd name="T75" fmla="*/ 263 h 272"/>
                    <a:gd name="T76" fmla="*/ 138 w 393"/>
                    <a:gd name="T77" fmla="*/ 268 h 272"/>
                    <a:gd name="T78" fmla="*/ 143 w 393"/>
                    <a:gd name="T79" fmla="*/ 272 h 272"/>
                    <a:gd name="T80" fmla="*/ 152 w 393"/>
                    <a:gd name="T81" fmla="*/ 272 h 272"/>
                    <a:gd name="T82" fmla="*/ 161 w 393"/>
                    <a:gd name="T83" fmla="*/ 268 h 272"/>
                    <a:gd name="T84" fmla="*/ 165 w 393"/>
                    <a:gd name="T85" fmla="*/ 259 h 272"/>
                    <a:gd name="T86" fmla="*/ 165 w 393"/>
                    <a:gd name="T87" fmla="*/ 250 h 272"/>
                    <a:gd name="T88" fmla="*/ 170 w 393"/>
                    <a:gd name="T89" fmla="*/ 143 h 272"/>
                    <a:gd name="T90" fmla="*/ 228 w 393"/>
                    <a:gd name="T91" fmla="*/ 178 h 272"/>
                    <a:gd name="T92" fmla="*/ 223 w 393"/>
                    <a:gd name="T93" fmla="*/ 254 h 272"/>
                    <a:gd name="T94" fmla="*/ 228 w 393"/>
                    <a:gd name="T95" fmla="*/ 263 h 272"/>
                    <a:gd name="T96" fmla="*/ 232 w 393"/>
                    <a:gd name="T97" fmla="*/ 268 h 272"/>
                    <a:gd name="T98" fmla="*/ 237 w 393"/>
                    <a:gd name="T99" fmla="*/ 272 h 272"/>
                    <a:gd name="T100" fmla="*/ 245 w 393"/>
                    <a:gd name="T101" fmla="*/ 272 h 272"/>
                    <a:gd name="T102" fmla="*/ 254 w 393"/>
                    <a:gd name="T103" fmla="*/ 272 h 272"/>
                    <a:gd name="T104" fmla="*/ 259 w 393"/>
                    <a:gd name="T105" fmla="*/ 268 h 272"/>
                    <a:gd name="T106" fmla="*/ 263 w 393"/>
                    <a:gd name="T107" fmla="*/ 263 h 272"/>
                    <a:gd name="T108" fmla="*/ 268 w 393"/>
                    <a:gd name="T109" fmla="*/ 254 h 272"/>
                    <a:gd name="T110" fmla="*/ 272 w 393"/>
                    <a:gd name="T111" fmla="*/ 201 h 27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393" h="272">
                      <a:moveTo>
                        <a:pt x="272" y="201"/>
                      </a:moveTo>
                      <a:lnTo>
                        <a:pt x="357" y="250"/>
                      </a:lnTo>
                      <a:lnTo>
                        <a:pt x="366" y="254"/>
                      </a:lnTo>
                      <a:lnTo>
                        <a:pt x="375" y="254"/>
                      </a:lnTo>
                      <a:lnTo>
                        <a:pt x="384" y="250"/>
                      </a:lnTo>
                      <a:lnTo>
                        <a:pt x="388" y="241"/>
                      </a:lnTo>
                      <a:lnTo>
                        <a:pt x="393" y="232"/>
                      </a:lnTo>
                      <a:lnTo>
                        <a:pt x="393" y="223"/>
                      </a:lnTo>
                      <a:lnTo>
                        <a:pt x="388" y="214"/>
                      </a:lnTo>
                      <a:lnTo>
                        <a:pt x="384" y="210"/>
                      </a:lnTo>
                      <a:lnTo>
                        <a:pt x="295" y="156"/>
                      </a:lnTo>
                      <a:lnTo>
                        <a:pt x="339" y="129"/>
                      </a:lnTo>
                      <a:lnTo>
                        <a:pt x="348" y="125"/>
                      </a:lnTo>
                      <a:lnTo>
                        <a:pt x="353" y="116"/>
                      </a:lnTo>
                      <a:lnTo>
                        <a:pt x="353" y="107"/>
                      </a:lnTo>
                      <a:lnTo>
                        <a:pt x="353" y="98"/>
                      </a:lnTo>
                      <a:lnTo>
                        <a:pt x="344" y="94"/>
                      </a:lnTo>
                      <a:lnTo>
                        <a:pt x="339" y="89"/>
                      </a:lnTo>
                      <a:lnTo>
                        <a:pt x="330" y="89"/>
                      </a:lnTo>
                      <a:lnTo>
                        <a:pt x="321" y="89"/>
                      </a:lnTo>
                      <a:lnTo>
                        <a:pt x="254" y="129"/>
                      </a:lnTo>
                      <a:lnTo>
                        <a:pt x="196" y="94"/>
                      </a:lnTo>
                      <a:lnTo>
                        <a:pt x="281" y="49"/>
                      </a:lnTo>
                      <a:lnTo>
                        <a:pt x="290" y="40"/>
                      </a:lnTo>
                      <a:lnTo>
                        <a:pt x="295" y="31"/>
                      </a:lnTo>
                      <a:lnTo>
                        <a:pt x="295" y="26"/>
                      </a:lnTo>
                      <a:lnTo>
                        <a:pt x="295" y="18"/>
                      </a:lnTo>
                      <a:lnTo>
                        <a:pt x="290" y="9"/>
                      </a:lnTo>
                      <a:lnTo>
                        <a:pt x="281" y="4"/>
                      </a:lnTo>
                      <a:lnTo>
                        <a:pt x="272" y="4"/>
                      </a:lnTo>
                      <a:lnTo>
                        <a:pt x="263" y="9"/>
                      </a:lnTo>
                      <a:lnTo>
                        <a:pt x="152" y="71"/>
                      </a:lnTo>
                      <a:lnTo>
                        <a:pt x="27" y="0"/>
                      </a:lnTo>
                      <a:lnTo>
                        <a:pt x="0" y="44"/>
                      </a:lnTo>
                      <a:lnTo>
                        <a:pt x="125" y="116"/>
                      </a:lnTo>
                      <a:lnTo>
                        <a:pt x="125" y="250"/>
                      </a:lnTo>
                      <a:lnTo>
                        <a:pt x="125" y="259"/>
                      </a:lnTo>
                      <a:lnTo>
                        <a:pt x="129" y="263"/>
                      </a:lnTo>
                      <a:lnTo>
                        <a:pt x="138" y="268"/>
                      </a:lnTo>
                      <a:lnTo>
                        <a:pt x="143" y="272"/>
                      </a:lnTo>
                      <a:lnTo>
                        <a:pt x="152" y="272"/>
                      </a:lnTo>
                      <a:lnTo>
                        <a:pt x="161" y="268"/>
                      </a:lnTo>
                      <a:lnTo>
                        <a:pt x="165" y="259"/>
                      </a:lnTo>
                      <a:lnTo>
                        <a:pt x="165" y="250"/>
                      </a:lnTo>
                      <a:lnTo>
                        <a:pt x="170" y="143"/>
                      </a:lnTo>
                      <a:lnTo>
                        <a:pt x="228" y="178"/>
                      </a:lnTo>
                      <a:lnTo>
                        <a:pt x="223" y="254"/>
                      </a:lnTo>
                      <a:lnTo>
                        <a:pt x="228" y="263"/>
                      </a:lnTo>
                      <a:lnTo>
                        <a:pt x="232" y="268"/>
                      </a:lnTo>
                      <a:lnTo>
                        <a:pt x="237" y="272"/>
                      </a:lnTo>
                      <a:lnTo>
                        <a:pt x="245" y="272"/>
                      </a:lnTo>
                      <a:lnTo>
                        <a:pt x="254" y="272"/>
                      </a:lnTo>
                      <a:lnTo>
                        <a:pt x="259" y="268"/>
                      </a:lnTo>
                      <a:lnTo>
                        <a:pt x="263" y="263"/>
                      </a:lnTo>
                      <a:lnTo>
                        <a:pt x="268" y="254"/>
                      </a:lnTo>
                      <a:lnTo>
                        <a:pt x="272" y="2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31" name="Freeform 12"/>
                <p:cNvSpPr>
                  <a:spLocks/>
                </p:cNvSpPr>
                <p:nvPr userDrawn="1"/>
              </p:nvSpPr>
              <p:spPr bwMode="white">
                <a:xfrm>
                  <a:off x="1348" y="393"/>
                  <a:ext cx="393" cy="277"/>
                </a:xfrm>
                <a:custGeom>
                  <a:avLst/>
                  <a:gdLst>
                    <a:gd name="T0" fmla="*/ 295 w 393"/>
                    <a:gd name="T1" fmla="*/ 121 h 277"/>
                    <a:gd name="T2" fmla="*/ 384 w 393"/>
                    <a:gd name="T3" fmla="*/ 72 h 277"/>
                    <a:gd name="T4" fmla="*/ 393 w 393"/>
                    <a:gd name="T5" fmla="*/ 63 h 277"/>
                    <a:gd name="T6" fmla="*/ 393 w 393"/>
                    <a:gd name="T7" fmla="*/ 54 h 277"/>
                    <a:gd name="T8" fmla="*/ 393 w 393"/>
                    <a:gd name="T9" fmla="*/ 49 h 277"/>
                    <a:gd name="T10" fmla="*/ 393 w 393"/>
                    <a:gd name="T11" fmla="*/ 40 h 277"/>
                    <a:gd name="T12" fmla="*/ 384 w 393"/>
                    <a:gd name="T13" fmla="*/ 31 h 277"/>
                    <a:gd name="T14" fmla="*/ 379 w 393"/>
                    <a:gd name="T15" fmla="*/ 27 h 277"/>
                    <a:gd name="T16" fmla="*/ 370 w 393"/>
                    <a:gd name="T17" fmla="*/ 27 h 277"/>
                    <a:gd name="T18" fmla="*/ 357 w 393"/>
                    <a:gd name="T19" fmla="*/ 27 h 277"/>
                    <a:gd name="T20" fmla="*/ 268 w 393"/>
                    <a:gd name="T21" fmla="*/ 81 h 277"/>
                    <a:gd name="T22" fmla="*/ 268 w 393"/>
                    <a:gd name="T23" fmla="*/ 27 h 277"/>
                    <a:gd name="T24" fmla="*/ 268 w 393"/>
                    <a:gd name="T25" fmla="*/ 14 h 277"/>
                    <a:gd name="T26" fmla="*/ 263 w 393"/>
                    <a:gd name="T27" fmla="*/ 9 h 277"/>
                    <a:gd name="T28" fmla="*/ 254 w 393"/>
                    <a:gd name="T29" fmla="*/ 5 h 277"/>
                    <a:gd name="T30" fmla="*/ 250 w 393"/>
                    <a:gd name="T31" fmla="*/ 0 h 277"/>
                    <a:gd name="T32" fmla="*/ 241 w 393"/>
                    <a:gd name="T33" fmla="*/ 5 h 277"/>
                    <a:gd name="T34" fmla="*/ 232 w 393"/>
                    <a:gd name="T35" fmla="*/ 5 h 277"/>
                    <a:gd name="T36" fmla="*/ 228 w 393"/>
                    <a:gd name="T37" fmla="*/ 14 h 277"/>
                    <a:gd name="T38" fmla="*/ 228 w 393"/>
                    <a:gd name="T39" fmla="*/ 23 h 277"/>
                    <a:gd name="T40" fmla="*/ 228 w 393"/>
                    <a:gd name="T41" fmla="*/ 99 h 277"/>
                    <a:gd name="T42" fmla="*/ 170 w 393"/>
                    <a:gd name="T43" fmla="*/ 134 h 277"/>
                    <a:gd name="T44" fmla="*/ 170 w 393"/>
                    <a:gd name="T45" fmla="*/ 36 h 277"/>
                    <a:gd name="T46" fmla="*/ 170 w 393"/>
                    <a:gd name="T47" fmla="*/ 27 h 277"/>
                    <a:gd name="T48" fmla="*/ 165 w 393"/>
                    <a:gd name="T49" fmla="*/ 18 h 277"/>
                    <a:gd name="T50" fmla="*/ 156 w 393"/>
                    <a:gd name="T51" fmla="*/ 14 h 277"/>
                    <a:gd name="T52" fmla="*/ 147 w 393"/>
                    <a:gd name="T53" fmla="*/ 9 h 277"/>
                    <a:gd name="T54" fmla="*/ 138 w 393"/>
                    <a:gd name="T55" fmla="*/ 9 h 277"/>
                    <a:gd name="T56" fmla="*/ 134 w 393"/>
                    <a:gd name="T57" fmla="*/ 14 h 277"/>
                    <a:gd name="T58" fmla="*/ 129 w 393"/>
                    <a:gd name="T59" fmla="*/ 23 h 277"/>
                    <a:gd name="T60" fmla="*/ 125 w 393"/>
                    <a:gd name="T61" fmla="*/ 31 h 277"/>
                    <a:gd name="T62" fmla="*/ 125 w 393"/>
                    <a:gd name="T63" fmla="*/ 161 h 277"/>
                    <a:gd name="T64" fmla="*/ 0 w 393"/>
                    <a:gd name="T65" fmla="*/ 233 h 277"/>
                    <a:gd name="T66" fmla="*/ 27 w 393"/>
                    <a:gd name="T67" fmla="*/ 277 h 277"/>
                    <a:gd name="T68" fmla="*/ 152 w 393"/>
                    <a:gd name="T69" fmla="*/ 206 h 277"/>
                    <a:gd name="T70" fmla="*/ 268 w 393"/>
                    <a:gd name="T71" fmla="*/ 273 h 277"/>
                    <a:gd name="T72" fmla="*/ 272 w 393"/>
                    <a:gd name="T73" fmla="*/ 277 h 277"/>
                    <a:gd name="T74" fmla="*/ 281 w 393"/>
                    <a:gd name="T75" fmla="*/ 277 h 277"/>
                    <a:gd name="T76" fmla="*/ 290 w 393"/>
                    <a:gd name="T77" fmla="*/ 273 h 277"/>
                    <a:gd name="T78" fmla="*/ 295 w 393"/>
                    <a:gd name="T79" fmla="*/ 268 h 277"/>
                    <a:gd name="T80" fmla="*/ 299 w 393"/>
                    <a:gd name="T81" fmla="*/ 259 h 277"/>
                    <a:gd name="T82" fmla="*/ 299 w 393"/>
                    <a:gd name="T83" fmla="*/ 251 h 277"/>
                    <a:gd name="T84" fmla="*/ 295 w 393"/>
                    <a:gd name="T85" fmla="*/ 242 h 277"/>
                    <a:gd name="T86" fmla="*/ 286 w 393"/>
                    <a:gd name="T87" fmla="*/ 237 h 277"/>
                    <a:gd name="T88" fmla="*/ 196 w 393"/>
                    <a:gd name="T89" fmla="*/ 179 h 277"/>
                    <a:gd name="T90" fmla="*/ 254 w 393"/>
                    <a:gd name="T91" fmla="*/ 148 h 277"/>
                    <a:gd name="T92" fmla="*/ 321 w 393"/>
                    <a:gd name="T93" fmla="*/ 188 h 277"/>
                    <a:gd name="T94" fmla="*/ 330 w 393"/>
                    <a:gd name="T95" fmla="*/ 192 h 277"/>
                    <a:gd name="T96" fmla="*/ 335 w 393"/>
                    <a:gd name="T97" fmla="*/ 192 h 277"/>
                    <a:gd name="T98" fmla="*/ 344 w 393"/>
                    <a:gd name="T99" fmla="*/ 188 h 277"/>
                    <a:gd name="T100" fmla="*/ 348 w 393"/>
                    <a:gd name="T101" fmla="*/ 179 h 277"/>
                    <a:gd name="T102" fmla="*/ 348 w 393"/>
                    <a:gd name="T103" fmla="*/ 175 h 277"/>
                    <a:gd name="T104" fmla="*/ 348 w 393"/>
                    <a:gd name="T105" fmla="*/ 166 h 277"/>
                    <a:gd name="T106" fmla="*/ 348 w 393"/>
                    <a:gd name="T107" fmla="*/ 157 h 277"/>
                    <a:gd name="T108" fmla="*/ 339 w 393"/>
                    <a:gd name="T109" fmla="*/ 152 h 277"/>
                    <a:gd name="T110" fmla="*/ 295 w 393"/>
                    <a:gd name="T111" fmla="*/ 121 h 277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393" h="277">
                      <a:moveTo>
                        <a:pt x="295" y="121"/>
                      </a:moveTo>
                      <a:lnTo>
                        <a:pt x="384" y="72"/>
                      </a:lnTo>
                      <a:lnTo>
                        <a:pt x="393" y="63"/>
                      </a:lnTo>
                      <a:lnTo>
                        <a:pt x="393" y="54"/>
                      </a:lnTo>
                      <a:lnTo>
                        <a:pt x="393" y="49"/>
                      </a:lnTo>
                      <a:lnTo>
                        <a:pt x="393" y="40"/>
                      </a:lnTo>
                      <a:lnTo>
                        <a:pt x="384" y="31"/>
                      </a:lnTo>
                      <a:lnTo>
                        <a:pt x="379" y="27"/>
                      </a:lnTo>
                      <a:lnTo>
                        <a:pt x="370" y="27"/>
                      </a:lnTo>
                      <a:lnTo>
                        <a:pt x="357" y="27"/>
                      </a:lnTo>
                      <a:lnTo>
                        <a:pt x="268" y="81"/>
                      </a:lnTo>
                      <a:lnTo>
                        <a:pt x="268" y="27"/>
                      </a:lnTo>
                      <a:lnTo>
                        <a:pt x="268" y="14"/>
                      </a:lnTo>
                      <a:lnTo>
                        <a:pt x="263" y="9"/>
                      </a:lnTo>
                      <a:lnTo>
                        <a:pt x="254" y="5"/>
                      </a:lnTo>
                      <a:lnTo>
                        <a:pt x="250" y="0"/>
                      </a:lnTo>
                      <a:lnTo>
                        <a:pt x="241" y="5"/>
                      </a:lnTo>
                      <a:lnTo>
                        <a:pt x="232" y="5"/>
                      </a:lnTo>
                      <a:lnTo>
                        <a:pt x="228" y="14"/>
                      </a:lnTo>
                      <a:lnTo>
                        <a:pt x="228" y="23"/>
                      </a:lnTo>
                      <a:lnTo>
                        <a:pt x="228" y="99"/>
                      </a:lnTo>
                      <a:lnTo>
                        <a:pt x="170" y="134"/>
                      </a:lnTo>
                      <a:lnTo>
                        <a:pt x="170" y="36"/>
                      </a:lnTo>
                      <a:lnTo>
                        <a:pt x="170" y="27"/>
                      </a:lnTo>
                      <a:lnTo>
                        <a:pt x="165" y="18"/>
                      </a:lnTo>
                      <a:lnTo>
                        <a:pt x="156" y="14"/>
                      </a:lnTo>
                      <a:lnTo>
                        <a:pt x="147" y="9"/>
                      </a:lnTo>
                      <a:lnTo>
                        <a:pt x="138" y="9"/>
                      </a:lnTo>
                      <a:lnTo>
                        <a:pt x="134" y="14"/>
                      </a:lnTo>
                      <a:lnTo>
                        <a:pt x="129" y="23"/>
                      </a:lnTo>
                      <a:lnTo>
                        <a:pt x="125" y="31"/>
                      </a:lnTo>
                      <a:lnTo>
                        <a:pt x="125" y="161"/>
                      </a:lnTo>
                      <a:lnTo>
                        <a:pt x="0" y="233"/>
                      </a:lnTo>
                      <a:lnTo>
                        <a:pt x="27" y="277"/>
                      </a:lnTo>
                      <a:lnTo>
                        <a:pt x="152" y="206"/>
                      </a:lnTo>
                      <a:lnTo>
                        <a:pt x="268" y="273"/>
                      </a:lnTo>
                      <a:lnTo>
                        <a:pt x="272" y="277"/>
                      </a:lnTo>
                      <a:lnTo>
                        <a:pt x="281" y="277"/>
                      </a:lnTo>
                      <a:lnTo>
                        <a:pt x="290" y="273"/>
                      </a:lnTo>
                      <a:lnTo>
                        <a:pt x="295" y="268"/>
                      </a:lnTo>
                      <a:lnTo>
                        <a:pt x="299" y="259"/>
                      </a:lnTo>
                      <a:lnTo>
                        <a:pt x="299" y="251"/>
                      </a:lnTo>
                      <a:lnTo>
                        <a:pt x="295" y="242"/>
                      </a:lnTo>
                      <a:lnTo>
                        <a:pt x="286" y="237"/>
                      </a:lnTo>
                      <a:lnTo>
                        <a:pt x="196" y="179"/>
                      </a:lnTo>
                      <a:lnTo>
                        <a:pt x="254" y="148"/>
                      </a:lnTo>
                      <a:lnTo>
                        <a:pt x="321" y="188"/>
                      </a:lnTo>
                      <a:lnTo>
                        <a:pt x="330" y="192"/>
                      </a:lnTo>
                      <a:lnTo>
                        <a:pt x="335" y="192"/>
                      </a:lnTo>
                      <a:lnTo>
                        <a:pt x="344" y="188"/>
                      </a:lnTo>
                      <a:lnTo>
                        <a:pt x="348" y="179"/>
                      </a:lnTo>
                      <a:lnTo>
                        <a:pt x="348" y="175"/>
                      </a:lnTo>
                      <a:lnTo>
                        <a:pt x="348" y="166"/>
                      </a:lnTo>
                      <a:lnTo>
                        <a:pt x="348" y="157"/>
                      </a:lnTo>
                      <a:lnTo>
                        <a:pt x="339" y="152"/>
                      </a:lnTo>
                      <a:lnTo>
                        <a:pt x="295" y="12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32" name="Freeform 13"/>
                <p:cNvSpPr>
                  <a:spLocks/>
                </p:cNvSpPr>
                <p:nvPr userDrawn="1"/>
              </p:nvSpPr>
              <p:spPr bwMode="white">
                <a:xfrm>
                  <a:off x="1232" y="535"/>
                  <a:ext cx="264" cy="229"/>
                </a:xfrm>
                <a:custGeom>
                  <a:avLst/>
                  <a:gdLst>
                    <a:gd name="T0" fmla="*/ 0 w 263"/>
                    <a:gd name="T1" fmla="*/ 116 h 228"/>
                    <a:gd name="T2" fmla="*/ 49 w 263"/>
                    <a:gd name="T3" fmla="*/ 67 h 228"/>
                    <a:gd name="T4" fmla="*/ 67 w 263"/>
                    <a:gd name="T5" fmla="*/ 0 h 228"/>
                    <a:gd name="T6" fmla="*/ 134 w 263"/>
                    <a:gd name="T7" fmla="*/ 23 h 228"/>
                    <a:gd name="T8" fmla="*/ 201 w 263"/>
                    <a:gd name="T9" fmla="*/ 0 h 228"/>
                    <a:gd name="T10" fmla="*/ 214 w 263"/>
                    <a:gd name="T11" fmla="*/ 67 h 228"/>
                    <a:gd name="T12" fmla="*/ 263 w 263"/>
                    <a:gd name="T13" fmla="*/ 116 h 228"/>
                    <a:gd name="T14" fmla="*/ 214 w 263"/>
                    <a:gd name="T15" fmla="*/ 161 h 228"/>
                    <a:gd name="T16" fmla="*/ 201 w 263"/>
                    <a:gd name="T17" fmla="*/ 228 h 228"/>
                    <a:gd name="T18" fmla="*/ 134 w 263"/>
                    <a:gd name="T19" fmla="*/ 210 h 228"/>
                    <a:gd name="T20" fmla="*/ 67 w 263"/>
                    <a:gd name="T21" fmla="*/ 228 h 228"/>
                    <a:gd name="T22" fmla="*/ 49 w 263"/>
                    <a:gd name="T23" fmla="*/ 161 h 228"/>
                    <a:gd name="T24" fmla="*/ 0 w 263"/>
                    <a:gd name="T25" fmla="*/ 116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3" h="228">
                      <a:moveTo>
                        <a:pt x="0" y="116"/>
                      </a:moveTo>
                      <a:lnTo>
                        <a:pt x="49" y="67"/>
                      </a:lnTo>
                      <a:lnTo>
                        <a:pt x="67" y="0"/>
                      </a:lnTo>
                      <a:lnTo>
                        <a:pt x="134" y="23"/>
                      </a:lnTo>
                      <a:lnTo>
                        <a:pt x="201" y="0"/>
                      </a:lnTo>
                      <a:lnTo>
                        <a:pt x="214" y="67"/>
                      </a:lnTo>
                      <a:lnTo>
                        <a:pt x="263" y="116"/>
                      </a:lnTo>
                      <a:lnTo>
                        <a:pt x="214" y="161"/>
                      </a:lnTo>
                      <a:lnTo>
                        <a:pt x="201" y="228"/>
                      </a:lnTo>
                      <a:lnTo>
                        <a:pt x="134" y="210"/>
                      </a:lnTo>
                      <a:lnTo>
                        <a:pt x="67" y="228"/>
                      </a:lnTo>
                      <a:lnTo>
                        <a:pt x="49" y="161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0" name="Group 14"/>
              <p:cNvGrpSpPr>
                <a:grpSpLocks/>
              </p:cNvGrpSpPr>
              <p:nvPr userDrawn="1"/>
            </p:nvGrpSpPr>
            <p:grpSpPr bwMode="auto">
              <a:xfrm>
                <a:off x="624" y="672"/>
                <a:ext cx="335" cy="384"/>
                <a:chOff x="982" y="214"/>
                <a:chExt cx="759" cy="872"/>
              </a:xfrm>
            </p:grpSpPr>
            <p:sp>
              <p:nvSpPr>
                <p:cNvPr id="19" name="Freeform 15"/>
                <p:cNvSpPr>
                  <a:spLocks/>
                </p:cNvSpPr>
                <p:nvPr userDrawn="1"/>
              </p:nvSpPr>
              <p:spPr bwMode="white">
                <a:xfrm>
                  <a:off x="1213" y="214"/>
                  <a:ext cx="299" cy="434"/>
                </a:xfrm>
                <a:custGeom>
                  <a:avLst/>
                  <a:gdLst>
                    <a:gd name="T0" fmla="*/ 174 w 299"/>
                    <a:gd name="T1" fmla="*/ 121 h 434"/>
                    <a:gd name="T2" fmla="*/ 174 w 299"/>
                    <a:gd name="T3" fmla="*/ 23 h 434"/>
                    <a:gd name="T4" fmla="*/ 170 w 299"/>
                    <a:gd name="T5" fmla="*/ 9 h 434"/>
                    <a:gd name="T6" fmla="*/ 165 w 299"/>
                    <a:gd name="T7" fmla="*/ 5 h 434"/>
                    <a:gd name="T8" fmla="*/ 156 w 299"/>
                    <a:gd name="T9" fmla="*/ 0 h 434"/>
                    <a:gd name="T10" fmla="*/ 152 w 299"/>
                    <a:gd name="T11" fmla="*/ 0 h 434"/>
                    <a:gd name="T12" fmla="*/ 143 w 299"/>
                    <a:gd name="T13" fmla="*/ 0 h 434"/>
                    <a:gd name="T14" fmla="*/ 134 w 299"/>
                    <a:gd name="T15" fmla="*/ 5 h 434"/>
                    <a:gd name="T16" fmla="*/ 125 w 299"/>
                    <a:gd name="T17" fmla="*/ 9 h 434"/>
                    <a:gd name="T18" fmla="*/ 125 w 299"/>
                    <a:gd name="T19" fmla="*/ 23 h 434"/>
                    <a:gd name="T20" fmla="*/ 125 w 299"/>
                    <a:gd name="T21" fmla="*/ 126 h 434"/>
                    <a:gd name="T22" fmla="*/ 76 w 299"/>
                    <a:gd name="T23" fmla="*/ 99 h 434"/>
                    <a:gd name="T24" fmla="*/ 67 w 299"/>
                    <a:gd name="T25" fmla="*/ 94 h 434"/>
                    <a:gd name="T26" fmla="*/ 58 w 299"/>
                    <a:gd name="T27" fmla="*/ 94 h 434"/>
                    <a:gd name="T28" fmla="*/ 49 w 299"/>
                    <a:gd name="T29" fmla="*/ 99 h 434"/>
                    <a:gd name="T30" fmla="*/ 45 w 299"/>
                    <a:gd name="T31" fmla="*/ 103 h 434"/>
                    <a:gd name="T32" fmla="*/ 40 w 299"/>
                    <a:gd name="T33" fmla="*/ 112 h 434"/>
                    <a:gd name="T34" fmla="*/ 45 w 299"/>
                    <a:gd name="T35" fmla="*/ 117 h 434"/>
                    <a:gd name="T36" fmla="*/ 45 w 299"/>
                    <a:gd name="T37" fmla="*/ 126 h 434"/>
                    <a:gd name="T38" fmla="*/ 54 w 299"/>
                    <a:gd name="T39" fmla="*/ 134 h 434"/>
                    <a:gd name="T40" fmla="*/ 121 w 299"/>
                    <a:gd name="T41" fmla="*/ 170 h 434"/>
                    <a:gd name="T42" fmla="*/ 121 w 299"/>
                    <a:gd name="T43" fmla="*/ 242 h 434"/>
                    <a:gd name="T44" fmla="*/ 36 w 299"/>
                    <a:gd name="T45" fmla="*/ 188 h 434"/>
                    <a:gd name="T46" fmla="*/ 27 w 299"/>
                    <a:gd name="T47" fmla="*/ 184 h 434"/>
                    <a:gd name="T48" fmla="*/ 18 w 299"/>
                    <a:gd name="T49" fmla="*/ 184 h 434"/>
                    <a:gd name="T50" fmla="*/ 9 w 299"/>
                    <a:gd name="T51" fmla="*/ 188 h 434"/>
                    <a:gd name="T52" fmla="*/ 5 w 299"/>
                    <a:gd name="T53" fmla="*/ 193 h 434"/>
                    <a:gd name="T54" fmla="*/ 0 w 299"/>
                    <a:gd name="T55" fmla="*/ 202 h 434"/>
                    <a:gd name="T56" fmla="*/ 0 w 299"/>
                    <a:gd name="T57" fmla="*/ 210 h 434"/>
                    <a:gd name="T58" fmla="*/ 5 w 299"/>
                    <a:gd name="T59" fmla="*/ 219 h 434"/>
                    <a:gd name="T60" fmla="*/ 14 w 299"/>
                    <a:gd name="T61" fmla="*/ 224 h 434"/>
                    <a:gd name="T62" fmla="*/ 121 w 299"/>
                    <a:gd name="T63" fmla="*/ 291 h 434"/>
                    <a:gd name="T64" fmla="*/ 121 w 299"/>
                    <a:gd name="T65" fmla="*/ 434 h 434"/>
                    <a:gd name="T66" fmla="*/ 174 w 299"/>
                    <a:gd name="T67" fmla="*/ 434 h 434"/>
                    <a:gd name="T68" fmla="*/ 174 w 299"/>
                    <a:gd name="T69" fmla="*/ 291 h 434"/>
                    <a:gd name="T70" fmla="*/ 290 w 299"/>
                    <a:gd name="T71" fmla="*/ 224 h 434"/>
                    <a:gd name="T72" fmla="*/ 295 w 299"/>
                    <a:gd name="T73" fmla="*/ 219 h 434"/>
                    <a:gd name="T74" fmla="*/ 299 w 299"/>
                    <a:gd name="T75" fmla="*/ 210 h 434"/>
                    <a:gd name="T76" fmla="*/ 299 w 299"/>
                    <a:gd name="T77" fmla="*/ 202 h 434"/>
                    <a:gd name="T78" fmla="*/ 299 w 299"/>
                    <a:gd name="T79" fmla="*/ 197 h 434"/>
                    <a:gd name="T80" fmla="*/ 295 w 299"/>
                    <a:gd name="T81" fmla="*/ 188 h 434"/>
                    <a:gd name="T82" fmla="*/ 286 w 299"/>
                    <a:gd name="T83" fmla="*/ 184 h 434"/>
                    <a:gd name="T84" fmla="*/ 277 w 299"/>
                    <a:gd name="T85" fmla="*/ 184 h 434"/>
                    <a:gd name="T86" fmla="*/ 268 w 299"/>
                    <a:gd name="T87" fmla="*/ 188 h 434"/>
                    <a:gd name="T88" fmla="*/ 174 w 299"/>
                    <a:gd name="T89" fmla="*/ 237 h 434"/>
                    <a:gd name="T90" fmla="*/ 174 w 299"/>
                    <a:gd name="T91" fmla="*/ 170 h 434"/>
                    <a:gd name="T92" fmla="*/ 246 w 299"/>
                    <a:gd name="T93" fmla="*/ 134 h 434"/>
                    <a:gd name="T94" fmla="*/ 250 w 299"/>
                    <a:gd name="T95" fmla="*/ 130 h 434"/>
                    <a:gd name="T96" fmla="*/ 255 w 299"/>
                    <a:gd name="T97" fmla="*/ 121 h 434"/>
                    <a:gd name="T98" fmla="*/ 255 w 299"/>
                    <a:gd name="T99" fmla="*/ 112 h 434"/>
                    <a:gd name="T100" fmla="*/ 250 w 299"/>
                    <a:gd name="T101" fmla="*/ 108 h 434"/>
                    <a:gd name="T102" fmla="*/ 246 w 299"/>
                    <a:gd name="T103" fmla="*/ 103 h 434"/>
                    <a:gd name="T104" fmla="*/ 237 w 299"/>
                    <a:gd name="T105" fmla="*/ 99 h 434"/>
                    <a:gd name="T106" fmla="*/ 232 w 299"/>
                    <a:gd name="T107" fmla="*/ 99 h 434"/>
                    <a:gd name="T108" fmla="*/ 223 w 299"/>
                    <a:gd name="T109" fmla="*/ 99 h 434"/>
                    <a:gd name="T110" fmla="*/ 174 w 299"/>
                    <a:gd name="T111" fmla="*/ 121 h 43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299" h="434">
                      <a:moveTo>
                        <a:pt x="174" y="121"/>
                      </a:moveTo>
                      <a:lnTo>
                        <a:pt x="174" y="23"/>
                      </a:lnTo>
                      <a:lnTo>
                        <a:pt x="170" y="9"/>
                      </a:lnTo>
                      <a:lnTo>
                        <a:pt x="165" y="5"/>
                      </a:lnTo>
                      <a:lnTo>
                        <a:pt x="156" y="0"/>
                      </a:lnTo>
                      <a:lnTo>
                        <a:pt x="152" y="0"/>
                      </a:lnTo>
                      <a:lnTo>
                        <a:pt x="143" y="0"/>
                      </a:lnTo>
                      <a:lnTo>
                        <a:pt x="134" y="5"/>
                      </a:lnTo>
                      <a:lnTo>
                        <a:pt x="125" y="9"/>
                      </a:lnTo>
                      <a:lnTo>
                        <a:pt x="125" y="23"/>
                      </a:lnTo>
                      <a:lnTo>
                        <a:pt x="125" y="126"/>
                      </a:lnTo>
                      <a:lnTo>
                        <a:pt x="76" y="99"/>
                      </a:lnTo>
                      <a:lnTo>
                        <a:pt x="67" y="94"/>
                      </a:lnTo>
                      <a:lnTo>
                        <a:pt x="58" y="94"/>
                      </a:lnTo>
                      <a:lnTo>
                        <a:pt x="49" y="99"/>
                      </a:lnTo>
                      <a:lnTo>
                        <a:pt x="45" y="103"/>
                      </a:lnTo>
                      <a:lnTo>
                        <a:pt x="40" y="112"/>
                      </a:lnTo>
                      <a:lnTo>
                        <a:pt x="45" y="117"/>
                      </a:lnTo>
                      <a:lnTo>
                        <a:pt x="45" y="126"/>
                      </a:lnTo>
                      <a:lnTo>
                        <a:pt x="54" y="134"/>
                      </a:lnTo>
                      <a:lnTo>
                        <a:pt x="121" y="170"/>
                      </a:lnTo>
                      <a:lnTo>
                        <a:pt x="121" y="242"/>
                      </a:lnTo>
                      <a:lnTo>
                        <a:pt x="36" y="188"/>
                      </a:lnTo>
                      <a:lnTo>
                        <a:pt x="27" y="184"/>
                      </a:lnTo>
                      <a:lnTo>
                        <a:pt x="18" y="184"/>
                      </a:lnTo>
                      <a:lnTo>
                        <a:pt x="9" y="188"/>
                      </a:lnTo>
                      <a:lnTo>
                        <a:pt x="5" y="193"/>
                      </a:lnTo>
                      <a:lnTo>
                        <a:pt x="0" y="202"/>
                      </a:lnTo>
                      <a:lnTo>
                        <a:pt x="0" y="210"/>
                      </a:lnTo>
                      <a:lnTo>
                        <a:pt x="5" y="219"/>
                      </a:lnTo>
                      <a:lnTo>
                        <a:pt x="14" y="224"/>
                      </a:lnTo>
                      <a:lnTo>
                        <a:pt x="121" y="291"/>
                      </a:lnTo>
                      <a:lnTo>
                        <a:pt x="121" y="434"/>
                      </a:lnTo>
                      <a:lnTo>
                        <a:pt x="174" y="434"/>
                      </a:lnTo>
                      <a:lnTo>
                        <a:pt x="174" y="291"/>
                      </a:lnTo>
                      <a:lnTo>
                        <a:pt x="290" y="224"/>
                      </a:lnTo>
                      <a:lnTo>
                        <a:pt x="295" y="219"/>
                      </a:lnTo>
                      <a:lnTo>
                        <a:pt x="299" y="210"/>
                      </a:lnTo>
                      <a:lnTo>
                        <a:pt x="299" y="202"/>
                      </a:lnTo>
                      <a:lnTo>
                        <a:pt x="299" y="197"/>
                      </a:lnTo>
                      <a:lnTo>
                        <a:pt x="295" y="188"/>
                      </a:lnTo>
                      <a:lnTo>
                        <a:pt x="286" y="184"/>
                      </a:lnTo>
                      <a:lnTo>
                        <a:pt x="277" y="184"/>
                      </a:lnTo>
                      <a:lnTo>
                        <a:pt x="268" y="188"/>
                      </a:lnTo>
                      <a:lnTo>
                        <a:pt x="174" y="237"/>
                      </a:lnTo>
                      <a:lnTo>
                        <a:pt x="174" y="170"/>
                      </a:lnTo>
                      <a:lnTo>
                        <a:pt x="246" y="134"/>
                      </a:lnTo>
                      <a:lnTo>
                        <a:pt x="250" y="130"/>
                      </a:lnTo>
                      <a:lnTo>
                        <a:pt x="255" y="121"/>
                      </a:lnTo>
                      <a:lnTo>
                        <a:pt x="255" y="112"/>
                      </a:lnTo>
                      <a:lnTo>
                        <a:pt x="250" y="108"/>
                      </a:lnTo>
                      <a:lnTo>
                        <a:pt x="246" y="103"/>
                      </a:lnTo>
                      <a:lnTo>
                        <a:pt x="237" y="99"/>
                      </a:lnTo>
                      <a:lnTo>
                        <a:pt x="232" y="99"/>
                      </a:lnTo>
                      <a:lnTo>
                        <a:pt x="223" y="99"/>
                      </a:lnTo>
                      <a:lnTo>
                        <a:pt x="174" y="12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20" name="Freeform 16"/>
                <p:cNvSpPr>
                  <a:spLocks/>
                </p:cNvSpPr>
                <p:nvPr userDrawn="1"/>
              </p:nvSpPr>
              <p:spPr bwMode="white">
                <a:xfrm>
                  <a:off x="982" y="398"/>
                  <a:ext cx="392" cy="272"/>
                </a:xfrm>
                <a:custGeom>
                  <a:avLst/>
                  <a:gdLst>
                    <a:gd name="T0" fmla="*/ 121 w 393"/>
                    <a:gd name="T1" fmla="*/ 71 h 272"/>
                    <a:gd name="T2" fmla="*/ 36 w 393"/>
                    <a:gd name="T3" fmla="*/ 22 h 272"/>
                    <a:gd name="T4" fmla="*/ 27 w 393"/>
                    <a:gd name="T5" fmla="*/ 18 h 272"/>
                    <a:gd name="T6" fmla="*/ 18 w 393"/>
                    <a:gd name="T7" fmla="*/ 18 h 272"/>
                    <a:gd name="T8" fmla="*/ 9 w 393"/>
                    <a:gd name="T9" fmla="*/ 22 h 272"/>
                    <a:gd name="T10" fmla="*/ 5 w 393"/>
                    <a:gd name="T11" fmla="*/ 31 h 272"/>
                    <a:gd name="T12" fmla="*/ 0 w 393"/>
                    <a:gd name="T13" fmla="*/ 40 h 272"/>
                    <a:gd name="T14" fmla="*/ 0 w 393"/>
                    <a:gd name="T15" fmla="*/ 49 h 272"/>
                    <a:gd name="T16" fmla="*/ 5 w 393"/>
                    <a:gd name="T17" fmla="*/ 58 h 272"/>
                    <a:gd name="T18" fmla="*/ 9 w 393"/>
                    <a:gd name="T19" fmla="*/ 62 h 272"/>
                    <a:gd name="T20" fmla="*/ 98 w 393"/>
                    <a:gd name="T21" fmla="*/ 116 h 272"/>
                    <a:gd name="T22" fmla="*/ 54 w 393"/>
                    <a:gd name="T23" fmla="*/ 143 h 272"/>
                    <a:gd name="T24" fmla="*/ 45 w 393"/>
                    <a:gd name="T25" fmla="*/ 147 h 272"/>
                    <a:gd name="T26" fmla="*/ 40 w 393"/>
                    <a:gd name="T27" fmla="*/ 156 h 272"/>
                    <a:gd name="T28" fmla="*/ 40 w 393"/>
                    <a:gd name="T29" fmla="*/ 165 h 272"/>
                    <a:gd name="T30" fmla="*/ 40 w 393"/>
                    <a:gd name="T31" fmla="*/ 174 h 272"/>
                    <a:gd name="T32" fmla="*/ 49 w 393"/>
                    <a:gd name="T33" fmla="*/ 178 h 272"/>
                    <a:gd name="T34" fmla="*/ 54 w 393"/>
                    <a:gd name="T35" fmla="*/ 183 h 272"/>
                    <a:gd name="T36" fmla="*/ 63 w 393"/>
                    <a:gd name="T37" fmla="*/ 183 h 272"/>
                    <a:gd name="T38" fmla="*/ 72 w 393"/>
                    <a:gd name="T39" fmla="*/ 183 h 272"/>
                    <a:gd name="T40" fmla="*/ 139 w 393"/>
                    <a:gd name="T41" fmla="*/ 143 h 272"/>
                    <a:gd name="T42" fmla="*/ 197 w 393"/>
                    <a:gd name="T43" fmla="*/ 178 h 272"/>
                    <a:gd name="T44" fmla="*/ 112 w 393"/>
                    <a:gd name="T45" fmla="*/ 223 h 272"/>
                    <a:gd name="T46" fmla="*/ 103 w 393"/>
                    <a:gd name="T47" fmla="*/ 232 h 272"/>
                    <a:gd name="T48" fmla="*/ 98 w 393"/>
                    <a:gd name="T49" fmla="*/ 241 h 272"/>
                    <a:gd name="T50" fmla="*/ 98 w 393"/>
                    <a:gd name="T51" fmla="*/ 246 h 272"/>
                    <a:gd name="T52" fmla="*/ 98 w 393"/>
                    <a:gd name="T53" fmla="*/ 254 h 272"/>
                    <a:gd name="T54" fmla="*/ 103 w 393"/>
                    <a:gd name="T55" fmla="*/ 263 h 272"/>
                    <a:gd name="T56" fmla="*/ 112 w 393"/>
                    <a:gd name="T57" fmla="*/ 268 h 272"/>
                    <a:gd name="T58" fmla="*/ 121 w 393"/>
                    <a:gd name="T59" fmla="*/ 268 h 272"/>
                    <a:gd name="T60" fmla="*/ 130 w 393"/>
                    <a:gd name="T61" fmla="*/ 263 h 272"/>
                    <a:gd name="T62" fmla="*/ 241 w 393"/>
                    <a:gd name="T63" fmla="*/ 201 h 272"/>
                    <a:gd name="T64" fmla="*/ 366 w 393"/>
                    <a:gd name="T65" fmla="*/ 272 h 272"/>
                    <a:gd name="T66" fmla="*/ 393 w 393"/>
                    <a:gd name="T67" fmla="*/ 228 h 272"/>
                    <a:gd name="T68" fmla="*/ 268 w 393"/>
                    <a:gd name="T69" fmla="*/ 156 h 272"/>
                    <a:gd name="T70" fmla="*/ 268 w 393"/>
                    <a:gd name="T71" fmla="*/ 22 h 272"/>
                    <a:gd name="T72" fmla="*/ 268 w 393"/>
                    <a:gd name="T73" fmla="*/ 13 h 272"/>
                    <a:gd name="T74" fmla="*/ 264 w 393"/>
                    <a:gd name="T75" fmla="*/ 9 h 272"/>
                    <a:gd name="T76" fmla="*/ 255 w 393"/>
                    <a:gd name="T77" fmla="*/ 4 h 272"/>
                    <a:gd name="T78" fmla="*/ 250 w 393"/>
                    <a:gd name="T79" fmla="*/ 0 h 272"/>
                    <a:gd name="T80" fmla="*/ 241 w 393"/>
                    <a:gd name="T81" fmla="*/ 0 h 272"/>
                    <a:gd name="T82" fmla="*/ 232 w 393"/>
                    <a:gd name="T83" fmla="*/ 4 h 272"/>
                    <a:gd name="T84" fmla="*/ 228 w 393"/>
                    <a:gd name="T85" fmla="*/ 13 h 272"/>
                    <a:gd name="T86" fmla="*/ 228 w 393"/>
                    <a:gd name="T87" fmla="*/ 22 h 272"/>
                    <a:gd name="T88" fmla="*/ 223 w 393"/>
                    <a:gd name="T89" fmla="*/ 129 h 272"/>
                    <a:gd name="T90" fmla="*/ 165 w 393"/>
                    <a:gd name="T91" fmla="*/ 94 h 272"/>
                    <a:gd name="T92" fmla="*/ 170 w 393"/>
                    <a:gd name="T93" fmla="*/ 18 h 272"/>
                    <a:gd name="T94" fmla="*/ 165 w 393"/>
                    <a:gd name="T95" fmla="*/ 9 h 272"/>
                    <a:gd name="T96" fmla="*/ 161 w 393"/>
                    <a:gd name="T97" fmla="*/ 4 h 272"/>
                    <a:gd name="T98" fmla="*/ 156 w 393"/>
                    <a:gd name="T99" fmla="*/ 0 h 272"/>
                    <a:gd name="T100" fmla="*/ 148 w 393"/>
                    <a:gd name="T101" fmla="*/ 0 h 272"/>
                    <a:gd name="T102" fmla="*/ 139 w 393"/>
                    <a:gd name="T103" fmla="*/ 0 h 272"/>
                    <a:gd name="T104" fmla="*/ 134 w 393"/>
                    <a:gd name="T105" fmla="*/ 4 h 272"/>
                    <a:gd name="T106" fmla="*/ 130 w 393"/>
                    <a:gd name="T107" fmla="*/ 9 h 272"/>
                    <a:gd name="T108" fmla="*/ 125 w 393"/>
                    <a:gd name="T109" fmla="*/ 18 h 272"/>
                    <a:gd name="T110" fmla="*/ 121 w 393"/>
                    <a:gd name="T111" fmla="*/ 71 h 27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393" h="272">
                      <a:moveTo>
                        <a:pt x="121" y="71"/>
                      </a:moveTo>
                      <a:lnTo>
                        <a:pt x="36" y="22"/>
                      </a:lnTo>
                      <a:lnTo>
                        <a:pt x="27" y="18"/>
                      </a:lnTo>
                      <a:lnTo>
                        <a:pt x="18" y="18"/>
                      </a:lnTo>
                      <a:lnTo>
                        <a:pt x="9" y="22"/>
                      </a:lnTo>
                      <a:lnTo>
                        <a:pt x="5" y="31"/>
                      </a:lnTo>
                      <a:lnTo>
                        <a:pt x="0" y="40"/>
                      </a:lnTo>
                      <a:lnTo>
                        <a:pt x="0" y="49"/>
                      </a:lnTo>
                      <a:lnTo>
                        <a:pt x="5" y="58"/>
                      </a:lnTo>
                      <a:lnTo>
                        <a:pt x="9" y="62"/>
                      </a:lnTo>
                      <a:lnTo>
                        <a:pt x="98" y="116"/>
                      </a:lnTo>
                      <a:lnTo>
                        <a:pt x="54" y="143"/>
                      </a:lnTo>
                      <a:lnTo>
                        <a:pt x="45" y="147"/>
                      </a:lnTo>
                      <a:lnTo>
                        <a:pt x="40" y="156"/>
                      </a:lnTo>
                      <a:lnTo>
                        <a:pt x="40" y="165"/>
                      </a:lnTo>
                      <a:lnTo>
                        <a:pt x="40" y="174"/>
                      </a:lnTo>
                      <a:lnTo>
                        <a:pt x="49" y="178"/>
                      </a:lnTo>
                      <a:lnTo>
                        <a:pt x="54" y="183"/>
                      </a:lnTo>
                      <a:lnTo>
                        <a:pt x="63" y="183"/>
                      </a:lnTo>
                      <a:lnTo>
                        <a:pt x="72" y="183"/>
                      </a:lnTo>
                      <a:lnTo>
                        <a:pt x="139" y="143"/>
                      </a:lnTo>
                      <a:lnTo>
                        <a:pt x="197" y="178"/>
                      </a:lnTo>
                      <a:lnTo>
                        <a:pt x="112" y="223"/>
                      </a:lnTo>
                      <a:lnTo>
                        <a:pt x="103" y="232"/>
                      </a:lnTo>
                      <a:lnTo>
                        <a:pt x="98" y="241"/>
                      </a:lnTo>
                      <a:lnTo>
                        <a:pt x="98" y="246"/>
                      </a:lnTo>
                      <a:lnTo>
                        <a:pt x="98" y="254"/>
                      </a:lnTo>
                      <a:lnTo>
                        <a:pt x="103" y="263"/>
                      </a:lnTo>
                      <a:lnTo>
                        <a:pt x="112" y="268"/>
                      </a:lnTo>
                      <a:lnTo>
                        <a:pt x="121" y="268"/>
                      </a:lnTo>
                      <a:lnTo>
                        <a:pt x="130" y="263"/>
                      </a:lnTo>
                      <a:lnTo>
                        <a:pt x="241" y="201"/>
                      </a:lnTo>
                      <a:lnTo>
                        <a:pt x="366" y="272"/>
                      </a:lnTo>
                      <a:lnTo>
                        <a:pt x="393" y="228"/>
                      </a:lnTo>
                      <a:lnTo>
                        <a:pt x="268" y="156"/>
                      </a:lnTo>
                      <a:lnTo>
                        <a:pt x="268" y="22"/>
                      </a:lnTo>
                      <a:lnTo>
                        <a:pt x="268" y="13"/>
                      </a:lnTo>
                      <a:lnTo>
                        <a:pt x="264" y="9"/>
                      </a:lnTo>
                      <a:lnTo>
                        <a:pt x="255" y="4"/>
                      </a:lnTo>
                      <a:lnTo>
                        <a:pt x="250" y="0"/>
                      </a:lnTo>
                      <a:lnTo>
                        <a:pt x="241" y="0"/>
                      </a:lnTo>
                      <a:lnTo>
                        <a:pt x="232" y="4"/>
                      </a:lnTo>
                      <a:lnTo>
                        <a:pt x="228" y="13"/>
                      </a:lnTo>
                      <a:lnTo>
                        <a:pt x="228" y="22"/>
                      </a:lnTo>
                      <a:lnTo>
                        <a:pt x="223" y="129"/>
                      </a:lnTo>
                      <a:lnTo>
                        <a:pt x="165" y="94"/>
                      </a:lnTo>
                      <a:lnTo>
                        <a:pt x="170" y="18"/>
                      </a:lnTo>
                      <a:lnTo>
                        <a:pt x="165" y="9"/>
                      </a:lnTo>
                      <a:lnTo>
                        <a:pt x="161" y="4"/>
                      </a:lnTo>
                      <a:lnTo>
                        <a:pt x="156" y="0"/>
                      </a:lnTo>
                      <a:lnTo>
                        <a:pt x="148" y="0"/>
                      </a:lnTo>
                      <a:lnTo>
                        <a:pt x="139" y="0"/>
                      </a:lnTo>
                      <a:lnTo>
                        <a:pt x="134" y="4"/>
                      </a:lnTo>
                      <a:lnTo>
                        <a:pt x="130" y="9"/>
                      </a:lnTo>
                      <a:lnTo>
                        <a:pt x="125" y="18"/>
                      </a:lnTo>
                      <a:lnTo>
                        <a:pt x="121" y="7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21" name="Freeform 17"/>
                <p:cNvSpPr>
                  <a:spLocks/>
                </p:cNvSpPr>
                <p:nvPr userDrawn="1"/>
              </p:nvSpPr>
              <p:spPr bwMode="white">
                <a:xfrm>
                  <a:off x="982" y="625"/>
                  <a:ext cx="392" cy="277"/>
                </a:xfrm>
                <a:custGeom>
                  <a:avLst/>
                  <a:gdLst>
                    <a:gd name="T0" fmla="*/ 98 w 393"/>
                    <a:gd name="T1" fmla="*/ 156 h 277"/>
                    <a:gd name="T2" fmla="*/ 9 w 393"/>
                    <a:gd name="T3" fmla="*/ 205 h 277"/>
                    <a:gd name="T4" fmla="*/ 0 w 393"/>
                    <a:gd name="T5" fmla="*/ 214 h 277"/>
                    <a:gd name="T6" fmla="*/ 0 w 393"/>
                    <a:gd name="T7" fmla="*/ 223 h 277"/>
                    <a:gd name="T8" fmla="*/ 0 w 393"/>
                    <a:gd name="T9" fmla="*/ 228 h 277"/>
                    <a:gd name="T10" fmla="*/ 0 w 393"/>
                    <a:gd name="T11" fmla="*/ 237 h 277"/>
                    <a:gd name="T12" fmla="*/ 9 w 393"/>
                    <a:gd name="T13" fmla="*/ 246 h 277"/>
                    <a:gd name="T14" fmla="*/ 14 w 393"/>
                    <a:gd name="T15" fmla="*/ 250 h 277"/>
                    <a:gd name="T16" fmla="*/ 23 w 393"/>
                    <a:gd name="T17" fmla="*/ 250 h 277"/>
                    <a:gd name="T18" fmla="*/ 36 w 393"/>
                    <a:gd name="T19" fmla="*/ 250 h 277"/>
                    <a:gd name="T20" fmla="*/ 125 w 393"/>
                    <a:gd name="T21" fmla="*/ 196 h 277"/>
                    <a:gd name="T22" fmla="*/ 125 w 393"/>
                    <a:gd name="T23" fmla="*/ 250 h 277"/>
                    <a:gd name="T24" fmla="*/ 125 w 393"/>
                    <a:gd name="T25" fmla="*/ 263 h 277"/>
                    <a:gd name="T26" fmla="*/ 130 w 393"/>
                    <a:gd name="T27" fmla="*/ 268 h 277"/>
                    <a:gd name="T28" fmla="*/ 139 w 393"/>
                    <a:gd name="T29" fmla="*/ 272 h 277"/>
                    <a:gd name="T30" fmla="*/ 143 w 393"/>
                    <a:gd name="T31" fmla="*/ 277 h 277"/>
                    <a:gd name="T32" fmla="*/ 152 w 393"/>
                    <a:gd name="T33" fmla="*/ 277 h 277"/>
                    <a:gd name="T34" fmla="*/ 161 w 393"/>
                    <a:gd name="T35" fmla="*/ 272 h 277"/>
                    <a:gd name="T36" fmla="*/ 165 w 393"/>
                    <a:gd name="T37" fmla="*/ 263 h 277"/>
                    <a:gd name="T38" fmla="*/ 165 w 393"/>
                    <a:gd name="T39" fmla="*/ 254 h 277"/>
                    <a:gd name="T40" fmla="*/ 165 w 393"/>
                    <a:gd name="T41" fmla="*/ 178 h 277"/>
                    <a:gd name="T42" fmla="*/ 223 w 393"/>
                    <a:gd name="T43" fmla="*/ 143 h 277"/>
                    <a:gd name="T44" fmla="*/ 223 w 393"/>
                    <a:gd name="T45" fmla="*/ 241 h 277"/>
                    <a:gd name="T46" fmla="*/ 223 w 393"/>
                    <a:gd name="T47" fmla="*/ 250 h 277"/>
                    <a:gd name="T48" fmla="*/ 228 w 393"/>
                    <a:gd name="T49" fmla="*/ 259 h 277"/>
                    <a:gd name="T50" fmla="*/ 237 w 393"/>
                    <a:gd name="T51" fmla="*/ 263 h 277"/>
                    <a:gd name="T52" fmla="*/ 246 w 393"/>
                    <a:gd name="T53" fmla="*/ 268 h 277"/>
                    <a:gd name="T54" fmla="*/ 255 w 393"/>
                    <a:gd name="T55" fmla="*/ 268 h 277"/>
                    <a:gd name="T56" fmla="*/ 259 w 393"/>
                    <a:gd name="T57" fmla="*/ 263 h 277"/>
                    <a:gd name="T58" fmla="*/ 264 w 393"/>
                    <a:gd name="T59" fmla="*/ 254 h 277"/>
                    <a:gd name="T60" fmla="*/ 268 w 393"/>
                    <a:gd name="T61" fmla="*/ 246 h 277"/>
                    <a:gd name="T62" fmla="*/ 268 w 393"/>
                    <a:gd name="T63" fmla="*/ 116 h 277"/>
                    <a:gd name="T64" fmla="*/ 393 w 393"/>
                    <a:gd name="T65" fmla="*/ 44 h 277"/>
                    <a:gd name="T66" fmla="*/ 366 w 393"/>
                    <a:gd name="T67" fmla="*/ 0 h 277"/>
                    <a:gd name="T68" fmla="*/ 241 w 393"/>
                    <a:gd name="T69" fmla="*/ 71 h 277"/>
                    <a:gd name="T70" fmla="*/ 125 w 393"/>
                    <a:gd name="T71" fmla="*/ 4 h 277"/>
                    <a:gd name="T72" fmla="*/ 121 w 393"/>
                    <a:gd name="T73" fmla="*/ 0 h 277"/>
                    <a:gd name="T74" fmla="*/ 112 w 393"/>
                    <a:gd name="T75" fmla="*/ 0 h 277"/>
                    <a:gd name="T76" fmla="*/ 103 w 393"/>
                    <a:gd name="T77" fmla="*/ 4 h 277"/>
                    <a:gd name="T78" fmla="*/ 98 w 393"/>
                    <a:gd name="T79" fmla="*/ 9 h 277"/>
                    <a:gd name="T80" fmla="*/ 94 w 393"/>
                    <a:gd name="T81" fmla="*/ 18 h 277"/>
                    <a:gd name="T82" fmla="*/ 94 w 393"/>
                    <a:gd name="T83" fmla="*/ 26 h 277"/>
                    <a:gd name="T84" fmla="*/ 98 w 393"/>
                    <a:gd name="T85" fmla="*/ 35 h 277"/>
                    <a:gd name="T86" fmla="*/ 107 w 393"/>
                    <a:gd name="T87" fmla="*/ 40 h 277"/>
                    <a:gd name="T88" fmla="*/ 197 w 393"/>
                    <a:gd name="T89" fmla="*/ 98 h 277"/>
                    <a:gd name="T90" fmla="*/ 139 w 393"/>
                    <a:gd name="T91" fmla="*/ 129 h 277"/>
                    <a:gd name="T92" fmla="*/ 72 w 393"/>
                    <a:gd name="T93" fmla="*/ 89 h 277"/>
                    <a:gd name="T94" fmla="*/ 63 w 393"/>
                    <a:gd name="T95" fmla="*/ 85 h 277"/>
                    <a:gd name="T96" fmla="*/ 58 w 393"/>
                    <a:gd name="T97" fmla="*/ 85 h 277"/>
                    <a:gd name="T98" fmla="*/ 49 w 393"/>
                    <a:gd name="T99" fmla="*/ 89 h 277"/>
                    <a:gd name="T100" fmla="*/ 45 w 393"/>
                    <a:gd name="T101" fmla="*/ 98 h 277"/>
                    <a:gd name="T102" fmla="*/ 45 w 393"/>
                    <a:gd name="T103" fmla="*/ 102 h 277"/>
                    <a:gd name="T104" fmla="*/ 45 w 393"/>
                    <a:gd name="T105" fmla="*/ 111 h 277"/>
                    <a:gd name="T106" fmla="*/ 45 w 393"/>
                    <a:gd name="T107" fmla="*/ 120 h 277"/>
                    <a:gd name="T108" fmla="*/ 54 w 393"/>
                    <a:gd name="T109" fmla="*/ 125 h 277"/>
                    <a:gd name="T110" fmla="*/ 98 w 393"/>
                    <a:gd name="T111" fmla="*/ 156 h 277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393" h="277">
                      <a:moveTo>
                        <a:pt x="98" y="156"/>
                      </a:moveTo>
                      <a:lnTo>
                        <a:pt x="9" y="205"/>
                      </a:lnTo>
                      <a:lnTo>
                        <a:pt x="0" y="214"/>
                      </a:lnTo>
                      <a:lnTo>
                        <a:pt x="0" y="223"/>
                      </a:lnTo>
                      <a:lnTo>
                        <a:pt x="0" y="228"/>
                      </a:lnTo>
                      <a:lnTo>
                        <a:pt x="0" y="237"/>
                      </a:lnTo>
                      <a:lnTo>
                        <a:pt x="9" y="246"/>
                      </a:lnTo>
                      <a:lnTo>
                        <a:pt x="14" y="250"/>
                      </a:lnTo>
                      <a:lnTo>
                        <a:pt x="23" y="250"/>
                      </a:lnTo>
                      <a:lnTo>
                        <a:pt x="36" y="250"/>
                      </a:lnTo>
                      <a:lnTo>
                        <a:pt x="125" y="196"/>
                      </a:lnTo>
                      <a:lnTo>
                        <a:pt x="125" y="250"/>
                      </a:lnTo>
                      <a:lnTo>
                        <a:pt x="125" y="263"/>
                      </a:lnTo>
                      <a:lnTo>
                        <a:pt x="130" y="268"/>
                      </a:lnTo>
                      <a:lnTo>
                        <a:pt x="139" y="272"/>
                      </a:lnTo>
                      <a:lnTo>
                        <a:pt x="143" y="277"/>
                      </a:lnTo>
                      <a:lnTo>
                        <a:pt x="152" y="277"/>
                      </a:lnTo>
                      <a:lnTo>
                        <a:pt x="161" y="272"/>
                      </a:lnTo>
                      <a:lnTo>
                        <a:pt x="165" y="263"/>
                      </a:lnTo>
                      <a:lnTo>
                        <a:pt x="165" y="254"/>
                      </a:lnTo>
                      <a:lnTo>
                        <a:pt x="165" y="178"/>
                      </a:lnTo>
                      <a:lnTo>
                        <a:pt x="223" y="143"/>
                      </a:lnTo>
                      <a:lnTo>
                        <a:pt x="223" y="241"/>
                      </a:lnTo>
                      <a:lnTo>
                        <a:pt x="223" y="250"/>
                      </a:lnTo>
                      <a:lnTo>
                        <a:pt x="228" y="259"/>
                      </a:lnTo>
                      <a:lnTo>
                        <a:pt x="237" y="263"/>
                      </a:lnTo>
                      <a:lnTo>
                        <a:pt x="246" y="268"/>
                      </a:lnTo>
                      <a:lnTo>
                        <a:pt x="255" y="268"/>
                      </a:lnTo>
                      <a:lnTo>
                        <a:pt x="259" y="263"/>
                      </a:lnTo>
                      <a:lnTo>
                        <a:pt x="264" y="254"/>
                      </a:lnTo>
                      <a:lnTo>
                        <a:pt x="268" y="246"/>
                      </a:lnTo>
                      <a:lnTo>
                        <a:pt x="268" y="116"/>
                      </a:lnTo>
                      <a:lnTo>
                        <a:pt x="393" y="44"/>
                      </a:lnTo>
                      <a:lnTo>
                        <a:pt x="366" y="0"/>
                      </a:lnTo>
                      <a:lnTo>
                        <a:pt x="241" y="71"/>
                      </a:lnTo>
                      <a:lnTo>
                        <a:pt x="125" y="4"/>
                      </a:lnTo>
                      <a:lnTo>
                        <a:pt x="121" y="0"/>
                      </a:lnTo>
                      <a:lnTo>
                        <a:pt x="112" y="0"/>
                      </a:lnTo>
                      <a:lnTo>
                        <a:pt x="103" y="4"/>
                      </a:lnTo>
                      <a:lnTo>
                        <a:pt x="98" y="9"/>
                      </a:lnTo>
                      <a:lnTo>
                        <a:pt x="94" y="18"/>
                      </a:lnTo>
                      <a:lnTo>
                        <a:pt x="94" y="26"/>
                      </a:lnTo>
                      <a:lnTo>
                        <a:pt x="98" y="35"/>
                      </a:lnTo>
                      <a:lnTo>
                        <a:pt x="107" y="40"/>
                      </a:lnTo>
                      <a:lnTo>
                        <a:pt x="197" y="98"/>
                      </a:lnTo>
                      <a:lnTo>
                        <a:pt x="139" y="129"/>
                      </a:lnTo>
                      <a:lnTo>
                        <a:pt x="72" y="89"/>
                      </a:lnTo>
                      <a:lnTo>
                        <a:pt x="63" y="85"/>
                      </a:lnTo>
                      <a:lnTo>
                        <a:pt x="58" y="85"/>
                      </a:lnTo>
                      <a:lnTo>
                        <a:pt x="49" y="89"/>
                      </a:lnTo>
                      <a:lnTo>
                        <a:pt x="45" y="98"/>
                      </a:lnTo>
                      <a:lnTo>
                        <a:pt x="45" y="102"/>
                      </a:lnTo>
                      <a:lnTo>
                        <a:pt x="45" y="111"/>
                      </a:lnTo>
                      <a:lnTo>
                        <a:pt x="45" y="120"/>
                      </a:lnTo>
                      <a:lnTo>
                        <a:pt x="54" y="125"/>
                      </a:lnTo>
                      <a:lnTo>
                        <a:pt x="98" y="15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 userDrawn="1"/>
              </p:nvSpPr>
              <p:spPr bwMode="white">
                <a:xfrm>
                  <a:off x="1211" y="648"/>
                  <a:ext cx="299" cy="438"/>
                </a:xfrm>
                <a:custGeom>
                  <a:avLst/>
                  <a:gdLst>
                    <a:gd name="T0" fmla="*/ 125 w 299"/>
                    <a:gd name="T1" fmla="*/ 313 h 438"/>
                    <a:gd name="T2" fmla="*/ 125 w 299"/>
                    <a:gd name="T3" fmla="*/ 411 h 438"/>
                    <a:gd name="T4" fmla="*/ 129 w 299"/>
                    <a:gd name="T5" fmla="*/ 425 h 438"/>
                    <a:gd name="T6" fmla="*/ 134 w 299"/>
                    <a:gd name="T7" fmla="*/ 429 h 438"/>
                    <a:gd name="T8" fmla="*/ 143 w 299"/>
                    <a:gd name="T9" fmla="*/ 434 h 438"/>
                    <a:gd name="T10" fmla="*/ 147 w 299"/>
                    <a:gd name="T11" fmla="*/ 438 h 438"/>
                    <a:gd name="T12" fmla="*/ 156 w 299"/>
                    <a:gd name="T13" fmla="*/ 434 h 438"/>
                    <a:gd name="T14" fmla="*/ 165 w 299"/>
                    <a:gd name="T15" fmla="*/ 429 h 438"/>
                    <a:gd name="T16" fmla="*/ 174 w 299"/>
                    <a:gd name="T17" fmla="*/ 425 h 438"/>
                    <a:gd name="T18" fmla="*/ 174 w 299"/>
                    <a:gd name="T19" fmla="*/ 411 h 438"/>
                    <a:gd name="T20" fmla="*/ 174 w 299"/>
                    <a:gd name="T21" fmla="*/ 308 h 438"/>
                    <a:gd name="T22" fmla="*/ 223 w 299"/>
                    <a:gd name="T23" fmla="*/ 335 h 438"/>
                    <a:gd name="T24" fmla="*/ 232 w 299"/>
                    <a:gd name="T25" fmla="*/ 340 h 438"/>
                    <a:gd name="T26" fmla="*/ 241 w 299"/>
                    <a:gd name="T27" fmla="*/ 340 h 438"/>
                    <a:gd name="T28" fmla="*/ 250 w 299"/>
                    <a:gd name="T29" fmla="*/ 335 h 438"/>
                    <a:gd name="T30" fmla="*/ 254 w 299"/>
                    <a:gd name="T31" fmla="*/ 331 h 438"/>
                    <a:gd name="T32" fmla="*/ 254 w 299"/>
                    <a:gd name="T33" fmla="*/ 322 h 438"/>
                    <a:gd name="T34" fmla="*/ 254 w 299"/>
                    <a:gd name="T35" fmla="*/ 317 h 438"/>
                    <a:gd name="T36" fmla="*/ 254 w 299"/>
                    <a:gd name="T37" fmla="*/ 308 h 438"/>
                    <a:gd name="T38" fmla="*/ 245 w 299"/>
                    <a:gd name="T39" fmla="*/ 300 h 438"/>
                    <a:gd name="T40" fmla="*/ 178 w 299"/>
                    <a:gd name="T41" fmla="*/ 264 h 438"/>
                    <a:gd name="T42" fmla="*/ 178 w 299"/>
                    <a:gd name="T43" fmla="*/ 192 h 438"/>
                    <a:gd name="T44" fmla="*/ 263 w 299"/>
                    <a:gd name="T45" fmla="*/ 246 h 438"/>
                    <a:gd name="T46" fmla="*/ 272 w 299"/>
                    <a:gd name="T47" fmla="*/ 250 h 438"/>
                    <a:gd name="T48" fmla="*/ 281 w 299"/>
                    <a:gd name="T49" fmla="*/ 250 h 438"/>
                    <a:gd name="T50" fmla="*/ 290 w 299"/>
                    <a:gd name="T51" fmla="*/ 246 h 438"/>
                    <a:gd name="T52" fmla="*/ 294 w 299"/>
                    <a:gd name="T53" fmla="*/ 241 h 438"/>
                    <a:gd name="T54" fmla="*/ 299 w 299"/>
                    <a:gd name="T55" fmla="*/ 232 h 438"/>
                    <a:gd name="T56" fmla="*/ 299 w 299"/>
                    <a:gd name="T57" fmla="*/ 224 h 438"/>
                    <a:gd name="T58" fmla="*/ 294 w 299"/>
                    <a:gd name="T59" fmla="*/ 215 h 438"/>
                    <a:gd name="T60" fmla="*/ 285 w 299"/>
                    <a:gd name="T61" fmla="*/ 210 h 438"/>
                    <a:gd name="T62" fmla="*/ 178 w 299"/>
                    <a:gd name="T63" fmla="*/ 143 h 438"/>
                    <a:gd name="T64" fmla="*/ 178 w 299"/>
                    <a:gd name="T65" fmla="*/ 0 h 438"/>
                    <a:gd name="T66" fmla="*/ 125 w 299"/>
                    <a:gd name="T67" fmla="*/ 0 h 438"/>
                    <a:gd name="T68" fmla="*/ 125 w 299"/>
                    <a:gd name="T69" fmla="*/ 143 h 438"/>
                    <a:gd name="T70" fmla="*/ 9 w 299"/>
                    <a:gd name="T71" fmla="*/ 210 h 438"/>
                    <a:gd name="T72" fmla="*/ 4 w 299"/>
                    <a:gd name="T73" fmla="*/ 215 h 438"/>
                    <a:gd name="T74" fmla="*/ 0 w 299"/>
                    <a:gd name="T75" fmla="*/ 224 h 438"/>
                    <a:gd name="T76" fmla="*/ 0 w 299"/>
                    <a:gd name="T77" fmla="*/ 232 h 438"/>
                    <a:gd name="T78" fmla="*/ 0 w 299"/>
                    <a:gd name="T79" fmla="*/ 237 h 438"/>
                    <a:gd name="T80" fmla="*/ 4 w 299"/>
                    <a:gd name="T81" fmla="*/ 246 h 438"/>
                    <a:gd name="T82" fmla="*/ 13 w 299"/>
                    <a:gd name="T83" fmla="*/ 250 h 438"/>
                    <a:gd name="T84" fmla="*/ 22 w 299"/>
                    <a:gd name="T85" fmla="*/ 250 h 438"/>
                    <a:gd name="T86" fmla="*/ 31 w 299"/>
                    <a:gd name="T87" fmla="*/ 246 h 438"/>
                    <a:gd name="T88" fmla="*/ 125 w 299"/>
                    <a:gd name="T89" fmla="*/ 197 h 438"/>
                    <a:gd name="T90" fmla="*/ 125 w 299"/>
                    <a:gd name="T91" fmla="*/ 264 h 438"/>
                    <a:gd name="T92" fmla="*/ 53 w 299"/>
                    <a:gd name="T93" fmla="*/ 300 h 438"/>
                    <a:gd name="T94" fmla="*/ 49 w 299"/>
                    <a:gd name="T95" fmla="*/ 304 h 438"/>
                    <a:gd name="T96" fmla="*/ 44 w 299"/>
                    <a:gd name="T97" fmla="*/ 313 h 438"/>
                    <a:gd name="T98" fmla="*/ 44 w 299"/>
                    <a:gd name="T99" fmla="*/ 322 h 438"/>
                    <a:gd name="T100" fmla="*/ 49 w 299"/>
                    <a:gd name="T101" fmla="*/ 326 h 438"/>
                    <a:gd name="T102" fmla="*/ 53 w 299"/>
                    <a:gd name="T103" fmla="*/ 331 h 438"/>
                    <a:gd name="T104" fmla="*/ 62 w 299"/>
                    <a:gd name="T105" fmla="*/ 335 h 438"/>
                    <a:gd name="T106" fmla="*/ 67 w 299"/>
                    <a:gd name="T107" fmla="*/ 335 h 438"/>
                    <a:gd name="T108" fmla="*/ 76 w 299"/>
                    <a:gd name="T109" fmla="*/ 335 h 438"/>
                    <a:gd name="T110" fmla="*/ 125 w 299"/>
                    <a:gd name="T111" fmla="*/ 313 h 438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299" h="438">
                      <a:moveTo>
                        <a:pt x="125" y="313"/>
                      </a:moveTo>
                      <a:lnTo>
                        <a:pt x="125" y="411"/>
                      </a:lnTo>
                      <a:lnTo>
                        <a:pt x="129" y="425"/>
                      </a:lnTo>
                      <a:lnTo>
                        <a:pt x="134" y="429"/>
                      </a:lnTo>
                      <a:lnTo>
                        <a:pt x="143" y="434"/>
                      </a:lnTo>
                      <a:lnTo>
                        <a:pt x="147" y="438"/>
                      </a:lnTo>
                      <a:lnTo>
                        <a:pt x="156" y="434"/>
                      </a:lnTo>
                      <a:lnTo>
                        <a:pt x="165" y="429"/>
                      </a:lnTo>
                      <a:lnTo>
                        <a:pt x="174" y="425"/>
                      </a:lnTo>
                      <a:lnTo>
                        <a:pt x="174" y="411"/>
                      </a:lnTo>
                      <a:lnTo>
                        <a:pt x="174" y="308"/>
                      </a:lnTo>
                      <a:lnTo>
                        <a:pt x="223" y="335"/>
                      </a:lnTo>
                      <a:lnTo>
                        <a:pt x="232" y="340"/>
                      </a:lnTo>
                      <a:lnTo>
                        <a:pt x="241" y="340"/>
                      </a:lnTo>
                      <a:lnTo>
                        <a:pt x="250" y="335"/>
                      </a:lnTo>
                      <a:lnTo>
                        <a:pt x="254" y="331"/>
                      </a:lnTo>
                      <a:lnTo>
                        <a:pt x="254" y="322"/>
                      </a:lnTo>
                      <a:lnTo>
                        <a:pt x="254" y="317"/>
                      </a:lnTo>
                      <a:lnTo>
                        <a:pt x="254" y="308"/>
                      </a:lnTo>
                      <a:lnTo>
                        <a:pt x="245" y="300"/>
                      </a:lnTo>
                      <a:lnTo>
                        <a:pt x="178" y="264"/>
                      </a:lnTo>
                      <a:lnTo>
                        <a:pt x="178" y="192"/>
                      </a:lnTo>
                      <a:lnTo>
                        <a:pt x="263" y="246"/>
                      </a:lnTo>
                      <a:lnTo>
                        <a:pt x="272" y="250"/>
                      </a:lnTo>
                      <a:lnTo>
                        <a:pt x="281" y="250"/>
                      </a:lnTo>
                      <a:lnTo>
                        <a:pt x="290" y="246"/>
                      </a:lnTo>
                      <a:lnTo>
                        <a:pt x="294" y="241"/>
                      </a:lnTo>
                      <a:lnTo>
                        <a:pt x="299" y="232"/>
                      </a:lnTo>
                      <a:lnTo>
                        <a:pt x="299" y="224"/>
                      </a:lnTo>
                      <a:lnTo>
                        <a:pt x="294" y="215"/>
                      </a:lnTo>
                      <a:lnTo>
                        <a:pt x="285" y="210"/>
                      </a:lnTo>
                      <a:lnTo>
                        <a:pt x="178" y="143"/>
                      </a:lnTo>
                      <a:lnTo>
                        <a:pt x="178" y="0"/>
                      </a:lnTo>
                      <a:lnTo>
                        <a:pt x="125" y="0"/>
                      </a:lnTo>
                      <a:lnTo>
                        <a:pt x="125" y="143"/>
                      </a:lnTo>
                      <a:lnTo>
                        <a:pt x="9" y="210"/>
                      </a:lnTo>
                      <a:lnTo>
                        <a:pt x="4" y="215"/>
                      </a:lnTo>
                      <a:lnTo>
                        <a:pt x="0" y="224"/>
                      </a:lnTo>
                      <a:lnTo>
                        <a:pt x="0" y="232"/>
                      </a:lnTo>
                      <a:lnTo>
                        <a:pt x="0" y="237"/>
                      </a:lnTo>
                      <a:lnTo>
                        <a:pt x="4" y="246"/>
                      </a:lnTo>
                      <a:lnTo>
                        <a:pt x="13" y="250"/>
                      </a:lnTo>
                      <a:lnTo>
                        <a:pt x="22" y="250"/>
                      </a:lnTo>
                      <a:lnTo>
                        <a:pt x="31" y="246"/>
                      </a:lnTo>
                      <a:lnTo>
                        <a:pt x="125" y="197"/>
                      </a:lnTo>
                      <a:lnTo>
                        <a:pt x="125" y="264"/>
                      </a:lnTo>
                      <a:lnTo>
                        <a:pt x="53" y="300"/>
                      </a:lnTo>
                      <a:lnTo>
                        <a:pt x="49" y="304"/>
                      </a:lnTo>
                      <a:lnTo>
                        <a:pt x="44" y="313"/>
                      </a:lnTo>
                      <a:lnTo>
                        <a:pt x="44" y="322"/>
                      </a:lnTo>
                      <a:lnTo>
                        <a:pt x="49" y="326"/>
                      </a:lnTo>
                      <a:lnTo>
                        <a:pt x="53" y="331"/>
                      </a:lnTo>
                      <a:lnTo>
                        <a:pt x="62" y="335"/>
                      </a:lnTo>
                      <a:lnTo>
                        <a:pt x="67" y="335"/>
                      </a:lnTo>
                      <a:lnTo>
                        <a:pt x="76" y="335"/>
                      </a:lnTo>
                      <a:lnTo>
                        <a:pt x="125" y="31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23" name="Freeform 19"/>
                <p:cNvSpPr>
                  <a:spLocks/>
                </p:cNvSpPr>
                <p:nvPr userDrawn="1"/>
              </p:nvSpPr>
              <p:spPr bwMode="white">
                <a:xfrm>
                  <a:off x="1349" y="625"/>
                  <a:ext cx="392" cy="272"/>
                </a:xfrm>
                <a:custGeom>
                  <a:avLst/>
                  <a:gdLst>
                    <a:gd name="T0" fmla="*/ 272 w 393"/>
                    <a:gd name="T1" fmla="*/ 201 h 272"/>
                    <a:gd name="T2" fmla="*/ 357 w 393"/>
                    <a:gd name="T3" fmla="*/ 250 h 272"/>
                    <a:gd name="T4" fmla="*/ 366 w 393"/>
                    <a:gd name="T5" fmla="*/ 254 h 272"/>
                    <a:gd name="T6" fmla="*/ 375 w 393"/>
                    <a:gd name="T7" fmla="*/ 254 h 272"/>
                    <a:gd name="T8" fmla="*/ 384 w 393"/>
                    <a:gd name="T9" fmla="*/ 250 h 272"/>
                    <a:gd name="T10" fmla="*/ 388 w 393"/>
                    <a:gd name="T11" fmla="*/ 241 h 272"/>
                    <a:gd name="T12" fmla="*/ 393 w 393"/>
                    <a:gd name="T13" fmla="*/ 232 h 272"/>
                    <a:gd name="T14" fmla="*/ 393 w 393"/>
                    <a:gd name="T15" fmla="*/ 223 h 272"/>
                    <a:gd name="T16" fmla="*/ 388 w 393"/>
                    <a:gd name="T17" fmla="*/ 214 h 272"/>
                    <a:gd name="T18" fmla="*/ 384 w 393"/>
                    <a:gd name="T19" fmla="*/ 210 h 272"/>
                    <a:gd name="T20" fmla="*/ 295 w 393"/>
                    <a:gd name="T21" fmla="*/ 156 h 272"/>
                    <a:gd name="T22" fmla="*/ 339 w 393"/>
                    <a:gd name="T23" fmla="*/ 129 h 272"/>
                    <a:gd name="T24" fmla="*/ 348 w 393"/>
                    <a:gd name="T25" fmla="*/ 125 h 272"/>
                    <a:gd name="T26" fmla="*/ 353 w 393"/>
                    <a:gd name="T27" fmla="*/ 116 h 272"/>
                    <a:gd name="T28" fmla="*/ 353 w 393"/>
                    <a:gd name="T29" fmla="*/ 107 h 272"/>
                    <a:gd name="T30" fmla="*/ 353 w 393"/>
                    <a:gd name="T31" fmla="*/ 98 h 272"/>
                    <a:gd name="T32" fmla="*/ 344 w 393"/>
                    <a:gd name="T33" fmla="*/ 94 h 272"/>
                    <a:gd name="T34" fmla="*/ 339 w 393"/>
                    <a:gd name="T35" fmla="*/ 89 h 272"/>
                    <a:gd name="T36" fmla="*/ 330 w 393"/>
                    <a:gd name="T37" fmla="*/ 89 h 272"/>
                    <a:gd name="T38" fmla="*/ 321 w 393"/>
                    <a:gd name="T39" fmla="*/ 89 h 272"/>
                    <a:gd name="T40" fmla="*/ 254 w 393"/>
                    <a:gd name="T41" fmla="*/ 129 h 272"/>
                    <a:gd name="T42" fmla="*/ 196 w 393"/>
                    <a:gd name="T43" fmla="*/ 94 h 272"/>
                    <a:gd name="T44" fmla="*/ 281 w 393"/>
                    <a:gd name="T45" fmla="*/ 49 h 272"/>
                    <a:gd name="T46" fmla="*/ 290 w 393"/>
                    <a:gd name="T47" fmla="*/ 40 h 272"/>
                    <a:gd name="T48" fmla="*/ 295 w 393"/>
                    <a:gd name="T49" fmla="*/ 31 h 272"/>
                    <a:gd name="T50" fmla="*/ 295 w 393"/>
                    <a:gd name="T51" fmla="*/ 26 h 272"/>
                    <a:gd name="T52" fmla="*/ 295 w 393"/>
                    <a:gd name="T53" fmla="*/ 18 h 272"/>
                    <a:gd name="T54" fmla="*/ 290 w 393"/>
                    <a:gd name="T55" fmla="*/ 9 h 272"/>
                    <a:gd name="T56" fmla="*/ 281 w 393"/>
                    <a:gd name="T57" fmla="*/ 4 h 272"/>
                    <a:gd name="T58" fmla="*/ 272 w 393"/>
                    <a:gd name="T59" fmla="*/ 4 h 272"/>
                    <a:gd name="T60" fmla="*/ 263 w 393"/>
                    <a:gd name="T61" fmla="*/ 9 h 272"/>
                    <a:gd name="T62" fmla="*/ 152 w 393"/>
                    <a:gd name="T63" fmla="*/ 71 h 272"/>
                    <a:gd name="T64" fmla="*/ 27 w 393"/>
                    <a:gd name="T65" fmla="*/ 0 h 272"/>
                    <a:gd name="T66" fmla="*/ 0 w 393"/>
                    <a:gd name="T67" fmla="*/ 44 h 272"/>
                    <a:gd name="T68" fmla="*/ 125 w 393"/>
                    <a:gd name="T69" fmla="*/ 116 h 272"/>
                    <a:gd name="T70" fmla="*/ 125 w 393"/>
                    <a:gd name="T71" fmla="*/ 250 h 272"/>
                    <a:gd name="T72" fmla="*/ 125 w 393"/>
                    <a:gd name="T73" fmla="*/ 259 h 272"/>
                    <a:gd name="T74" fmla="*/ 129 w 393"/>
                    <a:gd name="T75" fmla="*/ 263 h 272"/>
                    <a:gd name="T76" fmla="*/ 138 w 393"/>
                    <a:gd name="T77" fmla="*/ 268 h 272"/>
                    <a:gd name="T78" fmla="*/ 143 w 393"/>
                    <a:gd name="T79" fmla="*/ 272 h 272"/>
                    <a:gd name="T80" fmla="*/ 152 w 393"/>
                    <a:gd name="T81" fmla="*/ 272 h 272"/>
                    <a:gd name="T82" fmla="*/ 161 w 393"/>
                    <a:gd name="T83" fmla="*/ 268 h 272"/>
                    <a:gd name="T84" fmla="*/ 165 w 393"/>
                    <a:gd name="T85" fmla="*/ 259 h 272"/>
                    <a:gd name="T86" fmla="*/ 165 w 393"/>
                    <a:gd name="T87" fmla="*/ 250 h 272"/>
                    <a:gd name="T88" fmla="*/ 170 w 393"/>
                    <a:gd name="T89" fmla="*/ 143 h 272"/>
                    <a:gd name="T90" fmla="*/ 228 w 393"/>
                    <a:gd name="T91" fmla="*/ 178 h 272"/>
                    <a:gd name="T92" fmla="*/ 223 w 393"/>
                    <a:gd name="T93" fmla="*/ 254 h 272"/>
                    <a:gd name="T94" fmla="*/ 228 w 393"/>
                    <a:gd name="T95" fmla="*/ 263 h 272"/>
                    <a:gd name="T96" fmla="*/ 232 w 393"/>
                    <a:gd name="T97" fmla="*/ 268 h 272"/>
                    <a:gd name="T98" fmla="*/ 237 w 393"/>
                    <a:gd name="T99" fmla="*/ 272 h 272"/>
                    <a:gd name="T100" fmla="*/ 245 w 393"/>
                    <a:gd name="T101" fmla="*/ 272 h 272"/>
                    <a:gd name="T102" fmla="*/ 254 w 393"/>
                    <a:gd name="T103" fmla="*/ 272 h 272"/>
                    <a:gd name="T104" fmla="*/ 259 w 393"/>
                    <a:gd name="T105" fmla="*/ 268 h 272"/>
                    <a:gd name="T106" fmla="*/ 263 w 393"/>
                    <a:gd name="T107" fmla="*/ 263 h 272"/>
                    <a:gd name="T108" fmla="*/ 268 w 393"/>
                    <a:gd name="T109" fmla="*/ 254 h 272"/>
                    <a:gd name="T110" fmla="*/ 272 w 393"/>
                    <a:gd name="T111" fmla="*/ 201 h 27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393" h="272">
                      <a:moveTo>
                        <a:pt x="272" y="201"/>
                      </a:moveTo>
                      <a:lnTo>
                        <a:pt x="357" y="250"/>
                      </a:lnTo>
                      <a:lnTo>
                        <a:pt x="366" y="254"/>
                      </a:lnTo>
                      <a:lnTo>
                        <a:pt x="375" y="254"/>
                      </a:lnTo>
                      <a:lnTo>
                        <a:pt x="384" y="250"/>
                      </a:lnTo>
                      <a:lnTo>
                        <a:pt x="388" y="241"/>
                      </a:lnTo>
                      <a:lnTo>
                        <a:pt x="393" y="232"/>
                      </a:lnTo>
                      <a:lnTo>
                        <a:pt x="393" y="223"/>
                      </a:lnTo>
                      <a:lnTo>
                        <a:pt x="388" y="214"/>
                      </a:lnTo>
                      <a:lnTo>
                        <a:pt x="384" y="210"/>
                      </a:lnTo>
                      <a:lnTo>
                        <a:pt x="295" y="156"/>
                      </a:lnTo>
                      <a:lnTo>
                        <a:pt x="339" y="129"/>
                      </a:lnTo>
                      <a:lnTo>
                        <a:pt x="348" y="125"/>
                      </a:lnTo>
                      <a:lnTo>
                        <a:pt x="353" y="116"/>
                      </a:lnTo>
                      <a:lnTo>
                        <a:pt x="353" y="107"/>
                      </a:lnTo>
                      <a:lnTo>
                        <a:pt x="353" y="98"/>
                      </a:lnTo>
                      <a:lnTo>
                        <a:pt x="344" y="94"/>
                      </a:lnTo>
                      <a:lnTo>
                        <a:pt x="339" y="89"/>
                      </a:lnTo>
                      <a:lnTo>
                        <a:pt x="330" y="89"/>
                      </a:lnTo>
                      <a:lnTo>
                        <a:pt x="321" y="89"/>
                      </a:lnTo>
                      <a:lnTo>
                        <a:pt x="254" y="129"/>
                      </a:lnTo>
                      <a:lnTo>
                        <a:pt x="196" y="94"/>
                      </a:lnTo>
                      <a:lnTo>
                        <a:pt x="281" y="49"/>
                      </a:lnTo>
                      <a:lnTo>
                        <a:pt x="290" y="40"/>
                      </a:lnTo>
                      <a:lnTo>
                        <a:pt x="295" y="31"/>
                      </a:lnTo>
                      <a:lnTo>
                        <a:pt x="295" y="26"/>
                      </a:lnTo>
                      <a:lnTo>
                        <a:pt x="295" y="18"/>
                      </a:lnTo>
                      <a:lnTo>
                        <a:pt x="290" y="9"/>
                      </a:lnTo>
                      <a:lnTo>
                        <a:pt x="281" y="4"/>
                      </a:lnTo>
                      <a:lnTo>
                        <a:pt x="272" y="4"/>
                      </a:lnTo>
                      <a:lnTo>
                        <a:pt x="263" y="9"/>
                      </a:lnTo>
                      <a:lnTo>
                        <a:pt x="152" y="71"/>
                      </a:lnTo>
                      <a:lnTo>
                        <a:pt x="27" y="0"/>
                      </a:lnTo>
                      <a:lnTo>
                        <a:pt x="0" y="44"/>
                      </a:lnTo>
                      <a:lnTo>
                        <a:pt x="125" y="116"/>
                      </a:lnTo>
                      <a:lnTo>
                        <a:pt x="125" y="250"/>
                      </a:lnTo>
                      <a:lnTo>
                        <a:pt x="125" y="259"/>
                      </a:lnTo>
                      <a:lnTo>
                        <a:pt x="129" y="263"/>
                      </a:lnTo>
                      <a:lnTo>
                        <a:pt x="138" y="268"/>
                      </a:lnTo>
                      <a:lnTo>
                        <a:pt x="143" y="272"/>
                      </a:lnTo>
                      <a:lnTo>
                        <a:pt x="152" y="272"/>
                      </a:lnTo>
                      <a:lnTo>
                        <a:pt x="161" y="268"/>
                      </a:lnTo>
                      <a:lnTo>
                        <a:pt x="165" y="259"/>
                      </a:lnTo>
                      <a:lnTo>
                        <a:pt x="165" y="250"/>
                      </a:lnTo>
                      <a:lnTo>
                        <a:pt x="170" y="143"/>
                      </a:lnTo>
                      <a:lnTo>
                        <a:pt x="228" y="178"/>
                      </a:lnTo>
                      <a:lnTo>
                        <a:pt x="223" y="254"/>
                      </a:lnTo>
                      <a:lnTo>
                        <a:pt x="228" y="263"/>
                      </a:lnTo>
                      <a:lnTo>
                        <a:pt x="232" y="268"/>
                      </a:lnTo>
                      <a:lnTo>
                        <a:pt x="237" y="272"/>
                      </a:lnTo>
                      <a:lnTo>
                        <a:pt x="245" y="272"/>
                      </a:lnTo>
                      <a:lnTo>
                        <a:pt x="254" y="272"/>
                      </a:lnTo>
                      <a:lnTo>
                        <a:pt x="259" y="268"/>
                      </a:lnTo>
                      <a:lnTo>
                        <a:pt x="263" y="263"/>
                      </a:lnTo>
                      <a:lnTo>
                        <a:pt x="268" y="254"/>
                      </a:lnTo>
                      <a:lnTo>
                        <a:pt x="272" y="2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24" name="Freeform 20"/>
                <p:cNvSpPr>
                  <a:spLocks/>
                </p:cNvSpPr>
                <p:nvPr userDrawn="1"/>
              </p:nvSpPr>
              <p:spPr bwMode="white">
                <a:xfrm>
                  <a:off x="1349" y="393"/>
                  <a:ext cx="392" cy="277"/>
                </a:xfrm>
                <a:custGeom>
                  <a:avLst/>
                  <a:gdLst>
                    <a:gd name="T0" fmla="*/ 295 w 393"/>
                    <a:gd name="T1" fmla="*/ 121 h 277"/>
                    <a:gd name="T2" fmla="*/ 384 w 393"/>
                    <a:gd name="T3" fmla="*/ 72 h 277"/>
                    <a:gd name="T4" fmla="*/ 393 w 393"/>
                    <a:gd name="T5" fmla="*/ 63 h 277"/>
                    <a:gd name="T6" fmla="*/ 393 w 393"/>
                    <a:gd name="T7" fmla="*/ 54 h 277"/>
                    <a:gd name="T8" fmla="*/ 393 w 393"/>
                    <a:gd name="T9" fmla="*/ 49 h 277"/>
                    <a:gd name="T10" fmla="*/ 393 w 393"/>
                    <a:gd name="T11" fmla="*/ 40 h 277"/>
                    <a:gd name="T12" fmla="*/ 384 w 393"/>
                    <a:gd name="T13" fmla="*/ 31 h 277"/>
                    <a:gd name="T14" fmla="*/ 379 w 393"/>
                    <a:gd name="T15" fmla="*/ 27 h 277"/>
                    <a:gd name="T16" fmla="*/ 370 w 393"/>
                    <a:gd name="T17" fmla="*/ 27 h 277"/>
                    <a:gd name="T18" fmla="*/ 357 w 393"/>
                    <a:gd name="T19" fmla="*/ 27 h 277"/>
                    <a:gd name="T20" fmla="*/ 268 w 393"/>
                    <a:gd name="T21" fmla="*/ 81 h 277"/>
                    <a:gd name="T22" fmla="*/ 268 w 393"/>
                    <a:gd name="T23" fmla="*/ 27 h 277"/>
                    <a:gd name="T24" fmla="*/ 268 w 393"/>
                    <a:gd name="T25" fmla="*/ 14 h 277"/>
                    <a:gd name="T26" fmla="*/ 263 w 393"/>
                    <a:gd name="T27" fmla="*/ 9 h 277"/>
                    <a:gd name="T28" fmla="*/ 254 w 393"/>
                    <a:gd name="T29" fmla="*/ 5 h 277"/>
                    <a:gd name="T30" fmla="*/ 250 w 393"/>
                    <a:gd name="T31" fmla="*/ 0 h 277"/>
                    <a:gd name="T32" fmla="*/ 241 w 393"/>
                    <a:gd name="T33" fmla="*/ 5 h 277"/>
                    <a:gd name="T34" fmla="*/ 232 w 393"/>
                    <a:gd name="T35" fmla="*/ 5 h 277"/>
                    <a:gd name="T36" fmla="*/ 228 w 393"/>
                    <a:gd name="T37" fmla="*/ 14 h 277"/>
                    <a:gd name="T38" fmla="*/ 228 w 393"/>
                    <a:gd name="T39" fmla="*/ 23 h 277"/>
                    <a:gd name="T40" fmla="*/ 228 w 393"/>
                    <a:gd name="T41" fmla="*/ 99 h 277"/>
                    <a:gd name="T42" fmla="*/ 170 w 393"/>
                    <a:gd name="T43" fmla="*/ 134 h 277"/>
                    <a:gd name="T44" fmla="*/ 170 w 393"/>
                    <a:gd name="T45" fmla="*/ 36 h 277"/>
                    <a:gd name="T46" fmla="*/ 170 w 393"/>
                    <a:gd name="T47" fmla="*/ 27 h 277"/>
                    <a:gd name="T48" fmla="*/ 165 w 393"/>
                    <a:gd name="T49" fmla="*/ 18 h 277"/>
                    <a:gd name="T50" fmla="*/ 156 w 393"/>
                    <a:gd name="T51" fmla="*/ 14 h 277"/>
                    <a:gd name="T52" fmla="*/ 147 w 393"/>
                    <a:gd name="T53" fmla="*/ 9 h 277"/>
                    <a:gd name="T54" fmla="*/ 138 w 393"/>
                    <a:gd name="T55" fmla="*/ 9 h 277"/>
                    <a:gd name="T56" fmla="*/ 134 w 393"/>
                    <a:gd name="T57" fmla="*/ 14 h 277"/>
                    <a:gd name="T58" fmla="*/ 129 w 393"/>
                    <a:gd name="T59" fmla="*/ 23 h 277"/>
                    <a:gd name="T60" fmla="*/ 125 w 393"/>
                    <a:gd name="T61" fmla="*/ 31 h 277"/>
                    <a:gd name="T62" fmla="*/ 125 w 393"/>
                    <a:gd name="T63" fmla="*/ 161 h 277"/>
                    <a:gd name="T64" fmla="*/ 0 w 393"/>
                    <a:gd name="T65" fmla="*/ 233 h 277"/>
                    <a:gd name="T66" fmla="*/ 27 w 393"/>
                    <a:gd name="T67" fmla="*/ 277 h 277"/>
                    <a:gd name="T68" fmla="*/ 152 w 393"/>
                    <a:gd name="T69" fmla="*/ 206 h 277"/>
                    <a:gd name="T70" fmla="*/ 268 w 393"/>
                    <a:gd name="T71" fmla="*/ 273 h 277"/>
                    <a:gd name="T72" fmla="*/ 272 w 393"/>
                    <a:gd name="T73" fmla="*/ 277 h 277"/>
                    <a:gd name="T74" fmla="*/ 281 w 393"/>
                    <a:gd name="T75" fmla="*/ 277 h 277"/>
                    <a:gd name="T76" fmla="*/ 290 w 393"/>
                    <a:gd name="T77" fmla="*/ 273 h 277"/>
                    <a:gd name="T78" fmla="*/ 295 w 393"/>
                    <a:gd name="T79" fmla="*/ 268 h 277"/>
                    <a:gd name="T80" fmla="*/ 299 w 393"/>
                    <a:gd name="T81" fmla="*/ 259 h 277"/>
                    <a:gd name="T82" fmla="*/ 299 w 393"/>
                    <a:gd name="T83" fmla="*/ 251 h 277"/>
                    <a:gd name="T84" fmla="*/ 295 w 393"/>
                    <a:gd name="T85" fmla="*/ 242 h 277"/>
                    <a:gd name="T86" fmla="*/ 286 w 393"/>
                    <a:gd name="T87" fmla="*/ 237 h 277"/>
                    <a:gd name="T88" fmla="*/ 196 w 393"/>
                    <a:gd name="T89" fmla="*/ 179 h 277"/>
                    <a:gd name="T90" fmla="*/ 254 w 393"/>
                    <a:gd name="T91" fmla="*/ 148 h 277"/>
                    <a:gd name="T92" fmla="*/ 321 w 393"/>
                    <a:gd name="T93" fmla="*/ 188 h 277"/>
                    <a:gd name="T94" fmla="*/ 330 w 393"/>
                    <a:gd name="T95" fmla="*/ 192 h 277"/>
                    <a:gd name="T96" fmla="*/ 335 w 393"/>
                    <a:gd name="T97" fmla="*/ 192 h 277"/>
                    <a:gd name="T98" fmla="*/ 344 w 393"/>
                    <a:gd name="T99" fmla="*/ 188 h 277"/>
                    <a:gd name="T100" fmla="*/ 348 w 393"/>
                    <a:gd name="T101" fmla="*/ 179 h 277"/>
                    <a:gd name="T102" fmla="*/ 348 w 393"/>
                    <a:gd name="T103" fmla="*/ 175 h 277"/>
                    <a:gd name="T104" fmla="*/ 348 w 393"/>
                    <a:gd name="T105" fmla="*/ 166 h 277"/>
                    <a:gd name="T106" fmla="*/ 348 w 393"/>
                    <a:gd name="T107" fmla="*/ 157 h 277"/>
                    <a:gd name="T108" fmla="*/ 339 w 393"/>
                    <a:gd name="T109" fmla="*/ 152 h 277"/>
                    <a:gd name="T110" fmla="*/ 295 w 393"/>
                    <a:gd name="T111" fmla="*/ 121 h 277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393" h="277">
                      <a:moveTo>
                        <a:pt x="295" y="121"/>
                      </a:moveTo>
                      <a:lnTo>
                        <a:pt x="384" y="72"/>
                      </a:lnTo>
                      <a:lnTo>
                        <a:pt x="393" y="63"/>
                      </a:lnTo>
                      <a:lnTo>
                        <a:pt x="393" y="54"/>
                      </a:lnTo>
                      <a:lnTo>
                        <a:pt x="393" y="49"/>
                      </a:lnTo>
                      <a:lnTo>
                        <a:pt x="393" y="40"/>
                      </a:lnTo>
                      <a:lnTo>
                        <a:pt x="384" y="31"/>
                      </a:lnTo>
                      <a:lnTo>
                        <a:pt x="379" y="27"/>
                      </a:lnTo>
                      <a:lnTo>
                        <a:pt x="370" y="27"/>
                      </a:lnTo>
                      <a:lnTo>
                        <a:pt x="357" y="27"/>
                      </a:lnTo>
                      <a:lnTo>
                        <a:pt x="268" y="81"/>
                      </a:lnTo>
                      <a:lnTo>
                        <a:pt x="268" y="27"/>
                      </a:lnTo>
                      <a:lnTo>
                        <a:pt x="268" y="14"/>
                      </a:lnTo>
                      <a:lnTo>
                        <a:pt x="263" y="9"/>
                      </a:lnTo>
                      <a:lnTo>
                        <a:pt x="254" y="5"/>
                      </a:lnTo>
                      <a:lnTo>
                        <a:pt x="250" y="0"/>
                      </a:lnTo>
                      <a:lnTo>
                        <a:pt x="241" y="5"/>
                      </a:lnTo>
                      <a:lnTo>
                        <a:pt x="232" y="5"/>
                      </a:lnTo>
                      <a:lnTo>
                        <a:pt x="228" y="14"/>
                      </a:lnTo>
                      <a:lnTo>
                        <a:pt x="228" y="23"/>
                      </a:lnTo>
                      <a:lnTo>
                        <a:pt x="228" y="99"/>
                      </a:lnTo>
                      <a:lnTo>
                        <a:pt x="170" y="134"/>
                      </a:lnTo>
                      <a:lnTo>
                        <a:pt x="170" y="36"/>
                      </a:lnTo>
                      <a:lnTo>
                        <a:pt x="170" y="27"/>
                      </a:lnTo>
                      <a:lnTo>
                        <a:pt x="165" y="18"/>
                      </a:lnTo>
                      <a:lnTo>
                        <a:pt x="156" y="14"/>
                      </a:lnTo>
                      <a:lnTo>
                        <a:pt x="147" y="9"/>
                      </a:lnTo>
                      <a:lnTo>
                        <a:pt x="138" y="9"/>
                      </a:lnTo>
                      <a:lnTo>
                        <a:pt x="134" y="14"/>
                      </a:lnTo>
                      <a:lnTo>
                        <a:pt x="129" y="23"/>
                      </a:lnTo>
                      <a:lnTo>
                        <a:pt x="125" y="31"/>
                      </a:lnTo>
                      <a:lnTo>
                        <a:pt x="125" y="161"/>
                      </a:lnTo>
                      <a:lnTo>
                        <a:pt x="0" y="233"/>
                      </a:lnTo>
                      <a:lnTo>
                        <a:pt x="27" y="277"/>
                      </a:lnTo>
                      <a:lnTo>
                        <a:pt x="152" y="206"/>
                      </a:lnTo>
                      <a:lnTo>
                        <a:pt x="268" y="273"/>
                      </a:lnTo>
                      <a:lnTo>
                        <a:pt x="272" y="277"/>
                      </a:lnTo>
                      <a:lnTo>
                        <a:pt x="281" y="277"/>
                      </a:lnTo>
                      <a:lnTo>
                        <a:pt x="290" y="273"/>
                      </a:lnTo>
                      <a:lnTo>
                        <a:pt x="295" y="268"/>
                      </a:lnTo>
                      <a:lnTo>
                        <a:pt x="299" y="259"/>
                      </a:lnTo>
                      <a:lnTo>
                        <a:pt x="299" y="251"/>
                      </a:lnTo>
                      <a:lnTo>
                        <a:pt x="295" y="242"/>
                      </a:lnTo>
                      <a:lnTo>
                        <a:pt x="286" y="237"/>
                      </a:lnTo>
                      <a:lnTo>
                        <a:pt x="196" y="179"/>
                      </a:lnTo>
                      <a:lnTo>
                        <a:pt x="254" y="148"/>
                      </a:lnTo>
                      <a:lnTo>
                        <a:pt x="321" y="188"/>
                      </a:lnTo>
                      <a:lnTo>
                        <a:pt x="330" y="192"/>
                      </a:lnTo>
                      <a:lnTo>
                        <a:pt x="335" y="192"/>
                      </a:lnTo>
                      <a:lnTo>
                        <a:pt x="344" y="188"/>
                      </a:lnTo>
                      <a:lnTo>
                        <a:pt x="348" y="179"/>
                      </a:lnTo>
                      <a:lnTo>
                        <a:pt x="348" y="175"/>
                      </a:lnTo>
                      <a:lnTo>
                        <a:pt x="348" y="166"/>
                      </a:lnTo>
                      <a:lnTo>
                        <a:pt x="348" y="157"/>
                      </a:lnTo>
                      <a:lnTo>
                        <a:pt x="339" y="152"/>
                      </a:lnTo>
                      <a:lnTo>
                        <a:pt x="295" y="12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25" name="Freeform 21"/>
                <p:cNvSpPr>
                  <a:spLocks/>
                </p:cNvSpPr>
                <p:nvPr userDrawn="1"/>
              </p:nvSpPr>
              <p:spPr bwMode="white">
                <a:xfrm>
                  <a:off x="1231" y="536"/>
                  <a:ext cx="263" cy="227"/>
                </a:xfrm>
                <a:custGeom>
                  <a:avLst/>
                  <a:gdLst>
                    <a:gd name="T0" fmla="*/ 0 w 263"/>
                    <a:gd name="T1" fmla="*/ 116 h 228"/>
                    <a:gd name="T2" fmla="*/ 49 w 263"/>
                    <a:gd name="T3" fmla="*/ 67 h 228"/>
                    <a:gd name="T4" fmla="*/ 67 w 263"/>
                    <a:gd name="T5" fmla="*/ 0 h 228"/>
                    <a:gd name="T6" fmla="*/ 134 w 263"/>
                    <a:gd name="T7" fmla="*/ 23 h 228"/>
                    <a:gd name="T8" fmla="*/ 201 w 263"/>
                    <a:gd name="T9" fmla="*/ 0 h 228"/>
                    <a:gd name="T10" fmla="*/ 214 w 263"/>
                    <a:gd name="T11" fmla="*/ 67 h 228"/>
                    <a:gd name="T12" fmla="*/ 263 w 263"/>
                    <a:gd name="T13" fmla="*/ 116 h 228"/>
                    <a:gd name="T14" fmla="*/ 214 w 263"/>
                    <a:gd name="T15" fmla="*/ 161 h 228"/>
                    <a:gd name="T16" fmla="*/ 201 w 263"/>
                    <a:gd name="T17" fmla="*/ 228 h 228"/>
                    <a:gd name="T18" fmla="*/ 134 w 263"/>
                    <a:gd name="T19" fmla="*/ 210 h 228"/>
                    <a:gd name="T20" fmla="*/ 67 w 263"/>
                    <a:gd name="T21" fmla="*/ 228 h 228"/>
                    <a:gd name="T22" fmla="*/ 49 w 263"/>
                    <a:gd name="T23" fmla="*/ 161 h 228"/>
                    <a:gd name="T24" fmla="*/ 0 w 263"/>
                    <a:gd name="T25" fmla="*/ 116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3" h="228">
                      <a:moveTo>
                        <a:pt x="0" y="116"/>
                      </a:moveTo>
                      <a:lnTo>
                        <a:pt x="49" y="67"/>
                      </a:lnTo>
                      <a:lnTo>
                        <a:pt x="67" y="0"/>
                      </a:lnTo>
                      <a:lnTo>
                        <a:pt x="134" y="23"/>
                      </a:lnTo>
                      <a:lnTo>
                        <a:pt x="201" y="0"/>
                      </a:lnTo>
                      <a:lnTo>
                        <a:pt x="214" y="67"/>
                      </a:lnTo>
                      <a:lnTo>
                        <a:pt x="263" y="116"/>
                      </a:lnTo>
                      <a:lnTo>
                        <a:pt x="214" y="161"/>
                      </a:lnTo>
                      <a:lnTo>
                        <a:pt x="201" y="228"/>
                      </a:lnTo>
                      <a:lnTo>
                        <a:pt x="134" y="210"/>
                      </a:lnTo>
                      <a:lnTo>
                        <a:pt x="67" y="228"/>
                      </a:lnTo>
                      <a:lnTo>
                        <a:pt x="49" y="161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1" name="Group 22"/>
              <p:cNvGrpSpPr>
                <a:grpSpLocks/>
              </p:cNvGrpSpPr>
              <p:nvPr userDrawn="1"/>
            </p:nvGrpSpPr>
            <p:grpSpPr bwMode="auto">
              <a:xfrm>
                <a:off x="0" y="1200"/>
                <a:ext cx="335" cy="384"/>
                <a:chOff x="982" y="214"/>
                <a:chExt cx="759" cy="872"/>
              </a:xfrm>
            </p:grpSpPr>
            <p:sp>
              <p:nvSpPr>
                <p:cNvPr id="12" name="Freeform 23"/>
                <p:cNvSpPr>
                  <a:spLocks/>
                </p:cNvSpPr>
                <p:nvPr userDrawn="1"/>
              </p:nvSpPr>
              <p:spPr bwMode="white">
                <a:xfrm>
                  <a:off x="1213" y="214"/>
                  <a:ext cx="299" cy="434"/>
                </a:xfrm>
                <a:custGeom>
                  <a:avLst/>
                  <a:gdLst>
                    <a:gd name="T0" fmla="*/ 174 w 299"/>
                    <a:gd name="T1" fmla="*/ 121 h 434"/>
                    <a:gd name="T2" fmla="*/ 174 w 299"/>
                    <a:gd name="T3" fmla="*/ 23 h 434"/>
                    <a:gd name="T4" fmla="*/ 170 w 299"/>
                    <a:gd name="T5" fmla="*/ 9 h 434"/>
                    <a:gd name="T6" fmla="*/ 165 w 299"/>
                    <a:gd name="T7" fmla="*/ 5 h 434"/>
                    <a:gd name="T8" fmla="*/ 156 w 299"/>
                    <a:gd name="T9" fmla="*/ 0 h 434"/>
                    <a:gd name="T10" fmla="*/ 152 w 299"/>
                    <a:gd name="T11" fmla="*/ 0 h 434"/>
                    <a:gd name="T12" fmla="*/ 143 w 299"/>
                    <a:gd name="T13" fmla="*/ 0 h 434"/>
                    <a:gd name="T14" fmla="*/ 134 w 299"/>
                    <a:gd name="T15" fmla="*/ 5 h 434"/>
                    <a:gd name="T16" fmla="*/ 125 w 299"/>
                    <a:gd name="T17" fmla="*/ 9 h 434"/>
                    <a:gd name="T18" fmla="*/ 125 w 299"/>
                    <a:gd name="T19" fmla="*/ 23 h 434"/>
                    <a:gd name="T20" fmla="*/ 125 w 299"/>
                    <a:gd name="T21" fmla="*/ 126 h 434"/>
                    <a:gd name="T22" fmla="*/ 76 w 299"/>
                    <a:gd name="T23" fmla="*/ 99 h 434"/>
                    <a:gd name="T24" fmla="*/ 67 w 299"/>
                    <a:gd name="T25" fmla="*/ 94 h 434"/>
                    <a:gd name="T26" fmla="*/ 58 w 299"/>
                    <a:gd name="T27" fmla="*/ 94 h 434"/>
                    <a:gd name="T28" fmla="*/ 49 w 299"/>
                    <a:gd name="T29" fmla="*/ 99 h 434"/>
                    <a:gd name="T30" fmla="*/ 45 w 299"/>
                    <a:gd name="T31" fmla="*/ 103 h 434"/>
                    <a:gd name="T32" fmla="*/ 40 w 299"/>
                    <a:gd name="T33" fmla="*/ 112 h 434"/>
                    <a:gd name="T34" fmla="*/ 45 w 299"/>
                    <a:gd name="T35" fmla="*/ 117 h 434"/>
                    <a:gd name="T36" fmla="*/ 45 w 299"/>
                    <a:gd name="T37" fmla="*/ 126 h 434"/>
                    <a:gd name="T38" fmla="*/ 54 w 299"/>
                    <a:gd name="T39" fmla="*/ 134 h 434"/>
                    <a:gd name="T40" fmla="*/ 121 w 299"/>
                    <a:gd name="T41" fmla="*/ 170 h 434"/>
                    <a:gd name="T42" fmla="*/ 121 w 299"/>
                    <a:gd name="T43" fmla="*/ 242 h 434"/>
                    <a:gd name="T44" fmla="*/ 36 w 299"/>
                    <a:gd name="T45" fmla="*/ 188 h 434"/>
                    <a:gd name="T46" fmla="*/ 27 w 299"/>
                    <a:gd name="T47" fmla="*/ 184 h 434"/>
                    <a:gd name="T48" fmla="*/ 18 w 299"/>
                    <a:gd name="T49" fmla="*/ 184 h 434"/>
                    <a:gd name="T50" fmla="*/ 9 w 299"/>
                    <a:gd name="T51" fmla="*/ 188 h 434"/>
                    <a:gd name="T52" fmla="*/ 5 w 299"/>
                    <a:gd name="T53" fmla="*/ 193 h 434"/>
                    <a:gd name="T54" fmla="*/ 0 w 299"/>
                    <a:gd name="T55" fmla="*/ 202 h 434"/>
                    <a:gd name="T56" fmla="*/ 0 w 299"/>
                    <a:gd name="T57" fmla="*/ 210 h 434"/>
                    <a:gd name="T58" fmla="*/ 5 w 299"/>
                    <a:gd name="T59" fmla="*/ 219 h 434"/>
                    <a:gd name="T60" fmla="*/ 14 w 299"/>
                    <a:gd name="T61" fmla="*/ 224 h 434"/>
                    <a:gd name="T62" fmla="*/ 121 w 299"/>
                    <a:gd name="T63" fmla="*/ 291 h 434"/>
                    <a:gd name="T64" fmla="*/ 121 w 299"/>
                    <a:gd name="T65" fmla="*/ 434 h 434"/>
                    <a:gd name="T66" fmla="*/ 174 w 299"/>
                    <a:gd name="T67" fmla="*/ 434 h 434"/>
                    <a:gd name="T68" fmla="*/ 174 w 299"/>
                    <a:gd name="T69" fmla="*/ 291 h 434"/>
                    <a:gd name="T70" fmla="*/ 290 w 299"/>
                    <a:gd name="T71" fmla="*/ 224 h 434"/>
                    <a:gd name="T72" fmla="*/ 295 w 299"/>
                    <a:gd name="T73" fmla="*/ 219 h 434"/>
                    <a:gd name="T74" fmla="*/ 299 w 299"/>
                    <a:gd name="T75" fmla="*/ 210 h 434"/>
                    <a:gd name="T76" fmla="*/ 299 w 299"/>
                    <a:gd name="T77" fmla="*/ 202 h 434"/>
                    <a:gd name="T78" fmla="*/ 299 w 299"/>
                    <a:gd name="T79" fmla="*/ 197 h 434"/>
                    <a:gd name="T80" fmla="*/ 295 w 299"/>
                    <a:gd name="T81" fmla="*/ 188 h 434"/>
                    <a:gd name="T82" fmla="*/ 286 w 299"/>
                    <a:gd name="T83" fmla="*/ 184 h 434"/>
                    <a:gd name="T84" fmla="*/ 277 w 299"/>
                    <a:gd name="T85" fmla="*/ 184 h 434"/>
                    <a:gd name="T86" fmla="*/ 268 w 299"/>
                    <a:gd name="T87" fmla="*/ 188 h 434"/>
                    <a:gd name="T88" fmla="*/ 174 w 299"/>
                    <a:gd name="T89" fmla="*/ 237 h 434"/>
                    <a:gd name="T90" fmla="*/ 174 w 299"/>
                    <a:gd name="T91" fmla="*/ 170 h 434"/>
                    <a:gd name="T92" fmla="*/ 246 w 299"/>
                    <a:gd name="T93" fmla="*/ 134 h 434"/>
                    <a:gd name="T94" fmla="*/ 250 w 299"/>
                    <a:gd name="T95" fmla="*/ 130 h 434"/>
                    <a:gd name="T96" fmla="*/ 255 w 299"/>
                    <a:gd name="T97" fmla="*/ 121 h 434"/>
                    <a:gd name="T98" fmla="*/ 255 w 299"/>
                    <a:gd name="T99" fmla="*/ 112 h 434"/>
                    <a:gd name="T100" fmla="*/ 250 w 299"/>
                    <a:gd name="T101" fmla="*/ 108 h 434"/>
                    <a:gd name="T102" fmla="*/ 246 w 299"/>
                    <a:gd name="T103" fmla="*/ 103 h 434"/>
                    <a:gd name="T104" fmla="*/ 237 w 299"/>
                    <a:gd name="T105" fmla="*/ 99 h 434"/>
                    <a:gd name="T106" fmla="*/ 232 w 299"/>
                    <a:gd name="T107" fmla="*/ 99 h 434"/>
                    <a:gd name="T108" fmla="*/ 223 w 299"/>
                    <a:gd name="T109" fmla="*/ 99 h 434"/>
                    <a:gd name="T110" fmla="*/ 174 w 299"/>
                    <a:gd name="T111" fmla="*/ 121 h 43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299" h="434">
                      <a:moveTo>
                        <a:pt x="174" y="121"/>
                      </a:moveTo>
                      <a:lnTo>
                        <a:pt x="174" y="23"/>
                      </a:lnTo>
                      <a:lnTo>
                        <a:pt x="170" y="9"/>
                      </a:lnTo>
                      <a:lnTo>
                        <a:pt x="165" y="5"/>
                      </a:lnTo>
                      <a:lnTo>
                        <a:pt x="156" y="0"/>
                      </a:lnTo>
                      <a:lnTo>
                        <a:pt x="152" y="0"/>
                      </a:lnTo>
                      <a:lnTo>
                        <a:pt x="143" y="0"/>
                      </a:lnTo>
                      <a:lnTo>
                        <a:pt x="134" y="5"/>
                      </a:lnTo>
                      <a:lnTo>
                        <a:pt x="125" y="9"/>
                      </a:lnTo>
                      <a:lnTo>
                        <a:pt x="125" y="23"/>
                      </a:lnTo>
                      <a:lnTo>
                        <a:pt x="125" y="126"/>
                      </a:lnTo>
                      <a:lnTo>
                        <a:pt x="76" y="99"/>
                      </a:lnTo>
                      <a:lnTo>
                        <a:pt x="67" y="94"/>
                      </a:lnTo>
                      <a:lnTo>
                        <a:pt x="58" y="94"/>
                      </a:lnTo>
                      <a:lnTo>
                        <a:pt x="49" y="99"/>
                      </a:lnTo>
                      <a:lnTo>
                        <a:pt x="45" y="103"/>
                      </a:lnTo>
                      <a:lnTo>
                        <a:pt x="40" y="112"/>
                      </a:lnTo>
                      <a:lnTo>
                        <a:pt x="45" y="117"/>
                      </a:lnTo>
                      <a:lnTo>
                        <a:pt x="45" y="126"/>
                      </a:lnTo>
                      <a:lnTo>
                        <a:pt x="54" y="134"/>
                      </a:lnTo>
                      <a:lnTo>
                        <a:pt x="121" y="170"/>
                      </a:lnTo>
                      <a:lnTo>
                        <a:pt x="121" y="242"/>
                      </a:lnTo>
                      <a:lnTo>
                        <a:pt x="36" y="188"/>
                      </a:lnTo>
                      <a:lnTo>
                        <a:pt x="27" y="184"/>
                      </a:lnTo>
                      <a:lnTo>
                        <a:pt x="18" y="184"/>
                      </a:lnTo>
                      <a:lnTo>
                        <a:pt x="9" y="188"/>
                      </a:lnTo>
                      <a:lnTo>
                        <a:pt x="5" y="193"/>
                      </a:lnTo>
                      <a:lnTo>
                        <a:pt x="0" y="202"/>
                      </a:lnTo>
                      <a:lnTo>
                        <a:pt x="0" y="210"/>
                      </a:lnTo>
                      <a:lnTo>
                        <a:pt x="5" y="219"/>
                      </a:lnTo>
                      <a:lnTo>
                        <a:pt x="14" y="224"/>
                      </a:lnTo>
                      <a:lnTo>
                        <a:pt x="121" y="291"/>
                      </a:lnTo>
                      <a:lnTo>
                        <a:pt x="121" y="434"/>
                      </a:lnTo>
                      <a:lnTo>
                        <a:pt x="174" y="434"/>
                      </a:lnTo>
                      <a:lnTo>
                        <a:pt x="174" y="291"/>
                      </a:lnTo>
                      <a:lnTo>
                        <a:pt x="290" y="224"/>
                      </a:lnTo>
                      <a:lnTo>
                        <a:pt x="295" y="219"/>
                      </a:lnTo>
                      <a:lnTo>
                        <a:pt x="299" y="210"/>
                      </a:lnTo>
                      <a:lnTo>
                        <a:pt x="299" y="202"/>
                      </a:lnTo>
                      <a:lnTo>
                        <a:pt x="299" y="197"/>
                      </a:lnTo>
                      <a:lnTo>
                        <a:pt x="295" y="188"/>
                      </a:lnTo>
                      <a:lnTo>
                        <a:pt x="286" y="184"/>
                      </a:lnTo>
                      <a:lnTo>
                        <a:pt x="277" y="184"/>
                      </a:lnTo>
                      <a:lnTo>
                        <a:pt x="268" y="188"/>
                      </a:lnTo>
                      <a:lnTo>
                        <a:pt x="174" y="237"/>
                      </a:lnTo>
                      <a:lnTo>
                        <a:pt x="174" y="170"/>
                      </a:lnTo>
                      <a:lnTo>
                        <a:pt x="246" y="134"/>
                      </a:lnTo>
                      <a:lnTo>
                        <a:pt x="250" y="130"/>
                      </a:lnTo>
                      <a:lnTo>
                        <a:pt x="255" y="121"/>
                      </a:lnTo>
                      <a:lnTo>
                        <a:pt x="255" y="112"/>
                      </a:lnTo>
                      <a:lnTo>
                        <a:pt x="250" y="108"/>
                      </a:lnTo>
                      <a:lnTo>
                        <a:pt x="246" y="103"/>
                      </a:lnTo>
                      <a:lnTo>
                        <a:pt x="237" y="99"/>
                      </a:lnTo>
                      <a:lnTo>
                        <a:pt x="232" y="99"/>
                      </a:lnTo>
                      <a:lnTo>
                        <a:pt x="223" y="99"/>
                      </a:lnTo>
                      <a:lnTo>
                        <a:pt x="174" y="12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13" name="Freeform 24"/>
                <p:cNvSpPr>
                  <a:spLocks/>
                </p:cNvSpPr>
                <p:nvPr userDrawn="1"/>
              </p:nvSpPr>
              <p:spPr bwMode="white">
                <a:xfrm>
                  <a:off x="982" y="398"/>
                  <a:ext cx="392" cy="272"/>
                </a:xfrm>
                <a:custGeom>
                  <a:avLst/>
                  <a:gdLst>
                    <a:gd name="T0" fmla="*/ 121 w 393"/>
                    <a:gd name="T1" fmla="*/ 71 h 272"/>
                    <a:gd name="T2" fmla="*/ 36 w 393"/>
                    <a:gd name="T3" fmla="*/ 22 h 272"/>
                    <a:gd name="T4" fmla="*/ 27 w 393"/>
                    <a:gd name="T5" fmla="*/ 18 h 272"/>
                    <a:gd name="T6" fmla="*/ 18 w 393"/>
                    <a:gd name="T7" fmla="*/ 18 h 272"/>
                    <a:gd name="T8" fmla="*/ 9 w 393"/>
                    <a:gd name="T9" fmla="*/ 22 h 272"/>
                    <a:gd name="T10" fmla="*/ 5 w 393"/>
                    <a:gd name="T11" fmla="*/ 31 h 272"/>
                    <a:gd name="T12" fmla="*/ 0 w 393"/>
                    <a:gd name="T13" fmla="*/ 40 h 272"/>
                    <a:gd name="T14" fmla="*/ 0 w 393"/>
                    <a:gd name="T15" fmla="*/ 49 h 272"/>
                    <a:gd name="T16" fmla="*/ 5 w 393"/>
                    <a:gd name="T17" fmla="*/ 58 h 272"/>
                    <a:gd name="T18" fmla="*/ 9 w 393"/>
                    <a:gd name="T19" fmla="*/ 62 h 272"/>
                    <a:gd name="T20" fmla="*/ 98 w 393"/>
                    <a:gd name="T21" fmla="*/ 116 h 272"/>
                    <a:gd name="T22" fmla="*/ 54 w 393"/>
                    <a:gd name="T23" fmla="*/ 143 h 272"/>
                    <a:gd name="T24" fmla="*/ 45 w 393"/>
                    <a:gd name="T25" fmla="*/ 147 h 272"/>
                    <a:gd name="T26" fmla="*/ 40 w 393"/>
                    <a:gd name="T27" fmla="*/ 156 h 272"/>
                    <a:gd name="T28" fmla="*/ 40 w 393"/>
                    <a:gd name="T29" fmla="*/ 165 h 272"/>
                    <a:gd name="T30" fmla="*/ 40 w 393"/>
                    <a:gd name="T31" fmla="*/ 174 h 272"/>
                    <a:gd name="T32" fmla="*/ 49 w 393"/>
                    <a:gd name="T33" fmla="*/ 178 h 272"/>
                    <a:gd name="T34" fmla="*/ 54 w 393"/>
                    <a:gd name="T35" fmla="*/ 183 h 272"/>
                    <a:gd name="T36" fmla="*/ 63 w 393"/>
                    <a:gd name="T37" fmla="*/ 183 h 272"/>
                    <a:gd name="T38" fmla="*/ 72 w 393"/>
                    <a:gd name="T39" fmla="*/ 183 h 272"/>
                    <a:gd name="T40" fmla="*/ 139 w 393"/>
                    <a:gd name="T41" fmla="*/ 143 h 272"/>
                    <a:gd name="T42" fmla="*/ 197 w 393"/>
                    <a:gd name="T43" fmla="*/ 178 h 272"/>
                    <a:gd name="T44" fmla="*/ 112 w 393"/>
                    <a:gd name="T45" fmla="*/ 223 h 272"/>
                    <a:gd name="T46" fmla="*/ 103 w 393"/>
                    <a:gd name="T47" fmla="*/ 232 h 272"/>
                    <a:gd name="T48" fmla="*/ 98 w 393"/>
                    <a:gd name="T49" fmla="*/ 241 h 272"/>
                    <a:gd name="T50" fmla="*/ 98 w 393"/>
                    <a:gd name="T51" fmla="*/ 246 h 272"/>
                    <a:gd name="T52" fmla="*/ 98 w 393"/>
                    <a:gd name="T53" fmla="*/ 254 h 272"/>
                    <a:gd name="T54" fmla="*/ 103 w 393"/>
                    <a:gd name="T55" fmla="*/ 263 h 272"/>
                    <a:gd name="T56" fmla="*/ 112 w 393"/>
                    <a:gd name="T57" fmla="*/ 268 h 272"/>
                    <a:gd name="T58" fmla="*/ 121 w 393"/>
                    <a:gd name="T59" fmla="*/ 268 h 272"/>
                    <a:gd name="T60" fmla="*/ 130 w 393"/>
                    <a:gd name="T61" fmla="*/ 263 h 272"/>
                    <a:gd name="T62" fmla="*/ 241 w 393"/>
                    <a:gd name="T63" fmla="*/ 201 h 272"/>
                    <a:gd name="T64" fmla="*/ 366 w 393"/>
                    <a:gd name="T65" fmla="*/ 272 h 272"/>
                    <a:gd name="T66" fmla="*/ 393 w 393"/>
                    <a:gd name="T67" fmla="*/ 228 h 272"/>
                    <a:gd name="T68" fmla="*/ 268 w 393"/>
                    <a:gd name="T69" fmla="*/ 156 h 272"/>
                    <a:gd name="T70" fmla="*/ 268 w 393"/>
                    <a:gd name="T71" fmla="*/ 22 h 272"/>
                    <a:gd name="T72" fmla="*/ 268 w 393"/>
                    <a:gd name="T73" fmla="*/ 13 h 272"/>
                    <a:gd name="T74" fmla="*/ 264 w 393"/>
                    <a:gd name="T75" fmla="*/ 9 h 272"/>
                    <a:gd name="T76" fmla="*/ 255 w 393"/>
                    <a:gd name="T77" fmla="*/ 4 h 272"/>
                    <a:gd name="T78" fmla="*/ 250 w 393"/>
                    <a:gd name="T79" fmla="*/ 0 h 272"/>
                    <a:gd name="T80" fmla="*/ 241 w 393"/>
                    <a:gd name="T81" fmla="*/ 0 h 272"/>
                    <a:gd name="T82" fmla="*/ 232 w 393"/>
                    <a:gd name="T83" fmla="*/ 4 h 272"/>
                    <a:gd name="T84" fmla="*/ 228 w 393"/>
                    <a:gd name="T85" fmla="*/ 13 h 272"/>
                    <a:gd name="T86" fmla="*/ 228 w 393"/>
                    <a:gd name="T87" fmla="*/ 22 h 272"/>
                    <a:gd name="T88" fmla="*/ 223 w 393"/>
                    <a:gd name="T89" fmla="*/ 129 h 272"/>
                    <a:gd name="T90" fmla="*/ 165 w 393"/>
                    <a:gd name="T91" fmla="*/ 94 h 272"/>
                    <a:gd name="T92" fmla="*/ 170 w 393"/>
                    <a:gd name="T93" fmla="*/ 18 h 272"/>
                    <a:gd name="T94" fmla="*/ 165 w 393"/>
                    <a:gd name="T95" fmla="*/ 9 h 272"/>
                    <a:gd name="T96" fmla="*/ 161 w 393"/>
                    <a:gd name="T97" fmla="*/ 4 h 272"/>
                    <a:gd name="T98" fmla="*/ 156 w 393"/>
                    <a:gd name="T99" fmla="*/ 0 h 272"/>
                    <a:gd name="T100" fmla="*/ 148 w 393"/>
                    <a:gd name="T101" fmla="*/ 0 h 272"/>
                    <a:gd name="T102" fmla="*/ 139 w 393"/>
                    <a:gd name="T103" fmla="*/ 0 h 272"/>
                    <a:gd name="T104" fmla="*/ 134 w 393"/>
                    <a:gd name="T105" fmla="*/ 4 h 272"/>
                    <a:gd name="T106" fmla="*/ 130 w 393"/>
                    <a:gd name="T107" fmla="*/ 9 h 272"/>
                    <a:gd name="T108" fmla="*/ 125 w 393"/>
                    <a:gd name="T109" fmla="*/ 18 h 272"/>
                    <a:gd name="T110" fmla="*/ 121 w 393"/>
                    <a:gd name="T111" fmla="*/ 71 h 27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393" h="272">
                      <a:moveTo>
                        <a:pt x="121" y="71"/>
                      </a:moveTo>
                      <a:lnTo>
                        <a:pt x="36" y="22"/>
                      </a:lnTo>
                      <a:lnTo>
                        <a:pt x="27" y="18"/>
                      </a:lnTo>
                      <a:lnTo>
                        <a:pt x="18" y="18"/>
                      </a:lnTo>
                      <a:lnTo>
                        <a:pt x="9" y="22"/>
                      </a:lnTo>
                      <a:lnTo>
                        <a:pt x="5" y="31"/>
                      </a:lnTo>
                      <a:lnTo>
                        <a:pt x="0" y="40"/>
                      </a:lnTo>
                      <a:lnTo>
                        <a:pt x="0" y="49"/>
                      </a:lnTo>
                      <a:lnTo>
                        <a:pt x="5" y="58"/>
                      </a:lnTo>
                      <a:lnTo>
                        <a:pt x="9" y="62"/>
                      </a:lnTo>
                      <a:lnTo>
                        <a:pt x="98" y="116"/>
                      </a:lnTo>
                      <a:lnTo>
                        <a:pt x="54" y="143"/>
                      </a:lnTo>
                      <a:lnTo>
                        <a:pt x="45" y="147"/>
                      </a:lnTo>
                      <a:lnTo>
                        <a:pt x="40" y="156"/>
                      </a:lnTo>
                      <a:lnTo>
                        <a:pt x="40" y="165"/>
                      </a:lnTo>
                      <a:lnTo>
                        <a:pt x="40" y="174"/>
                      </a:lnTo>
                      <a:lnTo>
                        <a:pt x="49" y="178"/>
                      </a:lnTo>
                      <a:lnTo>
                        <a:pt x="54" y="183"/>
                      </a:lnTo>
                      <a:lnTo>
                        <a:pt x="63" y="183"/>
                      </a:lnTo>
                      <a:lnTo>
                        <a:pt x="72" y="183"/>
                      </a:lnTo>
                      <a:lnTo>
                        <a:pt x="139" y="143"/>
                      </a:lnTo>
                      <a:lnTo>
                        <a:pt x="197" y="178"/>
                      </a:lnTo>
                      <a:lnTo>
                        <a:pt x="112" y="223"/>
                      </a:lnTo>
                      <a:lnTo>
                        <a:pt x="103" y="232"/>
                      </a:lnTo>
                      <a:lnTo>
                        <a:pt x="98" y="241"/>
                      </a:lnTo>
                      <a:lnTo>
                        <a:pt x="98" y="246"/>
                      </a:lnTo>
                      <a:lnTo>
                        <a:pt x="98" y="254"/>
                      </a:lnTo>
                      <a:lnTo>
                        <a:pt x="103" y="263"/>
                      </a:lnTo>
                      <a:lnTo>
                        <a:pt x="112" y="268"/>
                      </a:lnTo>
                      <a:lnTo>
                        <a:pt x="121" y="268"/>
                      </a:lnTo>
                      <a:lnTo>
                        <a:pt x="130" y="263"/>
                      </a:lnTo>
                      <a:lnTo>
                        <a:pt x="241" y="201"/>
                      </a:lnTo>
                      <a:lnTo>
                        <a:pt x="366" y="272"/>
                      </a:lnTo>
                      <a:lnTo>
                        <a:pt x="393" y="228"/>
                      </a:lnTo>
                      <a:lnTo>
                        <a:pt x="268" y="156"/>
                      </a:lnTo>
                      <a:lnTo>
                        <a:pt x="268" y="22"/>
                      </a:lnTo>
                      <a:lnTo>
                        <a:pt x="268" y="13"/>
                      </a:lnTo>
                      <a:lnTo>
                        <a:pt x="264" y="9"/>
                      </a:lnTo>
                      <a:lnTo>
                        <a:pt x="255" y="4"/>
                      </a:lnTo>
                      <a:lnTo>
                        <a:pt x="250" y="0"/>
                      </a:lnTo>
                      <a:lnTo>
                        <a:pt x="241" y="0"/>
                      </a:lnTo>
                      <a:lnTo>
                        <a:pt x="232" y="4"/>
                      </a:lnTo>
                      <a:lnTo>
                        <a:pt x="228" y="13"/>
                      </a:lnTo>
                      <a:lnTo>
                        <a:pt x="228" y="22"/>
                      </a:lnTo>
                      <a:lnTo>
                        <a:pt x="223" y="129"/>
                      </a:lnTo>
                      <a:lnTo>
                        <a:pt x="165" y="94"/>
                      </a:lnTo>
                      <a:lnTo>
                        <a:pt x="170" y="18"/>
                      </a:lnTo>
                      <a:lnTo>
                        <a:pt x="165" y="9"/>
                      </a:lnTo>
                      <a:lnTo>
                        <a:pt x="161" y="4"/>
                      </a:lnTo>
                      <a:lnTo>
                        <a:pt x="156" y="0"/>
                      </a:lnTo>
                      <a:lnTo>
                        <a:pt x="148" y="0"/>
                      </a:lnTo>
                      <a:lnTo>
                        <a:pt x="139" y="0"/>
                      </a:lnTo>
                      <a:lnTo>
                        <a:pt x="134" y="4"/>
                      </a:lnTo>
                      <a:lnTo>
                        <a:pt x="130" y="9"/>
                      </a:lnTo>
                      <a:lnTo>
                        <a:pt x="125" y="18"/>
                      </a:lnTo>
                      <a:lnTo>
                        <a:pt x="121" y="7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14" name="Freeform 25"/>
                <p:cNvSpPr>
                  <a:spLocks/>
                </p:cNvSpPr>
                <p:nvPr userDrawn="1"/>
              </p:nvSpPr>
              <p:spPr bwMode="white">
                <a:xfrm>
                  <a:off x="982" y="625"/>
                  <a:ext cx="392" cy="277"/>
                </a:xfrm>
                <a:custGeom>
                  <a:avLst/>
                  <a:gdLst>
                    <a:gd name="T0" fmla="*/ 98 w 393"/>
                    <a:gd name="T1" fmla="*/ 156 h 277"/>
                    <a:gd name="T2" fmla="*/ 9 w 393"/>
                    <a:gd name="T3" fmla="*/ 205 h 277"/>
                    <a:gd name="T4" fmla="*/ 0 w 393"/>
                    <a:gd name="T5" fmla="*/ 214 h 277"/>
                    <a:gd name="T6" fmla="*/ 0 w 393"/>
                    <a:gd name="T7" fmla="*/ 223 h 277"/>
                    <a:gd name="T8" fmla="*/ 0 w 393"/>
                    <a:gd name="T9" fmla="*/ 228 h 277"/>
                    <a:gd name="T10" fmla="*/ 0 w 393"/>
                    <a:gd name="T11" fmla="*/ 237 h 277"/>
                    <a:gd name="T12" fmla="*/ 9 w 393"/>
                    <a:gd name="T13" fmla="*/ 246 h 277"/>
                    <a:gd name="T14" fmla="*/ 14 w 393"/>
                    <a:gd name="T15" fmla="*/ 250 h 277"/>
                    <a:gd name="T16" fmla="*/ 23 w 393"/>
                    <a:gd name="T17" fmla="*/ 250 h 277"/>
                    <a:gd name="T18" fmla="*/ 36 w 393"/>
                    <a:gd name="T19" fmla="*/ 250 h 277"/>
                    <a:gd name="T20" fmla="*/ 125 w 393"/>
                    <a:gd name="T21" fmla="*/ 196 h 277"/>
                    <a:gd name="T22" fmla="*/ 125 w 393"/>
                    <a:gd name="T23" fmla="*/ 250 h 277"/>
                    <a:gd name="T24" fmla="*/ 125 w 393"/>
                    <a:gd name="T25" fmla="*/ 263 h 277"/>
                    <a:gd name="T26" fmla="*/ 130 w 393"/>
                    <a:gd name="T27" fmla="*/ 268 h 277"/>
                    <a:gd name="T28" fmla="*/ 139 w 393"/>
                    <a:gd name="T29" fmla="*/ 272 h 277"/>
                    <a:gd name="T30" fmla="*/ 143 w 393"/>
                    <a:gd name="T31" fmla="*/ 277 h 277"/>
                    <a:gd name="T32" fmla="*/ 152 w 393"/>
                    <a:gd name="T33" fmla="*/ 277 h 277"/>
                    <a:gd name="T34" fmla="*/ 161 w 393"/>
                    <a:gd name="T35" fmla="*/ 272 h 277"/>
                    <a:gd name="T36" fmla="*/ 165 w 393"/>
                    <a:gd name="T37" fmla="*/ 263 h 277"/>
                    <a:gd name="T38" fmla="*/ 165 w 393"/>
                    <a:gd name="T39" fmla="*/ 254 h 277"/>
                    <a:gd name="T40" fmla="*/ 165 w 393"/>
                    <a:gd name="T41" fmla="*/ 178 h 277"/>
                    <a:gd name="T42" fmla="*/ 223 w 393"/>
                    <a:gd name="T43" fmla="*/ 143 h 277"/>
                    <a:gd name="T44" fmla="*/ 223 w 393"/>
                    <a:gd name="T45" fmla="*/ 241 h 277"/>
                    <a:gd name="T46" fmla="*/ 223 w 393"/>
                    <a:gd name="T47" fmla="*/ 250 h 277"/>
                    <a:gd name="T48" fmla="*/ 228 w 393"/>
                    <a:gd name="T49" fmla="*/ 259 h 277"/>
                    <a:gd name="T50" fmla="*/ 237 w 393"/>
                    <a:gd name="T51" fmla="*/ 263 h 277"/>
                    <a:gd name="T52" fmla="*/ 246 w 393"/>
                    <a:gd name="T53" fmla="*/ 268 h 277"/>
                    <a:gd name="T54" fmla="*/ 255 w 393"/>
                    <a:gd name="T55" fmla="*/ 268 h 277"/>
                    <a:gd name="T56" fmla="*/ 259 w 393"/>
                    <a:gd name="T57" fmla="*/ 263 h 277"/>
                    <a:gd name="T58" fmla="*/ 264 w 393"/>
                    <a:gd name="T59" fmla="*/ 254 h 277"/>
                    <a:gd name="T60" fmla="*/ 268 w 393"/>
                    <a:gd name="T61" fmla="*/ 246 h 277"/>
                    <a:gd name="T62" fmla="*/ 268 w 393"/>
                    <a:gd name="T63" fmla="*/ 116 h 277"/>
                    <a:gd name="T64" fmla="*/ 393 w 393"/>
                    <a:gd name="T65" fmla="*/ 44 h 277"/>
                    <a:gd name="T66" fmla="*/ 366 w 393"/>
                    <a:gd name="T67" fmla="*/ 0 h 277"/>
                    <a:gd name="T68" fmla="*/ 241 w 393"/>
                    <a:gd name="T69" fmla="*/ 71 h 277"/>
                    <a:gd name="T70" fmla="*/ 125 w 393"/>
                    <a:gd name="T71" fmla="*/ 4 h 277"/>
                    <a:gd name="T72" fmla="*/ 121 w 393"/>
                    <a:gd name="T73" fmla="*/ 0 h 277"/>
                    <a:gd name="T74" fmla="*/ 112 w 393"/>
                    <a:gd name="T75" fmla="*/ 0 h 277"/>
                    <a:gd name="T76" fmla="*/ 103 w 393"/>
                    <a:gd name="T77" fmla="*/ 4 h 277"/>
                    <a:gd name="T78" fmla="*/ 98 w 393"/>
                    <a:gd name="T79" fmla="*/ 9 h 277"/>
                    <a:gd name="T80" fmla="*/ 94 w 393"/>
                    <a:gd name="T81" fmla="*/ 18 h 277"/>
                    <a:gd name="T82" fmla="*/ 94 w 393"/>
                    <a:gd name="T83" fmla="*/ 26 h 277"/>
                    <a:gd name="T84" fmla="*/ 98 w 393"/>
                    <a:gd name="T85" fmla="*/ 35 h 277"/>
                    <a:gd name="T86" fmla="*/ 107 w 393"/>
                    <a:gd name="T87" fmla="*/ 40 h 277"/>
                    <a:gd name="T88" fmla="*/ 197 w 393"/>
                    <a:gd name="T89" fmla="*/ 98 h 277"/>
                    <a:gd name="T90" fmla="*/ 139 w 393"/>
                    <a:gd name="T91" fmla="*/ 129 h 277"/>
                    <a:gd name="T92" fmla="*/ 72 w 393"/>
                    <a:gd name="T93" fmla="*/ 89 h 277"/>
                    <a:gd name="T94" fmla="*/ 63 w 393"/>
                    <a:gd name="T95" fmla="*/ 85 h 277"/>
                    <a:gd name="T96" fmla="*/ 58 w 393"/>
                    <a:gd name="T97" fmla="*/ 85 h 277"/>
                    <a:gd name="T98" fmla="*/ 49 w 393"/>
                    <a:gd name="T99" fmla="*/ 89 h 277"/>
                    <a:gd name="T100" fmla="*/ 45 w 393"/>
                    <a:gd name="T101" fmla="*/ 98 h 277"/>
                    <a:gd name="T102" fmla="*/ 45 w 393"/>
                    <a:gd name="T103" fmla="*/ 102 h 277"/>
                    <a:gd name="T104" fmla="*/ 45 w 393"/>
                    <a:gd name="T105" fmla="*/ 111 h 277"/>
                    <a:gd name="T106" fmla="*/ 45 w 393"/>
                    <a:gd name="T107" fmla="*/ 120 h 277"/>
                    <a:gd name="T108" fmla="*/ 54 w 393"/>
                    <a:gd name="T109" fmla="*/ 125 h 277"/>
                    <a:gd name="T110" fmla="*/ 98 w 393"/>
                    <a:gd name="T111" fmla="*/ 156 h 277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393" h="277">
                      <a:moveTo>
                        <a:pt x="98" y="156"/>
                      </a:moveTo>
                      <a:lnTo>
                        <a:pt x="9" y="205"/>
                      </a:lnTo>
                      <a:lnTo>
                        <a:pt x="0" y="214"/>
                      </a:lnTo>
                      <a:lnTo>
                        <a:pt x="0" y="223"/>
                      </a:lnTo>
                      <a:lnTo>
                        <a:pt x="0" y="228"/>
                      </a:lnTo>
                      <a:lnTo>
                        <a:pt x="0" y="237"/>
                      </a:lnTo>
                      <a:lnTo>
                        <a:pt x="9" y="246"/>
                      </a:lnTo>
                      <a:lnTo>
                        <a:pt x="14" y="250"/>
                      </a:lnTo>
                      <a:lnTo>
                        <a:pt x="23" y="250"/>
                      </a:lnTo>
                      <a:lnTo>
                        <a:pt x="36" y="250"/>
                      </a:lnTo>
                      <a:lnTo>
                        <a:pt x="125" y="196"/>
                      </a:lnTo>
                      <a:lnTo>
                        <a:pt x="125" y="250"/>
                      </a:lnTo>
                      <a:lnTo>
                        <a:pt x="125" y="263"/>
                      </a:lnTo>
                      <a:lnTo>
                        <a:pt x="130" y="268"/>
                      </a:lnTo>
                      <a:lnTo>
                        <a:pt x="139" y="272"/>
                      </a:lnTo>
                      <a:lnTo>
                        <a:pt x="143" y="277"/>
                      </a:lnTo>
                      <a:lnTo>
                        <a:pt x="152" y="277"/>
                      </a:lnTo>
                      <a:lnTo>
                        <a:pt x="161" y="272"/>
                      </a:lnTo>
                      <a:lnTo>
                        <a:pt x="165" y="263"/>
                      </a:lnTo>
                      <a:lnTo>
                        <a:pt x="165" y="254"/>
                      </a:lnTo>
                      <a:lnTo>
                        <a:pt x="165" y="178"/>
                      </a:lnTo>
                      <a:lnTo>
                        <a:pt x="223" y="143"/>
                      </a:lnTo>
                      <a:lnTo>
                        <a:pt x="223" y="241"/>
                      </a:lnTo>
                      <a:lnTo>
                        <a:pt x="223" y="250"/>
                      </a:lnTo>
                      <a:lnTo>
                        <a:pt x="228" y="259"/>
                      </a:lnTo>
                      <a:lnTo>
                        <a:pt x="237" y="263"/>
                      </a:lnTo>
                      <a:lnTo>
                        <a:pt x="246" y="268"/>
                      </a:lnTo>
                      <a:lnTo>
                        <a:pt x="255" y="268"/>
                      </a:lnTo>
                      <a:lnTo>
                        <a:pt x="259" y="263"/>
                      </a:lnTo>
                      <a:lnTo>
                        <a:pt x="264" y="254"/>
                      </a:lnTo>
                      <a:lnTo>
                        <a:pt x="268" y="246"/>
                      </a:lnTo>
                      <a:lnTo>
                        <a:pt x="268" y="116"/>
                      </a:lnTo>
                      <a:lnTo>
                        <a:pt x="393" y="44"/>
                      </a:lnTo>
                      <a:lnTo>
                        <a:pt x="366" y="0"/>
                      </a:lnTo>
                      <a:lnTo>
                        <a:pt x="241" y="71"/>
                      </a:lnTo>
                      <a:lnTo>
                        <a:pt x="125" y="4"/>
                      </a:lnTo>
                      <a:lnTo>
                        <a:pt x="121" y="0"/>
                      </a:lnTo>
                      <a:lnTo>
                        <a:pt x="112" y="0"/>
                      </a:lnTo>
                      <a:lnTo>
                        <a:pt x="103" y="4"/>
                      </a:lnTo>
                      <a:lnTo>
                        <a:pt x="98" y="9"/>
                      </a:lnTo>
                      <a:lnTo>
                        <a:pt x="94" y="18"/>
                      </a:lnTo>
                      <a:lnTo>
                        <a:pt x="94" y="26"/>
                      </a:lnTo>
                      <a:lnTo>
                        <a:pt x="98" y="35"/>
                      </a:lnTo>
                      <a:lnTo>
                        <a:pt x="107" y="40"/>
                      </a:lnTo>
                      <a:lnTo>
                        <a:pt x="197" y="98"/>
                      </a:lnTo>
                      <a:lnTo>
                        <a:pt x="139" y="129"/>
                      </a:lnTo>
                      <a:lnTo>
                        <a:pt x="72" y="89"/>
                      </a:lnTo>
                      <a:lnTo>
                        <a:pt x="63" y="85"/>
                      </a:lnTo>
                      <a:lnTo>
                        <a:pt x="58" y="85"/>
                      </a:lnTo>
                      <a:lnTo>
                        <a:pt x="49" y="89"/>
                      </a:lnTo>
                      <a:lnTo>
                        <a:pt x="45" y="98"/>
                      </a:lnTo>
                      <a:lnTo>
                        <a:pt x="45" y="102"/>
                      </a:lnTo>
                      <a:lnTo>
                        <a:pt x="45" y="111"/>
                      </a:lnTo>
                      <a:lnTo>
                        <a:pt x="45" y="120"/>
                      </a:lnTo>
                      <a:lnTo>
                        <a:pt x="54" y="125"/>
                      </a:lnTo>
                      <a:lnTo>
                        <a:pt x="98" y="15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15" name="Freeform 26"/>
                <p:cNvSpPr>
                  <a:spLocks/>
                </p:cNvSpPr>
                <p:nvPr userDrawn="1"/>
              </p:nvSpPr>
              <p:spPr bwMode="white">
                <a:xfrm>
                  <a:off x="1211" y="648"/>
                  <a:ext cx="299" cy="438"/>
                </a:xfrm>
                <a:custGeom>
                  <a:avLst/>
                  <a:gdLst>
                    <a:gd name="T0" fmla="*/ 125 w 299"/>
                    <a:gd name="T1" fmla="*/ 313 h 438"/>
                    <a:gd name="T2" fmla="*/ 125 w 299"/>
                    <a:gd name="T3" fmla="*/ 411 h 438"/>
                    <a:gd name="T4" fmla="*/ 129 w 299"/>
                    <a:gd name="T5" fmla="*/ 425 h 438"/>
                    <a:gd name="T6" fmla="*/ 134 w 299"/>
                    <a:gd name="T7" fmla="*/ 429 h 438"/>
                    <a:gd name="T8" fmla="*/ 143 w 299"/>
                    <a:gd name="T9" fmla="*/ 434 h 438"/>
                    <a:gd name="T10" fmla="*/ 147 w 299"/>
                    <a:gd name="T11" fmla="*/ 438 h 438"/>
                    <a:gd name="T12" fmla="*/ 156 w 299"/>
                    <a:gd name="T13" fmla="*/ 434 h 438"/>
                    <a:gd name="T14" fmla="*/ 165 w 299"/>
                    <a:gd name="T15" fmla="*/ 429 h 438"/>
                    <a:gd name="T16" fmla="*/ 174 w 299"/>
                    <a:gd name="T17" fmla="*/ 425 h 438"/>
                    <a:gd name="T18" fmla="*/ 174 w 299"/>
                    <a:gd name="T19" fmla="*/ 411 h 438"/>
                    <a:gd name="T20" fmla="*/ 174 w 299"/>
                    <a:gd name="T21" fmla="*/ 308 h 438"/>
                    <a:gd name="T22" fmla="*/ 223 w 299"/>
                    <a:gd name="T23" fmla="*/ 335 h 438"/>
                    <a:gd name="T24" fmla="*/ 232 w 299"/>
                    <a:gd name="T25" fmla="*/ 340 h 438"/>
                    <a:gd name="T26" fmla="*/ 241 w 299"/>
                    <a:gd name="T27" fmla="*/ 340 h 438"/>
                    <a:gd name="T28" fmla="*/ 250 w 299"/>
                    <a:gd name="T29" fmla="*/ 335 h 438"/>
                    <a:gd name="T30" fmla="*/ 254 w 299"/>
                    <a:gd name="T31" fmla="*/ 331 h 438"/>
                    <a:gd name="T32" fmla="*/ 254 w 299"/>
                    <a:gd name="T33" fmla="*/ 322 h 438"/>
                    <a:gd name="T34" fmla="*/ 254 w 299"/>
                    <a:gd name="T35" fmla="*/ 317 h 438"/>
                    <a:gd name="T36" fmla="*/ 254 w 299"/>
                    <a:gd name="T37" fmla="*/ 308 h 438"/>
                    <a:gd name="T38" fmla="*/ 245 w 299"/>
                    <a:gd name="T39" fmla="*/ 300 h 438"/>
                    <a:gd name="T40" fmla="*/ 178 w 299"/>
                    <a:gd name="T41" fmla="*/ 264 h 438"/>
                    <a:gd name="T42" fmla="*/ 178 w 299"/>
                    <a:gd name="T43" fmla="*/ 192 h 438"/>
                    <a:gd name="T44" fmla="*/ 263 w 299"/>
                    <a:gd name="T45" fmla="*/ 246 h 438"/>
                    <a:gd name="T46" fmla="*/ 272 w 299"/>
                    <a:gd name="T47" fmla="*/ 250 h 438"/>
                    <a:gd name="T48" fmla="*/ 281 w 299"/>
                    <a:gd name="T49" fmla="*/ 250 h 438"/>
                    <a:gd name="T50" fmla="*/ 290 w 299"/>
                    <a:gd name="T51" fmla="*/ 246 h 438"/>
                    <a:gd name="T52" fmla="*/ 294 w 299"/>
                    <a:gd name="T53" fmla="*/ 241 h 438"/>
                    <a:gd name="T54" fmla="*/ 299 w 299"/>
                    <a:gd name="T55" fmla="*/ 232 h 438"/>
                    <a:gd name="T56" fmla="*/ 299 w 299"/>
                    <a:gd name="T57" fmla="*/ 224 h 438"/>
                    <a:gd name="T58" fmla="*/ 294 w 299"/>
                    <a:gd name="T59" fmla="*/ 215 h 438"/>
                    <a:gd name="T60" fmla="*/ 285 w 299"/>
                    <a:gd name="T61" fmla="*/ 210 h 438"/>
                    <a:gd name="T62" fmla="*/ 178 w 299"/>
                    <a:gd name="T63" fmla="*/ 143 h 438"/>
                    <a:gd name="T64" fmla="*/ 178 w 299"/>
                    <a:gd name="T65" fmla="*/ 0 h 438"/>
                    <a:gd name="T66" fmla="*/ 125 w 299"/>
                    <a:gd name="T67" fmla="*/ 0 h 438"/>
                    <a:gd name="T68" fmla="*/ 125 w 299"/>
                    <a:gd name="T69" fmla="*/ 143 h 438"/>
                    <a:gd name="T70" fmla="*/ 9 w 299"/>
                    <a:gd name="T71" fmla="*/ 210 h 438"/>
                    <a:gd name="T72" fmla="*/ 4 w 299"/>
                    <a:gd name="T73" fmla="*/ 215 h 438"/>
                    <a:gd name="T74" fmla="*/ 0 w 299"/>
                    <a:gd name="T75" fmla="*/ 224 h 438"/>
                    <a:gd name="T76" fmla="*/ 0 w 299"/>
                    <a:gd name="T77" fmla="*/ 232 h 438"/>
                    <a:gd name="T78" fmla="*/ 0 w 299"/>
                    <a:gd name="T79" fmla="*/ 237 h 438"/>
                    <a:gd name="T80" fmla="*/ 4 w 299"/>
                    <a:gd name="T81" fmla="*/ 246 h 438"/>
                    <a:gd name="T82" fmla="*/ 13 w 299"/>
                    <a:gd name="T83" fmla="*/ 250 h 438"/>
                    <a:gd name="T84" fmla="*/ 22 w 299"/>
                    <a:gd name="T85" fmla="*/ 250 h 438"/>
                    <a:gd name="T86" fmla="*/ 31 w 299"/>
                    <a:gd name="T87" fmla="*/ 246 h 438"/>
                    <a:gd name="T88" fmla="*/ 125 w 299"/>
                    <a:gd name="T89" fmla="*/ 197 h 438"/>
                    <a:gd name="T90" fmla="*/ 125 w 299"/>
                    <a:gd name="T91" fmla="*/ 264 h 438"/>
                    <a:gd name="T92" fmla="*/ 53 w 299"/>
                    <a:gd name="T93" fmla="*/ 300 h 438"/>
                    <a:gd name="T94" fmla="*/ 49 w 299"/>
                    <a:gd name="T95" fmla="*/ 304 h 438"/>
                    <a:gd name="T96" fmla="*/ 44 w 299"/>
                    <a:gd name="T97" fmla="*/ 313 h 438"/>
                    <a:gd name="T98" fmla="*/ 44 w 299"/>
                    <a:gd name="T99" fmla="*/ 322 h 438"/>
                    <a:gd name="T100" fmla="*/ 49 w 299"/>
                    <a:gd name="T101" fmla="*/ 326 h 438"/>
                    <a:gd name="T102" fmla="*/ 53 w 299"/>
                    <a:gd name="T103" fmla="*/ 331 h 438"/>
                    <a:gd name="T104" fmla="*/ 62 w 299"/>
                    <a:gd name="T105" fmla="*/ 335 h 438"/>
                    <a:gd name="T106" fmla="*/ 67 w 299"/>
                    <a:gd name="T107" fmla="*/ 335 h 438"/>
                    <a:gd name="T108" fmla="*/ 76 w 299"/>
                    <a:gd name="T109" fmla="*/ 335 h 438"/>
                    <a:gd name="T110" fmla="*/ 125 w 299"/>
                    <a:gd name="T111" fmla="*/ 313 h 438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299" h="438">
                      <a:moveTo>
                        <a:pt x="125" y="313"/>
                      </a:moveTo>
                      <a:lnTo>
                        <a:pt x="125" y="411"/>
                      </a:lnTo>
                      <a:lnTo>
                        <a:pt x="129" y="425"/>
                      </a:lnTo>
                      <a:lnTo>
                        <a:pt x="134" y="429"/>
                      </a:lnTo>
                      <a:lnTo>
                        <a:pt x="143" y="434"/>
                      </a:lnTo>
                      <a:lnTo>
                        <a:pt x="147" y="438"/>
                      </a:lnTo>
                      <a:lnTo>
                        <a:pt x="156" y="434"/>
                      </a:lnTo>
                      <a:lnTo>
                        <a:pt x="165" y="429"/>
                      </a:lnTo>
                      <a:lnTo>
                        <a:pt x="174" y="425"/>
                      </a:lnTo>
                      <a:lnTo>
                        <a:pt x="174" y="411"/>
                      </a:lnTo>
                      <a:lnTo>
                        <a:pt x="174" y="308"/>
                      </a:lnTo>
                      <a:lnTo>
                        <a:pt x="223" y="335"/>
                      </a:lnTo>
                      <a:lnTo>
                        <a:pt x="232" y="340"/>
                      </a:lnTo>
                      <a:lnTo>
                        <a:pt x="241" y="340"/>
                      </a:lnTo>
                      <a:lnTo>
                        <a:pt x="250" y="335"/>
                      </a:lnTo>
                      <a:lnTo>
                        <a:pt x="254" y="331"/>
                      </a:lnTo>
                      <a:lnTo>
                        <a:pt x="254" y="322"/>
                      </a:lnTo>
                      <a:lnTo>
                        <a:pt x="254" y="317"/>
                      </a:lnTo>
                      <a:lnTo>
                        <a:pt x="254" y="308"/>
                      </a:lnTo>
                      <a:lnTo>
                        <a:pt x="245" y="300"/>
                      </a:lnTo>
                      <a:lnTo>
                        <a:pt x="178" y="264"/>
                      </a:lnTo>
                      <a:lnTo>
                        <a:pt x="178" y="192"/>
                      </a:lnTo>
                      <a:lnTo>
                        <a:pt x="263" y="246"/>
                      </a:lnTo>
                      <a:lnTo>
                        <a:pt x="272" y="250"/>
                      </a:lnTo>
                      <a:lnTo>
                        <a:pt x="281" y="250"/>
                      </a:lnTo>
                      <a:lnTo>
                        <a:pt x="290" y="246"/>
                      </a:lnTo>
                      <a:lnTo>
                        <a:pt x="294" y="241"/>
                      </a:lnTo>
                      <a:lnTo>
                        <a:pt x="299" y="232"/>
                      </a:lnTo>
                      <a:lnTo>
                        <a:pt x="299" y="224"/>
                      </a:lnTo>
                      <a:lnTo>
                        <a:pt x="294" y="215"/>
                      </a:lnTo>
                      <a:lnTo>
                        <a:pt x="285" y="210"/>
                      </a:lnTo>
                      <a:lnTo>
                        <a:pt x="178" y="143"/>
                      </a:lnTo>
                      <a:lnTo>
                        <a:pt x="178" y="0"/>
                      </a:lnTo>
                      <a:lnTo>
                        <a:pt x="125" y="0"/>
                      </a:lnTo>
                      <a:lnTo>
                        <a:pt x="125" y="143"/>
                      </a:lnTo>
                      <a:lnTo>
                        <a:pt x="9" y="210"/>
                      </a:lnTo>
                      <a:lnTo>
                        <a:pt x="4" y="215"/>
                      </a:lnTo>
                      <a:lnTo>
                        <a:pt x="0" y="224"/>
                      </a:lnTo>
                      <a:lnTo>
                        <a:pt x="0" y="232"/>
                      </a:lnTo>
                      <a:lnTo>
                        <a:pt x="0" y="237"/>
                      </a:lnTo>
                      <a:lnTo>
                        <a:pt x="4" y="246"/>
                      </a:lnTo>
                      <a:lnTo>
                        <a:pt x="13" y="250"/>
                      </a:lnTo>
                      <a:lnTo>
                        <a:pt x="22" y="250"/>
                      </a:lnTo>
                      <a:lnTo>
                        <a:pt x="31" y="246"/>
                      </a:lnTo>
                      <a:lnTo>
                        <a:pt x="125" y="197"/>
                      </a:lnTo>
                      <a:lnTo>
                        <a:pt x="125" y="264"/>
                      </a:lnTo>
                      <a:lnTo>
                        <a:pt x="53" y="300"/>
                      </a:lnTo>
                      <a:lnTo>
                        <a:pt x="49" y="304"/>
                      </a:lnTo>
                      <a:lnTo>
                        <a:pt x="44" y="313"/>
                      </a:lnTo>
                      <a:lnTo>
                        <a:pt x="44" y="322"/>
                      </a:lnTo>
                      <a:lnTo>
                        <a:pt x="49" y="326"/>
                      </a:lnTo>
                      <a:lnTo>
                        <a:pt x="53" y="331"/>
                      </a:lnTo>
                      <a:lnTo>
                        <a:pt x="62" y="335"/>
                      </a:lnTo>
                      <a:lnTo>
                        <a:pt x="67" y="335"/>
                      </a:lnTo>
                      <a:lnTo>
                        <a:pt x="76" y="335"/>
                      </a:lnTo>
                      <a:lnTo>
                        <a:pt x="125" y="31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16" name="Freeform 27"/>
                <p:cNvSpPr>
                  <a:spLocks/>
                </p:cNvSpPr>
                <p:nvPr userDrawn="1"/>
              </p:nvSpPr>
              <p:spPr bwMode="white">
                <a:xfrm>
                  <a:off x="1349" y="625"/>
                  <a:ext cx="392" cy="272"/>
                </a:xfrm>
                <a:custGeom>
                  <a:avLst/>
                  <a:gdLst>
                    <a:gd name="T0" fmla="*/ 272 w 393"/>
                    <a:gd name="T1" fmla="*/ 201 h 272"/>
                    <a:gd name="T2" fmla="*/ 357 w 393"/>
                    <a:gd name="T3" fmla="*/ 250 h 272"/>
                    <a:gd name="T4" fmla="*/ 366 w 393"/>
                    <a:gd name="T5" fmla="*/ 254 h 272"/>
                    <a:gd name="T6" fmla="*/ 375 w 393"/>
                    <a:gd name="T7" fmla="*/ 254 h 272"/>
                    <a:gd name="T8" fmla="*/ 384 w 393"/>
                    <a:gd name="T9" fmla="*/ 250 h 272"/>
                    <a:gd name="T10" fmla="*/ 388 w 393"/>
                    <a:gd name="T11" fmla="*/ 241 h 272"/>
                    <a:gd name="T12" fmla="*/ 393 w 393"/>
                    <a:gd name="T13" fmla="*/ 232 h 272"/>
                    <a:gd name="T14" fmla="*/ 393 w 393"/>
                    <a:gd name="T15" fmla="*/ 223 h 272"/>
                    <a:gd name="T16" fmla="*/ 388 w 393"/>
                    <a:gd name="T17" fmla="*/ 214 h 272"/>
                    <a:gd name="T18" fmla="*/ 384 w 393"/>
                    <a:gd name="T19" fmla="*/ 210 h 272"/>
                    <a:gd name="T20" fmla="*/ 295 w 393"/>
                    <a:gd name="T21" fmla="*/ 156 h 272"/>
                    <a:gd name="T22" fmla="*/ 339 w 393"/>
                    <a:gd name="T23" fmla="*/ 129 h 272"/>
                    <a:gd name="T24" fmla="*/ 348 w 393"/>
                    <a:gd name="T25" fmla="*/ 125 h 272"/>
                    <a:gd name="T26" fmla="*/ 353 w 393"/>
                    <a:gd name="T27" fmla="*/ 116 h 272"/>
                    <a:gd name="T28" fmla="*/ 353 w 393"/>
                    <a:gd name="T29" fmla="*/ 107 h 272"/>
                    <a:gd name="T30" fmla="*/ 353 w 393"/>
                    <a:gd name="T31" fmla="*/ 98 h 272"/>
                    <a:gd name="T32" fmla="*/ 344 w 393"/>
                    <a:gd name="T33" fmla="*/ 94 h 272"/>
                    <a:gd name="T34" fmla="*/ 339 w 393"/>
                    <a:gd name="T35" fmla="*/ 89 h 272"/>
                    <a:gd name="T36" fmla="*/ 330 w 393"/>
                    <a:gd name="T37" fmla="*/ 89 h 272"/>
                    <a:gd name="T38" fmla="*/ 321 w 393"/>
                    <a:gd name="T39" fmla="*/ 89 h 272"/>
                    <a:gd name="T40" fmla="*/ 254 w 393"/>
                    <a:gd name="T41" fmla="*/ 129 h 272"/>
                    <a:gd name="T42" fmla="*/ 196 w 393"/>
                    <a:gd name="T43" fmla="*/ 94 h 272"/>
                    <a:gd name="T44" fmla="*/ 281 w 393"/>
                    <a:gd name="T45" fmla="*/ 49 h 272"/>
                    <a:gd name="T46" fmla="*/ 290 w 393"/>
                    <a:gd name="T47" fmla="*/ 40 h 272"/>
                    <a:gd name="T48" fmla="*/ 295 w 393"/>
                    <a:gd name="T49" fmla="*/ 31 h 272"/>
                    <a:gd name="T50" fmla="*/ 295 w 393"/>
                    <a:gd name="T51" fmla="*/ 26 h 272"/>
                    <a:gd name="T52" fmla="*/ 295 w 393"/>
                    <a:gd name="T53" fmla="*/ 18 h 272"/>
                    <a:gd name="T54" fmla="*/ 290 w 393"/>
                    <a:gd name="T55" fmla="*/ 9 h 272"/>
                    <a:gd name="T56" fmla="*/ 281 w 393"/>
                    <a:gd name="T57" fmla="*/ 4 h 272"/>
                    <a:gd name="T58" fmla="*/ 272 w 393"/>
                    <a:gd name="T59" fmla="*/ 4 h 272"/>
                    <a:gd name="T60" fmla="*/ 263 w 393"/>
                    <a:gd name="T61" fmla="*/ 9 h 272"/>
                    <a:gd name="T62" fmla="*/ 152 w 393"/>
                    <a:gd name="T63" fmla="*/ 71 h 272"/>
                    <a:gd name="T64" fmla="*/ 27 w 393"/>
                    <a:gd name="T65" fmla="*/ 0 h 272"/>
                    <a:gd name="T66" fmla="*/ 0 w 393"/>
                    <a:gd name="T67" fmla="*/ 44 h 272"/>
                    <a:gd name="T68" fmla="*/ 125 w 393"/>
                    <a:gd name="T69" fmla="*/ 116 h 272"/>
                    <a:gd name="T70" fmla="*/ 125 w 393"/>
                    <a:gd name="T71" fmla="*/ 250 h 272"/>
                    <a:gd name="T72" fmla="*/ 125 w 393"/>
                    <a:gd name="T73" fmla="*/ 259 h 272"/>
                    <a:gd name="T74" fmla="*/ 129 w 393"/>
                    <a:gd name="T75" fmla="*/ 263 h 272"/>
                    <a:gd name="T76" fmla="*/ 138 w 393"/>
                    <a:gd name="T77" fmla="*/ 268 h 272"/>
                    <a:gd name="T78" fmla="*/ 143 w 393"/>
                    <a:gd name="T79" fmla="*/ 272 h 272"/>
                    <a:gd name="T80" fmla="*/ 152 w 393"/>
                    <a:gd name="T81" fmla="*/ 272 h 272"/>
                    <a:gd name="T82" fmla="*/ 161 w 393"/>
                    <a:gd name="T83" fmla="*/ 268 h 272"/>
                    <a:gd name="T84" fmla="*/ 165 w 393"/>
                    <a:gd name="T85" fmla="*/ 259 h 272"/>
                    <a:gd name="T86" fmla="*/ 165 w 393"/>
                    <a:gd name="T87" fmla="*/ 250 h 272"/>
                    <a:gd name="T88" fmla="*/ 170 w 393"/>
                    <a:gd name="T89" fmla="*/ 143 h 272"/>
                    <a:gd name="T90" fmla="*/ 228 w 393"/>
                    <a:gd name="T91" fmla="*/ 178 h 272"/>
                    <a:gd name="T92" fmla="*/ 223 w 393"/>
                    <a:gd name="T93" fmla="*/ 254 h 272"/>
                    <a:gd name="T94" fmla="*/ 228 w 393"/>
                    <a:gd name="T95" fmla="*/ 263 h 272"/>
                    <a:gd name="T96" fmla="*/ 232 w 393"/>
                    <a:gd name="T97" fmla="*/ 268 h 272"/>
                    <a:gd name="T98" fmla="*/ 237 w 393"/>
                    <a:gd name="T99" fmla="*/ 272 h 272"/>
                    <a:gd name="T100" fmla="*/ 245 w 393"/>
                    <a:gd name="T101" fmla="*/ 272 h 272"/>
                    <a:gd name="T102" fmla="*/ 254 w 393"/>
                    <a:gd name="T103" fmla="*/ 272 h 272"/>
                    <a:gd name="T104" fmla="*/ 259 w 393"/>
                    <a:gd name="T105" fmla="*/ 268 h 272"/>
                    <a:gd name="T106" fmla="*/ 263 w 393"/>
                    <a:gd name="T107" fmla="*/ 263 h 272"/>
                    <a:gd name="T108" fmla="*/ 268 w 393"/>
                    <a:gd name="T109" fmla="*/ 254 h 272"/>
                    <a:gd name="T110" fmla="*/ 272 w 393"/>
                    <a:gd name="T111" fmla="*/ 201 h 27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393" h="272">
                      <a:moveTo>
                        <a:pt x="272" y="201"/>
                      </a:moveTo>
                      <a:lnTo>
                        <a:pt x="357" y="250"/>
                      </a:lnTo>
                      <a:lnTo>
                        <a:pt x="366" y="254"/>
                      </a:lnTo>
                      <a:lnTo>
                        <a:pt x="375" y="254"/>
                      </a:lnTo>
                      <a:lnTo>
                        <a:pt x="384" y="250"/>
                      </a:lnTo>
                      <a:lnTo>
                        <a:pt x="388" y="241"/>
                      </a:lnTo>
                      <a:lnTo>
                        <a:pt x="393" y="232"/>
                      </a:lnTo>
                      <a:lnTo>
                        <a:pt x="393" y="223"/>
                      </a:lnTo>
                      <a:lnTo>
                        <a:pt x="388" y="214"/>
                      </a:lnTo>
                      <a:lnTo>
                        <a:pt x="384" y="210"/>
                      </a:lnTo>
                      <a:lnTo>
                        <a:pt x="295" y="156"/>
                      </a:lnTo>
                      <a:lnTo>
                        <a:pt x="339" y="129"/>
                      </a:lnTo>
                      <a:lnTo>
                        <a:pt x="348" y="125"/>
                      </a:lnTo>
                      <a:lnTo>
                        <a:pt x="353" y="116"/>
                      </a:lnTo>
                      <a:lnTo>
                        <a:pt x="353" y="107"/>
                      </a:lnTo>
                      <a:lnTo>
                        <a:pt x="353" y="98"/>
                      </a:lnTo>
                      <a:lnTo>
                        <a:pt x="344" y="94"/>
                      </a:lnTo>
                      <a:lnTo>
                        <a:pt x="339" y="89"/>
                      </a:lnTo>
                      <a:lnTo>
                        <a:pt x="330" y="89"/>
                      </a:lnTo>
                      <a:lnTo>
                        <a:pt x="321" y="89"/>
                      </a:lnTo>
                      <a:lnTo>
                        <a:pt x="254" y="129"/>
                      </a:lnTo>
                      <a:lnTo>
                        <a:pt x="196" y="94"/>
                      </a:lnTo>
                      <a:lnTo>
                        <a:pt x="281" y="49"/>
                      </a:lnTo>
                      <a:lnTo>
                        <a:pt x="290" y="40"/>
                      </a:lnTo>
                      <a:lnTo>
                        <a:pt x="295" y="31"/>
                      </a:lnTo>
                      <a:lnTo>
                        <a:pt x="295" y="26"/>
                      </a:lnTo>
                      <a:lnTo>
                        <a:pt x="295" y="18"/>
                      </a:lnTo>
                      <a:lnTo>
                        <a:pt x="290" y="9"/>
                      </a:lnTo>
                      <a:lnTo>
                        <a:pt x="281" y="4"/>
                      </a:lnTo>
                      <a:lnTo>
                        <a:pt x="272" y="4"/>
                      </a:lnTo>
                      <a:lnTo>
                        <a:pt x="263" y="9"/>
                      </a:lnTo>
                      <a:lnTo>
                        <a:pt x="152" y="71"/>
                      </a:lnTo>
                      <a:lnTo>
                        <a:pt x="27" y="0"/>
                      </a:lnTo>
                      <a:lnTo>
                        <a:pt x="0" y="44"/>
                      </a:lnTo>
                      <a:lnTo>
                        <a:pt x="125" y="116"/>
                      </a:lnTo>
                      <a:lnTo>
                        <a:pt x="125" y="250"/>
                      </a:lnTo>
                      <a:lnTo>
                        <a:pt x="125" y="259"/>
                      </a:lnTo>
                      <a:lnTo>
                        <a:pt x="129" y="263"/>
                      </a:lnTo>
                      <a:lnTo>
                        <a:pt x="138" y="268"/>
                      </a:lnTo>
                      <a:lnTo>
                        <a:pt x="143" y="272"/>
                      </a:lnTo>
                      <a:lnTo>
                        <a:pt x="152" y="272"/>
                      </a:lnTo>
                      <a:lnTo>
                        <a:pt x="161" y="268"/>
                      </a:lnTo>
                      <a:lnTo>
                        <a:pt x="165" y="259"/>
                      </a:lnTo>
                      <a:lnTo>
                        <a:pt x="165" y="250"/>
                      </a:lnTo>
                      <a:lnTo>
                        <a:pt x="170" y="143"/>
                      </a:lnTo>
                      <a:lnTo>
                        <a:pt x="228" y="178"/>
                      </a:lnTo>
                      <a:lnTo>
                        <a:pt x="223" y="254"/>
                      </a:lnTo>
                      <a:lnTo>
                        <a:pt x="228" y="263"/>
                      </a:lnTo>
                      <a:lnTo>
                        <a:pt x="232" y="268"/>
                      </a:lnTo>
                      <a:lnTo>
                        <a:pt x="237" y="272"/>
                      </a:lnTo>
                      <a:lnTo>
                        <a:pt x="245" y="272"/>
                      </a:lnTo>
                      <a:lnTo>
                        <a:pt x="254" y="272"/>
                      </a:lnTo>
                      <a:lnTo>
                        <a:pt x="259" y="268"/>
                      </a:lnTo>
                      <a:lnTo>
                        <a:pt x="263" y="263"/>
                      </a:lnTo>
                      <a:lnTo>
                        <a:pt x="268" y="254"/>
                      </a:lnTo>
                      <a:lnTo>
                        <a:pt x="272" y="2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17" name="Freeform 28"/>
                <p:cNvSpPr>
                  <a:spLocks/>
                </p:cNvSpPr>
                <p:nvPr userDrawn="1"/>
              </p:nvSpPr>
              <p:spPr bwMode="white">
                <a:xfrm>
                  <a:off x="1349" y="393"/>
                  <a:ext cx="392" cy="277"/>
                </a:xfrm>
                <a:custGeom>
                  <a:avLst/>
                  <a:gdLst>
                    <a:gd name="T0" fmla="*/ 295 w 393"/>
                    <a:gd name="T1" fmla="*/ 121 h 277"/>
                    <a:gd name="T2" fmla="*/ 384 w 393"/>
                    <a:gd name="T3" fmla="*/ 72 h 277"/>
                    <a:gd name="T4" fmla="*/ 393 w 393"/>
                    <a:gd name="T5" fmla="*/ 63 h 277"/>
                    <a:gd name="T6" fmla="*/ 393 w 393"/>
                    <a:gd name="T7" fmla="*/ 54 h 277"/>
                    <a:gd name="T8" fmla="*/ 393 w 393"/>
                    <a:gd name="T9" fmla="*/ 49 h 277"/>
                    <a:gd name="T10" fmla="*/ 393 w 393"/>
                    <a:gd name="T11" fmla="*/ 40 h 277"/>
                    <a:gd name="T12" fmla="*/ 384 w 393"/>
                    <a:gd name="T13" fmla="*/ 31 h 277"/>
                    <a:gd name="T14" fmla="*/ 379 w 393"/>
                    <a:gd name="T15" fmla="*/ 27 h 277"/>
                    <a:gd name="T16" fmla="*/ 370 w 393"/>
                    <a:gd name="T17" fmla="*/ 27 h 277"/>
                    <a:gd name="T18" fmla="*/ 357 w 393"/>
                    <a:gd name="T19" fmla="*/ 27 h 277"/>
                    <a:gd name="T20" fmla="*/ 268 w 393"/>
                    <a:gd name="T21" fmla="*/ 81 h 277"/>
                    <a:gd name="T22" fmla="*/ 268 w 393"/>
                    <a:gd name="T23" fmla="*/ 27 h 277"/>
                    <a:gd name="T24" fmla="*/ 268 w 393"/>
                    <a:gd name="T25" fmla="*/ 14 h 277"/>
                    <a:gd name="T26" fmla="*/ 263 w 393"/>
                    <a:gd name="T27" fmla="*/ 9 h 277"/>
                    <a:gd name="T28" fmla="*/ 254 w 393"/>
                    <a:gd name="T29" fmla="*/ 5 h 277"/>
                    <a:gd name="T30" fmla="*/ 250 w 393"/>
                    <a:gd name="T31" fmla="*/ 0 h 277"/>
                    <a:gd name="T32" fmla="*/ 241 w 393"/>
                    <a:gd name="T33" fmla="*/ 5 h 277"/>
                    <a:gd name="T34" fmla="*/ 232 w 393"/>
                    <a:gd name="T35" fmla="*/ 5 h 277"/>
                    <a:gd name="T36" fmla="*/ 228 w 393"/>
                    <a:gd name="T37" fmla="*/ 14 h 277"/>
                    <a:gd name="T38" fmla="*/ 228 w 393"/>
                    <a:gd name="T39" fmla="*/ 23 h 277"/>
                    <a:gd name="T40" fmla="*/ 228 w 393"/>
                    <a:gd name="T41" fmla="*/ 99 h 277"/>
                    <a:gd name="T42" fmla="*/ 170 w 393"/>
                    <a:gd name="T43" fmla="*/ 134 h 277"/>
                    <a:gd name="T44" fmla="*/ 170 w 393"/>
                    <a:gd name="T45" fmla="*/ 36 h 277"/>
                    <a:gd name="T46" fmla="*/ 170 w 393"/>
                    <a:gd name="T47" fmla="*/ 27 h 277"/>
                    <a:gd name="T48" fmla="*/ 165 w 393"/>
                    <a:gd name="T49" fmla="*/ 18 h 277"/>
                    <a:gd name="T50" fmla="*/ 156 w 393"/>
                    <a:gd name="T51" fmla="*/ 14 h 277"/>
                    <a:gd name="T52" fmla="*/ 147 w 393"/>
                    <a:gd name="T53" fmla="*/ 9 h 277"/>
                    <a:gd name="T54" fmla="*/ 138 w 393"/>
                    <a:gd name="T55" fmla="*/ 9 h 277"/>
                    <a:gd name="T56" fmla="*/ 134 w 393"/>
                    <a:gd name="T57" fmla="*/ 14 h 277"/>
                    <a:gd name="T58" fmla="*/ 129 w 393"/>
                    <a:gd name="T59" fmla="*/ 23 h 277"/>
                    <a:gd name="T60" fmla="*/ 125 w 393"/>
                    <a:gd name="T61" fmla="*/ 31 h 277"/>
                    <a:gd name="T62" fmla="*/ 125 w 393"/>
                    <a:gd name="T63" fmla="*/ 161 h 277"/>
                    <a:gd name="T64" fmla="*/ 0 w 393"/>
                    <a:gd name="T65" fmla="*/ 233 h 277"/>
                    <a:gd name="T66" fmla="*/ 27 w 393"/>
                    <a:gd name="T67" fmla="*/ 277 h 277"/>
                    <a:gd name="T68" fmla="*/ 152 w 393"/>
                    <a:gd name="T69" fmla="*/ 206 h 277"/>
                    <a:gd name="T70" fmla="*/ 268 w 393"/>
                    <a:gd name="T71" fmla="*/ 273 h 277"/>
                    <a:gd name="T72" fmla="*/ 272 w 393"/>
                    <a:gd name="T73" fmla="*/ 277 h 277"/>
                    <a:gd name="T74" fmla="*/ 281 w 393"/>
                    <a:gd name="T75" fmla="*/ 277 h 277"/>
                    <a:gd name="T76" fmla="*/ 290 w 393"/>
                    <a:gd name="T77" fmla="*/ 273 h 277"/>
                    <a:gd name="T78" fmla="*/ 295 w 393"/>
                    <a:gd name="T79" fmla="*/ 268 h 277"/>
                    <a:gd name="T80" fmla="*/ 299 w 393"/>
                    <a:gd name="T81" fmla="*/ 259 h 277"/>
                    <a:gd name="T82" fmla="*/ 299 w 393"/>
                    <a:gd name="T83" fmla="*/ 251 h 277"/>
                    <a:gd name="T84" fmla="*/ 295 w 393"/>
                    <a:gd name="T85" fmla="*/ 242 h 277"/>
                    <a:gd name="T86" fmla="*/ 286 w 393"/>
                    <a:gd name="T87" fmla="*/ 237 h 277"/>
                    <a:gd name="T88" fmla="*/ 196 w 393"/>
                    <a:gd name="T89" fmla="*/ 179 h 277"/>
                    <a:gd name="T90" fmla="*/ 254 w 393"/>
                    <a:gd name="T91" fmla="*/ 148 h 277"/>
                    <a:gd name="T92" fmla="*/ 321 w 393"/>
                    <a:gd name="T93" fmla="*/ 188 h 277"/>
                    <a:gd name="T94" fmla="*/ 330 w 393"/>
                    <a:gd name="T95" fmla="*/ 192 h 277"/>
                    <a:gd name="T96" fmla="*/ 335 w 393"/>
                    <a:gd name="T97" fmla="*/ 192 h 277"/>
                    <a:gd name="T98" fmla="*/ 344 w 393"/>
                    <a:gd name="T99" fmla="*/ 188 h 277"/>
                    <a:gd name="T100" fmla="*/ 348 w 393"/>
                    <a:gd name="T101" fmla="*/ 179 h 277"/>
                    <a:gd name="T102" fmla="*/ 348 w 393"/>
                    <a:gd name="T103" fmla="*/ 175 h 277"/>
                    <a:gd name="T104" fmla="*/ 348 w 393"/>
                    <a:gd name="T105" fmla="*/ 166 h 277"/>
                    <a:gd name="T106" fmla="*/ 348 w 393"/>
                    <a:gd name="T107" fmla="*/ 157 h 277"/>
                    <a:gd name="T108" fmla="*/ 339 w 393"/>
                    <a:gd name="T109" fmla="*/ 152 h 277"/>
                    <a:gd name="T110" fmla="*/ 295 w 393"/>
                    <a:gd name="T111" fmla="*/ 121 h 277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393" h="277">
                      <a:moveTo>
                        <a:pt x="295" y="121"/>
                      </a:moveTo>
                      <a:lnTo>
                        <a:pt x="384" y="72"/>
                      </a:lnTo>
                      <a:lnTo>
                        <a:pt x="393" y="63"/>
                      </a:lnTo>
                      <a:lnTo>
                        <a:pt x="393" y="54"/>
                      </a:lnTo>
                      <a:lnTo>
                        <a:pt x="393" y="49"/>
                      </a:lnTo>
                      <a:lnTo>
                        <a:pt x="393" y="40"/>
                      </a:lnTo>
                      <a:lnTo>
                        <a:pt x="384" y="31"/>
                      </a:lnTo>
                      <a:lnTo>
                        <a:pt x="379" y="27"/>
                      </a:lnTo>
                      <a:lnTo>
                        <a:pt x="370" y="27"/>
                      </a:lnTo>
                      <a:lnTo>
                        <a:pt x="357" y="27"/>
                      </a:lnTo>
                      <a:lnTo>
                        <a:pt x="268" y="81"/>
                      </a:lnTo>
                      <a:lnTo>
                        <a:pt x="268" y="27"/>
                      </a:lnTo>
                      <a:lnTo>
                        <a:pt x="268" y="14"/>
                      </a:lnTo>
                      <a:lnTo>
                        <a:pt x="263" y="9"/>
                      </a:lnTo>
                      <a:lnTo>
                        <a:pt x="254" y="5"/>
                      </a:lnTo>
                      <a:lnTo>
                        <a:pt x="250" y="0"/>
                      </a:lnTo>
                      <a:lnTo>
                        <a:pt x="241" y="5"/>
                      </a:lnTo>
                      <a:lnTo>
                        <a:pt x="232" y="5"/>
                      </a:lnTo>
                      <a:lnTo>
                        <a:pt x="228" y="14"/>
                      </a:lnTo>
                      <a:lnTo>
                        <a:pt x="228" y="23"/>
                      </a:lnTo>
                      <a:lnTo>
                        <a:pt x="228" y="99"/>
                      </a:lnTo>
                      <a:lnTo>
                        <a:pt x="170" y="134"/>
                      </a:lnTo>
                      <a:lnTo>
                        <a:pt x="170" y="36"/>
                      </a:lnTo>
                      <a:lnTo>
                        <a:pt x="170" y="27"/>
                      </a:lnTo>
                      <a:lnTo>
                        <a:pt x="165" y="18"/>
                      </a:lnTo>
                      <a:lnTo>
                        <a:pt x="156" y="14"/>
                      </a:lnTo>
                      <a:lnTo>
                        <a:pt x="147" y="9"/>
                      </a:lnTo>
                      <a:lnTo>
                        <a:pt x="138" y="9"/>
                      </a:lnTo>
                      <a:lnTo>
                        <a:pt x="134" y="14"/>
                      </a:lnTo>
                      <a:lnTo>
                        <a:pt x="129" y="23"/>
                      </a:lnTo>
                      <a:lnTo>
                        <a:pt x="125" y="31"/>
                      </a:lnTo>
                      <a:lnTo>
                        <a:pt x="125" y="161"/>
                      </a:lnTo>
                      <a:lnTo>
                        <a:pt x="0" y="233"/>
                      </a:lnTo>
                      <a:lnTo>
                        <a:pt x="27" y="277"/>
                      </a:lnTo>
                      <a:lnTo>
                        <a:pt x="152" y="206"/>
                      </a:lnTo>
                      <a:lnTo>
                        <a:pt x="268" y="273"/>
                      </a:lnTo>
                      <a:lnTo>
                        <a:pt x="272" y="277"/>
                      </a:lnTo>
                      <a:lnTo>
                        <a:pt x="281" y="277"/>
                      </a:lnTo>
                      <a:lnTo>
                        <a:pt x="290" y="273"/>
                      </a:lnTo>
                      <a:lnTo>
                        <a:pt x="295" y="268"/>
                      </a:lnTo>
                      <a:lnTo>
                        <a:pt x="299" y="259"/>
                      </a:lnTo>
                      <a:lnTo>
                        <a:pt x="299" y="251"/>
                      </a:lnTo>
                      <a:lnTo>
                        <a:pt x="295" y="242"/>
                      </a:lnTo>
                      <a:lnTo>
                        <a:pt x="286" y="237"/>
                      </a:lnTo>
                      <a:lnTo>
                        <a:pt x="196" y="179"/>
                      </a:lnTo>
                      <a:lnTo>
                        <a:pt x="254" y="148"/>
                      </a:lnTo>
                      <a:lnTo>
                        <a:pt x="321" y="188"/>
                      </a:lnTo>
                      <a:lnTo>
                        <a:pt x="330" y="192"/>
                      </a:lnTo>
                      <a:lnTo>
                        <a:pt x="335" y="192"/>
                      </a:lnTo>
                      <a:lnTo>
                        <a:pt x="344" y="188"/>
                      </a:lnTo>
                      <a:lnTo>
                        <a:pt x="348" y="179"/>
                      </a:lnTo>
                      <a:lnTo>
                        <a:pt x="348" y="175"/>
                      </a:lnTo>
                      <a:lnTo>
                        <a:pt x="348" y="166"/>
                      </a:lnTo>
                      <a:lnTo>
                        <a:pt x="348" y="157"/>
                      </a:lnTo>
                      <a:lnTo>
                        <a:pt x="339" y="152"/>
                      </a:lnTo>
                      <a:lnTo>
                        <a:pt x="295" y="12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18" name="Freeform 29"/>
                <p:cNvSpPr>
                  <a:spLocks/>
                </p:cNvSpPr>
                <p:nvPr userDrawn="1"/>
              </p:nvSpPr>
              <p:spPr bwMode="white">
                <a:xfrm>
                  <a:off x="1231" y="536"/>
                  <a:ext cx="263" cy="227"/>
                </a:xfrm>
                <a:custGeom>
                  <a:avLst/>
                  <a:gdLst>
                    <a:gd name="T0" fmla="*/ 0 w 263"/>
                    <a:gd name="T1" fmla="*/ 116 h 228"/>
                    <a:gd name="T2" fmla="*/ 49 w 263"/>
                    <a:gd name="T3" fmla="*/ 67 h 228"/>
                    <a:gd name="T4" fmla="*/ 67 w 263"/>
                    <a:gd name="T5" fmla="*/ 0 h 228"/>
                    <a:gd name="T6" fmla="*/ 134 w 263"/>
                    <a:gd name="T7" fmla="*/ 23 h 228"/>
                    <a:gd name="T8" fmla="*/ 201 w 263"/>
                    <a:gd name="T9" fmla="*/ 0 h 228"/>
                    <a:gd name="T10" fmla="*/ 214 w 263"/>
                    <a:gd name="T11" fmla="*/ 67 h 228"/>
                    <a:gd name="T12" fmla="*/ 263 w 263"/>
                    <a:gd name="T13" fmla="*/ 116 h 228"/>
                    <a:gd name="T14" fmla="*/ 214 w 263"/>
                    <a:gd name="T15" fmla="*/ 161 h 228"/>
                    <a:gd name="T16" fmla="*/ 201 w 263"/>
                    <a:gd name="T17" fmla="*/ 228 h 228"/>
                    <a:gd name="T18" fmla="*/ 134 w 263"/>
                    <a:gd name="T19" fmla="*/ 210 h 228"/>
                    <a:gd name="T20" fmla="*/ 67 w 263"/>
                    <a:gd name="T21" fmla="*/ 228 h 228"/>
                    <a:gd name="T22" fmla="*/ 49 w 263"/>
                    <a:gd name="T23" fmla="*/ 161 h 228"/>
                    <a:gd name="T24" fmla="*/ 0 w 263"/>
                    <a:gd name="T25" fmla="*/ 116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3" h="228">
                      <a:moveTo>
                        <a:pt x="0" y="116"/>
                      </a:moveTo>
                      <a:lnTo>
                        <a:pt x="49" y="67"/>
                      </a:lnTo>
                      <a:lnTo>
                        <a:pt x="67" y="0"/>
                      </a:lnTo>
                      <a:lnTo>
                        <a:pt x="134" y="23"/>
                      </a:lnTo>
                      <a:lnTo>
                        <a:pt x="201" y="0"/>
                      </a:lnTo>
                      <a:lnTo>
                        <a:pt x="214" y="67"/>
                      </a:lnTo>
                      <a:lnTo>
                        <a:pt x="263" y="116"/>
                      </a:lnTo>
                      <a:lnTo>
                        <a:pt x="214" y="161"/>
                      </a:lnTo>
                      <a:lnTo>
                        <a:pt x="201" y="228"/>
                      </a:lnTo>
                      <a:lnTo>
                        <a:pt x="134" y="210"/>
                      </a:lnTo>
                      <a:lnTo>
                        <a:pt x="67" y="228"/>
                      </a:lnTo>
                      <a:lnTo>
                        <a:pt x="49" y="161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</p:grpSp>
        </p:grpSp>
        <p:sp>
          <p:nvSpPr>
            <p:cNvPr id="7" name="Rectangle 30"/>
            <p:cNvSpPr>
              <a:spLocks noChangeArrowheads="1"/>
            </p:cNvSpPr>
            <p:nvPr userDrawn="1"/>
          </p:nvSpPr>
          <p:spPr bwMode="auto">
            <a:xfrm>
              <a:off x="960" y="1536"/>
              <a:ext cx="4800" cy="4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09599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1571625" y="1285875"/>
            <a:ext cx="74295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109600" name="Rectangle 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00200" y="3429000"/>
            <a:ext cx="6186488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28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33" name="Rectangle 3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" name="Rectangle 3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제1장    과학이란 무엇인가?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57B39-3203-4612-AC57-0D1F439E1C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제1장    과학이란 무엇인가?</a:t>
            </a: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3B169-207D-4F02-8CE9-7078E66B13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74638"/>
            <a:ext cx="1981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4375" y="274638"/>
            <a:ext cx="57959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제1장    과학이란 무엇인가?</a:t>
            </a: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86E7D-7664-4EDB-86FA-7DD4B37DC0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제1장    과학이란 무엇인가?</a:t>
            </a: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C87DC-CC8D-493A-B0F3-2DA6569197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제1장    과학이란 무엇인가?</a:t>
            </a: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02419-8A99-4F59-B197-A9B8CF0954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14375" y="1600200"/>
            <a:ext cx="3887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4563" y="1600200"/>
            <a:ext cx="3889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제1장    과학이란 무엇인가?</a:t>
            </a: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884EB-72DD-4C95-8402-E9AAC65C24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제1장    과학이란 무엇인가?</a:t>
            </a: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A7CA3-01F6-4363-80E7-C853853583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제1장    과학이란 무엇인가?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1A35F-298C-42F6-A6E4-A7E909F07C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제1장    과학이란 무엇인가?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82753-F42B-4B8E-802E-1F068094B7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제1장    과학이란 무엇인가?</a:t>
            </a: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1BA8D-2FB7-49E7-8F8A-374A05FC46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제1장    과학이란 무엇인가?</a:t>
            </a: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1F90A-C8C5-488D-84AA-E75FF9C2BD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ltGray">
          <a:xfrm>
            <a:off x="0" y="0"/>
            <a:ext cx="9144000" cy="1447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0"/>
            <a:ext cx="727075" cy="6858000"/>
            <a:chOff x="0" y="0"/>
            <a:chExt cx="458" cy="4320"/>
          </a:xfrm>
        </p:grpSpPr>
        <p:sp>
          <p:nvSpPr>
            <p:cNvPr id="1033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458" cy="110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48" y="528"/>
              <a:ext cx="336" cy="384"/>
              <a:chOff x="982" y="214"/>
              <a:chExt cx="759" cy="872"/>
            </a:xfrm>
          </p:grpSpPr>
          <p:sp>
            <p:nvSpPr>
              <p:cNvPr id="1052" name="Freeform 6"/>
              <p:cNvSpPr>
                <a:spLocks/>
              </p:cNvSpPr>
              <p:nvPr userDrawn="1"/>
            </p:nvSpPr>
            <p:spPr bwMode="white">
              <a:xfrm>
                <a:off x="1215" y="214"/>
                <a:ext cx="298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3" name="Freeform 7"/>
              <p:cNvSpPr>
                <a:spLocks/>
              </p:cNvSpPr>
              <p:nvPr userDrawn="1"/>
            </p:nvSpPr>
            <p:spPr bwMode="white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4" name="Freeform 8"/>
              <p:cNvSpPr>
                <a:spLocks/>
              </p:cNvSpPr>
              <p:nvPr userDrawn="1"/>
            </p:nvSpPr>
            <p:spPr bwMode="white">
              <a:xfrm>
                <a:off x="982" y="625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5" name="Freeform 9"/>
              <p:cNvSpPr>
                <a:spLocks/>
              </p:cNvSpPr>
              <p:nvPr userDrawn="1"/>
            </p:nvSpPr>
            <p:spPr bwMode="white">
              <a:xfrm>
                <a:off x="1210" y="648"/>
                <a:ext cx="298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6" name="Freeform 10"/>
              <p:cNvSpPr>
                <a:spLocks/>
              </p:cNvSpPr>
              <p:nvPr userDrawn="1"/>
            </p:nvSpPr>
            <p:spPr bwMode="white">
              <a:xfrm>
                <a:off x="1348" y="625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7" name="Freeform 11"/>
              <p:cNvSpPr>
                <a:spLocks/>
              </p:cNvSpPr>
              <p:nvPr userDrawn="1"/>
            </p:nvSpPr>
            <p:spPr bwMode="white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8" name="Freeform 12"/>
              <p:cNvSpPr>
                <a:spLocks/>
              </p:cNvSpPr>
              <p:nvPr userDrawn="1"/>
            </p:nvSpPr>
            <p:spPr bwMode="white">
              <a:xfrm>
                <a:off x="1233" y="536"/>
                <a:ext cx="262" cy="227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1035" name="Group 13"/>
            <p:cNvGrpSpPr>
              <a:grpSpLocks/>
            </p:cNvGrpSpPr>
            <p:nvPr userDrawn="1"/>
          </p:nvGrpSpPr>
          <p:grpSpPr bwMode="auto">
            <a:xfrm>
              <a:off x="240" y="240"/>
              <a:ext cx="209" cy="240"/>
              <a:chOff x="982" y="214"/>
              <a:chExt cx="759" cy="872"/>
            </a:xfrm>
          </p:grpSpPr>
          <p:sp>
            <p:nvSpPr>
              <p:cNvPr id="1045" name="Freeform 14"/>
              <p:cNvSpPr>
                <a:spLocks/>
              </p:cNvSpPr>
              <p:nvPr userDrawn="1"/>
            </p:nvSpPr>
            <p:spPr bwMode="white">
              <a:xfrm>
                <a:off x="1214" y="214"/>
                <a:ext cx="298" cy="432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6" name="Freeform 15"/>
              <p:cNvSpPr>
                <a:spLocks/>
              </p:cNvSpPr>
              <p:nvPr userDrawn="1"/>
            </p:nvSpPr>
            <p:spPr bwMode="white">
              <a:xfrm>
                <a:off x="982" y="399"/>
                <a:ext cx="392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7" name="Freeform 16"/>
              <p:cNvSpPr>
                <a:spLocks/>
              </p:cNvSpPr>
              <p:nvPr userDrawn="1"/>
            </p:nvSpPr>
            <p:spPr bwMode="white">
              <a:xfrm>
                <a:off x="982" y="625"/>
                <a:ext cx="392" cy="280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8" name="Freeform 17"/>
              <p:cNvSpPr>
                <a:spLocks/>
              </p:cNvSpPr>
              <p:nvPr userDrawn="1"/>
            </p:nvSpPr>
            <p:spPr bwMode="white">
              <a:xfrm>
                <a:off x="1211" y="646"/>
                <a:ext cx="298" cy="440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9" name="Freeform 18"/>
              <p:cNvSpPr>
                <a:spLocks/>
              </p:cNvSpPr>
              <p:nvPr userDrawn="1"/>
            </p:nvSpPr>
            <p:spPr bwMode="white">
              <a:xfrm>
                <a:off x="1349" y="625"/>
                <a:ext cx="392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0" name="Freeform 19"/>
              <p:cNvSpPr>
                <a:spLocks/>
              </p:cNvSpPr>
              <p:nvPr userDrawn="1"/>
            </p:nvSpPr>
            <p:spPr bwMode="white">
              <a:xfrm>
                <a:off x="1349" y="392"/>
                <a:ext cx="392" cy="280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1" name="Freeform 20"/>
              <p:cNvSpPr>
                <a:spLocks/>
              </p:cNvSpPr>
              <p:nvPr userDrawn="1"/>
            </p:nvSpPr>
            <p:spPr bwMode="white">
              <a:xfrm>
                <a:off x="1233" y="537"/>
                <a:ext cx="261" cy="225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1036" name="Group 21"/>
            <p:cNvGrpSpPr>
              <a:grpSpLocks/>
            </p:cNvGrpSpPr>
            <p:nvPr userDrawn="1"/>
          </p:nvGrpSpPr>
          <p:grpSpPr bwMode="auto">
            <a:xfrm>
              <a:off x="48" y="48"/>
              <a:ext cx="144" cy="144"/>
              <a:chOff x="982" y="214"/>
              <a:chExt cx="759" cy="872"/>
            </a:xfrm>
          </p:grpSpPr>
          <p:sp>
            <p:nvSpPr>
              <p:cNvPr id="1038" name="Freeform 22"/>
              <p:cNvSpPr>
                <a:spLocks/>
              </p:cNvSpPr>
              <p:nvPr userDrawn="1"/>
            </p:nvSpPr>
            <p:spPr bwMode="white">
              <a:xfrm>
                <a:off x="1214" y="214"/>
                <a:ext cx="300" cy="436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39" name="Freeform 23"/>
              <p:cNvSpPr>
                <a:spLocks/>
              </p:cNvSpPr>
              <p:nvPr userDrawn="1"/>
            </p:nvSpPr>
            <p:spPr bwMode="white">
              <a:xfrm>
                <a:off x="982" y="396"/>
                <a:ext cx="395" cy="273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0" name="Freeform 24"/>
              <p:cNvSpPr>
                <a:spLocks/>
              </p:cNvSpPr>
              <p:nvPr userDrawn="1"/>
            </p:nvSpPr>
            <p:spPr bwMode="white">
              <a:xfrm>
                <a:off x="982" y="626"/>
                <a:ext cx="395" cy="279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1" name="Freeform 25"/>
              <p:cNvSpPr>
                <a:spLocks/>
              </p:cNvSpPr>
              <p:nvPr userDrawn="1"/>
            </p:nvSpPr>
            <p:spPr bwMode="white">
              <a:xfrm>
                <a:off x="1209" y="650"/>
                <a:ext cx="300" cy="436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2" name="Freeform 26"/>
              <p:cNvSpPr>
                <a:spLocks/>
              </p:cNvSpPr>
              <p:nvPr userDrawn="1"/>
            </p:nvSpPr>
            <p:spPr bwMode="white">
              <a:xfrm>
                <a:off x="1346" y="626"/>
                <a:ext cx="395" cy="273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3" name="Freeform 27"/>
              <p:cNvSpPr>
                <a:spLocks/>
              </p:cNvSpPr>
              <p:nvPr userDrawn="1"/>
            </p:nvSpPr>
            <p:spPr bwMode="white">
              <a:xfrm>
                <a:off x="1346" y="396"/>
                <a:ext cx="395" cy="273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4" name="Freeform 28"/>
              <p:cNvSpPr>
                <a:spLocks/>
              </p:cNvSpPr>
              <p:nvPr userDrawn="1"/>
            </p:nvSpPr>
            <p:spPr bwMode="white">
              <a:xfrm>
                <a:off x="1230" y="535"/>
                <a:ext cx="264" cy="230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1037" name="Rectangle 29"/>
            <p:cNvSpPr>
              <a:spLocks noChangeArrowheads="1"/>
            </p:cNvSpPr>
            <p:nvPr userDrawn="1"/>
          </p:nvSpPr>
          <p:spPr bwMode="gray">
            <a:xfrm>
              <a:off x="0" y="912"/>
              <a:ext cx="458" cy="340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ko-KR"/>
            </a:p>
          </p:txBody>
        </p:sp>
      </p:grpSp>
      <p:sp>
        <p:nvSpPr>
          <p:cNvPr id="1028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274638"/>
            <a:ext cx="78581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600200"/>
            <a:ext cx="79295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857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4375" y="6227763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857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55963" y="6240463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r>
              <a:rPr lang="en-US" altLang="ko-KR"/>
              <a:t>제1장    과학이란 무엇인가?</a:t>
            </a:r>
          </a:p>
        </p:txBody>
      </p:sp>
      <p:sp>
        <p:nvSpPr>
          <p:cNvPr id="10857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CCB10789-7163-4701-8B20-A8545E0F23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9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9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9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9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9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9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9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9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9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 2" pitchFamily="18" charset="2"/>
        <a:buChar char="ã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 2" pitchFamily="18" charset="2"/>
        <a:buChar char="Ý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 2" pitchFamily="18" charset="2"/>
        <a:buChar char="ã"/>
        <a:defRPr kumimoji="1" sz="2200">
          <a:solidFill>
            <a:schemeClr val="tx1"/>
          </a:solidFill>
          <a:latin typeface="+mn-lt"/>
          <a:ea typeface="+mn-ea"/>
          <a:cs typeface="+mn-cs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 2" pitchFamily="18" charset="2"/>
        <a:buChar char="Ý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 2" pitchFamily="18" charset="2"/>
        <a:buChar char="ã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 2" pitchFamily="18" charset="2"/>
        <a:buChar char="ã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 2" pitchFamily="18" charset="2"/>
        <a:buChar char="ã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 2" pitchFamily="18" charset="2"/>
        <a:buChar char="ã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 2" pitchFamily="18" charset="2"/>
        <a:buChar char="ã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smtClean="0"/>
              <a:t>제1장    과학이란 무엇인가?</a:t>
            </a:r>
          </a:p>
        </p:txBody>
      </p:sp>
      <p:sp>
        <p:nvSpPr>
          <p:cNvPr id="3075" name="Rectangle 3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D4A0A63-0581-464F-A1DE-369B0405972A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3076" name="Rectangle 4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z="2800" smtClean="0">
                <a:latin typeface="HY헤드라인M" pitchFamily="18" charset="-127"/>
                <a:ea typeface="HY헤드라인M" pitchFamily="18" charset="-127"/>
              </a:rPr>
              <a:t>제</a:t>
            </a:r>
            <a:r>
              <a:rPr lang="en-US" altLang="ko-KR" sz="2800" smtClean="0"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2800" smtClean="0">
                <a:latin typeface="HY헤드라인M" pitchFamily="18" charset="-127"/>
                <a:ea typeface="HY헤드라인M" pitchFamily="18" charset="-127"/>
              </a:rPr>
              <a:t>부   연구문제의 정의</a:t>
            </a:r>
          </a:p>
        </p:txBody>
      </p:sp>
      <p:sp>
        <p:nvSpPr>
          <p:cNvPr id="3077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1841500" y="3405188"/>
            <a:ext cx="6186488" cy="1752600"/>
          </a:xfrm>
        </p:spPr>
        <p:txBody>
          <a:bodyPr/>
          <a:lstStyle/>
          <a:p>
            <a:pPr indent="1262063" algn="l" eaLnBrk="1" hangingPunct="1">
              <a:lnSpc>
                <a:spcPts val="3200"/>
              </a:lnSpc>
            </a:pPr>
            <a:r>
              <a:rPr lang="ko-KR" altLang="en-US" sz="2000" smtClean="0">
                <a:latin typeface="HY수평선M" pitchFamily="18" charset="-127"/>
                <a:ea typeface="HY수평선M" pitchFamily="18" charset="-127"/>
              </a:rPr>
              <a:t>제</a:t>
            </a:r>
            <a:r>
              <a:rPr lang="en-US" altLang="ko-KR" sz="2000" smtClean="0">
                <a:latin typeface="HY수평선M" pitchFamily="18" charset="-127"/>
                <a:ea typeface="HY수평선M" pitchFamily="18" charset="-127"/>
              </a:rPr>
              <a:t>1</a:t>
            </a:r>
            <a:r>
              <a:rPr lang="ko-KR" altLang="en-US" sz="2000" smtClean="0">
                <a:latin typeface="HY수평선M" pitchFamily="18" charset="-127"/>
                <a:ea typeface="HY수평선M" pitchFamily="18" charset="-127"/>
              </a:rPr>
              <a:t>장   과학이란 무엇인가</a:t>
            </a:r>
            <a:r>
              <a:rPr lang="en-US" altLang="ko-KR" sz="2000" smtClean="0">
                <a:latin typeface="HY수평선M" pitchFamily="18" charset="-127"/>
                <a:ea typeface="HY수평선M" pitchFamily="18" charset="-127"/>
              </a:rPr>
              <a:t>? </a:t>
            </a:r>
          </a:p>
          <a:p>
            <a:pPr indent="1262063" algn="l" eaLnBrk="1" hangingPunct="1">
              <a:lnSpc>
                <a:spcPts val="3200"/>
              </a:lnSpc>
            </a:pPr>
            <a:r>
              <a:rPr lang="ko-KR" altLang="en-US" sz="2000" smtClean="0">
                <a:latin typeface="HY수평선M" pitchFamily="18" charset="-127"/>
                <a:ea typeface="HY수평선M" pitchFamily="18" charset="-127"/>
              </a:rPr>
              <a:t>제</a:t>
            </a:r>
            <a:r>
              <a:rPr lang="en-US" altLang="ko-KR" sz="2000" smtClean="0">
                <a:latin typeface="HY수평선M" pitchFamily="18" charset="-127"/>
                <a:ea typeface="HY수평선M" pitchFamily="18" charset="-127"/>
              </a:rPr>
              <a:t>2</a:t>
            </a:r>
            <a:r>
              <a:rPr lang="ko-KR" altLang="en-US" sz="2000" smtClean="0">
                <a:latin typeface="HY수평선M" pitchFamily="18" charset="-127"/>
                <a:ea typeface="HY수평선M" pitchFamily="18" charset="-127"/>
              </a:rPr>
              <a:t>장   과학적 연구란 무엇인가</a:t>
            </a:r>
            <a:r>
              <a:rPr lang="en-US" altLang="ko-KR" sz="2000" smtClean="0">
                <a:latin typeface="HY수평선M" pitchFamily="18" charset="-127"/>
                <a:ea typeface="HY수평선M" pitchFamily="18" charset="-127"/>
              </a:rPr>
              <a:t>? </a:t>
            </a:r>
          </a:p>
          <a:p>
            <a:pPr indent="1262063" algn="l" eaLnBrk="1" hangingPunct="1">
              <a:lnSpc>
                <a:spcPts val="3200"/>
              </a:lnSpc>
            </a:pPr>
            <a:r>
              <a:rPr lang="ko-KR" altLang="en-US" sz="2000" smtClean="0">
                <a:latin typeface="HY수평선M" pitchFamily="18" charset="-127"/>
                <a:ea typeface="HY수평선M" pitchFamily="18" charset="-127"/>
              </a:rPr>
              <a:t>제</a:t>
            </a:r>
            <a:r>
              <a:rPr lang="en-US" altLang="ko-KR" sz="2000" smtClean="0">
                <a:latin typeface="HY수평선M" pitchFamily="18" charset="-127"/>
                <a:ea typeface="HY수평선M" pitchFamily="18" charset="-127"/>
              </a:rPr>
              <a:t>3</a:t>
            </a:r>
            <a:r>
              <a:rPr lang="ko-KR" altLang="en-US" sz="2000" smtClean="0">
                <a:latin typeface="HY수평선M" pitchFamily="18" charset="-127"/>
                <a:ea typeface="HY수평선M" pitchFamily="18" charset="-127"/>
              </a:rPr>
              <a:t>장   연구의 대상</a:t>
            </a:r>
            <a:r>
              <a:rPr lang="en-US" altLang="ko-KR" sz="2000" smtClean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sz="2000" smtClean="0">
                <a:latin typeface="HY수평선M" pitchFamily="18" charset="-127"/>
                <a:ea typeface="HY수평선M" pitchFamily="18" charset="-127"/>
              </a:rPr>
              <a:t>연구문제</a:t>
            </a:r>
            <a:r>
              <a:rPr lang="ko-KR" altLang="en-US" sz="2000" smtClean="0"/>
              <a:t> </a:t>
            </a:r>
          </a:p>
          <a:p>
            <a:pPr indent="1262063" eaLnBrk="1" hangingPunct="1"/>
            <a:endParaRPr lang="en-US" altLang="ko-KR" sz="2400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smtClean="0"/>
              <a:t>제1장    과학이란 무엇인가?</a:t>
            </a:r>
          </a:p>
        </p:txBody>
      </p:sp>
      <p:sp>
        <p:nvSpPr>
          <p:cNvPr id="409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EA371D2-FBC6-4A22-9687-0A6A6E8D8EED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z="2800" smtClean="0">
                <a:latin typeface="HY수평선M" pitchFamily="18" charset="-127"/>
                <a:ea typeface="HY수평선M" pitchFamily="18" charset="-127"/>
              </a:rPr>
              <a:t>제</a:t>
            </a:r>
            <a:r>
              <a:rPr lang="en-US" altLang="ko-KR" sz="2800" smtClean="0">
                <a:latin typeface="HY수평선M" pitchFamily="18" charset="-127"/>
                <a:ea typeface="HY수평선M" pitchFamily="18" charset="-127"/>
              </a:rPr>
              <a:t>1</a:t>
            </a:r>
            <a:r>
              <a:rPr lang="ko-KR" altLang="en-US" sz="2800" smtClean="0">
                <a:latin typeface="HY수평선M" pitchFamily="18" charset="-127"/>
                <a:ea typeface="HY수평선M" pitchFamily="18" charset="-127"/>
              </a:rPr>
              <a:t>장 과학이란 무엇인가</a:t>
            </a:r>
            <a:r>
              <a:rPr lang="en-US" altLang="ko-KR" sz="2800" smtClean="0">
                <a:latin typeface="HY수평선M" pitchFamily="18" charset="-127"/>
                <a:ea typeface="HY수평선M" pitchFamily="18" charset="-127"/>
              </a:rPr>
              <a:t>?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292600"/>
            <a:ext cx="7775575" cy="1584325"/>
          </a:xfrm>
          <a:noFill/>
        </p:spPr>
        <p:txBody>
          <a:bodyPr/>
          <a:lstStyle/>
          <a:p>
            <a:pPr marL="90488" indent="-90488" eaLnBrk="1" hangingPunct="1">
              <a:lnSpc>
                <a:spcPct val="110000"/>
              </a:lnSpc>
              <a:buFont typeface="Wingdings 2" pitchFamily="18" charset="2"/>
              <a:buNone/>
            </a:pPr>
            <a:r>
              <a:rPr lang="ko-KR" altLang="en-US" sz="1700" smtClean="0">
                <a:latin typeface="HY수평선M" pitchFamily="18" charset="-127"/>
                <a:ea typeface="HY수평선M" pitchFamily="18" charset="-127"/>
              </a:rPr>
              <a:t>생각해 볼 문제 </a:t>
            </a:r>
            <a:r>
              <a:rPr lang="en-US" altLang="ko-KR" sz="1700" smtClean="0">
                <a:latin typeface="HY수평선M" pitchFamily="18" charset="-127"/>
                <a:ea typeface="HY수평선M" pitchFamily="18" charset="-127"/>
              </a:rPr>
              <a:t>―――――――</a:t>
            </a:r>
            <a:r>
              <a:rPr lang="en-US" altLang="ko-KR" sz="1700" smtClean="0"/>
              <a:t> </a:t>
            </a:r>
          </a:p>
          <a:p>
            <a:pPr marL="90488" indent="-90488" eaLnBrk="1" hangingPunct="1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①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독자 여러분은 진화론과 창조론 중 무엇이 진실이라고 생각하십니까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 marL="90488" indent="-90488" eaLnBrk="1" hangingPunct="1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②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무엇을 기준으로 이러한 진실을 판단할 수 있을까요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 marL="90488" indent="-90488" eaLnBrk="1" hangingPunct="1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③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과학은 우리에게 어떠한 역할을 수행할까요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?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00113" y="1484313"/>
            <a:ext cx="7920037" cy="252095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80000" anchor="ctr"/>
          <a:lstStyle/>
          <a:p>
            <a:pPr marL="90488" indent="-90488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｜</a:t>
            </a:r>
            <a:r>
              <a:rPr lang="ko-KR" altLang="en-US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도입 사례</a:t>
            </a:r>
            <a:r>
              <a:rPr lang="ko-KR" altLang="en-US" sz="1500" dirty="0">
                <a:solidFill>
                  <a:schemeClr val="tx1"/>
                </a:solidFill>
              </a:rPr>
              <a:t>｜ </a:t>
            </a:r>
          </a:p>
          <a:p>
            <a:pPr marL="90488" indent="-90488">
              <a:lnSpc>
                <a:spcPct val="80000"/>
              </a:lnSpc>
              <a:buFont typeface="Wingdings 2" pitchFamily="18" charset="2"/>
              <a:buNone/>
              <a:defRPr/>
            </a:pPr>
            <a:endParaRPr lang="ko-KR" altLang="en-US" sz="1500" dirty="0">
              <a:solidFill>
                <a:schemeClr val="tx1"/>
              </a:solidFill>
            </a:endParaRPr>
          </a:p>
          <a:p>
            <a:pPr marL="90488" indent="-90488" algn="just">
              <a:lnSpc>
                <a:spcPts val="2800"/>
              </a:lnSpc>
              <a:buFont typeface="Wingdings 2" pitchFamily="18" charset="2"/>
              <a:buChar char=" "/>
              <a:defRPr/>
            </a:pP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저명한 시사잡지 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Time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 기사에 따르면 미국에서는 인류의 ‘</a:t>
            </a:r>
            <a:r>
              <a:rPr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진화론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’과 ‘</a:t>
            </a:r>
            <a:r>
              <a:rPr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창조론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’에 대한 관심이 다시 뜨거워지고 있다고 합니다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과연 우주 및 생물의 기원과 관련된 두 가지의 상반된 설명 중 어떠한 설명이 옳은 것일까요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또한 어떠한 설명이 옳다는 결론은 어떻게 도출될 수 있을까요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재미있는 사실은 </a:t>
            </a:r>
            <a:r>
              <a:rPr lang="ko-KR" altLang="en-US" sz="1500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창조론 및 진화론 모두 자기주장에 대해 ‘과학적’ 증거를 제시하고 있다는 점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것입니다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smtClean="0"/>
              <a:t>제1장    과학이란 무엇인가?</a:t>
            </a:r>
          </a:p>
        </p:txBody>
      </p:sp>
      <p:sp>
        <p:nvSpPr>
          <p:cNvPr id="512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E2C7146-A178-4F3A-B8C0-CFCADC0F47E6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549275"/>
            <a:ext cx="7929563" cy="5218113"/>
          </a:xfrm>
          <a:noFill/>
        </p:spPr>
        <p:txBody>
          <a:bodyPr lIns="72000"/>
          <a:lstStyle/>
          <a:p>
            <a:pPr marL="571500" indent="-57150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과학의 의미</a:t>
            </a:r>
            <a:r>
              <a:rPr lang="ko-KR" altLang="en-US" sz="4400" dirty="0" smtClean="0"/>
              <a:t> </a:t>
            </a:r>
          </a:p>
          <a:p>
            <a:pPr marL="571500" indent="-571500" eaLnBrk="1" hangingPunct="1">
              <a:lnSpc>
                <a:spcPct val="90000"/>
              </a:lnSpc>
              <a:buFont typeface="Wingdings 2" pitchFamily="18" charset="2"/>
              <a:buNone/>
            </a:pPr>
            <a:endParaRPr lang="ko-KR" altLang="en-US" sz="2600" dirty="0" smtClean="0"/>
          </a:p>
          <a:p>
            <a:pPr marL="571500" indent="-57150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 </a:t>
            </a:r>
            <a:r>
              <a:rPr lang="ko-KR" altLang="en-US" sz="16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과학</a:t>
            </a:r>
            <a:r>
              <a:rPr lang="en-US" altLang="ko-KR" sz="16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(science)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571500" indent="-571500" eaLnBrk="1" hangingPunct="1">
              <a:lnSpc>
                <a:spcPts val="2400"/>
              </a:lnSpc>
              <a:buFont typeface="Wingdings 2" pitchFamily="18" charset="2"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   ▫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Latin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어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scientia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(=knowledge)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에서 유래 </a:t>
            </a:r>
          </a:p>
          <a:p>
            <a:pPr marL="571500" indent="-571500" eaLnBrk="1" hangingPunct="1">
              <a:lnSpc>
                <a:spcPts val="2400"/>
              </a:lnSpc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▫ 지식의 체계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(system of knowledge) </a:t>
            </a:r>
          </a:p>
          <a:p>
            <a:pPr marL="571500" indent="-571500" eaLnBrk="1" hangingPunct="1">
              <a:lnSpc>
                <a:spcPts val="2400"/>
              </a:lnSpc>
              <a:buFont typeface="Wingdings 2" pitchFamily="18" charset="2"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   ▫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세상을 설명해주는 지식체계</a:t>
            </a:r>
          </a:p>
          <a:p>
            <a:pPr marL="571500" indent="-571500" eaLnBrk="1" hangingPunct="1">
              <a:lnSpc>
                <a:spcPct val="90000"/>
              </a:lnSpc>
              <a:buFont typeface="Wingdings 2" pitchFamily="18" charset="2"/>
              <a:buChar char=" "/>
            </a:pPr>
            <a:endParaRPr lang="ko-KR" altLang="en-US" sz="1800" dirty="0" smtClean="0"/>
          </a:p>
          <a:p>
            <a:pPr marL="571500" indent="-57150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000" dirty="0" smtClean="0"/>
              <a:t>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과학의 목표</a:t>
            </a:r>
            <a:r>
              <a:rPr lang="ko-KR" altLang="en-US" sz="4400" dirty="0" smtClean="0"/>
              <a:t> </a:t>
            </a:r>
          </a:p>
          <a:p>
            <a:pPr marL="571500" indent="-571500" eaLnBrk="1" hangingPunct="1">
              <a:lnSpc>
                <a:spcPct val="90000"/>
              </a:lnSpc>
              <a:buFont typeface="Wingdings 2" pitchFamily="18" charset="2"/>
              <a:buNone/>
            </a:pPr>
            <a:endParaRPr lang="ko-KR" altLang="en-US" sz="1400" dirty="0" smtClean="0"/>
          </a:p>
          <a:p>
            <a:pPr marL="571500" indent="-571500" eaLnBrk="1" hangingPunct="1">
              <a:lnSpc>
                <a:spcPts val="2400"/>
              </a:lnSpc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    ▫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지식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(knowledge)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생산 </a:t>
            </a:r>
          </a:p>
          <a:p>
            <a:pPr marL="571500" indent="-571500" eaLnBrk="1" hangingPunct="1">
              <a:lnSpc>
                <a:spcPts val="2400"/>
              </a:lnSpc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    ▫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세상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자연적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사회적 현상 및 현상들 간의 관계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을 이해하고 설명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571500" indent="-571500" eaLnBrk="1" hangingPunct="1">
              <a:lnSpc>
                <a:spcPct val="90000"/>
              </a:lnSpc>
              <a:buFont typeface="Wingdings 2" pitchFamily="18" charset="2"/>
              <a:buNone/>
            </a:pP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571500" indent="-57150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  </a:t>
            </a:r>
            <a:r>
              <a:rPr lang="ko-KR" altLang="en-US" sz="16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이론</a:t>
            </a:r>
            <a:r>
              <a:rPr lang="en-US" altLang="ko-KR" sz="16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(theory</a:t>
            </a:r>
            <a:r>
              <a:rPr lang="en-US" altLang="ko-KR" sz="16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현상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혹은 현상간의 관계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 대한 체계적 설명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27075" y="1588"/>
            <a:ext cx="8424863" cy="360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600" b="1" i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제</a:t>
            </a:r>
            <a:r>
              <a:rPr lang="en-US" altLang="ko-KR" sz="1600" b="1" i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1</a:t>
            </a:r>
            <a:r>
              <a:rPr lang="ko-KR" altLang="en-US" sz="1600" b="1" i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절 과학에 대한 이해</a:t>
            </a:r>
            <a:endParaRPr lang="en-US" altLang="ko-KR" sz="1600" b="1" i="1" kern="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smtClean="0"/>
              <a:t>제1장    과학이란 무엇인가?</a:t>
            </a:r>
          </a:p>
        </p:txBody>
      </p:sp>
      <p:sp>
        <p:nvSpPr>
          <p:cNvPr id="61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23FB1D4-FABA-438E-88CD-7B3433E7F673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692150"/>
            <a:ext cx="7929563" cy="50736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과학의 목표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계속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1) 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현상의 이해</a:t>
            </a:r>
            <a:r>
              <a:rPr lang="ko-KR" altLang="en-US" dirty="0" smtClean="0"/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1700" b="1" dirty="0" smtClean="0">
                <a:sym typeface="Wingdings 2" pitchFamily="18" charset="2"/>
              </a:rPr>
              <a:t>     ▫</a:t>
            </a:r>
            <a:r>
              <a:rPr lang="ko-KR" altLang="en-US" sz="1700" b="1" dirty="0" smtClean="0"/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특정한 사회현상이 과연 무엇을 의미하는지 정확하고 정밀하게 이해하도록 함 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    예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인구조사 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None/>
            </a:pP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2) 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현상의 설명</a:t>
            </a:r>
            <a:r>
              <a:rPr lang="ko-KR" altLang="en-US" dirty="0" smtClean="0"/>
              <a:t> </a:t>
            </a:r>
            <a:endParaRPr lang="ko-KR" altLang="en-US" sz="20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    ▫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사회현상간의 관계에 대한 일반화 가능한 설명을 제공하는 것 </a:t>
            </a:r>
          </a:p>
          <a:p>
            <a:pPr eaLnBrk="1" hangingPunct="1">
              <a:spcAft>
                <a:spcPts val="1200"/>
              </a:spcAft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    ▫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‘왜’라는 설명을 추가하는 것 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   예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다리 저림 → 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☞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하나의 현상을 통제하면 다른 현상의 수준 예측 가능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 -&gt;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현상을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과학적으로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예측할 수 있게 되는 것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 -&gt;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왜를 알고 난 뒤의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과학적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예측과 왜를 모르는 상태에서의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비과학적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예측은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근본적인 차이가 있음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27075" y="1588"/>
            <a:ext cx="8424863" cy="360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600" b="1" i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제</a:t>
            </a:r>
            <a:r>
              <a:rPr lang="en-US" altLang="ko-KR" sz="1600" b="1" i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1</a:t>
            </a:r>
            <a:r>
              <a:rPr lang="ko-KR" altLang="en-US" sz="1600" b="1" i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절 과학에 대한 이해</a:t>
            </a:r>
            <a:endParaRPr lang="en-US" altLang="ko-KR" sz="1600" b="1" i="1" kern="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smtClean="0"/>
              <a:t>제1장    과학이란 무엇인가?</a:t>
            </a:r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1E58597-A542-41CA-AF2C-A99ECB5FC1BE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08050"/>
            <a:ext cx="7929562" cy="4608513"/>
          </a:xfrm>
        </p:spPr>
        <p:txBody>
          <a:bodyPr/>
          <a:lstStyle/>
          <a:p>
            <a:pPr marL="269875" indent="-269875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과학의 특징</a:t>
            </a:r>
            <a:r>
              <a:rPr lang="ko-KR" altLang="en-US" sz="1500" dirty="0" smtClean="0"/>
              <a:t> </a:t>
            </a:r>
          </a:p>
          <a:p>
            <a:pPr marL="269875" indent="-269875" eaLnBrk="1" hangingPunct="1">
              <a:lnSpc>
                <a:spcPct val="80000"/>
              </a:lnSpc>
              <a:buFont typeface="Wingdings 2" pitchFamily="18" charset="2"/>
              <a:buNone/>
            </a:pPr>
            <a:endParaRPr lang="ko-KR" altLang="en-US" sz="1500" dirty="0" smtClean="0"/>
          </a:p>
          <a:p>
            <a:pPr marL="269875" indent="-269875" eaLnBrk="1" hangingPunct="1">
              <a:lnSpc>
                <a:spcPct val="9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1) 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검증가능성</a:t>
            </a:r>
            <a:r>
              <a:rPr lang="ko-KR" altLang="en-US" sz="1500" dirty="0" smtClean="0"/>
              <a:t> </a:t>
            </a:r>
          </a:p>
          <a:p>
            <a:pPr marL="269875" indent="-269875" eaLnBrk="1" hangingPunct="1">
              <a:lnSpc>
                <a:spcPts val="2400"/>
              </a:lnSpc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   ▫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과학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(science)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 다른 유형의 지식체계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신화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단군신화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])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와 다른 점은 경험적으로 검증 가능한 지식이라는 점 </a:t>
            </a:r>
          </a:p>
          <a:p>
            <a:pPr marL="269875" indent="-269875" eaLnBrk="1" hangingPunct="1">
              <a:lnSpc>
                <a:spcPts val="2400"/>
              </a:lnSpc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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과학과 도덕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(morality) </a:t>
            </a:r>
          </a:p>
          <a:p>
            <a:pPr marL="269875" indent="-269875" eaLnBrk="1" hangingPunct="1">
              <a:lnSpc>
                <a:spcPts val="2400"/>
              </a:lnSpc>
              <a:buFont typeface="Wingdings 2" pitchFamily="18" charset="2"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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신화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허구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 marL="269875" indent="-269875" eaLnBrk="1" hangingPunct="1">
              <a:lnSpc>
                <a:spcPts val="2400"/>
              </a:lnSpc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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지식이 검증 가능 하려면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3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자에 명백히 그 내용이 전달되어야 함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  <a:sym typeface="Wingdings 2" pitchFamily="18" charset="2"/>
            </a:endParaRPr>
          </a:p>
          <a:p>
            <a:pPr marL="269875" indent="-269875" eaLnBrk="1" hangingPunct="1">
              <a:lnSpc>
                <a:spcPts val="2400"/>
              </a:lnSpc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  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-&gt;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과학자들은 그들이 사용하는 용어에 대해 매우 엄격하게 됨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269875" indent="-269875" eaLnBrk="1" hangingPunct="1">
              <a:lnSpc>
                <a:spcPts val="2400"/>
              </a:lnSpc>
              <a:buFont typeface="Wingdings 2" pitchFamily="18" charset="2"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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검증가능성의 전제는 현상에 대한 엄격한 정의 필요 </a:t>
            </a:r>
          </a:p>
          <a:p>
            <a:pPr marL="269875" indent="-269875" eaLnBrk="1" hangingPunct="1">
              <a:lnSpc>
                <a:spcPts val="2400"/>
              </a:lnSpc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  ☞ 특수용어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개념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concept)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필요 </a:t>
            </a:r>
          </a:p>
          <a:p>
            <a:pPr marL="269875" indent="-269875" eaLnBrk="1" hangingPunct="1">
              <a:lnSpc>
                <a:spcPct val="90000"/>
              </a:lnSpc>
              <a:buFont typeface="Wingdings 2" pitchFamily="18" charset="2"/>
              <a:buNone/>
            </a:pPr>
            <a:endParaRPr lang="ko-KR" altLang="en-US" sz="1500" dirty="0" smtClean="0"/>
          </a:p>
          <a:p>
            <a:pPr marL="269875" indent="-269875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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이론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개념들을 사용하여 사회현상간의 관계를 설명하는 것 </a:t>
            </a:r>
          </a:p>
          <a:p>
            <a:pPr marL="269875" indent="-269875" eaLnBrk="1" hangingPunct="1">
              <a:lnSpc>
                <a:spcPct val="90000"/>
              </a:lnSpc>
              <a:buFont typeface="Wingdings 2" pitchFamily="18" charset="2"/>
              <a:buNone/>
            </a:pP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269875" indent="-269875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 </a:t>
            </a:r>
            <a:r>
              <a:rPr lang="ko-KR" altLang="en-US" sz="16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r>
              <a:rPr lang="en-US" altLang="ko-KR" sz="16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(concept):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어떠한 현상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(phenomenon)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 지닌 일반적 특징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(common properties)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을 지칭             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개념들은 사회에서 평가하는 유용성 여부에 따라 변화함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269875" indent="-269875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중량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(weight) -&gt;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무게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크기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endParaRPr lang="en-US" altLang="ko-KR" sz="15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27075" y="1588"/>
            <a:ext cx="8424863" cy="360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600" b="1" i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제</a:t>
            </a:r>
            <a:r>
              <a:rPr lang="en-US" altLang="ko-KR" sz="1600" b="1" i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1</a:t>
            </a:r>
            <a:r>
              <a:rPr lang="ko-KR" altLang="en-US" sz="1600" b="1" i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절 과학에 대한 이해</a:t>
            </a:r>
            <a:endParaRPr lang="en-US" altLang="ko-KR" sz="1600" b="1" i="1" kern="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smtClean="0"/>
              <a:t>제1장    과학이란 무엇인가?</a:t>
            </a:r>
          </a:p>
        </p:txBody>
      </p:sp>
      <p:sp>
        <p:nvSpPr>
          <p:cNvPr id="819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B9B8B8-EFCA-4F6C-9AA0-043FD6B18120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765175"/>
            <a:ext cx="7929563" cy="4824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2) 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측 정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(measurement)</a:t>
            </a:r>
            <a:r>
              <a:rPr lang="ko-KR" altLang="en-US" dirty="0" smtClean="0"/>
              <a:t>                                    </a:t>
            </a:r>
            <a:r>
              <a:rPr lang="en-US" altLang="ko-KR" sz="1400" dirty="0" smtClean="0">
                <a:latin typeface="+mn-ea"/>
              </a:rPr>
              <a:t>-&gt; 5</a:t>
            </a:r>
            <a:r>
              <a:rPr lang="ko-KR" altLang="en-US" sz="1400" dirty="0" smtClean="0">
                <a:latin typeface="+mn-ea"/>
              </a:rPr>
              <a:t>장</a:t>
            </a:r>
          </a:p>
          <a:p>
            <a:pPr eaLnBrk="1" hangingPunct="1">
              <a:lnSpc>
                <a:spcPts val="2400"/>
              </a:lnSpc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 ▫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추상적인 개념을 우리들이 이해하는 구체적인 사물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사상과 연결하는 과정 </a:t>
            </a:r>
          </a:p>
          <a:p>
            <a:pPr eaLnBrk="1" hangingPunct="1">
              <a:lnSpc>
                <a:spcPts val="2400"/>
              </a:lnSpc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 ▫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과학적 지식창출의 핵심 </a:t>
            </a:r>
          </a:p>
          <a:p>
            <a:pPr eaLnBrk="1" hangingPunct="1">
              <a:lnSpc>
                <a:spcPts val="2400"/>
              </a:lnSpc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예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1) “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물체의 중량이 무겁다” </a:t>
            </a:r>
          </a:p>
          <a:p>
            <a:pPr eaLnBrk="1" hangingPunct="1">
              <a:lnSpc>
                <a:spcPts val="2400"/>
              </a:lnSpc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예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2) “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물체의 중량이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100kg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이다”     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검증 가능성에서 차이가 있음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ko-KR" altLang="en-US" sz="24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 2" pitchFamily="18" charset="2"/>
              <a:buNone/>
            </a:pP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3) 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과학의 대상</a:t>
            </a:r>
            <a:r>
              <a:rPr lang="ko-KR" altLang="en-US" dirty="0" smtClean="0"/>
              <a:t> </a:t>
            </a:r>
          </a:p>
          <a:p>
            <a:pPr eaLnBrk="1" hangingPunct="1">
              <a:lnSpc>
                <a:spcPts val="2400"/>
              </a:lnSpc>
              <a:buFont typeface="Wingdings 2" pitchFamily="18" charset="2"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과학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(science) =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(be)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을 연구함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과학은 가치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(value)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 대한 논쟁을 해결하는 데는 큰 도움이 되지 못함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2400"/>
              </a:lnSpc>
              <a:buFont typeface="Wingdings 2" pitchFamily="18" charset="2"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이념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(ideology) =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당위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(should)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다룸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2400"/>
              </a:lnSpc>
              <a:buFont typeface="Wingdings 2" pitchFamily="18" charset="2"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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사회과학과 가치관 </a:t>
            </a:r>
          </a:p>
          <a:p>
            <a:pPr eaLnBrk="1" hangingPunct="1">
              <a:lnSpc>
                <a:spcPts val="2400"/>
              </a:lnSpc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예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인간 줄기세포연구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(human stem cell research) 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950913" y="6254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27075" y="1588"/>
            <a:ext cx="8424863" cy="360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600" b="1" i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제</a:t>
            </a:r>
            <a:r>
              <a:rPr lang="en-US" altLang="ko-KR" sz="1600" b="1" i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1</a:t>
            </a:r>
            <a:r>
              <a:rPr lang="ko-KR" altLang="en-US" sz="1600" b="1" i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절 과학에 대한 이해</a:t>
            </a:r>
            <a:endParaRPr lang="en-US" altLang="ko-KR" sz="1600" b="1" i="1" kern="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8" name="오른쪽 중괄호 7"/>
          <p:cNvSpPr/>
          <p:nvPr/>
        </p:nvSpPr>
        <p:spPr>
          <a:xfrm>
            <a:off x="3995936" y="2132856"/>
            <a:ext cx="288032" cy="5040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smtClean="0"/>
              <a:t>제1장    과학이란 무엇인가?</a:t>
            </a:r>
          </a:p>
        </p:txBody>
      </p:sp>
      <p:sp>
        <p:nvSpPr>
          <p:cNvPr id="921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62EE370-8D5E-4554-AF20-C76CE8E67EEA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765175"/>
            <a:ext cx="7929563" cy="395922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과학의 이상과 현실</a:t>
            </a:r>
            <a:r>
              <a:rPr lang="ko-KR" altLang="en-US" dirty="0" smtClean="0"/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ko-KR" altLang="en-US" sz="16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과학의 이상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완전한 이론의 세계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과학의 현실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불완전한 이론과 가설의 세계 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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가설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(hypothesis):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개념들 간의 관계에 대한 구체적이고 검증 가능한 기대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-&gt;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사회과학 분야의 과학적 예측의 경우 상당한 오차를 수반하기도 함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예측오차의 존재를 미처 고려하지 못한 다른 설명요인이 무엇인지를 찾는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출발점으로 삼는 자세가 필요함 </a:t>
            </a:r>
          </a:p>
          <a:p>
            <a:pPr eaLnBrk="1" hangingPunct="1">
              <a:buFont typeface="Wingdings 2" pitchFamily="18" charset="2"/>
              <a:buNone/>
            </a:pPr>
            <a:endParaRPr lang="ko-KR" altLang="en-US" sz="20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과정으로서의 과학</a:t>
            </a:r>
            <a:r>
              <a:rPr lang="ko-KR" altLang="en-US" dirty="0" smtClean="0"/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ko-KR" altLang="en-US" sz="16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 ▫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과학을 지식이라는 산출물 입장이 아닌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지식을 산출하는 과정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(process)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으로 이해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과학에 대한 동적인 견해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-&gt;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지식은 끈임 없이 수정되고 다시 산출되고 있기 때문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 ▫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과학의 과정에는 경험의 세계와 추상의 세계가 상호 공존하는 체계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27075" y="1588"/>
            <a:ext cx="8424863" cy="360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600" b="1" i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제</a:t>
            </a:r>
            <a:r>
              <a:rPr lang="en-US" altLang="ko-KR" sz="1600" b="1" i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1</a:t>
            </a:r>
            <a:r>
              <a:rPr lang="ko-KR" altLang="en-US" sz="1600" b="1" i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절 과학에 대한 이해</a:t>
            </a:r>
            <a:endParaRPr lang="en-US" altLang="ko-KR" sz="1600" b="1" i="1" kern="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smtClean="0"/>
              <a:t>제1장    과학이란 무엇인가?</a:t>
            </a:r>
          </a:p>
        </p:txBody>
      </p:sp>
      <p:sp>
        <p:nvSpPr>
          <p:cNvPr id="102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6CF53C8-35E2-4E98-93E7-44C26816B15F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908050"/>
            <a:ext cx="7929563" cy="5218113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n-US" altLang="ko-KR" sz="1600" smtClean="0">
                <a:latin typeface="HY수평선M" pitchFamily="18" charset="-127"/>
                <a:ea typeface="HY수평선M" pitchFamily="18" charset="-127"/>
              </a:rPr>
              <a:t>[</a:t>
            </a:r>
            <a:r>
              <a:rPr lang="ko-KR" altLang="en-US" sz="1600" smtClean="0">
                <a:latin typeface="HY수평선M" pitchFamily="18" charset="-127"/>
                <a:ea typeface="HY수평선M" pitchFamily="18" charset="-127"/>
              </a:rPr>
              <a:t>그림 </a:t>
            </a:r>
            <a:r>
              <a:rPr lang="en-US" altLang="ko-KR" sz="1600" smtClean="0">
                <a:latin typeface="HY수평선M" pitchFamily="18" charset="-127"/>
                <a:ea typeface="HY수평선M" pitchFamily="18" charset="-127"/>
              </a:rPr>
              <a:t>1-1] </a:t>
            </a:r>
            <a:r>
              <a:rPr lang="ko-KR" altLang="en-US" sz="1600" smtClean="0">
                <a:latin typeface="HY수평선M" pitchFamily="18" charset="-127"/>
                <a:ea typeface="HY수평선M" pitchFamily="18" charset="-127"/>
              </a:rPr>
              <a:t>과학적 과정</a:t>
            </a:r>
            <a:r>
              <a:rPr lang="en-US" altLang="ko-KR" sz="1600" smtClean="0">
                <a:latin typeface="HY수평선M" pitchFamily="18" charset="-127"/>
                <a:ea typeface="HY수평선M" pitchFamily="18" charset="-127"/>
              </a:rPr>
              <a:t>(Scientific Process)</a:t>
            </a:r>
            <a:r>
              <a:rPr lang="en-US" altLang="ko-KR" smtClean="0"/>
              <a:t> </a:t>
            </a:r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735013" y="4365625"/>
            <a:ext cx="39020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HY수평선M" pitchFamily="18" charset="-127"/>
                <a:ea typeface="HY수평선M" pitchFamily="18" charset="-127"/>
              </a:rPr>
              <a:t>[</a:t>
            </a:r>
            <a:r>
              <a:rPr lang="ko-KR" altLang="en-US" sz="1600">
                <a:latin typeface="HY수평선M" pitchFamily="18" charset="-127"/>
                <a:ea typeface="HY수평선M" pitchFamily="18" charset="-127"/>
              </a:rPr>
              <a:t>참고</a:t>
            </a:r>
            <a:r>
              <a:rPr lang="en-US" altLang="ko-KR" sz="1600">
                <a:latin typeface="HY수평선M" pitchFamily="18" charset="-127"/>
                <a:ea typeface="HY수평선M" pitchFamily="18" charset="-127"/>
              </a:rPr>
              <a:t>] </a:t>
            </a:r>
            <a:r>
              <a:rPr lang="ko-KR" altLang="en-US" sz="1600">
                <a:latin typeface="HY수평선M" pitchFamily="18" charset="-127"/>
                <a:ea typeface="HY수평선M" pitchFamily="18" charset="-127"/>
              </a:rPr>
              <a:t>우연과 과학적 지식</a:t>
            </a:r>
            <a:endParaRPr lang="en-US" altLang="ko-KR" sz="1600">
              <a:latin typeface="HY수평선M" pitchFamily="18" charset="-127"/>
              <a:ea typeface="HY수평선M" pitchFamily="18" charset="-127"/>
            </a:endParaRPr>
          </a:p>
          <a:p>
            <a:endParaRPr lang="en-US" altLang="ko-KR" sz="160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sz="1600">
                <a:latin typeface="HY수평선M" pitchFamily="18" charset="-127"/>
                <a:ea typeface="HY수평선M" pitchFamily="18" charset="-127"/>
              </a:rPr>
              <a:t>         </a:t>
            </a:r>
            <a:r>
              <a:rPr lang="ko-KR" altLang="en-US" sz="1600">
                <a:latin typeface="HY수평선M" pitchFamily="18" charset="-127"/>
                <a:ea typeface="HY수평선M" pitchFamily="18" charset="-127"/>
              </a:rPr>
              <a:t>예</a:t>
            </a:r>
            <a:r>
              <a:rPr lang="en-US" altLang="ko-KR" sz="1600">
                <a:latin typeface="HY수평선M" pitchFamily="18" charset="-127"/>
                <a:ea typeface="HY수평선M" pitchFamily="18" charset="-127"/>
              </a:rPr>
              <a:t>) </a:t>
            </a:r>
            <a:r>
              <a:rPr lang="ko-KR" altLang="en-US" sz="1600">
                <a:latin typeface="HY수평선M" pitchFamily="18" charset="-127"/>
                <a:ea typeface="HY수평선M" pitchFamily="18" charset="-127"/>
              </a:rPr>
              <a:t>호손효과</a:t>
            </a:r>
            <a:r>
              <a:rPr lang="en-US" altLang="ko-KR" sz="1600">
                <a:latin typeface="HY수평선M" pitchFamily="18" charset="-127"/>
                <a:ea typeface="HY수평선M" pitchFamily="18" charset="-127"/>
              </a:rPr>
              <a:t>(Hawthorne Effect)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68470" y="1772816"/>
            <a:ext cx="1800000" cy="360040"/>
          </a:xfrm>
          <a:prstGeom prst="rect">
            <a:avLst/>
          </a:prstGeom>
          <a:solidFill>
            <a:srgbClr val="CCCCFF"/>
          </a:solidFill>
          <a:ln w="3175">
            <a:solidFill>
              <a:schemeClr val="tx2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 </a:t>
            </a:r>
            <a:r>
              <a:rPr lang="ko-KR" altLang="en-US" sz="15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론</a:t>
            </a:r>
            <a:endParaRPr lang="ko-KR" altLang="en-US" sz="15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68470" y="3212976"/>
            <a:ext cx="1800000" cy="360040"/>
          </a:xfrm>
          <a:prstGeom prst="rect">
            <a:avLst/>
          </a:prstGeom>
          <a:solidFill>
            <a:srgbClr val="CCCCFF"/>
          </a:solidFill>
          <a:ln w="6350">
            <a:solidFill>
              <a:schemeClr val="tx2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  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36222" y="2492896"/>
            <a:ext cx="1800200" cy="360040"/>
          </a:xfrm>
          <a:prstGeom prst="rect">
            <a:avLst/>
          </a:prstGeom>
          <a:solidFill>
            <a:srgbClr val="CCCCFF"/>
          </a:solidFill>
          <a:ln w="6350">
            <a:solidFill>
              <a:schemeClr val="tx2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경험적 일반화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00718" y="2492896"/>
            <a:ext cx="1800200" cy="360040"/>
          </a:xfrm>
          <a:prstGeom prst="rect">
            <a:avLst/>
          </a:prstGeom>
          <a:solidFill>
            <a:srgbClr val="CCCCFF"/>
          </a:solidFill>
          <a:ln w="6350">
            <a:solidFill>
              <a:schemeClr val="tx2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  <a:r>
              <a:rPr lang="en-US" altLang="ko-KR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가설</a:t>
            </a:r>
            <a:r>
              <a:rPr lang="en-US" altLang="ko-KR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5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>
            <a:stCxn id="0" idx="3"/>
            <a:endCxn id="0" idx="1"/>
          </p:cNvCxnSpPr>
          <p:nvPr/>
        </p:nvCxnSpPr>
        <p:spPr>
          <a:xfrm>
            <a:off x="3436938" y="2673350"/>
            <a:ext cx="266382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0" idx="0"/>
            <a:endCxn id="0" idx="1"/>
          </p:cNvCxnSpPr>
          <p:nvPr/>
        </p:nvCxnSpPr>
        <p:spPr>
          <a:xfrm rot="5400000" flipH="1" flipV="1">
            <a:off x="2932907" y="1556543"/>
            <a:ext cx="539750" cy="1331913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0" idx="3"/>
            <a:endCxn id="0" idx="0"/>
          </p:cNvCxnSpPr>
          <p:nvPr/>
        </p:nvCxnSpPr>
        <p:spPr>
          <a:xfrm>
            <a:off x="5668963" y="1952625"/>
            <a:ext cx="1331912" cy="53975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0" idx="2"/>
            <a:endCxn id="0" idx="3"/>
          </p:cNvCxnSpPr>
          <p:nvPr/>
        </p:nvCxnSpPr>
        <p:spPr>
          <a:xfrm rot="5400000">
            <a:off x="6065044" y="2456657"/>
            <a:ext cx="539750" cy="133191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0" idx="1"/>
            <a:endCxn id="0" idx="2"/>
          </p:cNvCxnSpPr>
          <p:nvPr/>
        </p:nvCxnSpPr>
        <p:spPr>
          <a:xfrm rot="10800000">
            <a:off x="2536825" y="2852738"/>
            <a:ext cx="1331913" cy="53975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900988" y="2673350"/>
            <a:ext cx="39528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249363" y="2671763"/>
            <a:ext cx="39687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5" name="TextBox 19"/>
          <p:cNvSpPr txBox="1">
            <a:spLocks noChangeArrowheads="1"/>
          </p:cNvSpPr>
          <p:nvPr/>
        </p:nvSpPr>
        <p:spPr bwMode="auto">
          <a:xfrm>
            <a:off x="1238250" y="2447925"/>
            <a:ext cx="4000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귀납</a:t>
            </a:r>
          </a:p>
        </p:txBody>
      </p:sp>
      <p:sp>
        <p:nvSpPr>
          <p:cNvPr id="10266" name="TextBox 20"/>
          <p:cNvSpPr txBox="1">
            <a:spLocks noChangeArrowheads="1"/>
          </p:cNvSpPr>
          <p:nvPr/>
        </p:nvSpPr>
        <p:spPr bwMode="auto">
          <a:xfrm>
            <a:off x="7916863" y="2447925"/>
            <a:ext cx="4000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연역</a:t>
            </a:r>
          </a:p>
        </p:txBody>
      </p:sp>
      <p:sp>
        <p:nvSpPr>
          <p:cNvPr id="10267" name="TextBox 21"/>
          <p:cNvSpPr txBox="1">
            <a:spLocks noChangeArrowheads="1"/>
          </p:cNvSpPr>
          <p:nvPr/>
        </p:nvSpPr>
        <p:spPr bwMode="auto">
          <a:xfrm>
            <a:off x="4229100" y="2257425"/>
            <a:ext cx="1077913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300">
                <a:latin typeface="맑은 고딕" pitchFamily="50" charset="-127"/>
                <a:ea typeface="맑은 고딕" pitchFamily="50" charset="-127"/>
              </a:rPr>
              <a:t>추상의 세계</a:t>
            </a:r>
          </a:p>
        </p:txBody>
      </p:sp>
      <p:sp>
        <p:nvSpPr>
          <p:cNvPr id="10268" name="TextBox 22"/>
          <p:cNvSpPr txBox="1">
            <a:spLocks noChangeArrowheads="1"/>
          </p:cNvSpPr>
          <p:nvPr/>
        </p:nvSpPr>
        <p:spPr bwMode="auto">
          <a:xfrm>
            <a:off x="4229100" y="2820988"/>
            <a:ext cx="10779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300">
                <a:latin typeface="맑은 고딕" pitchFamily="50" charset="-127"/>
                <a:ea typeface="맑은 고딕" pitchFamily="50" charset="-127"/>
              </a:rPr>
              <a:t>경험의 세계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727075" y="1588"/>
            <a:ext cx="8424863" cy="360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600" b="1" i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제</a:t>
            </a:r>
            <a:r>
              <a:rPr lang="en-US" altLang="ko-KR" sz="1600" b="1" i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1</a:t>
            </a:r>
            <a:r>
              <a:rPr lang="ko-KR" altLang="en-US" sz="1600" b="1" i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절 과학에 대한 이해</a:t>
            </a:r>
            <a:endParaRPr lang="en-US" altLang="ko-KR" sz="1600" b="1" i="1" kern="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눈꽃">
  <a:themeElements>
    <a:clrScheme name="눈꽃 1">
      <a:dk1>
        <a:srgbClr val="000000"/>
      </a:dk1>
      <a:lt1>
        <a:srgbClr val="FFFFFF"/>
      </a:lt1>
      <a:dk2>
        <a:srgbClr val="003399"/>
      </a:dk2>
      <a:lt2>
        <a:srgbClr val="DDDDDD"/>
      </a:lt2>
      <a:accent1>
        <a:srgbClr val="D5E1FF"/>
      </a:accent1>
      <a:accent2>
        <a:srgbClr val="81A2F5"/>
      </a:accent2>
      <a:accent3>
        <a:srgbClr val="FFFFFF"/>
      </a:accent3>
      <a:accent4>
        <a:srgbClr val="000000"/>
      </a:accent4>
      <a:accent5>
        <a:srgbClr val="E7EEFF"/>
      </a:accent5>
      <a:accent6>
        <a:srgbClr val="7492DE"/>
      </a:accent6>
      <a:hlink>
        <a:srgbClr val="5ABAD0"/>
      </a:hlink>
      <a:folHlink>
        <a:srgbClr val="969696"/>
      </a:folHlink>
    </a:clrScheme>
    <a:fontScheme name="눈꽃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눈꽃 1">
        <a:dk1>
          <a:srgbClr val="000000"/>
        </a:dk1>
        <a:lt1>
          <a:srgbClr val="FFFFFF"/>
        </a:lt1>
        <a:dk2>
          <a:srgbClr val="003399"/>
        </a:dk2>
        <a:lt2>
          <a:srgbClr val="DDDDDD"/>
        </a:lt2>
        <a:accent1>
          <a:srgbClr val="D5E1FF"/>
        </a:accent1>
        <a:accent2>
          <a:srgbClr val="81A2F5"/>
        </a:accent2>
        <a:accent3>
          <a:srgbClr val="FFFFFF"/>
        </a:accent3>
        <a:accent4>
          <a:srgbClr val="000000"/>
        </a:accent4>
        <a:accent5>
          <a:srgbClr val="E7EEFF"/>
        </a:accent5>
        <a:accent6>
          <a:srgbClr val="7492DE"/>
        </a:accent6>
        <a:hlink>
          <a:srgbClr val="5ABAD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눈꽃 2">
        <a:dk1>
          <a:srgbClr val="000000"/>
        </a:dk1>
        <a:lt1>
          <a:srgbClr val="FFFFFF"/>
        </a:lt1>
        <a:dk2>
          <a:srgbClr val="007F7C"/>
        </a:dk2>
        <a:lt2>
          <a:srgbClr val="DDDDDD"/>
        </a:lt2>
        <a:accent1>
          <a:srgbClr val="BAECCD"/>
        </a:accent1>
        <a:accent2>
          <a:srgbClr val="6DC1A1"/>
        </a:accent2>
        <a:accent3>
          <a:srgbClr val="FFFFFF"/>
        </a:accent3>
        <a:accent4>
          <a:srgbClr val="000000"/>
        </a:accent4>
        <a:accent5>
          <a:srgbClr val="D9F4E3"/>
        </a:accent5>
        <a:accent6>
          <a:srgbClr val="62AF91"/>
        </a:accent6>
        <a:hlink>
          <a:srgbClr val="8BAF6B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눈꽃 3">
        <a:dk1>
          <a:srgbClr val="1C1C2F"/>
        </a:dk1>
        <a:lt1>
          <a:srgbClr val="FFFFFF"/>
        </a:lt1>
        <a:dk2>
          <a:srgbClr val="6740CA"/>
        </a:dk2>
        <a:lt2>
          <a:srgbClr val="DDDDDD"/>
        </a:lt2>
        <a:accent1>
          <a:srgbClr val="CCC4F4"/>
        </a:accent1>
        <a:accent2>
          <a:srgbClr val="9162DE"/>
        </a:accent2>
        <a:accent3>
          <a:srgbClr val="FFFFFF"/>
        </a:accent3>
        <a:accent4>
          <a:srgbClr val="161627"/>
        </a:accent4>
        <a:accent5>
          <a:srgbClr val="E2DEF8"/>
        </a:accent5>
        <a:accent6>
          <a:srgbClr val="8358C9"/>
        </a:accent6>
        <a:hlink>
          <a:srgbClr val="99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눈꽃 4">
        <a:dk1>
          <a:srgbClr val="000000"/>
        </a:dk1>
        <a:lt1>
          <a:srgbClr val="FFFFFF"/>
        </a:lt1>
        <a:dk2>
          <a:srgbClr val="3971A3"/>
        </a:dk2>
        <a:lt2>
          <a:srgbClr val="DDDDDD"/>
        </a:lt2>
        <a:accent1>
          <a:srgbClr val="92D2EC"/>
        </a:accent1>
        <a:accent2>
          <a:srgbClr val="449BC6"/>
        </a:accent2>
        <a:accent3>
          <a:srgbClr val="FFFFFF"/>
        </a:accent3>
        <a:accent4>
          <a:srgbClr val="000000"/>
        </a:accent4>
        <a:accent5>
          <a:srgbClr val="C7E5F4"/>
        </a:accent5>
        <a:accent6>
          <a:srgbClr val="3D8CB3"/>
        </a:accent6>
        <a:hlink>
          <a:srgbClr val="A377B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눈꽃 5">
        <a:dk1>
          <a:srgbClr val="000000"/>
        </a:dk1>
        <a:lt1>
          <a:srgbClr val="FFFFFF"/>
        </a:lt1>
        <a:dk2>
          <a:srgbClr val="8F8117"/>
        </a:dk2>
        <a:lt2>
          <a:srgbClr val="DDDDDD"/>
        </a:lt2>
        <a:accent1>
          <a:srgbClr val="F3D88B"/>
        </a:accent1>
        <a:accent2>
          <a:srgbClr val="EFA955"/>
        </a:accent2>
        <a:accent3>
          <a:srgbClr val="FFFFFF"/>
        </a:accent3>
        <a:accent4>
          <a:srgbClr val="000000"/>
        </a:accent4>
        <a:accent5>
          <a:srgbClr val="F8E9C4"/>
        </a:accent5>
        <a:accent6>
          <a:srgbClr val="D9994C"/>
        </a:accent6>
        <a:hlink>
          <a:srgbClr val="8AAD2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눈꽃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9E9E9E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눈꽃</Template>
  <TotalTime>555</TotalTime>
  <Words>809</Words>
  <Application>Microsoft Office PowerPoint</Application>
  <PresentationFormat>화면 슬라이드 쇼(4:3)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HY수평선M</vt:lpstr>
      <vt:lpstr>HY헤드라인M</vt:lpstr>
      <vt:lpstr>굴림</vt:lpstr>
      <vt:lpstr>맑은 고딕</vt:lpstr>
      <vt:lpstr>Arial</vt:lpstr>
      <vt:lpstr>Wingdings 2</vt:lpstr>
      <vt:lpstr>눈꽃</vt:lpstr>
      <vt:lpstr>제1부   연구문제의 정의</vt:lpstr>
      <vt:lpstr>제1장 과학이란 무엇인가?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beta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my</dc:creator>
  <cp:lastModifiedBy>안종창</cp:lastModifiedBy>
  <cp:revision>55</cp:revision>
  <dcterms:created xsi:type="dcterms:W3CDTF">2007-07-31T08:24:44Z</dcterms:created>
  <dcterms:modified xsi:type="dcterms:W3CDTF">2021-09-07T07:14:03Z</dcterms:modified>
</cp:coreProperties>
</file>