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/>
    <p:restoredTop sz="94674"/>
  </p:normalViewPr>
  <p:slideViewPr>
    <p:cSldViewPr snapToGrid="0" snapToObjects="1">
      <p:cViewPr>
        <p:scale>
          <a:sx n="79" d="100"/>
          <a:sy n="79" d="100"/>
        </p:scale>
        <p:origin x="13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EDE3-7897-FE4D-8B35-ECD531A14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C50D-CF42-1744-9438-9FB551401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6CDF-1D75-F14C-9968-F5DE2C9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920E-71EE-AB4C-8C24-BC48EE8D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B037-B27D-664D-8AA7-B30E3EC1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35C2-9B99-BA46-B2D5-175FCA6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03AA-BAD0-F64F-AE95-5ACE6AF5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1EF7-FB57-A04A-8A80-728D0567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AAAC-EBF2-FA41-9468-04244BB3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F13D-FAE1-FF4F-9C8B-2C998B4C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16A22-814C-A343-A2B7-A925947C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9EB9B-7F36-0D46-A42A-D9DB2F2F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C696-0F9A-7549-B25A-BCB2C57E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C026-BC04-9F44-9CA3-6B33C3AE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B631-ECAF-E74A-8491-B18D6BEE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FF4B-93DF-E640-AB17-C1790AFE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3761-B0F4-1444-A60C-0B76E962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5320-2222-1C41-ABAC-36FF9291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3356-3D43-EB46-9C76-EAB7560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7A21-98F1-CA4C-BA02-01A21B6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29E-44D0-AB4A-9907-945A7D3B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3B9C-20FB-1B41-8B69-CFBF12A2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CDB0-1BD2-B045-805D-3F489BBB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589E-8953-854C-ACF6-E3417FA2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050A-2B3D-8B45-9F4A-DEDD33B1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9E5-0A21-7A4B-97CF-B383F8DB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3F7F-EA3A-E245-99C6-1A3871C5F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16F0-B60F-214D-B4EA-065493F6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D9D4-18E4-9B42-9147-BF600CE8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4EDA-63A1-4043-8C5E-22AB900A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6C882-1FF0-4F48-B8D7-445E92D6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7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B53B-7870-864D-9B5C-1815DB0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7682-C624-E84C-A32C-0913815DA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649B9-CDFD-A747-B9DD-78327EED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12D9E-F92D-4D49-9FCC-61F82D406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2A7BE-5F7C-044B-9CD3-F1002BF94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DB88F-9A6A-6946-A5B0-EC95C56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97613-BE6A-E94A-BD8D-F2EC6C3A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35495-BEEF-5F4D-ACA9-97B0A904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4461-60EE-B449-BABA-0F1FA9B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D00EC-1573-484A-BA6E-A137B262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F64E3-3EE6-4A44-A895-98C90BA1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46264-BD46-4F4F-B317-C9A441D7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B4A70-0D6F-F444-B6C1-9DD2C2B6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F4C9B-92EF-AC4D-A048-39C098CC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F7D1E-8691-804F-8069-481B0D4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5A74-7358-1543-89F8-03BBCB28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C4AE-7705-AD49-83FE-00A9975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AAF6-B38E-DF4B-911E-6D1692205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B5E4-FDED-744E-B337-A0AB070A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4986-5086-1D46-B19A-9CF0D3BE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DB09-224F-9340-937A-E5960DB7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1428-AB4B-1B41-BA2D-42EE496B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FD80B-33EA-A441-9959-8B946EABB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58689-2410-364E-A80C-F23591642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C536-33D2-6D47-9AC0-E05045DD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45634-8C3B-1849-BBDF-D361D4AA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8467-05C2-BA4D-A57F-06DBED38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F2178-C9AD-1444-AD72-FEACDDCC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E44AB-F87B-9842-BA4E-0E8DD87C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7718-3414-A743-B346-9A096EBB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A946-267A-A948-80D2-C8CB1C1E5C9B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5A3E-9E5B-7842-842D-D807D000E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E86B-728B-6E47-8296-F0CA21BE3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AC9E-C6CA-1D4A-ADC8-90C932135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A18-AD95-3740-81AC-4E92F7A77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33847"/>
            <a:ext cx="5943599" cy="3286800"/>
          </a:xfrm>
        </p:spPr>
        <p:txBody>
          <a:bodyPr>
            <a:normAutofit/>
          </a:bodyPr>
          <a:lstStyle/>
          <a:p>
            <a:r>
              <a:rPr lang="en-AU" sz="4800" b="1" dirty="0">
                <a:latin typeface="+mn-lt"/>
              </a:rPr>
              <a:t>Kidney </a:t>
            </a:r>
            <a:br>
              <a:rPr lang="en-AU" sz="4800" b="1" dirty="0">
                <a:latin typeface="+mn-lt"/>
              </a:rPr>
            </a:br>
            <a:r>
              <a:rPr lang="en-AU" sz="4800" b="1" dirty="0">
                <a:latin typeface="+mn-lt"/>
              </a:rPr>
              <a:t>Transplant </a:t>
            </a:r>
            <a:br>
              <a:rPr lang="en-AU" sz="4800" b="1" dirty="0">
                <a:latin typeface="+mn-lt"/>
              </a:rPr>
            </a:br>
            <a:r>
              <a:rPr lang="en-AU" sz="4800" b="1" dirty="0">
                <a:latin typeface="+mn-lt"/>
              </a:rPr>
              <a:t>Outcome </a:t>
            </a:r>
            <a:br>
              <a:rPr lang="en-AU" sz="4800" b="1" dirty="0">
                <a:latin typeface="+mn-lt"/>
              </a:rPr>
            </a:br>
            <a:r>
              <a:rPr lang="en-AU" sz="4800" b="1" dirty="0">
                <a:latin typeface="+mn-lt"/>
              </a:rPr>
              <a:t>Prediction</a:t>
            </a:r>
            <a:endParaRPr lang="en-US" sz="4800" b="1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D4CEE-E8CE-B142-80FB-CBAB2BBA6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7243" y="5985233"/>
            <a:ext cx="2626290" cy="477839"/>
          </a:xfrm>
        </p:spPr>
        <p:txBody>
          <a:bodyPr/>
          <a:lstStyle/>
          <a:p>
            <a:r>
              <a:rPr lang="en-US" dirty="0"/>
              <a:t>Sherry Fan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1340F-F1CC-664F-940E-43B3D4FF2B34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13561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Patient RNA-seq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4"/>
            <a:ext cx="8186056" cy="4836433"/>
          </a:xfrm>
        </p:spPr>
        <p:txBody>
          <a:bodyPr/>
          <a:lstStyle/>
          <a:p>
            <a:r>
              <a:rPr lang="en-US" dirty="0"/>
              <a:t>34 Patients</a:t>
            </a:r>
          </a:p>
          <a:p>
            <a:r>
              <a:rPr lang="en-US" dirty="0"/>
              <a:t>6047 RNA-seqs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Figure 1: A preview of training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BB505-40BE-D140-B52F-B84C1CC08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1" y="3139447"/>
            <a:ext cx="8186057" cy="30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0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Predictive 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5"/>
            <a:ext cx="81860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Ensemble Learning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multiple runs of decision trees</a:t>
            </a:r>
          </a:p>
          <a:p>
            <a:r>
              <a:rPr lang="en-US" dirty="0"/>
              <a:t>Take the majority of the results</a:t>
            </a:r>
          </a:p>
          <a:p>
            <a:r>
              <a:rPr lang="en-US" dirty="0"/>
              <a:t>Reduce the model instability for small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337944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Predictive 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4"/>
            <a:ext cx="8186056" cy="4663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Average accuracy: </a:t>
            </a:r>
            <a:r>
              <a:rPr lang="zh-CN" altLang="en-US" dirty="0"/>
              <a:t>～</a:t>
            </a:r>
            <a:r>
              <a:rPr lang="en-US" dirty="0"/>
              <a:t>0.87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234106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5"/>
            <a:ext cx="818605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Objectives: </a:t>
            </a:r>
          </a:p>
          <a:p>
            <a:pPr marL="457200" lvl="1" indent="0">
              <a:buNone/>
            </a:pPr>
            <a:r>
              <a:rPr lang="en-US" dirty="0"/>
              <a:t>Produce prediction of kidney transplant outcome to help doctors to make decision whether the patient should have kidney transplant surgery</a:t>
            </a:r>
          </a:p>
          <a:p>
            <a:endParaRPr lang="en-US" dirty="0"/>
          </a:p>
          <a:p>
            <a:r>
              <a:rPr lang="en-US" dirty="0"/>
              <a:t>Input: </a:t>
            </a:r>
          </a:p>
          <a:p>
            <a:pPr marL="457200" lvl="1" indent="0">
              <a:buNone/>
            </a:pPr>
            <a:r>
              <a:rPr lang="en-US" dirty="0"/>
              <a:t>Patient’s RNA-seq</a:t>
            </a:r>
          </a:p>
          <a:p>
            <a:endParaRPr lang="en-US" dirty="0"/>
          </a:p>
          <a:p>
            <a:r>
              <a:rPr lang="en-US" dirty="0"/>
              <a:t>Output: </a:t>
            </a:r>
          </a:p>
          <a:p>
            <a:pPr marL="457200" lvl="1" indent="0">
              <a:buNone/>
            </a:pPr>
            <a:r>
              <a:rPr lang="en-US" dirty="0"/>
              <a:t>Prediction of kidney transplant outcome: rejection or stable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2218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70D-5FAD-E140-9182-AD75282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2" y="365125"/>
            <a:ext cx="8186057" cy="1325563"/>
          </a:xfrm>
        </p:spPr>
        <p:txBody>
          <a:bodyPr/>
          <a:lstStyle/>
          <a:p>
            <a:r>
              <a:rPr lang="en-US" b="1" dirty="0"/>
              <a:t>Predictive Model: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D36-0F82-DC41-B115-90C52C0D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3" y="1825625"/>
            <a:ext cx="818605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2A42-77D5-204B-84AD-4C312C402BEA}"/>
              </a:ext>
            </a:extLst>
          </p:cNvPr>
          <p:cNvSpPr txBox="1"/>
          <p:nvPr/>
        </p:nvSpPr>
        <p:spPr>
          <a:xfrm>
            <a:off x="7083935" y="6488668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https://</a:t>
            </a:r>
            <a:r>
              <a:rPr lang="en-US" dirty="0" err="1">
                <a:solidFill>
                  <a:schemeClr val="bg2"/>
                </a:solidFill>
              </a:rPr>
              <a:t>www.qdaily.com</a:t>
            </a:r>
            <a:r>
              <a:rPr lang="en-US" dirty="0">
                <a:solidFill>
                  <a:schemeClr val="bg2"/>
                </a:solidFill>
              </a:rPr>
              <a:t>/articles/54115.html</a:t>
            </a:r>
          </a:p>
        </p:txBody>
      </p:sp>
    </p:spTree>
    <p:extLst>
      <p:ext uri="{BB962C8B-B14F-4D97-AF65-F5344CB8AC3E}">
        <p14:creationId xmlns:p14="http://schemas.microsoft.com/office/powerpoint/2010/main" val="379961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195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Kidney  Transplant  Outcome  Prediction</vt:lpstr>
      <vt:lpstr>Patient RNA-seq Data</vt:lpstr>
      <vt:lpstr>Predictive Model: Random Forest</vt:lpstr>
      <vt:lpstr>Predictive Model: Random Forest</vt:lpstr>
      <vt:lpstr>Shiny App</vt:lpstr>
      <vt:lpstr>Predictive Model: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 Transplant  Outcome  Prediction</dc:title>
  <dc:creator>Xueqing Fan</dc:creator>
  <cp:lastModifiedBy>Xueqing Fan</cp:lastModifiedBy>
  <cp:revision>13</cp:revision>
  <dcterms:created xsi:type="dcterms:W3CDTF">2020-05-09T06:59:57Z</dcterms:created>
  <dcterms:modified xsi:type="dcterms:W3CDTF">2020-05-09T07:47:32Z</dcterms:modified>
</cp:coreProperties>
</file>