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/>
    <p:restoredTop sz="94674"/>
  </p:normalViewPr>
  <p:slideViewPr>
    <p:cSldViewPr snapToGrid="0" snapToObjects="1">
      <p:cViewPr>
        <p:scale>
          <a:sx n="101" d="100"/>
          <a:sy n="101" d="100"/>
        </p:scale>
        <p:origin x="48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EA835-62D5-644F-A2F5-0E698CAA4241}" type="datetimeFigureOut">
              <a:rPr lang="en-US" smtClean="0"/>
              <a:t>5/9/20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D3614-CF85-D742-8AF7-6062B1226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10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D3614-CF85-D742-8AF7-6062B12262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3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EDE3-7897-FE4D-8B35-ECD531A14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EC50D-CF42-1744-9438-9FB551401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A6CDF-1D75-F14C-9968-F5DE2C9D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A946-267A-A948-80D2-C8CB1C1E5C9B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D920E-71EE-AB4C-8C24-BC48EE8D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7B037-B27D-664D-8AA7-B30E3EC1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C9E-C6CA-1D4A-ADC8-90C932135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3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35C2-9B99-BA46-B2D5-175FCA6F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203AA-BAD0-F64F-AE95-5ACE6AF57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E1EF7-FB57-A04A-8A80-728D0567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A946-267A-A948-80D2-C8CB1C1E5C9B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2AAAC-EBF2-FA41-9468-04244BB3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AF13D-FAE1-FF4F-9C8B-2C998B4C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C9E-C6CA-1D4A-ADC8-90C932135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416A22-814C-A343-A2B7-A925947C0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9EB9B-7F36-0D46-A42A-D9DB2F2FC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4C696-0F9A-7549-B25A-BCB2C57E7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A946-267A-A948-80D2-C8CB1C1E5C9B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5C026-BC04-9F44-9CA3-6B33C3AE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FB631-ECAF-E74A-8491-B18D6BEE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C9E-C6CA-1D4A-ADC8-90C932135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4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FF4B-93DF-E640-AB17-C1790AFEC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83761-B0F4-1444-A60C-0B76E9622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A5320-2222-1C41-ABAC-36FF92917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A946-267A-A948-80D2-C8CB1C1E5C9B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13356-3D43-EB46-9C76-EAB75602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17A21-98F1-CA4C-BA02-01A21B60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C9E-C6CA-1D4A-ADC8-90C932135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2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B29E-44D0-AB4A-9907-945A7D3BD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13B9C-20FB-1B41-8B69-CFBF12A2C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BCDB0-1BD2-B045-805D-3F489BBB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A946-267A-A948-80D2-C8CB1C1E5C9B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1589E-8953-854C-ACF6-E3417FA2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0050A-2B3D-8B45-9F4A-DEDD33B1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C9E-C6CA-1D4A-ADC8-90C932135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0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39E5-0A21-7A4B-97CF-B383F8DB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23F7F-EA3A-E245-99C6-1A3871C5F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216F0-B60F-214D-B4EA-065493F66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AD9D4-18E4-9B42-9147-BF600CE8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A946-267A-A948-80D2-C8CB1C1E5C9B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54EDA-63A1-4043-8C5E-22AB900A8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6C882-1FF0-4F48-B8D7-445E92D6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C9E-C6CA-1D4A-ADC8-90C932135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7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B53B-7870-864D-9B5C-1815DB0A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57682-C624-E84C-A32C-0913815DA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649B9-CDFD-A747-B9DD-78327EED9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712D9E-F92D-4D49-9FCC-61F82D406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2A7BE-5F7C-044B-9CD3-F1002BF94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DB88F-9A6A-6946-A5B0-EC95C569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A946-267A-A948-80D2-C8CB1C1E5C9B}" type="datetimeFigureOut">
              <a:rPr lang="en-US" smtClean="0"/>
              <a:t>5/9/20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97613-BE6A-E94A-BD8D-F2EC6C3A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35495-BEEF-5F4D-ACA9-97B0A904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C9E-C6CA-1D4A-ADC8-90C932135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1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4461-60EE-B449-BABA-0F1FA9B0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FD00EC-1573-484A-BA6E-A137B262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A946-267A-A948-80D2-C8CB1C1E5C9B}" type="datetimeFigureOut">
              <a:rPr lang="en-US" smtClean="0"/>
              <a:t>5/9/20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F64E3-3EE6-4A44-A895-98C90BA1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46264-BD46-4F4F-B317-C9A441D7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C9E-C6CA-1D4A-ADC8-90C932135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7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2B4A70-0D6F-F444-B6C1-9DD2C2B6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A946-267A-A948-80D2-C8CB1C1E5C9B}" type="datetimeFigureOut">
              <a:rPr lang="en-US" smtClean="0"/>
              <a:t>5/9/20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F4C9B-92EF-AC4D-A048-39C098CC3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F7D1E-8691-804F-8069-481B0D4F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C9E-C6CA-1D4A-ADC8-90C932135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1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5A74-7358-1543-89F8-03BBCB289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4C4AE-7705-AD49-83FE-00A99750E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2AAF6-B38E-DF4B-911E-6D1692205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CB5E4-FDED-744E-B337-A0AB070A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A946-267A-A948-80D2-C8CB1C1E5C9B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04986-5086-1D46-B19A-9CF0D3BE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3DB09-224F-9340-937A-E5960DB7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C9E-C6CA-1D4A-ADC8-90C932135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1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1428-AB4B-1B41-BA2D-42EE496B1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FD80B-33EA-A441-9959-8B946EABB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58689-2410-364E-A80C-F23591642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FC536-33D2-6D47-9AC0-E05045DD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A946-267A-A948-80D2-C8CB1C1E5C9B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45634-8C3B-1849-BBDF-D361D4AA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E8467-05C2-BA4D-A57F-06DBED38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C9E-C6CA-1D4A-ADC8-90C932135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98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F2178-C9AD-1444-AD72-FEACDDCC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E44AB-F87B-9842-BA4E-0E8DD87C7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57718-3414-A743-B346-9A096EBBF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8A946-267A-A948-80D2-C8CB1C1E5C9B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55A3E-9E5B-7842-842D-D807D000E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1E86B-728B-6E47-8296-F0CA21BE3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FAC9E-C6CA-1D4A-ADC8-90C932135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9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641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A18-AD95-3740-81AC-4E92F7A77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633847"/>
            <a:ext cx="5943599" cy="3286800"/>
          </a:xfrm>
        </p:spPr>
        <p:txBody>
          <a:bodyPr>
            <a:normAutofit/>
          </a:bodyPr>
          <a:lstStyle/>
          <a:p>
            <a:r>
              <a:rPr lang="en-AU" sz="4800" b="1" dirty="0">
                <a:latin typeface="+mn-lt"/>
              </a:rPr>
              <a:t>Kidney </a:t>
            </a:r>
            <a:br>
              <a:rPr lang="en-AU" sz="4800" b="1" dirty="0">
                <a:latin typeface="+mn-lt"/>
              </a:rPr>
            </a:br>
            <a:r>
              <a:rPr lang="en-AU" sz="4800" b="1" dirty="0">
                <a:latin typeface="+mn-lt"/>
              </a:rPr>
              <a:t>Transplant </a:t>
            </a:r>
            <a:br>
              <a:rPr lang="en-AU" sz="4800" b="1" dirty="0">
                <a:latin typeface="+mn-lt"/>
              </a:rPr>
            </a:br>
            <a:r>
              <a:rPr lang="en-AU" sz="4800" b="1" dirty="0">
                <a:latin typeface="+mn-lt"/>
              </a:rPr>
              <a:t>Outcome </a:t>
            </a:r>
            <a:br>
              <a:rPr lang="en-AU" sz="4800" b="1" dirty="0">
                <a:latin typeface="+mn-lt"/>
              </a:rPr>
            </a:br>
            <a:r>
              <a:rPr lang="en-AU" sz="4800" b="1" dirty="0">
                <a:latin typeface="+mn-lt"/>
              </a:rPr>
              <a:t>Prediction</a:t>
            </a:r>
            <a:endParaRPr lang="en-US" sz="4800" b="1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D4CEE-E8CE-B142-80FB-CBAB2BBA6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7243" y="5985233"/>
            <a:ext cx="2626290" cy="477839"/>
          </a:xfrm>
        </p:spPr>
        <p:txBody>
          <a:bodyPr/>
          <a:lstStyle/>
          <a:p>
            <a:r>
              <a:rPr lang="en-US" dirty="0"/>
              <a:t>Sherry Fan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1340F-F1CC-664F-940E-43B3D4FF2B34}"/>
              </a:ext>
            </a:extLst>
          </p:cNvPr>
          <p:cNvSpPr txBox="1"/>
          <p:nvPr/>
        </p:nvSpPr>
        <p:spPr>
          <a:xfrm>
            <a:off x="7083935" y="6488668"/>
            <a:ext cx="513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Source: https://</a:t>
            </a:r>
            <a:r>
              <a:rPr lang="en-US" dirty="0" err="1">
                <a:solidFill>
                  <a:schemeClr val="bg2"/>
                </a:solidFill>
              </a:rPr>
              <a:t>www.qdaily.com</a:t>
            </a:r>
            <a:r>
              <a:rPr lang="en-US" dirty="0">
                <a:solidFill>
                  <a:schemeClr val="bg2"/>
                </a:solidFill>
              </a:rPr>
              <a:t>/articles/54115.html</a:t>
            </a:r>
          </a:p>
        </p:txBody>
      </p:sp>
    </p:spTree>
    <p:extLst>
      <p:ext uri="{BB962C8B-B14F-4D97-AF65-F5344CB8AC3E}">
        <p14:creationId xmlns:p14="http://schemas.microsoft.com/office/powerpoint/2010/main" val="135613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270D-5FAD-E140-9182-AD75282A0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742" y="365125"/>
            <a:ext cx="8186057" cy="1325563"/>
          </a:xfrm>
        </p:spPr>
        <p:txBody>
          <a:bodyPr/>
          <a:lstStyle/>
          <a:p>
            <a:r>
              <a:rPr lang="en-US" b="1" dirty="0"/>
              <a:t>Patient RNA-seq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77D36-0F82-DC41-B115-90C52C0D1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743" y="1825624"/>
            <a:ext cx="8186056" cy="4836433"/>
          </a:xfrm>
        </p:spPr>
        <p:txBody>
          <a:bodyPr/>
          <a:lstStyle/>
          <a:p>
            <a:r>
              <a:rPr lang="en-US" dirty="0"/>
              <a:t>34 Patients</a:t>
            </a:r>
          </a:p>
          <a:p>
            <a:r>
              <a:rPr lang="en-US" dirty="0"/>
              <a:t>6047 RNA-seqs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Table 1: A preview of training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82A42-77D5-204B-84AD-4C312C402BEA}"/>
              </a:ext>
            </a:extLst>
          </p:cNvPr>
          <p:cNvSpPr txBox="1"/>
          <p:nvPr/>
        </p:nvSpPr>
        <p:spPr>
          <a:xfrm>
            <a:off x="7083935" y="6488668"/>
            <a:ext cx="513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Source: https://</a:t>
            </a:r>
            <a:r>
              <a:rPr lang="en-US" dirty="0" err="1">
                <a:solidFill>
                  <a:schemeClr val="bg2"/>
                </a:solidFill>
              </a:rPr>
              <a:t>www.qdaily.com</a:t>
            </a:r>
            <a:r>
              <a:rPr lang="en-US" dirty="0">
                <a:solidFill>
                  <a:schemeClr val="bg2"/>
                </a:solidFill>
              </a:rPr>
              <a:t>/articles/54115.html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4BB505-40BE-D140-B52F-B84C1CC08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741" y="3139447"/>
            <a:ext cx="8186057" cy="306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0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270D-5FAD-E140-9182-AD75282A0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742" y="365125"/>
            <a:ext cx="8186057" cy="1325563"/>
          </a:xfrm>
        </p:spPr>
        <p:txBody>
          <a:bodyPr/>
          <a:lstStyle/>
          <a:p>
            <a:r>
              <a:rPr lang="en-US" b="1" dirty="0"/>
              <a:t>Predictive Model: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77D36-0F82-DC41-B115-90C52C0D1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743" y="1825625"/>
            <a:ext cx="818605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Ensemble Learning Method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Has multiple runs of decision trees</a:t>
            </a:r>
          </a:p>
          <a:p>
            <a:r>
              <a:rPr lang="en-US" dirty="0"/>
              <a:t>Take the majority of the results</a:t>
            </a:r>
          </a:p>
          <a:p>
            <a:r>
              <a:rPr lang="en-US" dirty="0"/>
              <a:t>Reduce the model instability for small dataset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82A42-77D5-204B-84AD-4C312C402BEA}"/>
              </a:ext>
            </a:extLst>
          </p:cNvPr>
          <p:cNvSpPr txBox="1"/>
          <p:nvPr/>
        </p:nvSpPr>
        <p:spPr>
          <a:xfrm>
            <a:off x="7083935" y="6488668"/>
            <a:ext cx="513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Source: https://</a:t>
            </a:r>
            <a:r>
              <a:rPr lang="en-US" dirty="0" err="1">
                <a:solidFill>
                  <a:schemeClr val="bg2"/>
                </a:solidFill>
              </a:rPr>
              <a:t>www.qdaily.com</a:t>
            </a:r>
            <a:r>
              <a:rPr lang="en-US" dirty="0">
                <a:solidFill>
                  <a:schemeClr val="bg2"/>
                </a:solidFill>
              </a:rPr>
              <a:t>/articles/54115.html</a:t>
            </a:r>
          </a:p>
        </p:txBody>
      </p:sp>
    </p:spTree>
    <p:extLst>
      <p:ext uri="{BB962C8B-B14F-4D97-AF65-F5344CB8AC3E}">
        <p14:creationId xmlns:p14="http://schemas.microsoft.com/office/powerpoint/2010/main" val="3379444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270D-5FAD-E140-9182-AD75282A0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742" y="365125"/>
            <a:ext cx="8186057" cy="1325563"/>
          </a:xfrm>
        </p:spPr>
        <p:txBody>
          <a:bodyPr/>
          <a:lstStyle/>
          <a:p>
            <a:r>
              <a:rPr lang="en-US" b="1" dirty="0"/>
              <a:t>Predictive Model: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77D36-0F82-DC41-B115-90C52C0D1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743" y="1825624"/>
            <a:ext cx="8186056" cy="46630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Average accuracy: </a:t>
            </a:r>
            <a:r>
              <a:rPr lang="zh-CN" altLang="en-US" dirty="0"/>
              <a:t>～</a:t>
            </a:r>
            <a:r>
              <a:rPr lang="en-US" dirty="0"/>
              <a:t>0.87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Figure 1: Accuracy of random forest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82A42-77D5-204B-84AD-4C312C402BEA}"/>
              </a:ext>
            </a:extLst>
          </p:cNvPr>
          <p:cNvSpPr txBox="1"/>
          <p:nvPr/>
        </p:nvSpPr>
        <p:spPr>
          <a:xfrm>
            <a:off x="7083935" y="6488668"/>
            <a:ext cx="513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Source: https://</a:t>
            </a:r>
            <a:r>
              <a:rPr lang="en-US" dirty="0" err="1">
                <a:solidFill>
                  <a:schemeClr val="bg2"/>
                </a:solidFill>
              </a:rPr>
              <a:t>www.qdaily.com</a:t>
            </a:r>
            <a:r>
              <a:rPr lang="en-US" dirty="0">
                <a:solidFill>
                  <a:schemeClr val="bg2"/>
                </a:solidFill>
              </a:rPr>
              <a:t>/articles/54115.html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182CA0-6E64-0C45-ABC8-995231023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743" y="2438400"/>
            <a:ext cx="7080055" cy="370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63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270D-5FAD-E140-9182-AD75282A0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742" y="365125"/>
            <a:ext cx="8186057" cy="1325563"/>
          </a:xfrm>
        </p:spPr>
        <p:txBody>
          <a:bodyPr/>
          <a:lstStyle/>
          <a:p>
            <a:r>
              <a:rPr lang="en-US" b="1" dirty="0"/>
              <a:t>Shiny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77D36-0F82-DC41-B115-90C52C0D1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743" y="1825625"/>
            <a:ext cx="818605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Objectives: </a:t>
            </a:r>
          </a:p>
          <a:p>
            <a:pPr marL="457200" lvl="1" indent="0">
              <a:buNone/>
            </a:pPr>
            <a:r>
              <a:rPr lang="en-US" dirty="0"/>
              <a:t>Produce prediction of kidney transplant outcome to help doctors to make decision whether the patient should have kidney transplant surgery</a:t>
            </a:r>
          </a:p>
          <a:p>
            <a:endParaRPr lang="en-US" dirty="0"/>
          </a:p>
          <a:p>
            <a:r>
              <a:rPr lang="en-US" dirty="0"/>
              <a:t>Input: </a:t>
            </a:r>
          </a:p>
          <a:p>
            <a:pPr marL="457200" lvl="1" indent="0">
              <a:buNone/>
            </a:pPr>
            <a:r>
              <a:rPr lang="en-US" dirty="0"/>
              <a:t>Patient’s RNA-seq</a:t>
            </a:r>
          </a:p>
          <a:p>
            <a:endParaRPr lang="en-US" dirty="0"/>
          </a:p>
          <a:p>
            <a:r>
              <a:rPr lang="en-US" dirty="0"/>
              <a:t>Output: </a:t>
            </a:r>
          </a:p>
          <a:p>
            <a:pPr marL="457200" lvl="1" indent="0">
              <a:buNone/>
            </a:pPr>
            <a:r>
              <a:rPr lang="en-US" dirty="0"/>
              <a:t>Prediction of kidney transplant outcome: rejection or stable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82A42-77D5-204B-84AD-4C312C402BEA}"/>
              </a:ext>
            </a:extLst>
          </p:cNvPr>
          <p:cNvSpPr txBox="1"/>
          <p:nvPr/>
        </p:nvSpPr>
        <p:spPr>
          <a:xfrm>
            <a:off x="7083935" y="6488668"/>
            <a:ext cx="513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Source: https://</a:t>
            </a:r>
            <a:r>
              <a:rPr lang="en-US" dirty="0" err="1">
                <a:solidFill>
                  <a:schemeClr val="bg2"/>
                </a:solidFill>
              </a:rPr>
              <a:t>www.qdaily.com</a:t>
            </a:r>
            <a:r>
              <a:rPr lang="en-US" dirty="0">
                <a:solidFill>
                  <a:schemeClr val="bg2"/>
                </a:solidFill>
              </a:rPr>
              <a:t>/articles/54115.html</a:t>
            </a:r>
          </a:p>
        </p:txBody>
      </p:sp>
    </p:spTree>
    <p:extLst>
      <p:ext uri="{BB962C8B-B14F-4D97-AF65-F5344CB8AC3E}">
        <p14:creationId xmlns:p14="http://schemas.microsoft.com/office/powerpoint/2010/main" val="22183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270D-5FAD-E140-9182-AD75282A0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742" y="365125"/>
            <a:ext cx="8186057" cy="1325563"/>
          </a:xfrm>
        </p:spPr>
        <p:txBody>
          <a:bodyPr/>
          <a:lstStyle/>
          <a:p>
            <a:r>
              <a:rPr lang="en-US" b="1" dirty="0"/>
              <a:t>Shiny App Demonstration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82A42-77D5-204B-84AD-4C312C402BEA}"/>
              </a:ext>
            </a:extLst>
          </p:cNvPr>
          <p:cNvSpPr txBox="1"/>
          <p:nvPr/>
        </p:nvSpPr>
        <p:spPr>
          <a:xfrm>
            <a:off x="7083935" y="6488668"/>
            <a:ext cx="513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Source: https://</a:t>
            </a:r>
            <a:r>
              <a:rPr lang="en-US" dirty="0" err="1">
                <a:solidFill>
                  <a:schemeClr val="bg2"/>
                </a:solidFill>
              </a:rPr>
              <a:t>www.qdaily.com</a:t>
            </a:r>
            <a:r>
              <a:rPr lang="en-US" dirty="0">
                <a:solidFill>
                  <a:schemeClr val="bg2"/>
                </a:solidFill>
              </a:rPr>
              <a:t>/articles/54115.html</a:t>
            </a:r>
          </a:p>
        </p:txBody>
      </p:sp>
      <p:pic>
        <p:nvPicPr>
          <p:cNvPr id="7" name="Picture 6" descr="A screenshot of a social media post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AA9A43A0-90DC-EB4D-8330-AA6F0D0AD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150" y="1309680"/>
            <a:ext cx="8013700" cy="500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10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201</Words>
  <Application>Microsoft Macintosh PowerPoint</Application>
  <PresentationFormat>Widescreen</PresentationFormat>
  <Paragraphs>48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Kidney  Transplant  Outcome  Prediction</vt:lpstr>
      <vt:lpstr>Patient RNA-seq Data</vt:lpstr>
      <vt:lpstr>Predictive Model: Random Forest</vt:lpstr>
      <vt:lpstr>Predictive Model: Random Forest</vt:lpstr>
      <vt:lpstr>Shiny App</vt:lpstr>
      <vt:lpstr>Shiny App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Kidney  Transplant  Outcome  Prediction</dc:title>
  <dc:creator>Xueqing Fan</dc:creator>
  <cp:lastModifiedBy>Xueqing Fan</cp:lastModifiedBy>
  <cp:revision>16</cp:revision>
  <dcterms:created xsi:type="dcterms:W3CDTF">2020-05-09T06:59:57Z</dcterms:created>
  <dcterms:modified xsi:type="dcterms:W3CDTF">2020-05-09T08:01:42Z</dcterms:modified>
</cp:coreProperties>
</file>