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2" r:id="rId1"/>
    <p:sldMasterId id="2147484534" r:id="rId2"/>
  </p:sldMasterIdLst>
  <p:notesMasterIdLst>
    <p:notesMasterId r:id="rId41"/>
  </p:notesMasterIdLst>
  <p:sldIdLst>
    <p:sldId id="256" r:id="rId3"/>
    <p:sldId id="257" r:id="rId4"/>
    <p:sldId id="258" r:id="rId5"/>
    <p:sldId id="270" r:id="rId6"/>
    <p:sldId id="271" r:id="rId7"/>
    <p:sldId id="272" r:id="rId8"/>
    <p:sldId id="278" r:id="rId9"/>
    <p:sldId id="297" r:id="rId10"/>
    <p:sldId id="320" r:id="rId11"/>
    <p:sldId id="269" r:id="rId12"/>
    <p:sldId id="273" r:id="rId13"/>
    <p:sldId id="321" r:id="rId14"/>
    <p:sldId id="322" r:id="rId15"/>
    <p:sldId id="288" r:id="rId16"/>
    <p:sldId id="287" r:id="rId17"/>
    <p:sldId id="295" r:id="rId18"/>
    <p:sldId id="296" r:id="rId19"/>
    <p:sldId id="311" r:id="rId20"/>
    <p:sldId id="310" r:id="rId21"/>
    <p:sldId id="313" r:id="rId22"/>
    <p:sldId id="314" r:id="rId23"/>
    <p:sldId id="306" r:id="rId24"/>
    <p:sldId id="259" r:id="rId25"/>
    <p:sldId id="264" r:id="rId26"/>
    <p:sldId id="317" r:id="rId27"/>
    <p:sldId id="318" r:id="rId28"/>
    <p:sldId id="263" r:id="rId29"/>
    <p:sldId id="266" r:id="rId30"/>
    <p:sldId id="268" r:id="rId31"/>
    <p:sldId id="289" r:id="rId32"/>
    <p:sldId id="282" r:id="rId33"/>
    <p:sldId id="283" r:id="rId34"/>
    <p:sldId id="291" r:id="rId35"/>
    <p:sldId id="286" r:id="rId36"/>
    <p:sldId id="285" r:id="rId37"/>
    <p:sldId id="292" r:id="rId38"/>
    <p:sldId id="303" r:id="rId39"/>
    <p:sldId id="30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4" autoAdjust="0"/>
    <p:restoredTop sz="88753"/>
  </p:normalViewPr>
  <p:slideViewPr>
    <p:cSldViewPr snapToGrid="0">
      <p:cViewPr>
        <p:scale>
          <a:sx n="59" d="100"/>
          <a:sy n="59" d="100"/>
        </p:scale>
        <p:origin x="1040" y="3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DFF6E-11BE-4E49-899F-2CDE3E3EEA89}" type="datetimeFigureOut">
              <a:rPr lang="en-US" smtClean="0"/>
              <a:t>6/17/18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0A660-11DA-C145-9CBA-FD253566312B}" type="slidenum">
              <a:rPr lang="en-US" smtClean="0"/>
              <a:t>‹#›</a:t>
            </a:fld>
            <a:endParaRPr lang="en-US"/>
          </a:p>
        </p:txBody>
      </p:sp>
    </p:spTree>
    <p:extLst>
      <p:ext uri="{BB962C8B-B14F-4D97-AF65-F5344CB8AC3E}">
        <p14:creationId xmlns:p14="http://schemas.microsoft.com/office/powerpoint/2010/main" val="862089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E0A660-11DA-C145-9CBA-FD253566312B}" type="slidenum">
              <a:rPr lang="en-US" smtClean="0"/>
              <a:t>1</a:t>
            </a:fld>
            <a:endParaRPr lang="en-US"/>
          </a:p>
        </p:txBody>
      </p:sp>
    </p:spTree>
    <p:extLst>
      <p:ext uri="{BB962C8B-B14F-4D97-AF65-F5344CB8AC3E}">
        <p14:creationId xmlns:p14="http://schemas.microsoft.com/office/powerpoint/2010/main" val="88470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a:t>
            </a:r>
            <a:r>
              <a:rPr lang="en-US" dirty="0" err="1" smtClean="0"/>
              <a:t>Sengkang</a:t>
            </a:r>
            <a:r>
              <a:rPr lang="en-US" dirty="0" smtClean="0"/>
              <a:t> and </a:t>
            </a:r>
            <a:r>
              <a:rPr lang="en-US" dirty="0" err="1" smtClean="0"/>
              <a:t>Sembawang</a:t>
            </a:r>
            <a:r>
              <a:rPr lang="en-US" baseline="0" dirty="0" smtClean="0"/>
              <a:t> to also reflect lower median prices</a:t>
            </a:r>
            <a:r>
              <a:rPr lang="mr-IN" baseline="0" dirty="0" smtClean="0"/>
              <a:t>…</a:t>
            </a:r>
            <a:r>
              <a:rPr lang="en-US" baseline="0" dirty="0" smtClean="0"/>
              <a:t>.but this was not the case! Less variance than in other towns</a:t>
            </a:r>
            <a:r>
              <a:rPr lang="mr-IN" baseline="0" dirty="0" smtClean="0"/>
              <a:t>…</a:t>
            </a:r>
            <a:r>
              <a:rPr lang="en-US" baseline="0" dirty="0" smtClean="0"/>
              <a:t>or few outliers compared to other towns?</a:t>
            </a:r>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15</a:t>
            </a:fld>
            <a:endParaRPr lang="en-US"/>
          </a:p>
        </p:txBody>
      </p:sp>
    </p:spTree>
    <p:extLst>
      <p:ext uri="{BB962C8B-B14F-4D97-AF65-F5344CB8AC3E}">
        <p14:creationId xmlns:p14="http://schemas.microsoft.com/office/powerpoint/2010/main" val="2096705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16</a:t>
            </a:fld>
            <a:endParaRPr lang="en-US"/>
          </a:p>
        </p:txBody>
      </p:sp>
    </p:spTree>
    <p:extLst>
      <p:ext uri="{BB962C8B-B14F-4D97-AF65-F5344CB8AC3E}">
        <p14:creationId xmlns:p14="http://schemas.microsoft.com/office/powerpoint/2010/main" val="155538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indent="-168275">
              <a:buFont typeface="Wingdings" charset="2"/>
              <a:buChar char="§"/>
            </a:pPr>
            <a:r>
              <a:rPr lang="en-US" sz="1200" dirty="0" smtClean="0">
                <a:latin typeface="Arial" charset="0"/>
                <a:ea typeface="Arial" charset="0"/>
                <a:cs typeface="Arial" charset="0"/>
              </a:rPr>
              <a:t>In terms of typical prices and median attributes, resale transactions involving new flats tend to be lower in </a:t>
            </a:r>
            <a:r>
              <a:rPr lang="en-US" sz="1200" dirty="0" smtClean="0">
                <a:latin typeface="Arial" charset="0"/>
                <a:ea typeface="Arial" charset="0"/>
                <a:cs typeface="Arial" charset="0"/>
              </a:rPr>
              <a:t>price</a:t>
            </a:r>
            <a:endParaRPr lang="en-US" sz="1200" dirty="0" smtClean="0">
              <a:latin typeface="Arial" charset="0"/>
              <a:ea typeface="Arial" charset="0"/>
              <a:cs typeface="Arial" charset="0"/>
            </a:endParaRPr>
          </a:p>
          <a:p>
            <a:pPr marL="180975" indent="-168275">
              <a:buFont typeface="Wingdings" charset="2"/>
              <a:buChar char="§"/>
            </a:pPr>
            <a:r>
              <a:rPr lang="en-US" sz="1200" dirty="0" smtClean="0">
                <a:latin typeface="Arial" charset="0"/>
                <a:ea typeface="Arial" charset="0"/>
                <a:cs typeface="Arial" charset="0"/>
              </a:rPr>
              <a:t>The best bang-for-buck flats could possibly be found at the darker blue markers in the lower right quadrant </a:t>
            </a:r>
            <a:r>
              <a:rPr lang="mr-IN" sz="12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err="1" smtClean="0">
                <a:latin typeface="Arial" charset="0"/>
                <a:ea typeface="Arial" charset="0"/>
                <a:cs typeface="Arial" charset="0"/>
              </a:rPr>
              <a:t>Sembawang</a:t>
            </a:r>
            <a:r>
              <a:rPr lang="en-US" sz="1200" dirty="0" smtClean="0">
                <a:latin typeface="Arial" charset="0"/>
                <a:ea typeface="Arial" charset="0"/>
                <a:cs typeface="Arial" charset="0"/>
              </a:rPr>
              <a:t>, CCK, </a:t>
            </a:r>
            <a:r>
              <a:rPr lang="en-US" sz="1200" dirty="0" err="1" smtClean="0">
                <a:latin typeface="Arial" charset="0"/>
                <a:ea typeface="Arial" charset="0"/>
                <a:cs typeface="Arial" charset="0"/>
              </a:rPr>
              <a:t>Pasir</a:t>
            </a:r>
            <a:r>
              <a:rPr lang="en-US" sz="1200" dirty="0" smtClean="0">
                <a:latin typeface="Arial" charset="0"/>
                <a:ea typeface="Arial" charset="0"/>
                <a:cs typeface="Arial" charset="0"/>
              </a:rPr>
              <a:t> </a:t>
            </a:r>
            <a:r>
              <a:rPr lang="en-US" sz="1200" dirty="0" err="1" smtClean="0">
                <a:latin typeface="Arial" charset="0"/>
                <a:ea typeface="Arial" charset="0"/>
                <a:cs typeface="Arial" charset="0"/>
              </a:rPr>
              <a:t>ris</a:t>
            </a:r>
            <a:r>
              <a:rPr lang="en-US" sz="1200" dirty="0" smtClean="0">
                <a:latin typeface="Arial" charset="0"/>
                <a:ea typeface="Arial" charset="0"/>
                <a:cs typeface="Arial" charset="0"/>
              </a:rPr>
              <a:t>, </a:t>
            </a:r>
            <a:r>
              <a:rPr lang="en-US" sz="1200" dirty="0" err="1" smtClean="0">
                <a:latin typeface="Arial" charset="0"/>
                <a:ea typeface="Arial" charset="0"/>
                <a:cs typeface="Arial" charset="0"/>
              </a:rPr>
              <a:t>Jurong</a:t>
            </a:r>
            <a:r>
              <a:rPr lang="en-US" sz="1200" dirty="0" smtClean="0">
                <a:latin typeface="Arial" charset="0"/>
                <a:ea typeface="Arial" charset="0"/>
                <a:cs typeface="Arial" charset="0"/>
              </a:rPr>
              <a:t> West, Bukit </a:t>
            </a:r>
            <a:r>
              <a:rPr lang="en-US" sz="1200" dirty="0" err="1" smtClean="0">
                <a:latin typeface="Arial" charset="0"/>
                <a:ea typeface="Arial" charset="0"/>
                <a:cs typeface="Arial" charset="0"/>
              </a:rPr>
              <a:t>Panjang</a:t>
            </a:r>
            <a:r>
              <a:rPr lang="en-US" sz="1200" dirty="0" smtClean="0">
                <a:latin typeface="Arial" charset="0"/>
                <a:ea typeface="Arial" charset="0"/>
                <a:cs typeface="Arial" charset="0"/>
              </a:rPr>
              <a:t> and Woodlands</a:t>
            </a:r>
          </a:p>
          <a:p>
            <a:pPr marL="180975" indent="-168275">
              <a:buFont typeface="Wingdings" charset="2"/>
              <a:buChar char="§"/>
            </a:pPr>
            <a:endParaRPr lang="en-US" sz="1200" dirty="0" smtClean="0">
              <a:latin typeface="Arial" charset="0"/>
              <a:ea typeface="Arial" charset="0"/>
              <a:cs typeface="Arial" charset="0"/>
            </a:endParaRPr>
          </a:p>
          <a:p>
            <a:pPr marL="180975" indent="-168275">
              <a:buFont typeface="Wingdings" charset="2"/>
              <a:buChar char="§"/>
            </a:pPr>
            <a:r>
              <a:rPr lang="en-US" sz="1200" dirty="0" smtClean="0">
                <a:latin typeface="Arial" charset="0"/>
                <a:ea typeface="Arial" charset="0"/>
                <a:cs typeface="Arial" charset="0"/>
              </a:rPr>
              <a:t>https://</a:t>
            </a:r>
            <a:r>
              <a:rPr lang="en-US" sz="1200" dirty="0" err="1" smtClean="0">
                <a:latin typeface="Arial" charset="0"/>
                <a:ea typeface="Arial" charset="0"/>
                <a:cs typeface="Arial" charset="0"/>
              </a:rPr>
              <a:t>stackedhomes.com</a:t>
            </a:r>
            <a:r>
              <a:rPr lang="en-US" sz="1200" dirty="0" smtClean="0">
                <a:latin typeface="Arial" charset="0"/>
                <a:ea typeface="Arial" charset="0"/>
                <a:cs typeface="Arial" charset="0"/>
              </a:rPr>
              <a:t>/</a:t>
            </a:r>
            <a:r>
              <a:rPr lang="en-US" sz="1200" dirty="0" err="1" smtClean="0">
                <a:latin typeface="Arial" charset="0"/>
                <a:ea typeface="Arial" charset="0"/>
                <a:cs typeface="Arial" charset="0"/>
              </a:rPr>
              <a:t>hdb-estates.html</a:t>
            </a:r>
            <a:endParaRPr lang="en-US" sz="1200" dirty="0" smtClean="0">
              <a:latin typeface="Arial" charset="0"/>
              <a:ea typeface="Arial" charset="0"/>
              <a:cs typeface="Arial" charset="0"/>
            </a:endParaRPr>
          </a:p>
          <a:p>
            <a:r>
              <a:rPr lang="en-US" dirty="0" smtClean="0"/>
              <a:t>http://</a:t>
            </a:r>
            <a:r>
              <a:rPr lang="en-US" dirty="0" err="1" smtClean="0"/>
              <a:t>www.hdb.gov.sg</a:t>
            </a:r>
            <a:r>
              <a:rPr lang="en-US" dirty="0" smtClean="0"/>
              <a:t>/</a:t>
            </a:r>
            <a:r>
              <a:rPr lang="en-US" dirty="0" err="1" smtClean="0"/>
              <a:t>cs</a:t>
            </a:r>
            <a:r>
              <a:rPr lang="en-US" dirty="0" smtClean="0"/>
              <a:t>/</a:t>
            </a:r>
            <a:r>
              <a:rPr lang="en-US" dirty="0" err="1" smtClean="0"/>
              <a:t>infoweb</a:t>
            </a:r>
            <a:r>
              <a:rPr lang="en-US" dirty="0" smtClean="0"/>
              <a:t>/about-us/history/</a:t>
            </a:r>
            <a:r>
              <a:rPr lang="en-US" dirty="0" err="1" smtClean="0"/>
              <a:t>hdb</a:t>
            </a:r>
            <a:r>
              <a:rPr lang="en-US" dirty="0" smtClean="0"/>
              <a:t>-towns-your-home</a:t>
            </a:r>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17</a:t>
            </a:fld>
            <a:endParaRPr lang="en-US"/>
          </a:p>
        </p:txBody>
      </p:sp>
    </p:spTree>
    <p:extLst>
      <p:ext uri="{BB962C8B-B14F-4D97-AF65-F5344CB8AC3E}">
        <p14:creationId xmlns:p14="http://schemas.microsoft.com/office/powerpoint/2010/main" val="525090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indent="-168275">
              <a:buFont typeface="Wingdings" charset="2"/>
              <a:buChar char="§"/>
            </a:pPr>
            <a:r>
              <a:rPr lang="en-US" sz="1200" dirty="0" smtClean="0">
                <a:latin typeface="Arial" charset="0"/>
                <a:ea typeface="Arial" charset="0"/>
                <a:cs typeface="Arial" charset="0"/>
              </a:rPr>
              <a:t>Non-mature towns tend to be more affordable than mature towns regardless of lease remaining. They also span a smaller range for median floor area. More uniformity in newer estates.</a:t>
            </a:r>
          </a:p>
          <a:p>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18</a:t>
            </a:fld>
            <a:endParaRPr lang="en-US"/>
          </a:p>
        </p:txBody>
      </p:sp>
    </p:spTree>
    <p:extLst>
      <p:ext uri="{BB962C8B-B14F-4D97-AF65-F5344CB8AC3E}">
        <p14:creationId xmlns:p14="http://schemas.microsoft.com/office/powerpoint/2010/main" val="430528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indent="-168275">
              <a:buFont typeface="Wingdings" charset="2"/>
              <a:buChar char="§"/>
            </a:pPr>
            <a:r>
              <a:rPr lang="en-US" sz="1200" dirty="0" smtClean="0">
                <a:latin typeface="Arial" charset="0"/>
                <a:ea typeface="Arial" charset="0"/>
                <a:cs typeface="Arial" charset="0"/>
              </a:rPr>
              <a:t>Highlighting northeast region towns as a point of interest</a:t>
            </a:r>
          </a:p>
          <a:p>
            <a:pPr marL="180975" indent="-168275">
              <a:buFont typeface="Wingdings" charset="2"/>
              <a:buChar char="§"/>
            </a:pPr>
            <a:r>
              <a:rPr lang="en-US" sz="1200" dirty="0" err="1" smtClean="0">
                <a:latin typeface="Arial" charset="0"/>
                <a:ea typeface="Arial" charset="0"/>
                <a:cs typeface="Arial" charset="0"/>
              </a:rPr>
              <a:t>Ang</a:t>
            </a:r>
            <a:r>
              <a:rPr lang="en-US" sz="1200" dirty="0" smtClean="0">
                <a:latin typeface="Arial" charset="0"/>
                <a:ea typeface="Arial" charset="0"/>
                <a:cs typeface="Arial" charset="0"/>
              </a:rPr>
              <a:t> Mo Kio seems to have very small flat sizes!</a:t>
            </a:r>
            <a:r>
              <a:rPr lang="en-US" sz="1200" baseline="0" dirty="0" smtClean="0">
                <a:latin typeface="Arial" charset="0"/>
                <a:ea typeface="Arial" charset="0"/>
                <a:cs typeface="Arial" charset="0"/>
              </a:rPr>
              <a:t> Probably very old estate, mostly 1-3room flats being transacted (60.6% of AMK transactions)</a:t>
            </a:r>
          </a:p>
          <a:p>
            <a:pPr marL="180975" indent="-168275">
              <a:buFont typeface="Wingdings" charset="2"/>
              <a:buChar char="§"/>
            </a:pPr>
            <a:r>
              <a:rPr lang="en-US" dirty="0" smtClean="0"/>
              <a:t>Number of resale transactions by flat-type in </a:t>
            </a:r>
            <a:r>
              <a:rPr lang="en-US" dirty="0" err="1" smtClean="0"/>
              <a:t>Ang</a:t>
            </a:r>
            <a:r>
              <a:rPr lang="en-US" dirty="0" smtClean="0"/>
              <a:t> Mo Kio: 1 ROOM: 0 2 ROOM: 63 3 ROOM: 1685 4 ROOM: 737 5 ROOM: 365 EXECUTIVE: 33 MULTI-GENERATION: 0 Total: 2883</a:t>
            </a:r>
          </a:p>
          <a:p>
            <a:pPr marL="180975" indent="-168275">
              <a:buFont typeface="Wingdings" charset="2"/>
              <a:buChar char="§"/>
            </a:pPr>
            <a:r>
              <a:rPr lang="en-US" dirty="0" smtClean="0"/>
              <a:t>Number of resale transactions by flat-type in </a:t>
            </a:r>
            <a:r>
              <a:rPr lang="en-US" dirty="0" err="1" smtClean="0"/>
              <a:t>Serangoon</a:t>
            </a:r>
            <a:r>
              <a:rPr lang="en-US" dirty="0" smtClean="0"/>
              <a:t>: 1 ROOM: 0 2 ROOM: 7 3 ROOM: 321 4 ROOM: 594 5 ROOM: 211 EXECUTIVE: 181 MULTI-GENERATION: 0 Total: 1314</a:t>
            </a:r>
          </a:p>
          <a:p>
            <a:pPr marL="180975" indent="-168275">
              <a:buFont typeface="Wingdings" charset="2"/>
              <a:buChar char="§"/>
            </a:pPr>
            <a:endParaRPr lang="en-US" sz="1200" dirty="0" smtClean="0">
              <a:latin typeface="Arial" charset="0"/>
              <a:ea typeface="Arial" charset="0"/>
              <a:cs typeface="Arial" charset="0"/>
            </a:endParaRPr>
          </a:p>
          <a:p>
            <a:pPr marL="180975" indent="-168275">
              <a:buFont typeface="Wingdings" charset="2"/>
              <a:buChar char="§"/>
            </a:pPr>
            <a:r>
              <a:rPr lang="en-US" dirty="0" smtClean="0"/>
              <a:t>OVERALL,</a:t>
            </a:r>
            <a:r>
              <a:rPr lang="en-US" baseline="0" dirty="0" smtClean="0"/>
              <a:t> % of resale transactions for 1-3 room is 27%</a:t>
            </a:r>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19</a:t>
            </a:fld>
            <a:endParaRPr lang="en-US"/>
          </a:p>
        </p:txBody>
      </p:sp>
    </p:spTree>
    <p:extLst>
      <p:ext uri="{BB962C8B-B14F-4D97-AF65-F5344CB8AC3E}">
        <p14:creationId xmlns:p14="http://schemas.microsoft.com/office/powerpoint/2010/main" val="1960701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indent="-168275">
              <a:buFont typeface="Wingdings" charset="2"/>
              <a:buChar char="§"/>
            </a:pPr>
            <a:r>
              <a:rPr lang="en-US" sz="1200" dirty="0" smtClean="0">
                <a:latin typeface="Arial" charset="0"/>
                <a:ea typeface="Arial" charset="0"/>
                <a:cs typeface="Arial" charset="0"/>
              </a:rPr>
              <a:t>CENTRAL Region tends</a:t>
            </a:r>
            <a:r>
              <a:rPr lang="en-US" sz="1200" baseline="0" dirty="0" smtClean="0">
                <a:latin typeface="Arial" charset="0"/>
                <a:ea typeface="Arial" charset="0"/>
                <a:cs typeface="Arial" charset="0"/>
              </a:rPr>
              <a:t> to have higher prices and wide spread of </a:t>
            </a:r>
            <a:r>
              <a:rPr lang="en-US" sz="1200" baseline="0" dirty="0" err="1" smtClean="0">
                <a:latin typeface="Arial" charset="0"/>
                <a:ea typeface="Arial" charset="0"/>
                <a:cs typeface="Arial" charset="0"/>
              </a:rPr>
              <a:t>floow</a:t>
            </a:r>
            <a:r>
              <a:rPr lang="en-US" sz="1200" baseline="0" dirty="0" smtClean="0">
                <a:latin typeface="Arial" charset="0"/>
                <a:ea typeface="Arial" charset="0"/>
                <a:cs typeface="Arial" charset="0"/>
              </a:rPr>
              <a:t> values</a:t>
            </a:r>
          </a:p>
          <a:p>
            <a:pPr marL="180975" indent="-168275">
              <a:buFont typeface="Wingdings" charset="2"/>
              <a:buChar char="§"/>
            </a:pPr>
            <a:r>
              <a:rPr lang="en-US" dirty="0" smtClean="0"/>
              <a:t>Toa</a:t>
            </a:r>
            <a:r>
              <a:rPr lang="en-US" baseline="0" dirty="0" smtClean="0"/>
              <a:t> </a:t>
            </a:r>
            <a:r>
              <a:rPr lang="en-US" baseline="0" dirty="0" err="1" smtClean="0"/>
              <a:t>Payoh</a:t>
            </a:r>
            <a:r>
              <a:rPr lang="en-US" baseline="0" dirty="0" smtClean="0"/>
              <a:t> </a:t>
            </a:r>
            <a:r>
              <a:rPr lang="en-US" dirty="0" smtClean="0"/>
              <a:t>Number of resale transactions by flat-type : 1 ROOM: 0.0% 2 ROOM: 1.0% 3 ROOM: 26.1% 4 ROOM: 41.2% 5 ROOM: 23.8% EXECUTIVE: 7.8% MULTI-GENERATION: 0.0% Total: 59809</a:t>
            </a:r>
          </a:p>
          <a:p>
            <a:pPr marL="180975" indent="-168275">
              <a:buFont typeface="Wingdings" charset="2"/>
              <a:buChar char="§"/>
            </a:pPr>
            <a:r>
              <a:rPr lang="en-US" sz="1200" baseline="0" dirty="0" smtClean="0">
                <a:latin typeface="Arial" charset="0"/>
                <a:ea typeface="Arial" charset="0"/>
                <a:cs typeface="Arial" charset="0"/>
              </a:rPr>
              <a:t>ABOUT 50% of </a:t>
            </a:r>
            <a:r>
              <a:rPr lang="en-US" sz="1200" baseline="0" dirty="0" err="1" smtClean="0">
                <a:latin typeface="Arial" charset="0"/>
                <a:ea typeface="Arial" charset="0"/>
                <a:cs typeface="Arial" charset="0"/>
              </a:rPr>
              <a:t>toa</a:t>
            </a:r>
            <a:r>
              <a:rPr lang="en-US" sz="1200" baseline="0" dirty="0" smtClean="0">
                <a:latin typeface="Arial" charset="0"/>
                <a:ea typeface="Arial" charset="0"/>
                <a:cs typeface="Arial" charset="0"/>
              </a:rPr>
              <a:t> </a:t>
            </a:r>
            <a:r>
              <a:rPr lang="en-US" sz="1200" baseline="0" dirty="0" err="1" smtClean="0">
                <a:latin typeface="Arial" charset="0"/>
                <a:ea typeface="Arial" charset="0"/>
                <a:cs typeface="Arial" charset="0"/>
              </a:rPr>
              <a:t>payoh</a:t>
            </a:r>
            <a:r>
              <a:rPr lang="en-US" sz="1200" baseline="0" dirty="0" smtClean="0">
                <a:latin typeface="Arial" charset="0"/>
                <a:ea typeface="Arial" charset="0"/>
                <a:cs typeface="Arial" charset="0"/>
              </a:rPr>
              <a:t>/GEYLANG is 1-3 room</a:t>
            </a:r>
          </a:p>
          <a:p>
            <a:pPr marL="180975" indent="-168275">
              <a:buFont typeface="Wingdings" charset="2"/>
              <a:buChar char="§"/>
            </a:pPr>
            <a:r>
              <a:rPr lang="en-US" sz="1200" baseline="0" dirty="0" smtClean="0">
                <a:latin typeface="Arial" charset="0"/>
                <a:ea typeface="Arial" charset="0"/>
                <a:cs typeface="Arial" charset="0"/>
              </a:rPr>
              <a:t>GEYLANG </a:t>
            </a:r>
            <a:r>
              <a:rPr lang="en-US" dirty="0" smtClean="0"/>
              <a:t>Number of resale transactions by flat-type in </a:t>
            </a:r>
            <a:r>
              <a:rPr lang="en-US" dirty="0" err="1" smtClean="0"/>
              <a:t>Geylang</a:t>
            </a:r>
            <a:r>
              <a:rPr lang="en-US" dirty="0" smtClean="0"/>
              <a:t>: 1 ROOM: 0.0% 2 ROOM: 3.9% 3 ROOM: 46.8% 4 ROOM: 33.3% 5 ROOM: 12.5% EXECUTIVE: 3.4% MULTI-GENERATION: 0.0% Total: 1650</a:t>
            </a:r>
            <a:endParaRPr lang="en-US" sz="1200" baseline="0" dirty="0" smtClean="0">
              <a:latin typeface="Arial" charset="0"/>
              <a:ea typeface="Arial" charset="0"/>
              <a:cs typeface="Arial" charset="0"/>
            </a:endParaRPr>
          </a:p>
          <a:p>
            <a:pPr marL="12700" indent="0">
              <a:buFont typeface="Wingdings" charset="2"/>
              <a:buNone/>
            </a:pPr>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20</a:t>
            </a:fld>
            <a:endParaRPr lang="en-US"/>
          </a:p>
        </p:txBody>
      </p:sp>
    </p:spTree>
    <p:extLst>
      <p:ext uri="{BB962C8B-B14F-4D97-AF65-F5344CB8AC3E}">
        <p14:creationId xmlns:p14="http://schemas.microsoft.com/office/powerpoint/2010/main" val="1382163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indent="-168275">
              <a:buFont typeface="Wingdings" charset="2"/>
              <a:buChar char="§"/>
            </a:pPr>
            <a:r>
              <a:rPr lang="en-US" sz="1200" dirty="0" err="1" smtClean="0">
                <a:latin typeface="Arial" charset="0"/>
                <a:ea typeface="Arial" charset="0"/>
                <a:cs typeface="Arial" charset="0"/>
              </a:rPr>
              <a:t>Pasir</a:t>
            </a:r>
            <a:r>
              <a:rPr lang="en-US" sz="1200" dirty="0" smtClean="0">
                <a:latin typeface="Arial" charset="0"/>
                <a:ea typeface="Arial" charset="0"/>
                <a:cs typeface="Arial" charset="0"/>
              </a:rPr>
              <a:t> </a:t>
            </a:r>
            <a:r>
              <a:rPr lang="en-US" sz="1200" dirty="0" err="1" smtClean="0">
                <a:latin typeface="Arial" charset="0"/>
                <a:ea typeface="Arial" charset="0"/>
                <a:cs typeface="Arial" charset="0"/>
              </a:rPr>
              <a:t>Ris</a:t>
            </a:r>
            <a:r>
              <a:rPr lang="en-US" sz="1200" dirty="0" smtClean="0">
                <a:latin typeface="Arial" charset="0"/>
                <a:ea typeface="Arial" charset="0"/>
                <a:cs typeface="Arial" charset="0"/>
              </a:rPr>
              <a:t> resale transactions were mostly for 5 room flats and above</a:t>
            </a:r>
          </a:p>
          <a:p>
            <a:pPr marL="180975" indent="-168275">
              <a:buFont typeface="Wingdings" charset="2"/>
              <a:buChar char="§"/>
            </a:pPr>
            <a:r>
              <a:rPr lang="en-US" sz="1200" dirty="0" smtClean="0">
                <a:latin typeface="Arial" charset="0"/>
                <a:ea typeface="Arial" charset="0"/>
                <a:cs typeface="Arial" charset="0"/>
              </a:rPr>
              <a:t>Compare this</a:t>
            </a:r>
            <a:r>
              <a:rPr lang="en-US" sz="1200" baseline="0" dirty="0" smtClean="0">
                <a:latin typeface="Arial" charset="0"/>
                <a:ea typeface="Arial" charset="0"/>
                <a:cs typeface="Arial" charset="0"/>
              </a:rPr>
              <a:t> with the </a:t>
            </a:r>
            <a:r>
              <a:rPr lang="en-US" sz="1200" baseline="0" dirty="0" err="1" smtClean="0">
                <a:latin typeface="Arial" charset="0"/>
                <a:ea typeface="Arial" charset="0"/>
                <a:cs typeface="Arial" charset="0"/>
              </a:rPr>
              <a:t>overal</a:t>
            </a:r>
            <a:r>
              <a:rPr lang="en-US" sz="1200" baseline="0" dirty="0" smtClean="0">
                <a:latin typeface="Arial" charset="0"/>
                <a:ea typeface="Arial" charset="0"/>
                <a:cs typeface="Arial" charset="0"/>
              </a:rPr>
              <a:t> distribution,</a:t>
            </a:r>
          </a:p>
          <a:p>
            <a:pPr marL="180975" indent="-168275">
              <a:buFont typeface="Wingdings" charset="2"/>
              <a:buChar char="§"/>
            </a:pPr>
            <a:endParaRPr lang="en-US" sz="1200" baseline="0" dirty="0" smtClean="0">
              <a:latin typeface="Arial" charset="0"/>
              <a:ea typeface="Arial" charset="0"/>
              <a:cs typeface="Arial" charset="0"/>
            </a:endParaRPr>
          </a:p>
          <a:p>
            <a:pPr marL="180975" marR="0" indent="-168275" algn="l" defTabSz="914400" rtl="0" eaLnBrk="1" fontAlgn="auto" latinLnBrk="0" hangingPunct="1">
              <a:lnSpc>
                <a:spcPct val="100000"/>
              </a:lnSpc>
              <a:spcBef>
                <a:spcPts val="0"/>
              </a:spcBef>
              <a:spcAft>
                <a:spcPts val="0"/>
              </a:spcAft>
              <a:buClrTx/>
              <a:buSzTx/>
              <a:buFont typeface="Wingdings" charset="2"/>
              <a:buChar char="§"/>
              <a:tabLst/>
              <a:defRPr/>
            </a:pPr>
            <a:r>
              <a:rPr lang="en-US" dirty="0" smtClean="0"/>
              <a:t>4 ROOM: 41.2% 5 ROOM and above: 31%</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21</a:t>
            </a:fld>
            <a:endParaRPr lang="en-US"/>
          </a:p>
        </p:txBody>
      </p:sp>
    </p:spTree>
    <p:extLst>
      <p:ext uri="{BB962C8B-B14F-4D97-AF65-F5344CB8AC3E}">
        <p14:creationId xmlns:p14="http://schemas.microsoft.com/office/powerpoint/2010/main" val="1391438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E0A660-11DA-C145-9CBA-FD253566312B}" type="slidenum">
              <a:rPr lang="en-US" smtClean="0"/>
              <a:t>24</a:t>
            </a:fld>
            <a:endParaRPr lang="en-US"/>
          </a:p>
        </p:txBody>
      </p:sp>
    </p:spTree>
    <p:extLst>
      <p:ext uri="{BB962C8B-B14F-4D97-AF65-F5344CB8AC3E}">
        <p14:creationId xmlns:p14="http://schemas.microsoft.com/office/powerpoint/2010/main" val="1737570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27</a:t>
            </a:fld>
            <a:endParaRPr lang="en-US"/>
          </a:p>
        </p:txBody>
      </p:sp>
    </p:spTree>
    <p:extLst>
      <p:ext uri="{BB962C8B-B14F-4D97-AF65-F5344CB8AC3E}">
        <p14:creationId xmlns:p14="http://schemas.microsoft.com/office/powerpoint/2010/main" val="148957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28</a:t>
            </a:fld>
            <a:endParaRPr lang="en-US"/>
          </a:p>
        </p:txBody>
      </p:sp>
    </p:spTree>
    <p:extLst>
      <p:ext uri="{BB962C8B-B14F-4D97-AF65-F5344CB8AC3E}">
        <p14:creationId xmlns:p14="http://schemas.microsoft.com/office/powerpoint/2010/main" val="971028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5</a:t>
            </a:fld>
            <a:endParaRPr lang="en-US"/>
          </a:p>
        </p:txBody>
      </p:sp>
    </p:spTree>
    <p:extLst>
      <p:ext uri="{BB962C8B-B14F-4D97-AF65-F5344CB8AC3E}">
        <p14:creationId xmlns:p14="http://schemas.microsoft.com/office/powerpoint/2010/main" val="541182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indent="-168275">
              <a:buFont typeface="Wingdings" charset="2"/>
              <a:buChar char="§"/>
            </a:pPr>
            <a:r>
              <a:rPr lang="en-US" sz="1200" dirty="0" smtClean="0">
                <a:latin typeface="Arial" charset="0"/>
                <a:ea typeface="Arial" charset="0"/>
                <a:cs typeface="Arial" charset="0"/>
              </a:rPr>
              <a:t>Growth in most towns hover around -6% to 14%; </a:t>
            </a:r>
            <a:r>
              <a:rPr lang="en-US" sz="1200" dirty="0" err="1" smtClean="0">
                <a:latin typeface="Arial" charset="0"/>
                <a:ea typeface="Arial" charset="0"/>
                <a:cs typeface="Arial" charset="0"/>
              </a:rPr>
              <a:t>Punggol</a:t>
            </a:r>
            <a:r>
              <a:rPr lang="en-US" sz="1200" dirty="0" smtClean="0">
                <a:latin typeface="Arial" charset="0"/>
                <a:ea typeface="Arial" charset="0"/>
                <a:cs typeface="Arial" charset="0"/>
              </a:rPr>
              <a:t> and </a:t>
            </a:r>
            <a:r>
              <a:rPr lang="en-US" sz="1200" dirty="0" err="1" smtClean="0">
                <a:latin typeface="Arial" charset="0"/>
                <a:ea typeface="Arial" charset="0"/>
                <a:cs typeface="Arial" charset="0"/>
              </a:rPr>
              <a:t>Sengkang</a:t>
            </a:r>
            <a:r>
              <a:rPr lang="en-US" sz="1200" dirty="0" smtClean="0">
                <a:latin typeface="Arial" charset="0"/>
                <a:ea typeface="Arial" charset="0"/>
                <a:cs typeface="Arial" charset="0"/>
              </a:rPr>
              <a:t> are by far the fastest growing towns at 36% and 115% respectively</a:t>
            </a:r>
          </a:p>
          <a:p>
            <a:pPr marL="180975" indent="-168275">
              <a:buFont typeface="Wingdings" charset="2"/>
              <a:buChar char="§"/>
            </a:pPr>
            <a:r>
              <a:rPr lang="en-US" sz="1200" dirty="0" smtClean="0">
                <a:latin typeface="Arial" charset="0"/>
                <a:ea typeface="Arial" charset="0"/>
                <a:cs typeface="Arial" charset="0"/>
              </a:rPr>
              <a:t>Town populations are declining fastest in mature estates : </a:t>
            </a:r>
            <a:r>
              <a:rPr lang="en-US" sz="1200" dirty="0" err="1" smtClean="0">
                <a:latin typeface="Arial" charset="0"/>
                <a:ea typeface="Arial" charset="0"/>
                <a:cs typeface="Arial" charset="0"/>
              </a:rPr>
              <a:t>Serangoon</a:t>
            </a:r>
            <a:r>
              <a:rPr lang="en-US" sz="1200" dirty="0" smtClean="0">
                <a:latin typeface="Arial" charset="0"/>
                <a:ea typeface="Arial" charset="0"/>
                <a:cs typeface="Arial" charset="0"/>
              </a:rPr>
              <a:t> and </a:t>
            </a:r>
            <a:r>
              <a:rPr lang="en-US" sz="1200" dirty="0" err="1" smtClean="0">
                <a:latin typeface="Arial" charset="0"/>
                <a:ea typeface="Arial" charset="0"/>
                <a:cs typeface="Arial" charset="0"/>
              </a:rPr>
              <a:t>Geylang</a:t>
            </a:r>
            <a:endParaRPr lang="en-US" sz="1200" dirty="0" smtClean="0">
              <a:latin typeface="Arial" charset="0"/>
              <a:ea typeface="Arial" charset="0"/>
              <a:cs typeface="Arial" charset="0"/>
            </a:endParaRPr>
          </a:p>
          <a:p>
            <a:pPr marL="180975" indent="-168275">
              <a:buFont typeface="Wingdings" charset="2"/>
              <a:buChar char="§"/>
            </a:pPr>
            <a:r>
              <a:rPr lang="en-US" sz="1200" dirty="0" smtClean="0">
                <a:latin typeface="Arial" charset="0"/>
                <a:ea typeface="Arial" charset="0"/>
                <a:cs typeface="Arial" charset="0"/>
              </a:rPr>
              <a:t>Non </a:t>
            </a:r>
            <a:r>
              <a:rPr lang="mr-IN" sz="1200" dirty="0" smtClean="0">
                <a:latin typeface="Arial" charset="0"/>
                <a:ea typeface="Arial" charset="0"/>
                <a:cs typeface="Arial" charset="0"/>
              </a:rPr>
              <a:t>–</a:t>
            </a:r>
            <a:r>
              <a:rPr lang="en-US" sz="1200" dirty="0" smtClean="0">
                <a:latin typeface="Arial" charset="0"/>
                <a:ea typeface="Arial" charset="0"/>
                <a:cs typeface="Arial" charset="0"/>
              </a:rPr>
              <a:t> mature towns have the fastest</a:t>
            </a:r>
            <a:r>
              <a:rPr lang="en-US" sz="1200" baseline="0" dirty="0" smtClean="0">
                <a:latin typeface="Arial" charset="0"/>
                <a:ea typeface="Arial" charset="0"/>
                <a:cs typeface="Arial" charset="0"/>
              </a:rPr>
              <a:t> growing populations, except BB and JE</a:t>
            </a:r>
          </a:p>
          <a:p>
            <a:pPr marL="180975" indent="-168275">
              <a:buFont typeface="Wingdings" charset="2"/>
              <a:buChar char="§"/>
            </a:pPr>
            <a:endParaRPr lang="en-US" sz="1200" dirty="0" smtClean="0">
              <a:latin typeface="Arial" charset="0"/>
              <a:ea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29</a:t>
            </a:fld>
            <a:endParaRPr lang="en-US"/>
          </a:p>
        </p:txBody>
      </p:sp>
    </p:spTree>
    <p:extLst>
      <p:ext uri="{BB962C8B-B14F-4D97-AF65-F5344CB8AC3E}">
        <p14:creationId xmlns:p14="http://schemas.microsoft.com/office/powerpoint/2010/main" val="1236933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set has 42 records It covers 2 years: 2008 and 2013 There are 7 flat types: ['1-room' '2-room' '3-room' '4-room' '5-room' 'All' 'Executive'] There are 3 age groups: ['15-64' '65 &amp; above' 'Below 15']</a:t>
            </a:r>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32</a:t>
            </a:fld>
            <a:endParaRPr lang="en-US"/>
          </a:p>
        </p:txBody>
      </p:sp>
    </p:spTree>
    <p:extLst>
      <p:ext uri="{BB962C8B-B14F-4D97-AF65-F5344CB8AC3E}">
        <p14:creationId xmlns:p14="http://schemas.microsoft.com/office/powerpoint/2010/main" val="535753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1950" indent="-350838">
              <a:buFont typeface="Wingdings" charset="2"/>
              <a:buChar char="§"/>
            </a:pPr>
            <a:r>
              <a:rPr lang="en-US" sz="1200" dirty="0" smtClean="0">
                <a:latin typeface="Arial" charset="0"/>
                <a:ea typeface="Arial" charset="0"/>
                <a:cs typeface="Arial" charset="0"/>
              </a:rPr>
              <a:t>From 2008 </a:t>
            </a:r>
            <a:r>
              <a:rPr lang="mr-IN" sz="1200" dirty="0" smtClean="0">
                <a:latin typeface="Arial" charset="0"/>
                <a:ea typeface="Arial" charset="0"/>
                <a:cs typeface="Arial" charset="0"/>
              </a:rPr>
              <a:t>–</a:t>
            </a:r>
            <a:r>
              <a:rPr lang="en-US" sz="1200" dirty="0" smtClean="0">
                <a:latin typeface="Arial" charset="0"/>
                <a:ea typeface="Arial" charset="0"/>
                <a:cs typeface="Arial" charset="0"/>
              </a:rPr>
              <a:t> 2013, percentage of age group &gt; 65 years increased by 1.2% and percentage of age group &lt;15 years decreased by a comparable amount (-1.0%)</a:t>
            </a:r>
          </a:p>
          <a:p>
            <a:pPr marL="361950" indent="-350838">
              <a:buFont typeface="Wingdings" charset="2"/>
              <a:buChar char="§"/>
            </a:pPr>
            <a:r>
              <a:rPr lang="en-US" sz="1200" dirty="0" smtClean="0">
                <a:latin typeface="Arial" charset="0"/>
                <a:ea typeface="Arial" charset="0"/>
                <a:cs typeface="Arial" charset="0"/>
              </a:rPr>
              <a:t>This is in line with Singapore’s trend of an aging population, given that the majority of Singapore residents stay in HDB flats. The percentage however is small, and further study is required ascertain if this observation is caused by other factors.</a:t>
            </a:r>
            <a:endParaRPr lang="en-US" sz="1200" dirty="0" smtClean="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48E0A660-11DA-C145-9CBA-FD253566312B}" type="slidenum">
              <a:rPr lang="en-US" smtClean="0"/>
              <a:t>34</a:t>
            </a:fld>
            <a:endParaRPr lang="en-US"/>
          </a:p>
        </p:txBody>
      </p:sp>
    </p:spTree>
    <p:extLst>
      <p:ext uri="{BB962C8B-B14F-4D97-AF65-F5344CB8AC3E}">
        <p14:creationId xmlns:p14="http://schemas.microsoft.com/office/powerpoint/2010/main" val="407149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Char char="§"/>
            </a:pPr>
            <a:r>
              <a:rPr lang="en-US" sz="1200" dirty="0" smtClean="0">
                <a:latin typeface="Arial" charset="0"/>
                <a:ea typeface="Arial" charset="0"/>
                <a:cs typeface="Arial" charset="0"/>
              </a:rPr>
              <a:t>Comparing flat types in 2013,  1 room flats have the highest proportion of &gt;65 years and lowest proportion of &lt;15 years. This is unsurprising as seniors may tend to downgrade when they retire and their children move out. Children &lt; 15 years would most likely be staying with their families, so are less likely to stay in a 1 room flat and therefore make up a comparatively small fraction in 1 room </a:t>
            </a:r>
            <a:r>
              <a:rPr lang="en-US" sz="1200" dirty="0" smtClean="0">
                <a:latin typeface="Arial" charset="0"/>
                <a:ea typeface="Arial" charset="0"/>
                <a:cs typeface="Arial" charset="0"/>
              </a:rPr>
              <a:t>flats</a:t>
            </a:r>
          </a:p>
          <a:p>
            <a:pPr>
              <a:buFont typeface="Wingdings" charset="2"/>
              <a:buChar char="§"/>
            </a:pPr>
            <a:r>
              <a:rPr lang="en-US" sz="1200" baseline="0" dirty="0" smtClean="0">
                <a:latin typeface="Arial" charset="0"/>
                <a:ea typeface="Arial" charset="0"/>
                <a:cs typeface="Arial" charset="0"/>
              </a:rPr>
              <a:t> larger flats have more economically active adults (more able to afford large flats?)</a:t>
            </a:r>
            <a:endParaRPr lang="en-US" sz="1200" dirty="0" smtClean="0">
              <a:latin typeface="Arial" charset="0"/>
              <a:ea typeface="Arial" charset="0"/>
              <a:cs typeface="Arial" charset="0"/>
            </a:endParaRPr>
          </a:p>
          <a:p>
            <a:pPr>
              <a:buFont typeface="Wingdings" charset="2"/>
              <a:buChar char="§"/>
            </a:pPr>
            <a:endParaRPr lang="en-US" sz="1200" dirty="0" smtClean="0">
              <a:latin typeface="Arial" charset="0"/>
              <a:ea typeface="Arial" charset="0"/>
              <a:cs typeface="Arial" charset="0"/>
            </a:endParaRPr>
          </a:p>
          <a:p>
            <a:pPr marL="180975" indent="-180975">
              <a:buFont typeface="Wingdings" charset="2"/>
              <a:buChar char="§"/>
            </a:pPr>
            <a:r>
              <a:rPr lang="en-US" sz="1200" dirty="0" smtClean="0">
                <a:latin typeface="Arial" charset="0"/>
                <a:ea typeface="Arial" charset="0"/>
                <a:cs typeface="Arial" charset="0"/>
              </a:rPr>
              <a:t>Surprisingly, this trend is not seen in 2 </a:t>
            </a:r>
            <a:r>
              <a:rPr lang="mr-IN" sz="1200" dirty="0" smtClean="0">
                <a:latin typeface="Arial" charset="0"/>
                <a:ea typeface="Arial" charset="0"/>
                <a:cs typeface="Arial" charset="0"/>
              </a:rPr>
              <a:t>–</a:t>
            </a:r>
            <a:r>
              <a:rPr lang="en-US" sz="1200" dirty="0" smtClean="0">
                <a:latin typeface="Arial" charset="0"/>
                <a:ea typeface="Arial" charset="0"/>
                <a:cs typeface="Arial" charset="0"/>
              </a:rPr>
              <a:t> room flats, where almost 20% of residents are &lt; 15 years, comparable to 5-room/Executive</a:t>
            </a:r>
          </a:p>
          <a:p>
            <a:pPr marL="180975" indent="-180975">
              <a:buFont typeface="Wingdings" charset="2"/>
              <a:buChar char="§"/>
            </a:pPr>
            <a:r>
              <a:rPr lang="en-US" sz="1200" dirty="0" smtClean="0">
                <a:latin typeface="Arial" charset="0"/>
                <a:ea typeface="Arial" charset="0"/>
                <a:cs typeface="Arial" charset="0"/>
              </a:rPr>
              <a:t> As expected, the larger flats (4-room to Exec) have a higher proportion of age group 15 </a:t>
            </a:r>
            <a:r>
              <a:rPr lang="mr-IN" sz="1200" dirty="0" smtClean="0">
                <a:latin typeface="Arial" charset="0"/>
                <a:ea typeface="Arial" charset="0"/>
                <a:cs typeface="Arial" charset="0"/>
              </a:rPr>
              <a:t>–</a:t>
            </a:r>
            <a:r>
              <a:rPr lang="en-US" sz="1200" dirty="0" smtClean="0">
                <a:latin typeface="Arial" charset="0"/>
                <a:ea typeface="Arial" charset="0"/>
                <a:cs typeface="Arial" charset="0"/>
              </a:rPr>
              <a:t> 65 , the age-group that is most likely to be economically active, and therefore able to afford larger flats</a:t>
            </a:r>
          </a:p>
          <a:p>
            <a:pPr>
              <a:buFont typeface="Wingdings" charset="2"/>
              <a:buChar char="§"/>
            </a:pPr>
            <a:endParaRPr lang="en-US" sz="1200" dirty="0" smtClean="0">
              <a:latin typeface="Arial" charset="0"/>
              <a:ea typeface="Arial" charset="0"/>
              <a:cs typeface="Arial" charset="0"/>
            </a:endParaRPr>
          </a:p>
          <a:p>
            <a:pPr>
              <a:buFont typeface="Wingdings" charset="2"/>
              <a:buChar char="§"/>
            </a:pPr>
            <a:endParaRPr lang="en-US" sz="1200" dirty="0" smtClean="0">
              <a:latin typeface="Arial" charset="0"/>
              <a:ea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35</a:t>
            </a:fld>
            <a:endParaRPr lang="en-US"/>
          </a:p>
        </p:txBody>
      </p:sp>
    </p:spTree>
    <p:extLst>
      <p:ext uri="{BB962C8B-B14F-4D97-AF65-F5344CB8AC3E}">
        <p14:creationId xmlns:p14="http://schemas.microsoft.com/office/powerpoint/2010/main" val="1080394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6</a:t>
            </a:fld>
            <a:endParaRPr lang="en-US"/>
          </a:p>
        </p:txBody>
      </p:sp>
    </p:spTree>
    <p:extLst>
      <p:ext uri="{BB962C8B-B14F-4D97-AF65-F5344CB8AC3E}">
        <p14:creationId xmlns:p14="http://schemas.microsoft.com/office/powerpoint/2010/main" val="472835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Floor area </a:t>
            </a:r>
            <a:r>
              <a:rPr lang="mr-IN" dirty="0" smtClean="0"/>
              <a:t>–</a:t>
            </a:r>
            <a:r>
              <a:rPr lang="en-US" dirty="0" smtClean="0"/>
              <a:t> space</a:t>
            </a:r>
            <a:r>
              <a:rPr lang="en-US" baseline="0" dirty="0" smtClean="0"/>
              <a:t> </a:t>
            </a:r>
            <a:r>
              <a:rPr lang="en-US" baseline="0" dirty="0" err="1" smtClean="0"/>
              <a:t>impt</a:t>
            </a:r>
            <a:r>
              <a:rPr lang="en-US" baseline="0" dirty="0" smtClean="0"/>
              <a:t> consideration in purchasing a flat. </a:t>
            </a:r>
          </a:p>
          <a:p>
            <a:r>
              <a:rPr lang="en-US" baseline="0" dirty="0" smtClean="0"/>
              <a:t>Lease </a:t>
            </a:r>
            <a:r>
              <a:rPr lang="mr-IN" baseline="0" dirty="0" smtClean="0"/>
              <a:t>–</a:t>
            </a:r>
            <a:r>
              <a:rPr lang="en-US" baseline="0" dirty="0" smtClean="0"/>
              <a:t> median lease remaining gives user idea of whether his flat would be attractive in current resale market</a:t>
            </a:r>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7</a:t>
            </a:fld>
            <a:endParaRPr lang="en-US"/>
          </a:p>
        </p:txBody>
      </p:sp>
    </p:spTree>
    <p:extLst>
      <p:ext uri="{BB962C8B-B14F-4D97-AF65-F5344CB8AC3E}">
        <p14:creationId xmlns:p14="http://schemas.microsoft.com/office/powerpoint/2010/main" val="1261950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matplotlib.cm</a:t>
            </a:r>
            <a:r>
              <a:rPr lang="en-US" dirty="0" smtClean="0"/>
              <a:t> as cm import </a:t>
            </a:r>
            <a:r>
              <a:rPr lang="en-US" dirty="0" err="1" smtClean="0"/>
              <a:t>matplotlib.colors</a:t>
            </a:r>
            <a:r>
              <a:rPr lang="en-US" dirty="0" smtClean="0"/>
              <a:t> as </a:t>
            </a:r>
            <a:r>
              <a:rPr lang="en-US" dirty="0" err="1" smtClean="0"/>
              <a:t>mcolors</a:t>
            </a:r>
            <a:endParaRPr lang="en-US" dirty="0" smtClean="0"/>
          </a:p>
          <a:p>
            <a:endParaRPr lang="en-US" dirty="0" smtClean="0"/>
          </a:p>
          <a:p>
            <a:r>
              <a:rPr lang="en-US" dirty="0" smtClean="0"/>
              <a:t> normalize = </a:t>
            </a:r>
            <a:r>
              <a:rPr lang="en-US" dirty="0" err="1" smtClean="0"/>
              <a:t>mcolors.Normalize</a:t>
            </a:r>
            <a:r>
              <a:rPr lang="en-US" dirty="0" smtClean="0"/>
              <a:t>(</a:t>
            </a:r>
            <a:r>
              <a:rPr lang="en-US" dirty="0" err="1" smtClean="0"/>
              <a:t>vmin</a:t>
            </a:r>
            <a:r>
              <a:rPr lang="en-US" dirty="0" smtClean="0"/>
              <a:t>=</a:t>
            </a:r>
            <a:r>
              <a:rPr lang="en-US" dirty="0" err="1" smtClean="0"/>
              <a:t>np.min</a:t>
            </a:r>
            <a:r>
              <a:rPr lang="en-US" dirty="0" smtClean="0"/>
              <a:t>(lease), </a:t>
            </a:r>
            <a:r>
              <a:rPr lang="en-US" dirty="0" err="1" smtClean="0"/>
              <a:t>vmax</a:t>
            </a:r>
            <a:r>
              <a:rPr lang="en-US" dirty="0" smtClean="0"/>
              <a:t>=</a:t>
            </a:r>
            <a:r>
              <a:rPr lang="en-US" dirty="0" err="1" smtClean="0"/>
              <a:t>np.max</a:t>
            </a:r>
            <a:r>
              <a:rPr lang="en-US" dirty="0" smtClean="0"/>
              <a:t>(lease))    for l in lease:        </a:t>
            </a:r>
            <a:r>
              <a:rPr lang="en-US" dirty="0" err="1" smtClean="0"/>
              <a:t>plt.plot</a:t>
            </a:r>
            <a:r>
              <a:rPr lang="en-US" dirty="0" smtClean="0"/>
              <a:t>(color=</a:t>
            </a:r>
            <a:r>
              <a:rPr lang="en-US" dirty="0" err="1" smtClean="0"/>
              <a:t>colormap</a:t>
            </a:r>
            <a:r>
              <a:rPr lang="en-US" dirty="0" smtClean="0"/>
              <a:t>(normalize(l)))    </a:t>
            </a:r>
            <a:r>
              <a:rPr lang="en-US" dirty="0" err="1" smtClean="0"/>
              <a:t>scalarmappaple</a:t>
            </a:r>
            <a:r>
              <a:rPr lang="en-US" dirty="0" smtClean="0"/>
              <a:t> = </a:t>
            </a:r>
            <a:r>
              <a:rPr lang="en-US" dirty="0" err="1" smtClean="0"/>
              <a:t>cm.ScalarMappable</a:t>
            </a:r>
            <a:r>
              <a:rPr lang="en-US" dirty="0" smtClean="0"/>
              <a:t>(norm=normalize, </a:t>
            </a:r>
            <a:r>
              <a:rPr lang="en-US" dirty="0" err="1" smtClean="0"/>
              <a:t>cmap</a:t>
            </a:r>
            <a:r>
              <a:rPr lang="en-US" dirty="0" smtClean="0"/>
              <a:t>=</a:t>
            </a:r>
            <a:r>
              <a:rPr lang="en-US" dirty="0" err="1" smtClean="0"/>
              <a:t>colormap</a:t>
            </a:r>
            <a:r>
              <a:rPr lang="en-US" dirty="0" smtClean="0"/>
              <a:t>)    </a:t>
            </a:r>
            <a:r>
              <a:rPr lang="en-US" dirty="0" err="1" smtClean="0"/>
              <a:t>scalarmappaple.set_array</a:t>
            </a:r>
            <a:r>
              <a:rPr lang="en-US" dirty="0" smtClean="0"/>
              <a:t>(lease)    </a:t>
            </a:r>
            <a:r>
              <a:rPr lang="en-US" dirty="0" err="1" smtClean="0"/>
              <a:t>cbar</a:t>
            </a:r>
            <a:r>
              <a:rPr lang="en-US" dirty="0" smtClean="0"/>
              <a:t> = </a:t>
            </a:r>
            <a:r>
              <a:rPr lang="en-US" dirty="0" err="1" smtClean="0"/>
              <a:t>plt.colorbar</a:t>
            </a:r>
            <a:r>
              <a:rPr lang="en-US" dirty="0" smtClean="0"/>
              <a:t>(</a:t>
            </a:r>
            <a:r>
              <a:rPr lang="en-US" dirty="0" err="1" smtClean="0"/>
              <a:t>scalarmappaple</a:t>
            </a:r>
            <a:r>
              <a:rPr lang="en-US" dirty="0" smtClean="0"/>
              <a:t>)    </a:t>
            </a:r>
            <a:r>
              <a:rPr lang="en-US" dirty="0" err="1" smtClean="0"/>
              <a:t>cbar.ax.set_ylabel</a:t>
            </a:r>
            <a:r>
              <a:rPr lang="en-US" dirty="0" smtClean="0"/>
              <a:t>('Lease remaining (years)')</a:t>
            </a:r>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8</a:t>
            </a:fld>
            <a:endParaRPr lang="en-US"/>
          </a:p>
        </p:txBody>
      </p:sp>
    </p:spTree>
    <p:extLst>
      <p:ext uri="{BB962C8B-B14F-4D97-AF65-F5344CB8AC3E}">
        <p14:creationId xmlns:p14="http://schemas.microsoft.com/office/powerpoint/2010/main" val="160182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matplotlib.cm</a:t>
            </a:r>
            <a:r>
              <a:rPr lang="en-US" dirty="0" smtClean="0"/>
              <a:t> as cm import </a:t>
            </a:r>
            <a:r>
              <a:rPr lang="en-US" dirty="0" err="1" smtClean="0"/>
              <a:t>matplotlib.colors</a:t>
            </a:r>
            <a:r>
              <a:rPr lang="en-US" dirty="0" smtClean="0"/>
              <a:t> as </a:t>
            </a:r>
            <a:r>
              <a:rPr lang="en-US" dirty="0" err="1" smtClean="0"/>
              <a:t>mcolors</a:t>
            </a:r>
            <a:endParaRPr lang="en-US" dirty="0" smtClean="0"/>
          </a:p>
          <a:p>
            <a:endParaRPr lang="en-US" dirty="0" smtClean="0"/>
          </a:p>
          <a:p>
            <a:r>
              <a:rPr lang="en-US" dirty="0" smtClean="0"/>
              <a:t> normalize = </a:t>
            </a:r>
            <a:r>
              <a:rPr lang="en-US" dirty="0" err="1" smtClean="0"/>
              <a:t>mcolors.Normalize</a:t>
            </a:r>
            <a:r>
              <a:rPr lang="en-US" dirty="0" smtClean="0"/>
              <a:t>(</a:t>
            </a:r>
            <a:r>
              <a:rPr lang="en-US" dirty="0" err="1" smtClean="0"/>
              <a:t>vmin</a:t>
            </a:r>
            <a:r>
              <a:rPr lang="en-US" dirty="0" smtClean="0"/>
              <a:t>=</a:t>
            </a:r>
            <a:r>
              <a:rPr lang="en-US" dirty="0" err="1" smtClean="0"/>
              <a:t>np.min</a:t>
            </a:r>
            <a:r>
              <a:rPr lang="en-US" dirty="0" smtClean="0"/>
              <a:t>(lease), </a:t>
            </a:r>
            <a:r>
              <a:rPr lang="en-US" dirty="0" err="1" smtClean="0"/>
              <a:t>vmax</a:t>
            </a:r>
            <a:r>
              <a:rPr lang="en-US" dirty="0" smtClean="0"/>
              <a:t>=</a:t>
            </a:r>
            <a:r>
              <a:rPr lang="en-US" dirty="0" err="1" smtClean="0"/>
              <a:t>np.max</a:t>
            </a:r>
            <a:r>
              <a:rPr lang="en-US" dirty="0" smtClean="0"/>
              <a:t>(lease))    for l in lease:        </a:t>
            </a:r>
            <a:r>
              <a:rPr lang="en-US" dirty="0" err="1" smtClean="0"/>
              <a:t>plt.plot</a:t>
            </a:r>
            <a:r>
              <a:rPr lang="en-US" dirty="0" smtClean="0"/>
              <a:t>(color=</a:t>
            </a:r>
            <a:r>
              <a:rPr lang="en-US" dirty="0" err="1" smtClean="0"/>
              <a:t>colormap</a:t>
            </a:r>
            <a:r>
              <a:rPr lang="en-US" dirty="0" smtClean="0"/>
              <a:t>(normalize(l)))    </a:t>
            </a:r>
            <a:r>
              <a:rPr lang="en-US" dirty="0" err="1" smtClean="0"/>
              <a:t>scalarmappaple</a:t>
            </a:r>
            <a:r>
              <a:rPr lang="en-US" dirty="0" smtClean="0"/>
              <a:t> = </a:t>
            </a:r>
            <a:r>
              <a:rPr lang="en-US" dirty="0" err="1" smtClean="0"/>
              <a:t>cm.ScalarMappable</a:t>
            </a:r>
            <a:r>
              <a:rPr lang="en-US" dirty="0" smtClean="0"/>
              <a:t>(norm=normalize, </a:t>
            </a:r>
            <a:r>
              <a:rPr lang="en-US" dirty="0" err="1" smtClean="0"/>
              <a:t>cmap</a:t>
            </a:r>
            <a:r>
              <a:rPr lang="en-US" dirty="0" smtClean="0"/>
              <a:t>=</a:t>
            </a:r>
            <a:r>
              <a:rPr lang="en-US" dirty="0" err="1" smtClean="0"/>
              <a:t>colormap</a:t>
            </a:r>
            <a:r>
              <a:rPr lang="en-US" dirty="0" smtClean="0"/>
              <a:t>)    </a:t>
            </a:r>
            <a:r>
              <a:rPr lang="en-US" dirty="0" err="1" smtClean="0"/>
              <a:t>scalarmappaple.set_array</a:t>
            </a:r>
            <a:r>
              <a:rPr lang="en-US" dirty="0" smtClean="0"/>
              <a:t>(lease)    </a:t>
            </a:r>
            <a:r>
              <a:rPr lang="en-US" dirty="0" err="1" smtClean="0"/>
              <a:t>cbar</a:t>
            </a:r>
            <a:r>
              <a:rPr lang="en-US" dirty="0" smtClean="0"/>
              <a:t> = </a:t>
            </a:r>
            <a:r>
              <a:rPr lang="en-US" dirty="0" err="1" smtClean="0"/>
              <a:t>plt.colorbar</a:t>
            </a:r>
            <a:r>
              <a:rPr lang="en-US" dirty="0" smtClean="0"/>
              <a:t>(</a:t>
            </a:r>
            <a:r>
              <a:rPr lang="en-US" dirty="0" err="1" smtClean="0"/>
              <a:t>scalarmappaple</a:t>
            </a:r>
            <a:r>
              <a:rPr lang="en-US" dirty="0" smtClean="0"/>
              <a:t>)    </a:t>
            </a:r>
            <a:r>
              <a:rPr lang="en-US" dirty="0" err="1" smtClean="0"/>
              <a:t>cbar.ax.set_ylabel</a:t>
            </a:r>
            <a:r>
              <a:rPr lang="en-US" dirty="0" smtClean="0"/>
              <a:t>('Lease remaining (years)')</a:t>
            </a:r>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9</a:t>
            </a:fld>
            <a:endParaRPr lang="en-US"/>
          </a:p>
        </p:txBody>
      </p:sp>
    </p:spTree>
    <p:extLst>
      <p:ext uri="{BB962C8B-B14F-4D97-AF65-F5344CB8AC3E}">
        <p14:creationId xmlns:p14="http://schemas.microsoft.com/office/powerpoint/2010/main" val="54987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indent="-168275">
              <a:buFont typeface="Wingdings" charset="2"/>
              <a:buChar char="§"/>
            </a:pPr>
            <a:r>
              <a:rPr lang="en-US" sz="1200" dirty="0" smtClean="0">
                <a:latin typeface="Arial" charset="0"/>
                <a:ea typeface="Arial" charset="0"/>
                <a:cs typeface="Arial" charset="0"/>
              </a:rPr>
              <a:t>Resale transaction prices generally showed a right-skewed </a:t>
            </a:r>
            <a:r>
              <a:rPr lang="en-US" sz="1200" dirty="0" smtClean="0">
                <a:latin typeface="Arial" charset="0"/>
                <a:ea typeface="Arial" charset="0"/>
                <a:cs typeface="Arial" charset="0"/>
              </a:rPr>
              <a:t>distribution</a:t>
            </a:r>
          </a:p>
          <a:p>
            <a:pPr marL="180975" indent="-168275">
              <a:buFont typeface="Wingdings" charset="2"/>
              <a:buChar char="§"/>
            </a:pPr>
            <a:endParaRPr lang="en-US" sz="1200" dirty="0" smtClean="0">
              <a:latin typeface="Arial" charset="0"/>
              <a:ea typeface="Arial" charset="0"/>
              <a:cs typeface="Arial" charset="0"/>
            </a:endParaRPr>
          </a:p>
          <a:p>
            <a:pPr marL="180975" indent="-168275">
              <a:buFont typeface="Wingdings" charset="2"/>
              <a:buChar char="§"/>
            </a:pPr>
            <a:r>
              <a:rPr lang="en-US" dirty="0" smtClean="0"/>
              <a:t>Highest resale price was $1180000.00 for a flat in </a:t>
            </a:r>
            <a:r>
              <a:rPr lang="en-US" dirty="0" err="1" smtClean="0"/>
              <a:t>Bishan</a:t>
            </a:r>
            <a:r>
              <a:rPr lang="en-US" dirty="0" smtClean="0"/>
              <a:t>, sold in 2017-02 - Flat-type: 5 room - Floor number: 40 to 42 - Floor area: 120.0 square </a:t>
            </a:r>
            <a:r>
              <a:rPr lang="en-US" dirty="0" err="1" smtClean="0"/>
              <a:t>metres</a:t>
            </a:r>
            <a:r>
              <a:rPr lang="en-US" dirty="0" smtClean="0"/>
              <a:t> - Remaining Lease: 93.0 years Median price was $410000.00 Lowest resale price was $90500.00 for a flat in Woodlands, sold in 2018-01 - Flat-type: 3 room - Floor number: 01 to 03 - Floor area: 60.0 square </a:t>
            </a:r>
            <a:r>
              <a:rPr lang="en-US" dirty="0" err="1" smtClean="0"/>
              <a:t>metres</a:t>
            </a:r>
            <a:r>
              <a:rPr lang="en-US" dirty="0" smtClean="0"/>
              <a:t> - Remaining Lease: 66.0 years</a:t>
            </a:r>
            <a:endParaRPr lang="en-US" sz="1200" dirty="0" smtClean="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48E0A660-11DA-C145-9CBA-FD253566312B}" type="slidenum">
              <a:rPr lang="en-US" smtClean="0"/>
              <a:t>10</a:t>
            </a:fld>
            <a:endParaRPr lang="en-US"/>
          </a:p>
        </p:txBody>
      </p:sp>
    </p:spTree>
    <p:extLst>
      <p:ext uri="{BB962C8B-B14F-4D97-AF65-F5344CB8AC3E}">
        <p14:creationId xmlns:p14="http://schemas.microsoft.com/office/powerpoint/2010/main" val="163850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indent="-168275">
              <a:buFont typeface="Wingdings" charset="2"/>
              <a:buChar char="§"/>
            </a:pPr>
            <a:r>
              <a:rPr lang="en-US" sz="1200" dirty="0" smtClean="0">
                <a:latin typeface="Arial" charset="0"/>
                <a:ea typeface="Arial" charset="0"/>
                <a:cs typeface="Arial" charset="0"/>
              </a:rPr>
              <a:t>Most of the resale transactions in the period were for 3-room to 5-room flats. Naturally, the larger volume of transactions gave a wider spread of resale prices for these flat types. There were many outliers for these flat types above the 75</a:t>
            </a:r>
            <a:r>
              <a:rPr lang="en-US" sz="1200" baseline="30000" dirty="0" smtClean="0">
                <a:latin typeface="Arial" charset="0"/>
                <a:ea typeface="Arial" charset="0"/>
                <a:cs typeface="Arial" charset="0"/>
              </a:rPr>
              <a:t>th</a:t>
            </a:r>
            <a:r>
              <a:rPr lang="en-US" sz="1200" dirty="0" smtClean="0">
                <a:latin typeface="Arial" charset="0"/>
                <a:ea typeface="Arial" charset="0"/>
                <a:cs typeface="Arial" charset="0"/>
              </a:rPr>
              <a:t> percentile</a:t>
            </a:r>
          </a:p>
          <a:p>
            <a:pPr marL="180975" indent="-168275">
              <a:buFont typeface="Wingdings" charset="2"/>
              <a:buChar char="§"/>
            </a:pPr>
            <a:r>
              <a:rPr lang="en-US" sz="1200" dirty="0" smtClean="0">
                <a:latin typeface="Arial" charset="0"/>
                <a:ea typeface="Arial" charset="0"/>
                <a:cs typeface="Arial" charset="0"/>
              </a:rPr>
              <a:t>There is some degree of overlap in prices for 4-room, 5 </a:t>
            </a:r>
            <a:r>
              <a:rPr lang="mr-IN" sz="1200" dirty="0" smtClean="0">
                <a:latin typeface="Arial" charset="0"/>
                <a:ea typeface="Arial" charset="0"/>
                <a:cs typeface="Arial" charset="0"/>
              </a:rPr>
              <a:t>–</a:t>
            </a:r>
            <a:r>
              <a:rPr lang="en-US" sz="1200" dirty="0" smtClean="0">
                <a:latin typeface="Arial" charset="0"/>
                <a:ea typeface="Arial" charset="0"/>
                <a:cs typeface="Arial" charset="0"/>
              </a:rPr>
              <a:t> room and Executive flats, where prices at the 75</a:t>
            </a:r>
            <a:r>
              <a:rPr lang="en-US" sz="1200" baseline="30000" dirty="0" smtClean="0">
                <a:latin typeface="Arial" charset="0"/>
                <a:ea typeface="Arial" charset="0"/>
                <a:cs typeface="Arial" charset="0"/>
              </a:rPr>
              <a:t>th</a:t>
            </a:r>
            <a:r>
              <a:rPr lang="en-US" sz="1200" dirty="0" smtClean="0">
                <a:latin typeface="Arial" charset="0"/>
                <a:ea typeface="Arial" charset="0"/>
                <a:cs typeface="Arial" charset="0"/>
              </a:rPr>
              <a:t> percentile were comparable to the medians of the next flat type</a:t>
            </a:r>
          </a:p>
        </p:txBody>
      </p:sp>
      <p:sp>
        <p:nvSpPr>
          <p:cNvPr id="4" name="Slide Number Placeholder 3"/>
          <p:cNvSpPr>
            <a:spLocks noGrp="1"/>
          </p:cNvSpPr>
          <p:nvPr>
            <p:ph type="sldNum" sz="quarter" idx="10"/>
          </p:nvPr>
        </p:nvSpPr>
        <p:spPr/>
        <p:txBody>
          <a:bodyPr/>
          <a:lstStyle/>
          <a:p>
            <a:fld id="{48E0A660-11DA-C145-9CBA-FD253566312B}" type="slidenum">
              <a:rPr lang="en-US" smtClean="0"/>
              <a:t>11</a:t>
            </a:fld>
            <a:endParaRPr lang="en-US"/>
          </a:p>
        </p:txBody>
      </p:sp>
    </p:spTree>
    <p:extLst>
      <p:ext uri="{BB962C8B-B14F-4D97-AF65-F5344CB8AC3E}">
        <p14:creationId xmlns:p14="http://schemas.microsoft.com/office/powerpoint/2010/main" val="1037998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indent="-168275">
              <a:buFont typeface="Wingdings" charset="2"/>
              <a:buChar char="§"/>
            </a:pPr>
            <a:r>
              <a:rPr lang="en-US" sz="1200" dirty="0" smtClean="0">
                <a:latin typeface="Arial" charset="0"/>
                <a:ea typeface="Arial" charset="0"/>
                <a:cs typeface="Arial" charset="0"/>
              </a:rPr>
              <a:t>The highest resale transactions for each town share similar attributes with resale prices ranging from $800,000 to $1,200,000 and floor area between 100-200sqm, with those with remaining lease at the upper end clustering around the top range of prices. There is little correlation between price and lease below 95 years </a:t>
            </a:r>
          </a:p>
          <a:p>
            <a:pPr marL="180975" indent="-168275">
              <a:buFont typeface="Wingdings" charset="2"/>
              <a:buChar char="§"/>
            </a:pPr>
            <a:r>
              <a:rPr lang="en-US" sz="1200" dirty="0" smtClean="0">
                <a:latin typeface="Arial" charset="0"/>
                <a:ea typeface="Arial" charset="0"/>
                <a:cs typeface="Arial" charset="0"/>
              </a:rPr>
              <a:t>Anomalies are </a:t>
            </a:r>
            <a:r>
              <a:rPr lang="en-US" sz="1200" dirty="0" err="1" smtClean="0">
                <a:latin typeface="Arial" charset="0"/>
                <a:ea typeface="Arial" charset="0"/>
                <a:cs typeface="Arial" charset="0"/>
              </a:rPr>
              <a:t>Kallang</a:t>
            </a:r>
            <a:r>
              <a:rPr lang="en-US" sz="1200" dirty="0" smtClean="0">
                <a:latin typeface="Arial" charset="0"/>
                <a:ea typeface="Arial" charset="0"/>
                <a:cs typeface="Arial" charset="0"/>
              </a:rPr>
              <a:t>/Whampoa and CCK (much larger than the rest) and </a:t>
            </a:r>
            <a:r>
              <a:rPr lang="en-US" sz="1200" dirty="0" err="1" smtClean="0">
                <a:latin typeface="Arial" charset="0"/>
                <a:ea typeface="Arial" charset="0"/>
                <a:cs typeface="Arial" charset="0"/>
              </a:rPr>
              <a:t>Sengkang</a:t>
            </a:r>
            <a:r>
              <a:rPr lang="en-US" sz="1200" dirty="0" smtClean="0">
                <a:latin typeface="Arial" charset="0"/>
                <a:ea typeface="Arial" charset="0"/>
                <a:cs typeface="Arial" charset="0"/>
              </a:rPr>
              <a:t> and  </a:t>
            </a:r>
            <a:r>
              <a:rPr lang="en-US" sz="1200" dirty="0" err="1" smtClean="0">
                <a:latin typeface="Arial" charset="0"/>
                <a:ea typeface="Arial" charset="0"/>
                <a:cs typeface="Arial" charset="0"/>
              </a:rPr>
              <a:t>Sembawang</a:t>
            </a:r>
            <a:r>
              <a:rPr lang="en-US" sz="1200" dirty="0" smtClean="0">
                <a:latin typeface="Arial" charset="0"/>
                <a:ea typeface="Arial" charset="0"/>
                <a:cs typeface="Arial" charset="0"/>
              </a:rPr>
              <a:t> (much cheaper than the rest) </a:t>
            </a:r>
          </a:p>
          <a:p>
            <a:pPr marL="180975" indent="-168275">
              <a:buFont typeface="Wingdings" charset="2"/>
              <a:buChar char="§"/>
            </a:pPr>
            <a:r>
              <a:rPr lang="en-US" sz="1200" dirty="0" smtClean="0">
                <a:latin typeface="Arial" charset="0"/>
                <a:ea typeface="Arial" charset="0"/>
                <a:cs typeface="Arial" charset="0"/>
              </a:rPr>
              <a:t>The mature estates tend to have higher</a:t>
            </a:r>
            <a:r>
              <a:rPr lang="en-US" sz="1200" baseline="0" dirty="0" smtClean="0">
                <a:latin typeface="Arial" charset="0"/>
                <a:ea typeface="Arial" charset="0"/>
                <a:cs typeface="Arial" charset="0"/>
              </a:rPr>
              <a:t> resale prices</a:t>
            </a:r>
            <a:endParaRPr lang="en-US" sz="1200" dirty="0" smtClean="0">
              <a:latin typeface="Arial" charset="0"/>
              <a:ea typeface="Arial" charset="0"/>
              <a:cs typeface="Arial"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48E0A660-11DA-C145-9CBA-FD253566312B}" type="slidenum">
              <a:rPr lang="en-US" smtClean="0"/>
              <a:t>14</a:t>
            </a:fld>
            <a:endParaRPr lang="en-US"/>
          </a:p>
        </p:txBody>
      </p:sp>
    </p:spTree>
    <p:extLst>
      <p:ext uri="{BB962C8B-B14F-4D97-AF65-F5344CB8AC3E}">
        <p14:creationId xmlns:p14="http://schemas.microsoft.com/office/powerpoint/2010/main" val="76621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250BD5E-7B51-9E4F-8157-F3533C8412AF}" type="datetime1">
              <a:rPr lang="en-SG" smtClean="0"/>
              <a:t>17/6/18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9D0EDE-F711-41C3-B41C-C5BF644392C6}" type="slidenum">
              <a:rPr lang="en-SG" smtClean="0"/>
              <a:t>‹#›</a:t>
            </a:fld>
            <a:endParaRPr lang="en-SG"/>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42351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1895B2-E951-4041-A2D6-B71FD030F4B1}" type="datetime1">
              <a:rPr lang="en-SG" smtClean="0"/>
              <a:t>17/6/18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166626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F3545C-FC59-044D-AB56-9C09520808BF}" type="datetime1">
              <a:rPr lang="en-SG" smtClean="0"/>
              <a:t>17/6/18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9D0EDE-F711-41C3-B41C-C5BF644392C6}" type="slidenum">
              <a:rPr lang="en-SG" smtClean="0"/>
              <a:t>‹#›</a:t>
            </a:fld>
            <a:endParaRPr lang="en-SG"/>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94504"/>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5250AC-0833-6B48-B81D-A927716D08F5}" type="datetime1">
              <a:rPr lang="en-SG" smtClean="0"/>
              <a:t>17/6/18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92206464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7F041-4791-8340-B80D-A08ADF2BB614}" type="datetime1">
              <a:rPr lang="en-SG" smtClean="0"/>
              <a:t>17/6/18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898407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E8C410-9998-B54A-BBED-BE610D8FD883}" type="datetime1">
              <a:rPr lang="en-SG" smtClean="0"/>
              <a:t>17/6/18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58116243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B9B7CB-B8AB-A842-87E4-7DA26CCC44D7}" type="datetime1">
              <a:rPr lang="en-SG" smtClean="0"/>
              <a:t>17/6/18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841485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FB8B0-BEF1-7145-9C19-829C5CCC4DB9}" type="datetime1">
              <a:rPr lang="en-SG" smtClean="0"/>
              <a:t>17/6/18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1670630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20544D-1FD1-FA4E-A1E2-62298F1E7FCB}" type="datetime1">
              <a:rPr lang="en-SG" smtClean="0"/>
              <a:t>17/6/18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2079293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74949-0593-5344-B8AA-07287AEC12A0}" type="datetime1">
              <a:rPr lang="en-SG" smtClean="0"/>
              <a:t>17/6/18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679256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3FBE8A-6FD0-854F-B54D-21EAEE11030C}" type="datetime1">
              <a:rPr lang="en-SG" smtClean="0"/>
              <a:t>17/6/18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24427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D508A-BB35-B84E-8658-B82DB2F66BCC}" type="datetime1">
              <a:rPr lang="en-SG" smtClean="0"/>
              <a:t>17/6/18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1384188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7ECD6-FC37-7741-946E-0656E230C602}" type="datetime1">
              <a:rPr lang="en-SG" smtClean="0"/>
              <a:t>17/6/18</a:t>
            </a:fld>
            <a:endParaRPr lang="en-S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16490278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1EAD9-3B35-2644-AEFB-2088F4E5E584}" type="datetime1">
              <a:rPr lang="en-SG" smtClean="0"/>
              <a:t>17/6/18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1934946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9D847-4E6C-A84B-B2B6-18F974F10C6D}" type="datetime1">
              <a:rPr lang="en-SG" smtClean="0"/>
              <a:t>17/6/18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13018833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46474E-4CBF-7346-A878-EE103E9D52BF}" type="datetime1">
              <a:rPr lang="en-SG" smtClean="0"/>
              <a:t>17/6/18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9D0EDE-F711-41C3-B41C-C5BF644392C6}" type="slidenum">
              <a:rPr lang="en-SG" smtClean="0"/>
              <a:t>‹#›</a:t>
            </a:fld>
            <a:endParaRPr lang="en-SG"/>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33824"/>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331E79-597A-FF4F-B479-48230201CC53}" type="datetime1">
              <a:rPr lang="en-SG" smtClean="0"/>
              <a:t>17/6/18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88688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3462D4-E121-C743-8367-E16388A341EF}" type="datetime1">
              <a:rPr lang="en-SG" smtClean="0"/>
              <a:t>17/6/18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19947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246D4D-0CFC-1943-A633-537C6A35EF47}" type="datetime1">
              <a:rPr lang="en-SG" smtClean="0"/>
              <a:t>17/6/18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41492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E5B84-38A3-654F-9C42-3965D1829276}" type="datetime1">
              <a:rPr lang="en-SG" smtClean="0"/>
              <a:t>17/6/18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75601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B2989-BC1E-7A46-BEC9-408215B351A6}" type="datetime1">
              <a:rPr lang="en-SG" smtClean="0"/>
              <a:t>17/6/18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E9D0EDE-F711-41C3-B41C-C5BF644392C6}" type="slidenum">
              <a:rPr lang="en-SG" smtClean="0"/>
              <a:t>‹#›</a:t>
            </a:fld>
            <a:endParaRPr lang="en-SG"/>
          </a:p>
        </p:txBody>
      </p:sp>
    </p:spTree>
    <p:extLst>
      <p:ext uri="{BB962C8B-B14F-4D97-AF65-F5344CB8AC3E}">
        <p14:creationId xmlns:p14="http://schemas.microsoft.com/office/powerpoint/2010/main" val="181770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81A42-AA88-4445-B461-D26B600463BC}" type="datetime1">
              <a:rPr lang="en-SG" smtClean="0"/>
              <a:t>17/6/18</a:t>
            </a:fld>
            <a:endParaRPr lang="en-S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9D0EDE-F711-41C3-B41C-C5BF644392C6}" type="slidenum">
              <a:rPr lang="en-SG" smtClean="0"/>
              <a:t>‹#›</a:t>
            </a:fld>
            <a:endParaRPr lang="en-SG"/>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848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6040EB2-AB4D-204A-9FCA-31FF07F6E0E6}" type="datetime1">
              <a:rPr lang="en-SG" smtClean="0"/>
              <a:t>17/6/18</a:t>
            </a:fld>
            <a:endParaRPr lang="en-SG"/>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SG"/>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2E9D0EDE-F711-41C3-B41C-C5BF644392C6}"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408967"/>
      </p:ext>
    </p:extLst>
  </p:cSld>
  <p:clrMap bg1="lt1" tx1="dk1" bg2="lt2" tx2="dk2" accent1="accent1" accent2="accent2" accent3="accent3" accent4="accent4" accent5="accent5" accent6="accent6" hlink="hlink" folHlink="folHlink"/>
  <p:sldLayoutIdLst>
    <p:sldLayoutId id="2147484523" r:id="rId1"/>
    <p:sldLayoutId id="2147484524" r:id="rId2"/>
    <p:sldLayoutId id="2147484525" r:id="rId3"/>
    <p:sldLayoutId id="2147484526" r:id="rId4"/>
    <p:sldLayoutId id="2147484527" r:id="rId5"/>
    <p:sldLayoutId id="2147484528" r:id="rId6"/>
    <p:sldLayoutId id="2147484529" r:id="rId7"/>
    <p:sldLayoutId id="2147484530" r:id="rId8"/>
    <p:sldLayoutId id="2147484531" r:id="rId9"/>
    <p:sldLayoutId id="2147484532" r:id="rId10"/>
    <p:sldLayoutId id="214748453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32D42-7584-DA48-BD64-BF269C053C6D}" type="datetime1">
              <a:rPr lang="en-SG" smtClean="0"/>
              <a:t>17/6/18</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D0EDE-F711-41C3-B41C-C5BF644392C6}" type="slidenum">
              <a:rPr lang="en-SG" smtClean="0"/>
              <a:t>‹#›</a:t>
            </a:fld>
            <a:endParaRPr lang="en-SG"/>
          </a:p>
        </p:txBody>
      </p:sp>
    </p:spTree>
    <p:extLst>
      <p:ext uri="{BB962C8B-B14F-4D97-AF65-F5344CB8AC3E}">
        <p14:creationId xmlns:p14="http://schemas.microsoft.com/office/powerpoint/2010/main" val="928454706"/>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hyperlink" Target="https://data.gov.sg/dataset/resale-flat-prices" TargetMode="External"/><Relationship Id="rId4" Type="http://schemas.openxmlformats.org/officeDocument/2006/relationships/hyperlink" Target="https://data.gov.sg/dataset/age-of-hdb-population-by-ethnic-group-and-flat-type-in-age-groups" TargetMode="External"/><Relationship Id="rId1" Type="http://schemas.openxmlformats.org/officeDocument/2006/relationships/slideLayout" Target="../slideLayouts/slideLayout2.xml"/><Relationship Id="rId2" Type="http://schemas.openxmlformats.org/officeDocument/2006/relationships/hyperlink" Target="https://data.gov.sg/dataset/estimated-resident-population-living-in-hdb-flat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latin typeface="Gill Sans MT Condensed" charset="0"/>
                <a:ea typeface="Gill Sans MT Condensed" charset="0"/>
                <a:cs typeface="Gill Sans MT Condensed" charset="0"/>
              </a:rPr>
              <a:t>ANALYSIS OF SINGAPORE resident HDB population and </a:t>
            </a:r>
            <a:r>
              <a:rPr lang="en-SG" dirty="0" smtClean="0">
                <a:latin typeface="Gill Sans MT Condensed" charset="0"/>
                <a:ea typeface="Gill Sans MT Condensed" charset="0"/>
                <a:cs typeface="Gill Sans MT Condensed" charset="0"/>
              </a:rPr>
              <a:t>HDB </a:t>
            </a:r>
            <a:r>
              <a:rPr lang="en-SG" dirty="0" smtClean="0">
                <a:latin typeface="Gill Sans MT Condensed" charset="0"/>
                <a:ea typeface="Gill Sans MT Condensed" charset="0"/>
                <a:cs typeface="Gill Sans MT Condensed" charset="0"/>
              </a:rPr>
              <a:t>resale TRANSACTIONS</a:t>
            </a:r>
            <a:endParaRPr lang="en-SG" dirty="0">
              <a:latin typeface="Gill Sans MT Condensed" charset="0"/>
              <a:ea typeface="Gill Sans MT Condensed" charset="0"/>
              <a:cs typeface="Gill Sans MT Condensed" charset="0"/>
            </a:endParaRPr>
          </a:p>
        </p:txBody>
      </p:sp>
      <p:sp>
        <p:nvSpPr>
          <p:cNvPr id="3" name="Subtitle 2"/>
          <p:cNvSpPr>
            <a:spLocks noGrp="1"/>
          </p:cNvSpPr>
          <p:nvPr>
            <p:ph type="subTitle" idx="1"/>
          </p:nvPr>
        </p:nvSpPr>
        <p:spPr/>
        <p:txBody>
          <a:bodyPr/>
          <a:lstStyle/>
          <a:p>
            <a:r>
              <a:rPr lang="en-SG" dirty="0" smtClean="0">
                <a:latin typeface="Gill Sans" charset="0"/>
                <a:ea typeface="Gill Sans" charset="0"/>
                <a:cs typeface="Gill Sans" charset="0"/>
              </a:rPr>
              <a:t>SHERRY TAN / NSDAI</a:t>
            </a:r>
            <a:endParaRPr lang="en-SG" dirty="0">
              <a:latin typeface="Gill Sans" charset="0"/>
              <a:ea typeface="Gill Sans" charset="0"/>
              <a:cs typeface="Gill Sans" charset="0"/>
            </a:endParaRPr>
          </a:p>
        </p:txBody>
      </p:sp>
    </p:spTree>
    <p:extLst>
      <p:ext uri="{BB962C8B-B14F-4D97-AF65-F5344CB8AC3E}">
        <p14:creationId xmlns:p14="http://schemas.microsoft.com/office/powerpoint/2010/main" val="2630375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112" y="624143"/>
            <a:ext cx="7052209" cy="5960861"/>
          </a:xfrm>
          <a:prstGeom prst="rect">
            <a:avLst/>
          </a:prstGeom>
        </p:spPr>
      </p:pic>
      <p:sp>
        <p:nvSpPr>
          <p:cNvPr id="3" name="AutoShape 2" descr="data:image/png;base64,iVBORw0KGgoAAAANSUhEUgAAAl8AAAIGCAYAAABqPuoiAAAABHNCSVQICAgIfAhkiAAAAAlwSFlzAAALEgAACxIB0t1+/AAAADl0RVh0U29mdHdhcmUAbWF0cGxvdGxpYiB2ZXJzaW9uIDIuMS4wLCBodHRwOi8vbWF0cGxvdGxpYi5vcmcvpW3flQAAIABJREFUeJzs3XeYXVW9//H3N5MGCEkgISLdnxhFBYXIjUpHIYAhUQhSpAmCCogFMXjliiBKEb16KdK7IDUERHoVpCRSpMWETkwg9BTSZtbvj71mOAxnWmZmz0zm/XqeeeactffZe+01p3xmrbX3iZQSkiRJKkefrq6AJElSb2L4kiRJKpHhS5IkqUSGL0mSpBIZviRJkkpk+JIkSSqR4UtVRcS+EZEiYsuu3GdX1KMr99seETE0Ii6MiP/kut/Z1XVaWrn+53d1PZrTE+oIEBHfi4inI2JhrvM6XV0ntV1PfE9S0wxfy7iI2DK/YOt/aiPizYh4PCIuiIjREREdvM+jI2JcR26zM+S2OToiBnd1XTrIycA3gD8BewHHdW111NUiYivgVOBp4DsUz4vZJddhSES8m99/9ipz382pCDMpIg5vYp3PVaxzfgfvf5283VOqLPtURMyIiDkRsU1H7lfdQ9+uroBKcylwAxDAisAIYBywN3BrRIxPKb1Vsf5FwGXAoqXY1y+AC4CJbXxce/a5NLakqOv5wFuNlpVdl47wFeCmlNIxXV2RXmI5oLarK9GCr+Tf30opvdFFddgTGAA8B3yL4rXVnSwA9gN+W2XZt/LygWVVJiI2Af4GJGCblNKDeVFPfE9SE+z56j3+mVK6OKV0UUrptJTSYcBHgd8BX6YIZw1SSrUppQUppbrOrlhErFj2PlvSnerSBh8GlvoDNgof6sD6LHMiYrmI6AuQnx+Lu7pOLfgwQEcHr8p2aIX9gTuA/wW2iIiPdmRdOsA1wPo59DSIiAHAHsDVZVUkIrYGbqMIfJtXBK+e+p6kJhi+erH8Yv4x8HdgdERsWr+siflXA/Mw3dSImB8Rb0XEvyLipLx8nYio/76qfSqHOyu2kSLi/IjYJiL+HhFzgeua2meFvnnfL+S5K49FxG6NV2pqeKDxtvM6v8iLn6uo69HN1SXPqzo1Il6KiEX596kRsUoT+9s6Ig6PiGdyvf8dEftUOb6qImKFiPhNxeNnRTGva+2KdY7ObRy8v933bWa79cPR+0bEwRHxJMUb/uEV66wXERdFxMx8rM9HxEkRsUKjba0ZEedW/G1ejYj7Ko8zIvpExH9HxN35GBZFxIsRcXrjtmuhPb4cETfn596C/Dz4TisfWz/Mc3RE7J4fuyDX4+jGYSI/T1NEDMvH9wowD1gjL2/qubZVRPw1Il7P2382Is6JiKGN1vtGfg3Mya+nByJilyrb2zEi7oqI16IYvnsxIq6OiI+3dKwUPTr1dX3fPMCI2CAirqmo55MRcURE1LSlHVpo842Az1L0hP8ZWELRm1Rt3fr3hi/k452X63Z2VPmnICK2iIh/5DaZFRF/iGK4ruF13ErXAa+R26rCWGBl4Lxmju+AiPhnrsPb+bm5aVPrNycixlKMTswCvpRSerLR8na9J6l7cdhRAOcAmwI7UgSxppxK8cZ5IUWPWV9gPWDrvHw2xZySi4B7gDOb2M5IYGfgLIo35dY4AVgBOC3f3w+4NCIGppTOb+U2Kp0BrAR8DfghxZsvwGNNPSAiBgH3AR8DzgX+CXwO+C6wdURsklKa0+hhv6YYnjoDWJjXPT8ipqeU7m2ughHRD7gJ+BJwJcWcrvXyNraNiJEppZcp/jOfzgfb/b4W2gDgB8AqFH+LWcBLed8bA7dTDMeeAcwANgS+D3wpIrZIKS3OgeUWYHWKv82/gUHABsBmvPf37Q/8BLgKuJbiw/vzFL0im0bEximlZodTIuJAivls91PMZ5tHMax2ekT8v5TST1pxvAA7UfT6npqPeSeKIL42H/wAJh/fLOBYiufg3GbqeBBwOkV7nQ68AKwFjKEIK6/l9X4F/DdwI3AUUEfxXLwiIg5JKZ2a19sCmAQ8DvyG4u/xEYre6o9RtHc19a/FAyn+DvVzrV7J2x0J3AUsrmiHMRSvsw0phgqXuh0q7J/XuyqlNC8irqf4B+F/mujB+SxwPUXg+TPF1ID9KdrnwPqVcsC5GXgTOJ6iXXaleK201WLgYmDfiPhhSmlBLv8W8DDwSLUHRcQJwBHAg8DPKKZzHAjcERFjU0o3tLYCUcyFOxd4EtgupTSrlY9bmvckdQcpJX+W4R+KN68EHN7MOhvlda6qKNs3l21ZUfYGcEMr9pmA85tZloAvV1lWbZ/1ZS8AgyrKB+WyN4DlWtp3E9s+Opet08r1j8tl32u07sG5/Ngqj38Y6F9RvjpFCLu0Fe347byNExuV75jLL2ptuzfzvHgDWLXK8kcpJmmv2Kj8a/lx++b7G+T7R7Swv6j8O1WU758fv2tzxwKsRtEz9+cq2/gDxdyrj7ZQh3XydmuBjRrV7Zq8bFRF+fm57OLWPM8pwtVCig/QwVXW79Po9fbrKutMBN6pb3eKf3JStb9RK//O5wOpSvm9FL1QGzRqh8t5b65Rq9qhmX0PpAhHlW00Nm9r+ybasw74r0blf6UISB+qKHswPx8+WlHWLx9XAo5uRf32zevuAnwm396j4m9ZCxwCDK3ytx6R6/p33v/6/ghFEHweqGnl8/G5vK17qz1vqtR3qd6T/OlePw47Coo3eyh6gprzNvCpiPh0O/f3aErp1jY+5vSU0tv1d/LtPwFDKIJEGb5G0aPQuEfvjFz+tSqPOS1V9OiklGZQ9Fas18r91VH0eDRIKf2V4r/xsRHR3tfwhSmlVysLIuIzFKHqz8CAPKwxNA+b/Z2ix2nbvHr932SriFi1qZ2kwrt5+zURMThv7/a8yn+1UM9dKCZtn1NZn7yN6yimUHy5lcd8S0rpn5V1A07Md6v9DatNxK5mPEUP3y/T+09eqd9PfU/PnhQfjBdUOZZJFD0oX8jr1rfvzo2HRZdW/jt9EZiUUmro6c3tUH+GbHvaod7XgcG8v3f7BorXStWhR+AfKaUHGpXdTtHLvk6u/3CKXtNrU0rPVtR/MUUQb7OU0r+AybzX87kPReC7pImHjKUIqyc2en3/h6LXbm2KHqjWGJ639TLQ1l6qpXlPUjdg+BK8F7reaXatYohqCPCvKOYgnR0RSxMAmhoqac5TVcrq50SUNYF3XWBqSmlJZWG+/+8m6vFslbLXKYb6WrO//6SU3qyy7AmKD+mhVZa1RbW/xSfz719SvIFX/rxKMeQ0HCCl9ALFB/a2wMyImBIRJ0bE5xtvNCJ2jYgHgHcpekRm8177DGmhnvV1urVKnW7Jy4a3sI16bX0utfb5Wh+oH25hvU9SfNg+zQeP5Zy8Tv2xnJK3dxrwRkTcEBHfj4hhraxTNevm309UWfYUReBvTzvU25/imF6OiI9FxMcoQsnNwE7RaA5c1tTrBd57zdTXf2qVdauVtdZ5FEN1a1P0Ml3bxGuvsg7V2rC+rLXvSxdQhLxdgT+3MWQvzXuSugHnfAmKXg5o4Y0rpXRtFBdo3AHYgqKnYX/gnoj4cmphzk6F+UtZz/boqud6U5ci6NBrq7VDtb9Ffd1OppiTVE3Dh1JK6ecRcS7FcOhmwAHATyLixJTSTwEi4uvAXyiGiw6jmFu2AKjJ+2gpwNfXaW9gZhPrVPvgbreUUkc/X4M89EbTz48n8r5fz0F2M4r5bZsDvwd+GRE7pJT+0cF1a1Jb2iEi1gW2ojjWpkLbNynOgKzU3KU7Ovs182eK5/xZFHOoDunk/dWrpXheJ4o26RMRuzcOVFq2GL4ERYCCYm5Fs1JxyvrFwMURERSTXY+g6Ia/otNqWPQWXNuobP38u/JD9w2KM5Qaq/YfYKpS1pxngRER0bfyjTH/p/pxOv7D/1mKs1AHVxnGWp+ip/K1Dz6s3abl37WtHR7Owz//B/xfRAykOFHgiIg4OQ9r7kURtraq/BCPiE+0sU6vLcWQdWOfrFJW7bnUVvUh47M030s0DRgNvJhSqtYL9z4ppVrgzvxDRGwATAF+ThF42+q5/PtTVZZ9giIIt/e5vB9FWPo2H7yGHsCvKIYeG4ev1ng+/x5RZVm1slZJKb0VEdcAu1P8c3BLM6vXt8+ngGcaLWvzcymlVBfF2cGJ4rUSEbFbKwJY2e9J6iAOO/Ziee7NbynOdLwhNXP2Xf08ncqyPEekfoilMvDMpXoAao/v5jN76usziOKK3W9RnLVV79/AFyJi+Yp1h1D9LLb6s7VaW9eJwDCKnp1K387l17RyO601keI1OqGyMCK2p5hPMil1zjV/HqY4u+47UeWaTBHRNyJWzrcH5bMyG6TibLH6UFE/nFhL8cHSp2I7QREgWuNyisnsv4yI5arUaVAU12Vqja9EcQmEynocke+29cLAla6kuADmLyLiA/Mn837gvYuM/joaXdYhrze84na1obmnKYZul+o1lsPwfcCYyvmbuX5H5rtL/VzO0xD2Bf6VUjo7pXRl4x+K6wp+ptrwdCvqP4tiftbYyudnfh4etrT1zo6nGG4/pIXX1iSK5/NPKp//EbEaxXvNC7Q8/Pw+eX/7UpxNvjPwl8avrSrKfk9SB7Hnq/fYKCK+mW9XXuG+fg7GHi08fkWKOT2TKN5UXqWYb/BdiiGo6yrWvR/4ckT8FHiRIqdd1s76vwY8EBH119zZj+IU/gMaDYecQtEzd3tEXEQx4ffbFG+GH260zfvz7xMi4hKKnpnHU0qPN1GHEykmVZ+aP7wfpghB+1MM2Z7YxOOW1vkUE39/mod776YYDvkexSUDftbB+wOKP1Y+9f124LE8pPgEsHze/9cpPqTPpxhaOjMirqJog7nAxhQfBg+klOqHsq+k+EC5PSIupDgzbVzeZmvq9HJEfBc4G3gq/21foPiA+Uze1vq81yvSnEdzPU6lGMIcSzGEflF7hvFyHX9AcemGf+XjfIHiDNexFD09j6SUHoriOlRHA49ExBXAfyjO6NyYYli/f97sWRGxBsVr9AWKy5Z8g+L1eOHS1pUipNxFMWWg/lITXwW2ozij9LZ2bHtbYE3em79WzVUUx78/8NBS7ONwip6p+yLiNIoTE3blvXZra6928aDiBIQmLzdTsd7UKK5veARwd0T8hfcuNfEhYM/cY9nW/ddFxH4U9d8HuDwidk1NX8y37PckdZSuPt3Sn8794b1LCtT/1FK8UT1BMdFzdBOP25eK05op3tR+QzFn53WKXojnKa4ts16jx65H8WHxTv1+K5Y1dxmK9+2zUdmXKf4jfTHv+1/k08KrbOcnFB9UCyl6YL5Vbdt53SMouuYXU3GKejPrD6OY/PxyfszLFB+2Q1s6lopldwLPt/Lvt0Ju92cpelVepeg5WbvKuktzqYl9m1lnbYozSp/P+36dYrjrN8CaeZ118zpP5b/3vHz7GCouDZLX/TbFxPYFFKHnTIremw/Uu6ljobiO0zW5HRZRhJY7gB8DA1s45nXq/8YUQ0uP5efIS7m+/Rqtf37lc7e17U0RPm6heJ0tyH+7s4BVGq23I8Xw7BsV9fgb8J2Kdb5O0cvycl5nNkVo2rmVf+cmj4Hiel4TK/b/FMXroaa122hiu1fktvlMC+tNpei5Xq6F9tyX6q/FrSn+gVpAER7/QHHWbKKFS5802u4uLaz3gUtNNHpOP5zr8E7+u2/Wynaqfz6eUmVZH4r31pT/Rv2baYdWvSf5071+Iv/xJGmZlnsPn6O4FMTRXVoZdYqI2Jmil3X31P7edqnTOOdLktSjRGFgo7J+wI8oLh57Z1fUS2ot53xJknqaAcALea7mVIprgH2D4rI5J6RWfj2P1FUMX5KknmYxxaVxxlKcqBAUIezglNJpzT1Q6g6c8yVJklQi53xJkiSVyPAlSZJUIsOXJElSiQxfkiRJJTJ8SZIklcjwJUmSVCLDlyRJUolaFb4i4vmI+FdEPBIRk3PZyhFxS0RMy7+H5PKIiD9GxPSIeCx/07okSZJoW8/XVimlz6aURub7E4DbUkrrAbfl+wDbA+vlnwOB0zuqspIkST1de4YdxwIX5NsXAOMqyi9MhfuBwRGxWjv2I0mStMxo7Xc7JuDmiEjAGSmlM4HhKaWZefksYHi+vTrwUsVjX85lM2nC0KFD0zrrrNOWekuSJHWJKVOmvJZSGra0j29t+No0pTQjIlYFbomIpysXppRSDmatFhEHUgxLstZaazF58uS2PFySJKlLRMQL7Xl8q4YdU0oz8u9XgWuATYBX6ocT8+9X8+ozgDUrHr5GLmu8zTNTSiNTSiOHDVvq8ChJktSjtBi+ImKFiFix/jawLfA4MAnYJ6+2D3Btvj0J2Duf9TgKeLtieFKSJKlXa82w43DgmoioX//PKaUbI+Ih4PKI2B94Adg1r38DsAMwHZgP7NfhtZYkSeqhWgxfKaVngQ2rlL8ObFOlPAEHd0jtJEmSljFe4V6SJKlEhi9JkqQSGb4kSZJKZPiSJEkqkeFLkiSpRIYvSZKkEhm+JEmSSmT4kiRJKpHhS5IkqUSGL0mSpBIZviRJkkpk+JIkSSqR4UuSJKlEhi9JkqQSGb4kSZJKZPjqgRbX1nWLbUiSpLbr29UVUNv1q+nDhBuntmsbx48e0UG1kSRJbWHPlyRJUokMX5IkSSUyfEmSJJXI8CVJklQiw5ckSVKJDF+SJEklMnxJkiSVyPAlSZJUIsOXJElSiQxfkiRJJTJ8SZIklcjwJUmSVCLDlyRJUokMX5IkSSUyfEmSJJXI8CVJklQiw5ckSVKJDF+91OLaum6xDUmSepu+XV0BdY1+NX2YcOPUdm3j+NEjOqg2kiT1HvZ8SZIklcjwJUmSVCLDlyRJUokMX5IkSSUyfEmSJJXI8CVJklQiw5ckSVKJDF+SJEklMnxJkiSVyPAlSZJUIsOXJElSiQxfkiRJJTJ8SZIklcjwJUmSVCLDlyRJUokMX5IkSSUyfEmSJJXI8CVJklQiw5ckSVKJDF+SJEklMnxJkiSVyPAlSZJUIsOXJElSiQxfkiRJJTJ8SZIklcjwJUmSVCLDlyRJUokMX5IkSSUyfEmSJJXI8CVJklQiw5ckSVKJDF+SJEklMnxJkiSVyPAlSZJUIsOXJElSiQxfkiRJJTJ8SZIklcjwJUmSVCLDlyRJUokMX5IkSSUyfEmSJJXI8CVJklSiVoeviKiJiIcj4vp8f92IeCAipkfEXyKify4fkO9Pz8vX6ZyqS5Ik9Txt6fk6DHiq4v4JwO9TSh8D3gT2z+X7A2/m8t/n9SRJkkQrw1dErAHsCJyd7wewNXBlXuUCYFy+PTbfJy/fJq8vSZLU67W25+t/gSOAunx/FeCtlNKSfP9lYPV8e3XgJYC8/O28/vtExIERMTkiJs+ePXspqy9JktSztBi+IuKrwKsppSkdueOU0pkppZEppZHDhg3ryE1LkiR1W31bsc6XgJ0iYgdgILAS8AdgcET0zb1bawAz8vozgDWBlyOiLzAIeL3Day5JktQDtdjzlVI6MqW0RkppHWA34PaU0p7AHcAuebV9gGvz7Un5Pnn57Sml1KG1liRJ6qHac52vnwI/iojpFHO6zsnl5wCr5PIfARPaV0VJkqRlR2uGHRuklO4E7sy3nwU2qbLOAmB8B9RNkiRpmeMV7iVJkkpk+JIkSSqR4UuSJKlEhi9JkqQSGb4kSZJKZPiSJEkqkeFLkiSpRIYvSZKkEhm+JEmSSmT4kiRJKpHhS5IkqURt+m5HSZI6S11dHQsWLmD+/Pksqa0lpdTVVVIPFhH069eP5ZdbngH9+9OnT/fpbzJ8SZK63Ftvv8Wrs19l0aLFkBJBQHR1rdSjJahLiT41fRgwoD+rfXg1Vlh+ha6uFWD4kiR1sbfefosZM2ZQ06eGfjV+LKnjLV64mBdfeom11lyzWwSw7tMHJ0nqdZYsWcIrr75CTZ8aIuzqUufo06cP1CVmvTKrWwxnG74kSV3m3QULWLxoscFLna5Pnz4sXLiQhYsWdnVVDF+SpK4zd+6cYn6XVILaJbW8++6Crq6G4UuS1HWWLFlC9DF8qRwRwZIli7u6GoYvSVLXaW7+zZtvvsm4ceMYN24cm266KZtvvnnD/UWLFn1g/bfeeovLLrusxX0uWbKEz3/+8+2qd1vtsccePPXUU52+n/POO48ddtiBn/70p+8rf+KJJ7jnnns6ff9tUVdXx5lnntlwv7a2lj333LOT99o9gr6nlUiSuqUhQ4YwceJEAP7v//6P5Zdfnv3337/J9d9++20uu+wydtttt7KqWIolS5bQt2/rPq4vvfRSLrnkEoYNG/a+8ieffJJp06ax2WabtWv7Hamuro6zzjqLAw88EICamhouueSS0uvRFQxfkqQe5+yzz+baa68FYNddd2Wvvfbi5JNP5rnnnmPcuHFsttlmHHTQQRx88MHMmTOHJUuW8MMf/pCtttqqyW2+8MILHHLIIWywwQY8+uijrLbaapxyyikMGDCAPfbYg6OOOopPfvKTzJ49mz333JObb76ZK664grvvvpu5c+fywgsv8O1vf5v58+dz/fXXM2DAAM4880xWWmklAK655hqOPPJIamtr+fWvf81nPvMZ5s2bx7HHHsszzzzDkiVLOPTQQ9l666254ooruPPOO5kzZw59+vTh/PPPb/H4f/7znzNz5ky+9a1vMX78ePbee28AFixYwGmnncaCBQt48MEH+c53vsPTTz/NzJkzefHFF1ljjTU49NBDOfLII5k/fz4RwS9+8Qs23HBD7rvvPs4880xWXHFFpk2bxoYbbsgJJ5wAwIknnshdd91FTU0Nm2++OYcffji33XYbZ5xxBosXL2bIkCGcdNJJrLLKKsydO5djjz22offv+9//PlOmTGHevHmMGzeOESNGcNxxx/GFL3yBhx56iLq6Ok444QTuu+8+AA4++GBGjx7d5vp0V4YvSVKP8uijj3LddddxxRVXsGTJEnbddVc22WQTfvzjH/Piiy829JYtXryYU089lQ996EO8/vrr7LHHHs2GL4DnnnuO3/72t4wYMYJDDz2UW2+9lR133LHZx0ybNo2rr76a+fPns9122zFhwgSuueYajj32WCZNmsQ3v/lNABYtWsTEiRO5//77Oeqoo5g4cSKnnXYam222Gccffzxvv/02u+66K1/60pcAeOqpp7jmmmsYNGhQq47/V7/6Fffccw+XXHJJQ+ADGDhwIN/73veYNm0aP/vZzwB4+umnefbZZ7n44osZMGAA7777Lueeey4DBgzg2WefZcKECVx++eVA0Wt23XXXMXToUL7xjW/wyCOPsMYaa3D33Xdz/fXXExG88847AIwcOZKtt96aiOCyyy7jvPPO4/DDD+eUU05h5ZVXZtKkSaSUeOedd9hyyy258sorG/5eS5YsaajzjTfeyLPPPsvEiRN54403GD9+fMNQcVvq010ZviRJPcqUKVPYdtttGThwIADbbLMNU6ZMaQgt9VJKnHzyyUyZMoU+ffowc+ZM3nzzTVZcccUmt73WWmsxYsQIAD71qU8xY8aMFuszatQoll9++Yaf+oD38Y9/nOeff75hvfoQN2rUKF5//XXmzZvHvffey913381ZZ50FFAHtP//5DwBf+tKXPhC8mjv++nq31jbbbMOAAQMa9nvssccydepUampqePHFFxvW23DDDRk+fDgAn/zkJ5kxYwaf+tSniAiOOuootthiC7bccksAZs6cyQ9/+ENmz57NokWLWGeddQD4xz/+wamnngoUk94HDRr0vrBV7Rh33HFHampqGDZsGBtttBGPP/44/fr1a1N9uivDlyRpmXTttdcyZ84crr76avr27csWW2zBwoULmw1f/fv3b7jdp08famtrgWI+Ul1dHQALFy5s9jH19ysfD3zgWmYRQUqJU089lbXWWut9yyZPnsxyyy3XlsNts8rtn3feeay22mqcdNJJLF68mI033rhhWbU26devH1dddRX33nsvN954I5deeinnnnsuxxxzDAcddBBbbLEF9913X0Oo7EhtqU935dmOkqQeZeTIkdx6660sWLCAefPmcfvtt7PxxhuzwgorMG/evIb15syZwyqrrELfvn259957eeWVV5Z6n6uvvjpPPPEEADfddNNSbeOGG24A4IEHHmDo0KEsv/zybLrpplx88cUN6zz55JMtbqep429O47ZpbM6cOQwbNoyIYOLEiS1eBX7u3LnMnTuXrbbaiiOPPLJhLtecOXMYPnw4KaWG4USAL37xiw2T6VNKvP322w2T/Kv1gI0cOZIbbriBuro6XnvtNR5++GE+/elPt7k+3ZU9X5KkHmWDDTZgxx13ZPz48QDstttu7xsqHDNmDFtuuSX77rsv3/3udxkzZgwbbLABa6+99lLvc//99+dHP/oRl112WdUzBlujX79+jBs3rmHCPRQTyX/zm98wZswYUkqstdZanHbaac1up7njb8qoUaM455xz+NrXvsZBBx30geV77rknhx12GFdddRVbbLHF+3qXqpk7dy6HHnooixYtoq6ujgkTJgBwyCGHcMghhzBo0CA22WQTZs+e3XCcxxxzDGPGjKFPnz4cdthhbL311uy8886MHTuWT3/60xx33HEN299uu+145JFHGDt2LAA//elPWWWVVdpcn+4qusN3HI0cOTJNnjy5q6vRo0y4cWq7Hn/86BEdsg1Jao8XX3qRuXPnUtOnpqurol5g8ZIlDB++KsOGDmt55WZExJSU0silfbzDjpIkSSUyfEmSJJXI8CVJklQiw5ckqVe79957+frXv86YMWP4+te/zv3339+w7Prrr2fMmDHstNNOHHDAAbz55ptAcQHUb3zjG4wbN46dd96Zxx57DIDbbruNnXbaqaF8ypQpXXJM6t4821GS1KsNGTKE008/neHDh/Pvf/+bAw44gLvvvpslS5bw61//mr/+9a8NX5Vz8cUXc+ihh3LSSSdx8MEHs/nmm3PXXXdx0kkncdFFFzFq1KiGK7xPnTqVH/zgB/ztb3/r6kNUN2PPlySp27vxxhv5zW9+A8CFFDC8AAAc+UlEQVSFF17Il7/8ZQBeeukldt99dwBOPfVUdtllF8aMGcNRRx3VcK2qCy+8kB133JGddtqJH/3oRx/Y9vrrr99wxfT11luPhQsXsmjRIlJKpJSYP38+KSXmzp3LqquuChQXSJ07dy5QXNuqvnyFFVZouJhq/fckSo3Z8yVJ6vY23nhjzj77bKC4+vvgwYN55ZVXmDx5MiNHFmf877nnnhx88MEAHHHEEdxxxx1svfXWnHXWWdx2223079+/xe/8u+mmm1h//fUbrnP1i1/8gp122onll1+etddem//5n/8B4Gc/+xkHHHAAJ554InV1dVx66aUN27jlllv43e9+xxtvvMGf/vSnDm8L9Xz2fEmSur1hw4Yxf/585s6dy6xZs/jqV7/KQw89xJQpUxrC1wMPPMCuu+7KmDFjuP/++5k+fToAI0aM4PDDD2fSpEnU1DR9PbFp06Zx8skn88tf/hIovpj7sssu45prruHuu+/m4x//OGeeeSYAl156KRMmTODOO+/kyCOP5Oc//3nDdr7yla/wt7/9jVNOOYU//vGPndUk6sEMX5KkHuFzn/scV199Neuuuy4bb7wxU6ZM4ZFHHmGjjTZi4cKFHHPMMfzhD3/guuuuY/z48Q3fwXjGGWewxx578MQTTzB+/PiqX2cza9YsDjnkEE444YSG71l8+umngeLLtiOC7bffnocffhiAiRMnsu222wIwevTohgn3lT7/+c/z0ksvNUzSl+oZviRJPcLGG2/Meeedx8iRI1l//fV54IEH6N+/PyuuuGJD0BoyZAjz5s3j5ptvBqCuro6ZM2cyatQoDj/8cObMmcP8+fPft9133nmHgw46iB//+MdstNFGDeWrrroqzzzzDG+88QYA9913Hx/96Ecblj344IMA3H///Q1fXfTCCy80zDV74oknWLRoEYMHD+7EVlFP5JwvSVKPMHLkSGbOnMnIkSOpqanhwx/+cEMYWmmllRg/fjxjxoxh6NChDV/CXFtbyxFHHMGcOXMA2GuvvVhppZXet91LLrmEF198kdNOO63hexXPOecchg8fzsEHH8w3v/lN+vbty0c+8pGGSf/HHnssxx13HLW1tQwYMIBjjjkGgJtvvplrr72Wvn37MmDAAH7/+9876V4f4Hc79lB+t6OkZYHf7agy+d2OkqRez14hlavrO5zA8CVJ6kI1NTV0hxEY9Q4pJfr27foZV4YvSVKXWWGFFQxfKk2fmhoGDhzY1dUwfEmSus7yyy1PTd++BjB1upQS/fv3Z0D/AV1dFcOXJKnr9OvXj6GrrMKSuloDmDpNSonaulqGDR1Knz5dH326fuBTktSrDV1lKACvvf46ixcvpqZPHyfiq0PUpURdXR39+vdl9dVWZ/Cg7nHNNcOXJKlLRQRDVxnKoJUGMf/d+cyZO4fa2jp7wtQuEUHfvn1ZacWVWG7gQPr169fVVWpg+JIkdbmIoH///vTv37/b9E5InaXrBz4lSZJ6EcOXJElSiQxfkiRJJTJ8SZIklcjwJUmSVCLDlyRJUokMX5IkSSUyfEmSJJXI8CVJklQiw5ckSVKJDF+SJEklMnxJkiSVyPAlSZJUIsOXJElSiQxfkiRJJTJ8SZIklcjwJUmSVCLDlyRJUokMX5IkSSUyfEmSJJXI8CVJklQiw5ckSVKJDF+SJEklMnxJkiSVyPAlSZJUIsOXJElSiQxfkiRJJTJ8SZIklcjwJUmSVCLDlyRJUokMX5IkSSVqMXxFxMCIeDAiHo2IJyLil7l83Yh4ICKmR8RfIqJ/Lh+Q70/Py9fp3EOQJEnqOVrT87UQ2DqltCHwWWB0RIwCTgB+n1L6GPAmsH9ef3/gzVz++7yeJEmSaEX4SoW5+W6//JOArYErc/kFwLh8e2y+T16+TUREh9VYkiSpB2vVnK+IqImIR4BXgVuAZ4C3UkpL8iovA6vn26sDLwHk5W8Dq1TZ5oERMTkiJs+ePbt9RyFJktRDtCp8pZRqU0qfBdYANgE+0d4dp5TOTCmNTCmNHDZsWHs3J0mS1CO06WzHlNJbwB3AF4DBEdE3L1oDmJFvzwDWBMjLBwGvd0htJUmSerjWnO04LCIG59vLAV8BnqIIYbvk1fYBrs23J+X75OW3p5RSR1ZakiSpp+rb8iqsBlwQETUUYe3ylNL1EfEkcFlE/Ap4GDgnr38OcFFETAfeAHbrhHpLkiT1SC2Gr5TSY8DnqpQ/SzH/q3H5AmB8h9ROkiRpGeMV7iVJkkpk+JIkSSqR4UuSJKlEhi9JkqQSGb4kSZJKZPiSJEkqkeFLkiSpRIYvSZKkEhm+JEmSSmT4kiRJKpHhS5IkqUSGL0mSpBIZviRJkkpk+JIkSSqR4UuSJKlEhi9JkqQSGb4kSZJKZPiSJEkqkeFLkiSpRIYvSZKkEhm+JEmSSmT4kiRJKpHhS5IkqUSGL0mSpBIZviRJkkpk+JIkSSqR4UuSJKlEhi9JkqQSGb4kSZJKZPiSJEkqkeFLkiSpRIYvSZKkEhm+JEmSSmT4kiRJKpHhS5IkqUSGL0mSpBIZviRJkkpk+JIkSSqR4UuSJKlEhi9JkqQSGb4kSZJKZPiSJEkqkeFLS21xbV232IYkST1J366ugHqufjV9mHDj1HZt4/jRIzqoNpIk9Qz2fEmSJJXI8CVJklQiw5ckSVKJDF+SJEklMnxJkiSVyPAlSZJUIsOXJElSiQxfkiRJJTJ8SZIklcjwJUmSVCLDlyRJUokMX5IkSSUyfEmSJJXI8CVJklQiw5ckSVKJDF+SJEklMnxJkiSVyPAlSZJUIsOXJElSiQxfkiRJJTJ8SZIklcjwJUmSVCLDlyRJUokMXyVbXFvX1VWQJEldqG9XV6C36VfThwk3Tm3XNo4fPaKDaiNJkspmz5ckSVKJDF+SJEklMnxJkiSVyPAlSZJUIsOXJElSiQxfkiRJJTJ8SZIklcjwJUmSVKIWw1dErBkRd0TEkxHxREQclstXjohbImJa/j0kl0dE/DEipkfEYxGxUWcfhCRJUk/Rmp6vJcCPU0rrA6OAgyNifWACcFtKaT3gtnwfYHtgvfxzIHB6h9dakiSph2oxfKWUZqaU/plvzwGeAlYHxgIX5NUuAMbl22OBC1PhfmBwRKzW4TWXJEnqgdo05ysi1gE+BzwADE8pzcyLZgHD8+3VgZcqHvZyLpMkSer1Wh2+IuJDwFXAD1JK71QuSyklILVlxxFxYERMjojJs2fPbstDJUmSeqxWha+I6EcRvC5JKV2di1+pH07Mv1/N5TOANSsevkYue5+U0pkppZEppZHDhg1b2vpLkiT1KK052zGAc4CnUkq/q1g0Cdgn394HuLaifO981uMo4O2K4UlJkqRerW8r1vkSsBfwr4h4JJf9DDgeuDwi9gdeAHbNy24AdgCmA/OB/Tq0xpIkST1Yi+ErpfR3IJpYvE2V9RNwcDvrJUmStEzyCveSJEklMnxJkiSVyPAlSZJUIsOXJElSiQxfkiRJJTJ8qUstrq3rFtuQJKksrbnOl9Rp+tX0YcKNU9u1jeNHj+ig2kiS1Pns+ZIkSSqR4UuSJKlEhi9JkqQSGb4kSZJKZPiSJEkqkeFLkiSpRIYvSZKkEhm+JEmSSmT4kiRJKpHhS5IkqUSGL0mSpBIZviRJkkpk+JIkSSqR4UuSJKlEhi9JkqQSGb4kSZJKZPiSJEkqkeFLkiSpRIYvSZKkEhm+JEmSSmT4kiRJKpHhS5IkqUSGL6mDLK6t6xbbkCR1b327ugLSsqJfTR8m3Di1Xds4fvSIDqqNJKm7sudLkiSpRIYvSZKkEhm+JEmSSmT4kiRJKpHhS5IkqUSGL0mSpBIZviRJkkpk+JIkSSqR4UuSJKlEhi9JkqQSGb4kSZJKZPiSJEkqkeFLPd7i2rpusQ1Jklqjb1dXQGqvfjV9mHDj1HZt4/jRIzqoNpIkNc+eLwl7viRJ5bHnS8LeM0lSeez5kiRJKpHhS5IkqUSGL0mSpBIZvqRupL0T/z1xQJK6PyfcS91Ieyf+O+lfkro/e74kSZJKZPiSJEkqkeFLkiSpRIYvSZKkEhm+JEmSSmT4kiRJKpHhS5IkqUSGL0mSpBIZviRJkkpk+JIkSSqR4UuSJKlEhi9JkqQSGb4kSZJKZPiSJEkqkeFLkiSpRIYvSZKkEhm+JEmSSmT4kiRJKpHhS5IkqUSGL0mSpBIZviRJkkpk+JIkSSqR4UuSJKlEhi9JkqQSGb4kSZJKZPiSJEkqUYvhKyLOjYhXI+LxirKVI+KWiJiWfw/J5RERf4yI6RHxWERs1JmVlyRJ6mla0/N1PjC6UdkE4LaU0nrAbfk+wPbAevnnQOD0jqmmJEnSsqHF8JVSuht4o1HxWOCCfPsCYFxF+YWpcD8wOCJW66jKSpIk9XRLO+dreEppZr49Cxieb68OvFSx3su5TJIkSXTAhPuUUgJSWx8XEQdGxOSImDx79uz2VkOSJKlHWNrw9Ur9cGL+/WounwGsWbHeGrnsA1JKZ6aURqaURg4bNmwpqyFJktSzLG34mgTsk2/vA1xbUb53PutxFPB2xfCkJElSr9e3pRUi4lJgS2BoRLwM/AI4Hrg8IvYHXgB2zavfAOwATAfmA/t1Qp0lSZJ6rBbDV0pp9yYWbVNl3QQc3N5KSZIkLau8wr0kSVKJDF+SJEklMnxJkiSVyPAlSZJUIsOXJElSiQxfkiRJJTJ8SZIklcjwJUmSVCLDlyRJUokMX5IkSSUyfEmSJJXI8CVJklQiw5ckSVKJDF+SJEklMnxJkiSVyPAlSZJUIsOXJElSiQxfktSMxbV13WIbkpYdfbu6ApLUnfWr6cOEG6e2axvHjx7RQbWRtCyw50uSJKlEhi9JkqQSGb4kSZJKZPiSJEkqkeFLkiSpRIYvSZKkEhm+JEmSSmT4ktQteXFTScsqL7IqqVvy4qaSllX2fEmSJJXI8CVJncwhVEmVHHaUtMxaXFtHv5qu/x/TIVRJlQxfbdBd3silpnTEc3RZep4beiR1R4avNvCNXN2dz1FJ6v6WjX9vJUmSegjDlyRJUokMX5IkSSUyfEmSJJXI8CVJklQiw5ck9QBeqFVadnipCUnv47XCuicvIyItOwxfkt7HD3lJ6lz+aypJklQiw5ckSVKJDF+SJEklMnxJ6nCeVSdJTXPCvaQO56R9SWqaPV+SJEklMnxJkiSVyPAlSZJUIsOXJElSiQxfkiRJJTJ8SZIklcjwJUmSVCLDlyRJUokMX5IkSSUyfEmSJJXI8CVJklQiw5ckqVTt/eJ1v7hdPZ1frC1JKlV7v3i9I750fXFtHf1q2tf/0BHbUO9k+JIk9TrtDYDQMSFQvZORXZIkqUSGL0mSpBIZviSpl+iIiepOdpfazzlfktRLLCvznJzorp6u14QvX6yStGxYVkKkeq9eE758sUqSOpKXq9DS6jXhS5KkjuQ/9Vpaxm1JknowT6Toeez5kiS1msNk3Y89cD2P4UuS1Gp+0Evt578vkiR1EYf7eid7viRJ6iL2JPZO9nxJkiSVyPAlSZJUIsOXJElSiQxfkiRJJTJ8SZIklcjwJUlSL+dV8svVKZeaiIjRwB+AGuDslNLxnbEfSZLUfl7yolwd3vMVETXAqcD2wPrA7hGxfkfvR5IkqSfqjGHHTYDpKaVnU0qLgMuAsZ2wH0mSpB6nM8LX6sBLFfdfzmWSJGkZ1V3mjfWEuWeRUurYDUbsAoxOKR2Q7+8F/FdK6ZBG6x0IHJjvjgDaN9hc3VDgtU7Ybk9jO9gG9WwH2wBsg3q2g21Qr63tsHZKadjS7qwzJtzPANasuL9GLnuflNKZwJmdsP8GETE5pTSyM/fRE9gOtkE928E2ANugnu1gG9Qrux06Y9jxIWC9iFg3IvoDuwGTOmE/kiRJPU6H93yllJZExCHATRSXmjg3pfRER+9HkiSpJ+qU63yllG4AbuiMbbdRpw5r9iC2g21Qz3awDcA2qGc72Ab1Sm2HDp9wL0mSpKb59UKSJEkl6pbhKyLWjIg7IuLJiHgiIg7L5StHxC0RMS3/HpLLIyL+GBHTI+KxiNioYlv75PWnRcQ+FeUbR8S/8mP+GBHR3D66QkQMjIgHI+LR3A6/zOXrRsQDue5/ySc2EBED8v3pefk6Fds6MpdPjYjtKspH57LpETGhorzqPrpKRNRExMMRcX1z9VvG2+D5/Jx9JCIm57Le9poYHBFXRsTTEfFURHyhN7VBRIzIf//6n3ci4ge9qQ0q6vnDKN4XH4+IS6N4v6z6mo1l9H0hIg7Lx/9ERPwgly3zz4WIODciXo2IxyvKuuy4m9tHk1JK3e4HWA3YKN9eEfg3xVcVnQhMyOUTgBPy7R2AvwEBjAIeyOUrA8/m30Py7SF52YN53ciP3T6XV91HF7VDAB/Kt/sBD+Q6Xw7slsv/BHw33/4e8Kd8ezfgL/n2+sCjwABgXeAZipMhavLtjwL98zrr58dU3UcXtsWPgD8D1zdXv2W8DZ4HhjYq622viQuAA/Lt/sDg3tYGFW1RA8wC1u5tbUBx4e7ngOXy/cuBfZt6zbIMvi8AnwYeB5anmL99K/Cx3vBcADYHNgIeryjrsuNuah/NHkNXvXja2NDXAl+huBDrarlsNWBqvn0GsHvF+lPz8t2BMyrKz8hlqwFPV5Q3rNfUPrr6J7/A/gn8F8WF4Prm8i8AN+XbNwFfyLf75vUCOBI4smJbN+XHNTw2lx+Zf6KpfXTRsa8B3AZsDVzfXP2W1TbIdXieD4avXvOaAAZRfOBGb22DRse9LXBvb2wD3vsmlZXz6/x6YLumXrMsg+8LwHjgnIr7RwFH9JbnArAO7w9fXXbcTe2jufp3y2HHSrl7+HMUvT7DU0oz86JZwPB8u6mvNGqu/OUq5TSzjy4RxXDbI8CrwC0U/429lVJakleprHvD8eblbwOr0Pb2WaWZfXSF/6V4U6n/zojm6restgFAAm6OiClRfEME9K7XxLrAbOC8KIagz46IFZqp37LYBpV2Ay7Nt3tVG6SUZgC/BV4EZlK8zqfQu94XHgc2i4hVImJ5it6XNellz4UKXXncbf5axW4dviLiQ8BVwA9SSu9ULktFvEyduf8y9tGKOtSmlD5L0fuzCfCJrqxP2SLiq8CrKaUpXV2XbmDTlNJGwPbAwRGxeeXCXvCa6Esx1HB6SulzwDyKrv8GvaANAMjzjHYCrmi8rDe0QZ5rM5YikH8EWAEY3VX16QoppaeAE4CbgRuBR4DaRuss88+FanrCcXfb8BUR/SiC1yUppatz8SsRsVpevhpFbxA0/ZVGzZWvUaW8uX10qZTSW8AdFN3cgyOi/hptlXVvON68fBDwOm1vn9eb2UfZvgTsFBHPA5dRDD3+gd7VBkDDf/uklF4FrqEI473pNfEy8HJK6YF8/0qKMNab2qDe9sA/U0qv5Pu9rQ2+DDyXUpqdUloMXE3xXtGr3hdSSueklDZOKW0OvEkxP7q3PRfqdeVxt+prFSt1y/CVzyw4B3gqpfS7ikWTgH3y7X0o5oLVl++dzzgYBbyduwZvAraNiCH5P6VtKcbnZwLvRMSovK+9G22r2j5KFxHDImJwvr0cxby3pyhC2C55tcbtUF/3XYDbczqfBOwWxRk/6wLrUUworPpVUPkxTe2jVCmlI1NKa6SU1sn1uz2ltGcz9Vvm2gAgIlaIiBXrb1M8lx+nF70mUkqzgJciYkQu2gZ4kl7UBhV2570hR+h9bfAiMCoils/1rH8u9Lb3hVXz77WAr1OclNTbngv1uvK4m9pH01o7ua3MH2BTiu68xyi6Uh+hGM9ehWLi9TSKMztWzusHcCrFfKh/ASMrtvUtYHr+2a+ifCTFh9czwCm8d8HZqvvoonbYAHg4t8PjwP/k8o9SvEFMpxh2GJDLB+b70/Pyj1Zs67/zsU4ln7mRy3eg+G/pGeC/K8qr7qOLnxdb8t7Zjr2qDXJdHs0/T9TXsxe+Jj4LTM6viYkUZyn1tjZYgaIHZlBFWa9qg1yfXwJP57peRHHGYm97X7iHInQ+CmzTW54LFP94zAQWU/SI79+Vx93cPpr68Qr3kiRJJeqWw46SJEnLKsOXJElSiQxfkiRJJTJ8SZIklcjwJUmSVCLDlyRJUokMX5IkSSUyfEmSJJXI8CVJklQiw5ckSVKJDF+SJEklMnxJ6pYiYt+I+HtJ+/pTRBzVCdtdPyImR0Q0Kj86ItZpVLZBRNzX0XWQ1P0YviS1KCKej4h3I2JuRMyKiPMj4kNdXa+mRMSdEbEg1/e1iLg6IlZrav2U0ndSSsd2QlWOBX6bUkotrZhSegx4KyLGdEI9JHUjhi9JrTUmpfQh4LPA54Aju7g+LTkk1/fjwGDg99VWioiazth5DntbARMrykZFxIPAEcA/I+LvjULsJcBBnVEfSd2H4UtSm6SUZgE3UYQwACJiQET8NiJejIhX8jDecnnZ0Ii4PiLeiog3IuKeiOiTl02IiGciYk5EPBkRX2tqvxHxiYi4JW9jakTs2sr6vgFcBXw6b+f8iDg9Im6IiHnAVrnsVxX7GhsRj0TEO7l+o3P5oIg4JyJmRsSMiPhVM+HtK8A/U0oLKsouAC4Hfgt8ATgaqK1YfiewTUQMaM2xSeqZDF+S2iQi1gC2B6ZXFB9P0cP0WeBjwOrA/+RlPwZeBoYBw4GfAfXDcM8AmwGDgF8CF1cbHoyIFYBbgD8DqwK7AadFxPqtqO9QYGfg4YriPYDjgBWBvzdafxPgQuAnFD1mmwPP58XnA0vyMX4O2BY4oIldfwaY2qhsOPAPoA5YmFK6NaX0bv3ClNIMYDEwoqXjktRzGb4ktdbEiJgDvAS8CvwCIE8mPxD4YUrpjZTSHODXFAEJijCxGrB2SmlxSume+jlQKaUrUkr/SSnVpZT+AkwDNqmy768Cz6eUzkspLUkpPUzRmzW+mfr+MSLeAh4FZgI/qlh2bUrp3rzfBY0etz9wbkrplrx8Rkrp6YgYDuwA/CClNC+l9CrFUOZuVDcYmNOo7CSKYchdgfF5m43NyY+VtIwyfElqrXEppRWBLYFPAENz+TBgeWBKHlp8C7gxl0MROKYDN0fEsxExoX6DEbF3Ht6rf9ynK7ZbaW3gv+rXy+vuCXy4mfp+P6U0OKW0ekppz5TS7IplLzXzuDUpeuSq1aEfMLOiDmdQ9MRV8yZFz1qDlNJxwBeBp4DtgKkR8flGj1sReKuZ+knq4fp2dQUk9Swppbsi4nyKeUvjgNeAd4FP5WGzxuvPoRh6/HFEfBq4PSIeoghkZwHbAP9IKdVGxCNANN4GRVi6K6X0lY46jGaWvQT8vybKFwJDU0pLWrGPx4B9PrDjlKZFxL8ohjCPzOs8BBARqwP9+eBwpaRliD1fkpbG/wJfiYgNU0p1FCHq9xGxKhQhIiK2y7e/GhEfy8OTb1NMMK8DVqAIQbPzevuRJ8VXcT3w8YjYKyL65Z/PR8QnO+HYzgH2i4htIqJPPpZPpJRmAjcDJ0fESnnZ/4uILZrYzi3ARhExsL4gIr5dMZl+IMXcsVcqHrMFcHtKaWHHH5ak7sLwJanN8hDehbw3qf6nFD1Z90fEO8CtvDdpfL18fy7FZPPTUkp3pJSeBE7OZa9QTFC/t4n9zaGY3L4b8B9gFnAC0OFnBaaUHgT2o5jP9TZwF8WQI8DeFD1TT1IMK15JMZ+t2nZeAW4HxlYUf5GiV+sw4J68jf+tWL4n8KcOOhRJ3VS04tp/kqSlkM/GvADYpPJCqxFxNHB+Sun5irINgDPS/2/nDm0AhmEACGat7r9BFkpBiyIF9kF1hw0CX5aVta76nUDLzRfAR97t3n5Qf5qd4/n7C/g5my8AgJCbLwCAkPgCAAiJLwCAkPgCAAiJLwCAkPgCAAiJLwCA0A1p6+QennQEPQ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
        <p:nvSpPr>
          <p:cNvPr id="8" name="TextBox 7"/>
          <p:cNvSpPr txBox="1"/>
          <p:nvPr/>
        </p:nvSpPr>
        <p:spPr>
          <a:xfrm>
            <a:off x="8528957" y="2865909"/>
            <a:ext cx="2933700" cy="1477328"/>
          </a:xfrm>
          <a:prstGeom prst="rect">
            <a:avLst/>
          </a:prstGeom>
          <a:noFill/>
          <a:ln>
            <a:noFill/>
          </a:ln>
        </p:spPr>
        <p:txBody>
          <a:bodyPr wrap="square" rtlCol="0">
            <a:spAutoFit/>
          </a:bodyPr>
          <a:lstStyle/>
          <a:p>
            <a:r>
              <a:rPr lang="en-US" dirty="0" smtClean="0">
                <a:latin typeface="Calibri" charset="0"/>
                <a:ea typeface="Calibri" charset="0"/>
                <a:cs typeface="Calibri" charset="0"/>
              </a:rPr>
              <a:t>Resale price distribution is right skewed with a maximum price of $1,180,000 and a median price of $410,000</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995339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l8AAAIGCAYAAABqPuoiAAAABHNCSVQICAgIfAhkiAAAAAlwSFlzAAALEgAACxIB0t1+/AAAADl0RVh0U29mdHdhcmUAbWF0cGxvdGxpYiB2ZXJzaW9uIDIuMS4wLCBodHRwOi8vbWF0cGxvdGxpYi5vcmcvpW3flQAAIABJREFUeJzs3XeYXVW9//H3N5MGCEkgISLdnxhFBYXIjUpHIYAhUQhSpAmCCogFMXjliiBKEb16KdK7IDUERHoVpCRSpMWETkwg9BTSZtbvj71mOAxnWmZmz0zm/XqeeeactffZe+01p3xmrbX3iZQSkiRJKkefrq6AJElSb2L4kiRJKpHhS5IkqUSGL0mSpBIZviRJkkpk+JIkSSqR4UtVRcS+EZEiYsuu3GdX1KMr99seETE0Ii6MiP/kut/Z1XVaWrn+53d1PZrTE+oIEBHfi4inI2JhrvM6XV0ntV1PfE9S0wxfy7iI2DK/YOt/aiPizYh4PCIuiIjREREdvM+jI2JcR26zM+S2OToiBnd1XTrIycA3gD8BewHHdW111NUiYivgVOBp4DsUz4vZJddhSES8m99/9ipz382pCDMpIg5vYp3PVaxzfgfvf5283VOqLPtURMyIiDkRsU1H7lfdQ9+uroBKcylwAxDAisAIYBywN3BrRIxPKb1Vsf5FwGXAoqXY1y+AC4CJbXxce/a5NLakqOv5wFuNlpVdl47wFeCmlNIxXV2RXmI5oLarK9GCr+Tf30opvdFFddgTGAA8B3yL4rXVnSwA9gN+W2XZt/LygWVVJiI2Af4GJGCblNKDeVFPfE9SE+z56j3+mVK6OKV0UUrptJTSYcBHgd8BX6YIZw1SSrUppQUppbrOrlhErFj2PlvSnerSBh8GlvoDNgof6sD6LHMiYrmI6AuQnx+Lu7pOLfgwQEcHr8p2aIX9gTuA/wW2iIiPdmRdOsA1wPo59DSIiAHAHsDVZVUkIrYGbqMIfJtXBK+e+p6kJhi+erH8Yv4x8HdgdERsWr+siflXA/Mw3dSImB8Rb0XEvyLipLx8nYio/76qfSqHOyu2kSLi/IjYJiL+HhFzgeua2meFvnnfL+S5K49FxG6NV2pqeKDxtvM6v8iLn6uo69HN1SXPqzo1Il6KiEX596kRsUoT+9s6Ig6PiGdyvf8dEftUOb6qImKFiPhNxeNnRTGva+2KdY7ObRy8v933bWa79cPR+0bEwRHxJMUb/uEV66wXERdFxMx8rM9HxEkRsUKjba0ZEedW/G1ejYj7Ko8zIvpExH9HxN35GBZFxIsRcXrjtmuhPb4cETfn596C/Dz4TisfWz/Mc3RE7J4fuyDX4+jGYSI/T1NEDMvH9wowD1gjL2/qubZVRPw1Il7P2382Is6JiKGN1vtGfg3Mya+nByJilyrb2zEi7oqI16IYvnsxIq6OiI+3dKwUPTr1dX3fPMCI2CAirqmo55MRcURE1LSlHVpo842Az1L0hP8ZWELRm1Rt3fr3hi/k452X63Z2VPmnICK2iIh/5DaZFRF/iGK4ruF13ErXAa+R26rCWGBl4Lxmju+AiPhnrsPb+bm5aVPrNycixlKMTswCvpRSerLR8na9J6l7cdhRAOcAmwI7UgSxppxK8cZ5IUWPWV9gPWDrvHw2xZySi4B7gDOb2M5IYGfgLIo35dY4AVgBOC3f3w+4NCIGppTOb+U2Kp0BrAR8DfghxZsvwGNNPSAiBgH3AR8DzgX+CXwO+C6wdURsklKa0+hhv6YYnjoDWJjXPT8ipqeU7m2ughHRD7gJ+BJwJcWcrvXyNraNiJEppZcp/jOfzgfb/b4W2gDgB8AqFH+LWcBLed8bA7dTDMeeAcwANgS+D3wpIrZIKS3OgeUWYHWKv82/gUHABsBmvPf37Q/8BLgKuJbiw/vzFL0im0bEximlZodTIuJAivls91PMZ5tHMax2ekT8v5TST1pxvAA7UfT6npqPeSeKIL42H/wAJh/fLOBYiufg3GbqeBBwOkV7nQ68AKwFjKEIK6/l9X4F/DdwI3AUUEfxXLwiIg5JKZ2a19sCmAQ8DvyG4u/xEYre6o9RtHc19a/FAyn+DvVzrV7J2x0J3AUsrmiHMRSvsw0phgqXuh0q7J/XuyqlNC8irqf4B+F/mujB+SxwPUXg+TPF1ID9KdrnwPqVcsC5GXgTOJ6iXXaleK201WLgYmDfiPhhSmlBLv8W8DDwSLUHRcQJwBHAg8DPKKZzHAjcERFjU0o3tLYCUcyFOxd4EtgupTSrlY9bmvckdQcpJX+W4R+KN68EHN7MOhvlda6qKNs3l21ZUfYGcEMr9pmA85tZloAvV1lWbZ/1ZS8AgyrKB+WyN4DlWtp3E9s+Opet08r1j8tl32u07sG5/Ngqj38Y6F9RvjpFCLu0Fe347byNExuV75jLL2ptuzfzvHgDWLXK8kcpJmmv2Kj8a/lx++b7G+T7R7Swv6j8O1WU758fv2tzxwKsRtEz9+cq2/gDxdyrj7ZQh3XydmuBjRrV7Zq8bFRF+fm57OLWPM8pwtVCig/QwVXW79Po9fbrKutMBN6pb3eKf3JStb9RK//O5wOpSvm9FL1QGzRqh8t5b65Rq9qhmX0PpAhHlW00Nm9r+ybasw74r0blf6UISB+qKHswPx8+WlHWLx9XAo5uRf32zevuAnwm396j4m9ZCxwCDK3ytx6R6/p33v/6/ghFEHweqGnl8/G5vK17qz1vqtR3qd6T/OlePw47Coo3eyh6gprzNvCpiPh0O/f3aErp1jY+5vSU0tv1d/LtPwFDKIJEGb5G0aPQuEfvjFz+tSqPOS1V9OiklGZQ9Fas18r91VH0eDRIKf2V4r/xsRHR3tfwhSmlVysLIuIzFKHqz8CAPKwxNA+b/Z2ix2nbvHr932SriFi1qZ2kwrt5+zURMThv7/a8yn+1UM9dKCZtn1NZn7yN6yimUHy5lcd8S0rpn5V1A07Md6v9DatNxK5mPEUP3y/T+09eqd9PfU/PnhQfjBdUOZZJFD0oX8jr1rfvzo2HRZdW/jt9EZiUUmro6c3tUH+GbHvaod7XgcG8v3f7BorXStWhR+AfKaUHGpXdTtHLvk6u/3CKXtNrU0rPVtR/MUUQb7OU0r+AybzX87kPReC7pImHjKUIqyc2en3/h6LXbm2KHqjWGJ639TLQ1l6qpXlPUjdg+BK8F7reaXatYohqCPCvKOYgnR0RSxMAmhoqac5TVcrq50SUNYF3XWBqSmlJZWG+/+8m6vFslbLXKYb6WrO//6SU3qyy7AmKD+mhVZa1RbW/xSfz719SvIFX/rxKMeQ0HCCl9ALFB/a2wMyImBIRJ0bE5xtvNCJ2jYgHgHcpekRm8177DGmhnvV1urVKnW7Jy4a3sI16bX0utfb5Wh+oH25hvU9SfNg+zQeP5Zy8Tv2xnJK3dxrwRkTcEBHfj4hhraxTNevm309UWfYUReBvTzvU25/imF6OiI9FxMcoQsnNwE7RaA5c1tTrBd57zdTXf2qVdauVtdZ5FEN1a1P0Ml3bxGuvsg7V2rC+rLXvSxdQhLxdgT+3MWQvzXuSugHnfAmKXg5o4Y0rpXRtFBdo3AHYgqKnYX/gnoj4cmphzk6F+UtZz/boqud6U5ci6NBrq7VDtb9Ffd1OppiTVE3Dh1JK6ecRcS7FcOhmwAHATyLixJTSTwEi4uvAXyiGiw6jmFu2AKjJ+2gpwNfXaW9gZhPrVPvgbreUUkc/X4M89EbTz48n8r5fz0F2M4r5bZsDvwd+GRE7pJT+0cF1a1Jb2iEi1gW2ojjWpkLbNynOgKzU3KU7Ovs182eK5/xZFHOoDunk/dWrpXheJ4o26RMRuzcOVFq2GL4ERYCCYm5Fs1JxyvrFwMURERSTXY+g6Ia/otNqWPQWXNuobP38u/JD9w2KM5Qaq/YfYKpS1pxngRER0bfyjTH/p/pxOv7D/1mKs1AHVxnGWp+ip/K1Dz6s3abl37WtHR7Owz//B/xfRAykOFHgiIg4OQ9r7kURtraq/BCPiE+0sU6vLcWQdWOfrFJW7bnUVvUh47M030s0DRgNvJhSqtYL9z4ppVrgzvxDRGwATAF+ThF42+q5/PtTVZZ9giIIt/e5vB9FWPo2H7yGHsCvKIYeG4ev1ng+/x5RZVm1slZJKb0VEdcAu1P8c3BLM6vXt8+ngGcaLWvzcymlVBfF2cGJ4rUSEbFbKwJY2e9J6iAOO/Ziee7NbynOdLwhNXP2Xf08ncqyPEekfoilMvDMpXoAao/v5jN76usziOKK3W9RnLVV79/AFyJi+Yp1h1D9LLb6s7VaW9eJwDCKnp1K387l17RyO601keI1OqGyMCK2p5hPMil1zjV/HqY4u+47UeWaTBHRNyJWzrcH5bMyG6TibLH6UFE/nFhL8cHSp2I7QREgWuNyisnsv4yI5arUaVAU12Vqja9EcQmEynocke+29cLAla6kuADmLyLiA/Mn837gvYuM/joaXdYhrze84na1obmnKYZul+o1lsPwfcCYyvmbuX5H5rtL/VzO0xD2Bf6VUjo7pXRl4x+K6wp+ptrwdCvqP4tiftbYyudnfh4etrT1zo6nGG4/pIXX1iSK5/NPKp//EbEaxXvNC7Q8/Pw+eX/7UpxNvjPwl8avrSrKfk9SB7Hnq/fYKCK+mW9XXuG+fg7GHi08fkWKOT2TKN5UXqWYb/BdiiGo6yrWvR/4ckT8FHiRIqdd1s76vwY8EBH119zZj+IU/gMaDYecQtEzd3tEXEQx4ffbFG+GH260zfvz7xMi4hKKnpnHU0qPN1GHEykmVZ+aP7wfpghB+1MM2Z7YxOOW1vkUE39/mod776YYDvkexSUDftbB+wOKP1Y+9f124LE8pPgEsHze/9cpPqTPpxhaOjMirqJog7nAxhQfBg+klOqHsq+k+EC5PSIupDgzbVzeZmvq9HJEfBc4G3gq/21foPiA+Uze1vq81yvSnEdzPU6lGMIcSzGEflF7hvFyHX9AcemGf+XjfIHiDNexFD09j6SUHoriOlRHA49ExBXAfyjO6NyYYli/f97sWRGxBsVr9AWKy5Z8g+L1eOHS1pUipNxFMWWg/lITXwW2ozij9LZ2bHtbYE3em79WzVUUx78/8NBS7ONwip6p+yLiNIoTE3blvXZra6928aDiBIQmLzdTsd7UKK5veARwd0T8hfcuNfEhYM/cY9nW/ddFxH4U9d8HuDwidk1NX8y37PckdZSuPt3Sn8794b1LCtT/1FK8UT1BMdFzdBOP25eK05op3tR+QzFn53WKXojnKa4ts16jx65H8WHxTv1+K5Y1dxmK9+2zUdmXKf4jfTHv+1/k08KrbOcnFB9UCyl6YL5Vbdt53SMouuYXU3GKejPrD6OY/PxyfszLFB+2Q1s6lopldwLPt/Lvt0Ju92cpelVepeg5WbvKuktzqYl9m1lnbYozSp/P+36dYrjrN8CaeZ118zpP5b/3vHz7GCouDZLX/TbFxPYFFKHnTIremw/Uu6ljobiO0zW5HRZRhJY7gB8DA1s45nXq/8YUQ0uP5efIS7m+/Rqtf37lc7e17U0RPm6heJ0tyH+7s4BVGq23I8Xw7BsV9fgb8J2Kdb5O0cvycl5nNkVo2rmVf+cmj4Hiel4TK/b/FMXroaa122hiu1fktvlMC+tNpei5Xq6F9tyX6q/FrSn+gVpAER7/QHHWbKKFS5802u4uLaz3gUtNNHpOP5zr8E7+u2/Wynaqfz6eUmVZH4r31pT/Rv2baYdWvSf5071+Iv/xJGmZlnsPn6O4FMTRXVoZdYqI2Jmil3X31P7edqnTOOdLktSjRGFgo7J+wI8oLh57Z1fUS2ot53xJknqaAcALea7mVIprgH2D4rI5J6RWfj2P1FUMX5KknmYxxaVxxlKcqBAUIezglNJpzT1Q6g6c8yVJklQi53xJkiSVyPAlSZJUIsOXJElSiQxfkiRJJTJ8SZIklcjwJUmSVCLDlyRJUolaFb4i4vmI+FdEPBIRk3PZyhFxS0RMy7+H5PKIiD9GxPSIeCx/07okSZJoW8/XVimlz6aURub7E4DbUkrrAbfl+wDbA+vlnwOB0zuqspIkST1de4YdxwIX5NsXAOMqyi9MhfuBwRGxWjv2I0mStMxo7Xc7JuDmiEjAGSmlM4HhKaWZefksYHi+vTrwUsVjX85lM2nC0KFD0zrrrNOWekuSJHWJKVOmvJZSGra0j29t+No0pTQjIlYFbomIpysXppRSDmatFhEHUgxLstZaazF58uS2PFySJKlLRMQL7Xl8q4YdU0oz8u9XgWuATYBX6ocT8+9X8+ozgDUrHr5GLmu8zTNTSiNTSiOHDVvq8ChJktSjtBi+ImKFiFix/jawLfA4MAnYJ6+2D3Btvj0J2Duf9TgKeLtieFKSJKlXa82w43DgmoioX//PKaUbI+Ih4PKI2B94Adg1r38DsAMwHZgP7NfhtZYkSeqhWgxfKaVngQ2rlL8ObFOlPAEHd0jtJEmSljFe4V6SJKlEhi9JkqQSGb4kSZJKZPiSJEkqkeFLkiSpRIYvSZKkEhm+JEmSSmT4kiRJKpHhS5IkqUSGL0mSpBIZviRJkkpk+JIkSSqR4UuSJKlEhi9JkqQSGb4kSZJKZPjqgRbX1nWLbUiSpLbr29UVUNv1q+nDhBuntmsbx48e0UG1kSRJbWHPlyRJUokMX5IkSSUyfEmSJJXI8CVJklQiw5ckSVKJDF+SJEklMnxJkiSVyPAlSZJUIsOXJElSiQxfkiRJJTJ8SZIklcjwJUmSVCLDlyRJUokMX5IkSSUyfEmSJJXI8CVJklQiw5ckSVKJDF+91OLaum6xDUmSepu+XV0BdY1+NX2YcOPUdm3j+NEjOqg2kiT1HvZ8SZIklcjwJUmSVCLDlyRJUokMX5IkSSUyfEmSJJXI8CVJklQiw5ckSVKJDF+SJEklMnxJkiSVyPAlSZJUIsOXJElSiQxfkiRJJTJ8SZIklcjwJUmSVCLDlyRJUokMX5IkSSUyfEmSJJXI8CVJklQiw5ckSVKJDF+SJEklMnxJkiSVyPAlSZJUIsOXJElSiQxfkiRJJTJ8SZIklcjwJUmSVCLDlyRJUokMX5IkSSUyfEmSJJXI8CVJklQiw5ckSVKJDF+SJEklMnxJkiSVyPAlSZJUIsOXJElSiQxfkiRJJTJ8SZIklcjwJUmSVCLDlyRJUokMX5IkSSUyfEmSJJXI8CVJklSiVoeviKiJiIcj4vp8f92IeCAipkfEXyKify4fkO9Pz8vX6ZyqS5Ik9Txt6fk6DHiq4v4JwO9TSh8D3gT2z+X7A2/m8t/n9SRJkkQrw1dErAHsCJyd7wewNXBlXuUCYFy+PTbfJy/fJq8vSZLU67W25+t/gSOAunx/FeCtlNKSfP9lYPV8e3XgJYC8/O28/vtExIERMTkiJs+ePXspqy9JktSztBi+IuKrwKsppSkdueOU0pkppZEppZHDhg3ryE1LkiR1W31bsc6XgJ0iYgdgILAS8AdgcET0zb1bawAz8vozgDWBlyOiLzAIeL3Day5JktQDtdjzlVI6MqW0RkppHWA34PaU0p7AHcAuebV9gGvz7Un5Pnn57Sml1KG1liRJ6qHac52vnwI/iojpFHO6zsnl5wCr5PIfARPaV0VJkqRlR2uGHRuklO4E7sy3nwU2qbLOAmB8B9RNkiRpmeMV7iVJkkpk+JIkSSqR4UuSJKlEhi9JkqQSGb4kSZJKZPiSJEkqkeFLkiSpRIYvSZKkEhm+JEmSSmT4kiRJKpHhS5IkqURt+m5HSZI6S11dHQsWLmD+/Pksqa0lpdTVVVIPFhH069eP5ZdbngH9+9OnT/fpbzJ8SZK63Ftvv8Wrs19l0aLFkBJBQHR1rdSjJahLiT41fRgwoD+rfXg1Vlh+ha6uFWD4kiR1sbfefosZM2ZQ06eGfjV+LKnjLV64mBdfeom11lyzWwSw7tMHJ0nqdZYsWcIrr75CTZ8aIuzqUufo06cP1CVmvTKrWwxnG74kSV3m3QULWLxoscFLna5Pnz4sXLiQhYsWdnVVDF+SpK4zd+6cYn6XVILaJbW8++6Crq6G4UuS1HWWLFlC9DF8qRwRwZIli7u6GoYvSVLXaW7+zZtvvsm4ceMYN24cm266KZtvvnnD/UWLFn1g/bfeeovLLrusxX0uWbKEz3/+8+2qd1vtsccePPXUU52+n/POO48ddtiBn/70p+8rf+KJJ7jnnns6ff9tUVdXx5lnntlwv7a2lj333LOT99o9gr6nlUiSuqUhQ4YwceJEAP7v//6P5Zdfnv3337/J9d9++20uu+wydtttt7KqWIolS5bQt2/rPq4vvfRSLrnkEoYNG/a+8ieffJJp06ax2WabtWv7Hamuro6zzjqLAw88EICamhouueSS0uvRFQxfkqQe5+yzz+baa68FYNddd2Wvvfbi5JNP5rnnnmPcuHFsttlmHHTQQRx88MHMmTOHJUuW8MMf/pCtttqqyW2+8MILHHLIIWywwQY8+uijrLbaapxyyikMGDCAPfbYg6OOOopPfvKTzJ49mz333JObb76ZK664grvvvpu5c+fywgsv8O1vf5v58+dz/fXXM2DAAM4880xWWmklAK655hqOPPJIamtr+fWvf81nPvMZ5s2bx7HHHsszzzzDkiVLOPTQQ9l666254ooruPPOO5kzZw59+vTh/PPPb/H4f/7znzNz5ky+9a1vMX78ePbee28AFixYwGmnncaCBQt48MEH+c53vsPTTz/NzJkzefHFF1ljjTU49NBDOfLII5k/fz4RwS9+8Qs23HBD7rvvPs4880xWXHFFpk2bxoYbbsgJJ5wAwIknnshdd91FTU0Nm2++OYcffji33XYbZ5xxBosXL2bIkCGcdNJJrLLKKsydO5djjz22offv+9//PlOmTGHevHmMGzeOESNGcNxxx/GFL3yBhx56iLq6Ok444QTuu+8+AA4++GBGjx7d5vp0V4YvSVKP8uijj3LddddxxRVXsGTJEnbddVc22WQTfvzjH/Piiy829JYtXryYU089lQ996EO8/vrr7LHHHs2GL4DnnnuO3/72t4wYMYJDDz2UW2+9lR133LHZx0ybNo2rr76a+fPns9122zFhwgSuueYajj32WCZNmsQ3v/lNABYtWsTEiRO5//77Oeqoo5g4cSKnnXYam222Gccffzxvv/02u+66K1/60pcAeOqpp7jmmmsYNGhQq47/V7/6Fffccw+XXHJJQ+ADGDhwIN/73veYNm0aP/vZzwB4+umnefbZZ7n44osZMGAA7777Lueeey4DBgzg2WefZcKECVx++eVA0Wt23XXXMXToUL7xjW/wyCOPsMYaa3D33Xdz/fXXExG88847AIwcOZKtt96aiOCyyy7jvPPO4/DDD+eUU05h5ZVXZtKkSaSUeOedd9hyyy258sorG/5eS5YsaajzjTfeyLPPPsvEiRN54403GD9+fMNQcVvq010ZviRJPcqUKVPYdtttGThwIADbbLMNU6ZMaQgt9VJKnHzyyUyZMoU+ffowc+ZM3nzzTVZcccUmt73WWmsxYsQIAD71qU8xY8aMFuszatQoll9++Yaf+oD38Y9/nOeff75hvfoQN2rUKF5//XXmzZvHvffey913381ZZ50FFAHtP//5DwBf+tKXPhC8mjv++nq31jbbbMOAAQMa9nvssccydepUampqePHFFxvW23DDDRk+fDgAn/zkJ5kxYwaf+tSniAiOOuootthiC7bccksAZs6cyQ9/+ENmz57NokWLWGeddQD4xz/+wamnngoUk94HDRr0vrBV7Rh33HFHampqGDZsGBtttBGPP/44/fr1a1N9uivDlyRpmXTttdcyZ84crr76avr27csWW2zBwoULmw1f/fv3b7jdp08famtrgWI+Ul1dHQALFy5s9jH19ysfD3zgWmYRQUqJU089lbXWWut9yyZPnsxyyy3XlsNts8rtn3feeay22mqcdNJJLF68mI033rhhWbU26devH1dddRX33nsvN954I5deeinnnnsuxxxzDAcddBBbbLEF9913X0Oo7EhtqU935dmOkqQeZeTIkdx6660sWLCAefPmcfvtt7PxxhuzwgorMG/evIb15syZwyqrrELfvn259957eeWVV5Z6n6uvvjpPPPEEADfddNNSbeOGG24A4IEHHmDo0KEsv/zybLrpplx88cUN6zz55JMtbqep429O47ZpbM6cOQwbNoyIYOLEiS1eBX7u3LnMnTuXrbbaiiOPPLJhLtecOXMYPnw4KaWG4USAL37xiw2T6VNKvP322w2T/Kv1gI0cOZIbbriBuro6XnvtNR5++GE+/elPt7k+3ZU9X5KkHmWDDTZgxx13ZPz48QDstttu7xsqHDNmDFtuuSX77rsv3/3udxkzZgwbbLABa6+99lLvc//99+dHP/oRl112WdUzBlujX79+jBs3rmHCPRQTyX/zm98wZswYUkqstdZanHbaac1up7njb8qoUaM455xz+NrXvsZBBx30geV77rknhx12GFdddRVbbLHF+3qXqpk7dy6HHnooixYtoq6ujgkTJgBwyCGHcMghhzBo0CA22WQTZs+e3XCcxxxzDGPGjKFPnz4cdthhbL311uy8886MHTuWT3/60xx33HEN299uu+145JFHGDt2LAA//elPWWWVVdpcn+4qusN3HI0cOTJNnjy5q6vRo0y4cWq7Hn/86BEdsg1Jao8XX3qRuXPnUtOnpqurol5g8ZIlDB++KsOGDmt55WZExJSU0silfbzDjpIkSSUyfEmSJJXI8CVJklQiw5ckqVe79957+frXv86YMWP4+te/zv3339+w7Prrr2fMmDHstNNOHHDAAbz55ptAcQHUb3zjG4wbN46dd96Zxx57DIDbbruNnXbaqaF8ypQpXXJM6t4821GS1KsNGTKE008/neHDh/Pvf/+bAw44gLvvvpslS5bw61//mr/+9a8NX5Vz8cUXc+ihh3LSSSdx8MEHs/nmm3PXXXdx0kkncdFFFzFq1KiGK7xPnTqVH/zgB/ztb3/r6kNUN2PPlySp27vxxhv5zW9+A8CFFDC8AAAc+UlEQVSFF17Il7/8ZQBeeukldt99dwBOPfVUdtllF8aMGcNRRx3VcK2qCy+8kB133JGddtqJH/3oRx/Y9vrrr99wxfT11luPhQsXsmjRIlJKpJSYP38+KSXmzp3LqquuChQXSJ07dy5QXNuqvnyFFVZouJhq/fckSo3Z8yVJ6vY23nhjzj77bKC4+vvgwYN55ZVXmDx5MiNHFmf877nnnhx88MEAHHHEEdxxxx1svfXWnHXWWdx2223079+/xe/8u+mmm1h//fUbrnP1i1/8gp122onll1+etddem//5n/8B4Gc/+xkHHHAAJ554InV1dVx66aUN27jlllv43e9+xxtvvMGf/vSnDm8L9Xz2fEmSur1hw4Yxf/585s6dy6xZs/jqV7/KQw89xJQpUxrC1wMPPMCuu+7KmDFjuP/++5k+fToAI0aM4PDDD2fSpEnU1DR9PbFp06Zx8skn88tf/hIovpj7sssu45prruHuu+/m4x//OGeeeSYAl156KRMmTODOO+/kyCOP5Oc//3nDdr7yla/wt7/9jVNOOYU//vGPndUk6sEMX5KkHuFzn/scV199Neuuuy4bb7wxU6ZM4ZFHHmGjjTZi4cKFHHPMMfzhD3/guuuuY/z48Q3fwXjGGWewxx578MQTTzB+/PiqX2cza9YsDjnkEE444YSG71l8+umngeLLtiOC7bffnocffhiAiRMnsu222wIwevTohgn3lT7/+c/z0ksvNUzSl+oZviRJPcLGG2/Meeedx8iRI1l//fV54IEH6N+/PyuuuGJD0BoyZAjz5s3j5ptvBqCuro6ZM2cyatQoDj/8cObMmcP8+fPft9133nmHgw46iB//+MdstNFGDeWrrroqzzzzDG+88QYA9913Hx/96Ecblj344IMA3H///Q1fXfTCCy80zDV74oknWLRoEYMHD+7EVlFP5JwvSVKPMHLkSGbOnMnIkSOpqanhwx/+cEMYWmmllRg/fjxjxoxh6NChDV/CXFtbyxFHHMGcOXMA2GuvvVhppZXet91LLrmEF198kdNOO63hexXPOecchg8fzsEHH8w3v/lN+vbty0c+8pGGSf/HHnssxx13HLW1tQwYMIBjjjkGgJtvvplrr72Wvn37MmDAAH7/+9876V4f4Hc79lB+t6OkZYHf7agy+d2OkqRez14hlavrO5zA8CVJ6kI1NTV0hxEY9Q4pJfr27foZV4YvSVKXWWGFFQxfKk2fmhoGDhzY1dUwfEmSus7yyy1PTd++BjB1upQS/fv3Z0D/AV1dFcOXJKnr9OvXj6GrrMKSuloDmDpNSonaulqGDR1Knz5dH326fuBTktSrDV1lKACvvf46ixcvpqZPHyfiq0PUpURdXR39+vdl9dVWZ/Cg7nHNNcOXJKlLRQRDVxnKoJUGMf/d+cyZO4fa2jp7wtQuEUHfvn1ZacWVWG7gQPr169fVVWpg+JIkdbmIoH///vTv37/b9E5InaXrBz4lSZJ6EcOXJElSiQxfkiRJJTJ8SZIklcjwJUmSVCLDlyRJUokMX5IkSSUyfEmSJJXI8CVJklQiw5ckSVKJDF+SJEklMnxJkiSVyPAlSZJUIsOXJElSiQxfkiRJJTJ8SZIklcjwJUmSVCLDlyRJUokMX5IkSSUyfEmSJJXI8CVJklQiw5ckSVKJDF+SJEklMnxJkiSVyPAlSZJUIsOXJElSiQxfkiRJJTJ8SZIklcjwJUmSVCLDlyRJUokMX5IkSSVqMXxFxMCIeDAiHo2IJyLil7l83Yh4ICKmR8RfIqJ/Lh+Q70/Py9fp3EOQJEnqOVrT87UQ2DqltCHwWWB0RIwCTgB+n1L6GPAmsH9ef3/gzVz++7yeJEmSaEX4SoW5+W6//JOArYErc/kFwLh8e2y+T16+TUREh9VYkiSpB2vVnK+IqImIR4BXgVuAZ4C3UkpL8iovA6vn26sDLwHk5W8Dq1TZ5oERMTkiJs+ePbt9RyFJktRDtCp8pZRqU0qfBdYANgE+0d4dp5TOTCmNTCmNHDZsWHs3J0mS1CO06WzHlNJbwB3AF4DBEdE3L1oDmJFvzwDWBMjLBwGvd0htJUmSerjWnO04LCIG59vLAV8BnqIIYbvk1fYBrs23J+X75OW3p5RSR1ZakiSpp+rb8iqsBlwQETUUYe3ylNL1EfEkcFlE/Ap4GDgnr38OcFFETAfeAHbrhHpLkiT1SC2Gr5TSY8DnqpQ/SzH/q3H5AmB8h9ROkiRpGeMV7iVJkkpk+JIkSSqR4UuSJKlEhi9JkqQSGb4kSZJKZPiSJEkqkeFLkiSpRIYvSZKkEhm+JEmSSmT4kiRJKpHhS5IkqUSGL0mSpBIZviRJkkpk+JIkSSqR4UuSJKlEhi9JkqQSGb4kSZJKZPiSJEkqkeFLkiSpRIYvSZKkEhm+JEmSSmT4kiRJKpHhS5IkqUSGL0mSpBIZviRJkkpk+JIkSSqR4UuSJKlEhi9JkqQSGb4kSZJKZPiSJEkqkeFLkiSpRIYvSZKkEhm+JEmSSmT4kiRJKpHhS5IkqUSGL0mSpBIZviRJkkpk+JIkSSqR4UuSJKlEhi9JkqQSGb4kSZJKZPiSJEkqkeFLS21xbV232IYkST1J366ugHqufjV9mHDj1HZt4/jRIzqoNpIk9Qz2fEmSJJXI8CVJklQiw5ckSVKJDF+SJEklMnxJkiSVyPAlSZJUIsOXJElSiQxfkiRJJTJ8SZIklcjwJUmSVCLDlyRJUokMX5IkSSUyfEmSJJXI8CVJklQiw5ckSVKJDF+SJEklMnxJkiSVyPAlSZJUIsOXJElSiQxfkiRJJTJ8SZIklcjwJUmSVCLDlyRJUokMXyVbXFvX1VWQJEldqG9XV6C36VfThwk3Tm3XNo4fPaKDaiNJkspmz5ckSVKJDF+SJEklMnxJkiSVyPAlSZJUIsOXJElSiQxfkiRJJTJ8SZIklcjwJUmSVKIWw1dErBkRd0TEkxHxREQclstXjohbImJa/j0kl0dE/DEipkfEYxGxUWcfhCRJUk/Rmp6vJcCPU0rrA6OAgyNifWACcFtKaT3gtnwfYHtgvfxzIHB6h9dakiSph2oxfKWUZqaU/plvzwGeAlYHxgIX5NUuAMbl22OBC1PhfmBwRKzW4TWXJEnqgdo05ysi1gE+BzwADE8pzcyLZgHD8+3VgZcqHvZyLpMkSer1Wh2+IuJDwFXAD1JK71QuSyklILVlxxFxYERMjojJs2fPbstDJUmSeqxWha+I6EcRvC5JKV2di1+pH07Mv1/N5TOANSsevkYue5+U0pkppZEppZHDhg1b2vpLkiT1KK052zGAc4CnUkq/q1g0Cdgn394HuLaifO981uMo4O2K4UlJkqRerW8r1vkSsBfwr4h4JJf9DDgeuDwi9gdeAHbNy24AdgCmA/OB/Tq0xpIkST1Yi+ErpfR3IJpYvE2V9RNwcDvrJUmStEzyCveSJEklMnxJkiSVyPAlSZJUIsOXJElSiQxfkiRJJTJ8qUstrq3rFtuQJKksrbnOl9Rp+tX0YcKNU9u1jeNHj+ig2kiS1Pns+ZIkSSqR4UuSJKlEhi9JkqQSGb4kSZJKZPiSJEkqkeFLkiSpRIYvSZKkEhm+JEmSSmT4kiRJKpHhS5IkqUSGL0mSpBIZviRJkkpk+JIkSSqR4UuSJKlEhi9JkqQSGb4kSZJKZPiSJEkqkeFLkiSpRIYvSZKkEhm+JEmSSmT4kiRJKpHhS5IkqUSGL6mDLK6t6xbbkCR1b327ugLSsqJfTR8m3Di1Xds4fvSIDqqNJKm7sudLkiSpRIYvSZKkEhm+JEmSSmT4kiRJKpHhS5IkqUSGL0mSpBIZviRJkkpk+JIkSSqR4UuSJKlEhi9JkqQSGb4kSZJKZPiSJEkqkeFLPd7i2rpusQ1Jklqjb1dXQGqvfjV9mHDj1HZt4/jRIzqoNpIkNc+eLwl7viRJ5bHnS8LeM0lSeez5kiRJKpHhS5IkqUSGL0mSpBIZvqRupL0T/z1xQJK6PyfcS91Ieyf+O+lfkro/e74kSZJKZPiSJEkqkeFLkiSpRIYvSZKkEhm+JEmSSmT4kiRJKpHhS5IkqUSGL0mSpBIZviRJkkpk+JIkSSqR4UuSJKlEhi9JkqQSGb4kSZJKZPiSJEkqkeFLkiSpRIYvSZKkEhm+JEmSSmT4kiRJKpHhS5IkqUSGL0mSpBIZviRJkkpk+JIkSSqR4UuSJKlEhi9JkqQSGb4kSZJKZPiSJEkqUYvhKyLOjYhXI+LxirKVI+KWiJiWfw/J5RERf4yI6RHxWERs1JmVlyRJ6mla0/N1PjC6UdkE4LaU0nrAbfk+wPbAevnnQOD0jqmmJEnSsqHF8JVSuht4o1HxWOCCfPsCYFxF+YWpcD8wOCJW66jKSpIk9XRLO+dreEppZr49Cxieb68OvFSx3su5TJIkSXTAhPuUUgJSWx8XEQdGxOSImDx79uz2VkOSJKlHWNrw9Ur9cGL+/WounwGsWbHeGrnsA1JKZ6aURqaURg4bNmwpqyFJktSzLG34mgTsk2/vA1xbUb53PutxFPB2xfCkJElSr9e3pRUi4lJgS2BoRLwM/AI4Hrg8IvYHXgB2zavfAOwATAfmA/t1Qp0lSZJ6rBbDV0pp9yYWbVNl3QQc3N5KSZIkLau8wr0kSVKJDF+SJEklMnxJkiSVyPAlSZJUIsOXJElSiQxfkiRJJTJ8SZIklcjwJUmSVCLDlyRJUokMX5IkSSUyfEmSJJXI8CVJklQiw5ckSVKJDF+SJEklMnxJkiSVyPAlSZJUIsOXJElSiQxfktSMxbV13WIbkpYdfbu6ApLUnfWr6cOEG6e2axvHjx7RQbWRtCyw50uSJKlEhi9JkqQSGb4kSZJKZPiSJEkqkeFLkiSpRIYvSZKkEhm+JEmSSmT4ktQteXFTScsqL7IqqVvy4qaSllX2fEmSJJXI8CVJncwhVEmVHHaUtMxaXFtHv5qu/x/TIVRJlQxfbdBd3silpnTEc3RZep4beiR1R4avNvCNXN2dz1FJ6v6WjX9vJUmSegjDlyRJUokMX5IkSSUyfEmSJJXI8CVJklQiw5ck9QBeqFVadnipCUnv47XCuicvIyItOwxfkt7HD3lJ6lz+aypJklQiw5ckSVKJDF+SJEklMnxJ6nCeVSdJTXPCvaQO56R9SWqaPV+SJEklMnxJkiSVyPAlSZJUIsOXJElSiQxfkiRJJTJ8SZIklcjwJUmSVCLDlyRJUokMX5IkSSUyfEmSJJXI8CVJklQiw5ckqVTt/eJ1v7hdPZ1frC1JKlV7v3i9I750fXFtHf1q2tf/0BHbUO9k+JIk9TrtDYDQMSFQvZORXZIkqUSGL0mSpBIZviSpl+iIiepOdpfazzlfktRLLCvznJzorp6u14QvX6yStGxYVkKkeq9eE758sUqSOpKXq9DS6jXhS5KkjuQ/9Vpaxm1JknowT6Toeez5kiS1msNk3Y89cD2P4UuS1Gp+0Evt578vkiR1EYf7eid7viRJ6iL2JPZO9nxJkiSVyPAlSZJUIsOXJElSiQxfkiRJJTJ8SZIklcjwJUlSL+dV8svVKZeaiIjRwB+AGuDslNLxnbEfSZLUfl7yolwd3vMVETXAqcD2wPrA7hGxfkfvR5IkqSfqjGHHTYDpKaVnU0qLgMuAsZ2wH0mSpB6nM8LX6sBLFfdfzmWSJGkZ1V3mjfWEuWeRUurYDUbsAoxOKR2Q7+8F/FdK6ZBG6x0IHJjvjgDaN9hc3VDgtU7Ybk9jO9gG9WwH2wBsg3q2g21Qr63tsHZKadjS7qwzJtzPANasuL9GLnuflNKZwJmdsP8GETE5pTSyM/fRE9gOtkE928E2ANugnu1gG9Qrux06Y9jxIWC9iFg3IvoDuwGTOmE/kiRJPU6H93yllJZExCHATRSXmjg3pfRER+9HkiSpJ+qU63yllG4AbuiMbbdRpw5r9iC2g21Qz3awDcA2qGc72Ab1Sm2HDp9wL0mSpKb59UKSJEkl6pbhKyLWjIg7IuLJiHgiIg7L5StHxC0RMS3/HpLLIyL+GBHTI+KxiNioYlv75PWnRcQ+FeUbR8S/8mP+GBHR3D66QkQMjIgHI+LR3A6/zOXrRsQDue5/ySc2EBED8v3pefk6Fds6MpdPjYjtKspH57LpETGhorzqPrpKRNRExMMRcX1z9VvG2+D5/Jx9JCIm57Le9poYHBFXRsTTEfFURHyhN7VBRIzIf//6n3ci4ge9qQ0q6vnDKN4XH4+IS6N4v6z6mo1l9H0hIg7Lx/9ERPwgly3zz4WIODciXo2IxyvKuuy4m9tHk1JK3e4HWA3YKN9eEfg3xVcVnQhMyOUTgBPy7R2AvwEBjAIeyOUrA8/m30Py7SF52YN53ciP3T6XV91HF7VDAB/Kt/sBD+Q6Xw7slsv/BHw33/4e8Kd8ezfgL/n2+sCjwABgXeAZipMhavLtjwL98zrr58dU3UcXtsWPgD8D1zdXv2W8DZ4HhjYq622viQuAA/Lt/sDg3tYGFW1RA8wC1u5tbUBx4e7ngOXy/cuBfZt6zbIMvi8AnwYeB5anmL99K/Cx3vBcADYHNgIeryjrsuNuah/NHkNXvXja2NDXAl+huBDrarlsNWBqvn0GsHvF+lPz8t2BMyrKz8hlqwFPV5Q3rNfUPrr6J7/A/gn8F8WF4Prm8i8AN+XbNwFfyLf75vUCOBI4smJbN+XHNTw2lx+Zf6KpfXTRsa8B3AZsDVzfXP2W1TbIdXieD4avXvOaAAZRfOBGb22DRse9LXBvb2wD3vsmlZXz6/x6YLumXrMsg+8LwHjgnIr7RwFH9JbnArAO7w9fXXbcTe2jufp3y2HHSrl7+HMUvT7DU0oz86JZwPB8u6mvNGqu/OUq5TSzjy4RxXDbI8CrwC0U/429lVJakleprHvD8eblbwOr0Pb2WaWZfXSF/6V4U6n/zojm6restgFAAm6OiClRfEME9K7XxLrAbOC8KIagz46IFZqp37LYBpV2Ay7Nt3tVG6SUZgC/BV4EZlK8zqfQu94XHgc2i4hVImJ5it6XNellz4UKXXncbf5axW4dviLiQ8BVwA9SSu9ULktFvEyduf8y9tGKOtSmlD5L0fuzCfCJrqxP2SLiq8CrKaUpXV2XbmDTlNJGwPbAwRGxeeXCXvCa6Esx1HB6SulzwDyKrv8GvaANAMjzjHYCrmi8rDe0QZ5rM5YikH8EWAEY3VX16QoppaeAE4CbgRuBR4DaRuss88+FanrCcXfb8BUR/SiC1yUppatz8SsRsVpevhpFbxA0/ZVGzZWvUaW8uX10qZTSW8AdFN3cgyOi/hptlXVvON68fBDwOm1vn9eb2UfZvgTsFBHPA5dRDD3+gd7VBkDDf/uklF4FrqEI473pNfEy8HJK6YF8/0qKMNab2qDe9sA/U0qv5Pu9rQ2+DDyXUpqdUloMXE3xXtGr3hdSSueklDZOKW0OvEkxP7q3PRfqdeVxt+prFSt1y/CVzyw4B3gqpfS7ikWTgH3y7X0o5oLVl++dzzgYBbyduwZvAraNiCH5P6VtKcbnZwLvRMSovK+9G22r2j5KFxHDImJwvr0cxby3pyhC2C55tcbtUF/3XYDbczqfBOwWxRk/6wLrUUworPpVUPkxTe2jVCmlI1NKa6SU1sn1uz2ltGcz9Vvm2gAgIlaIiBXrb1M8lx+nF70mUkqzgJciYkQu2gZ4kl7UBhV2570hR+h9bfAiMCoils/1rH8u9Lb3hVXz77WAr1OclNTbngv1uvK4m9pH01o7ua3MH2BTiu68xyi6Uh+hGM9ehWLi9TSKMztWzusHcCrFfKh/ASMrtvUtYHr+2a+ifCTFh9czwCm8d8HZqvvoonbYAHg4t8PjwP/k8o9SvEFMpxh2GJDLB+b70/Pyj1Zs67/zsU4ln7mRy3eg+G/pGeC/K8qr7qOLnxdb8t7Zjr2qDXJdHs0/T9TXsxe+Jj4LTM6viYkUZyn1tjZYgaIHZlBFWa9qg1yfXwJP57peRHHGYm97X7iHInQ+CmzTW54LFP94zAQWU/SI79+Vx93cPpr68Qr3kiRJJeqWw46SJEnLKsOXJElSiQxfkiRJJTJ8SZIklcjwJUmSVCLDlyRJUokMX5IkSSUyfEmSJJXI8CVJklQiw5ckSVKJDF+SJEklMnxJ6pYiYt+I+HtJ+/pTRBzVCdtdPyImR0Q0Kj86ItZpVLZBRNzX0XWQ1P0YviS1KCKej4h3I2JuRMyKiPMj4kNdXa+mRMSdEbEg1/e1iLg6IlZrav2U0ndSSsd2QlWOBX6bUkotrZhSegx4KyLGdEI9JHUjhi9JrTUmpfQh4LPA54Aju7g+LTkk1/fjwGDg99VWioiazth5DntbARMrykZFxIPAEcA/I+LvjULsJcBBnVEfSd2H4UtSm6SUZgE3UYQwACJiQET8NiJejIhX8jDecnnZ0Ii4PiLeiog3IuKeiOiTl02IiGciYk5EPBkRX2tqvxHxiYi4JW9jakTs2sr6vgFcBXw6b+f8iDg9Im6IiHnAVrnsVxX7GhsRj0TEO7l+o3P5oIg4JyJmRsSMiPhVM+HtK8A/U0oLKsouAC4Hfgt8ATgaqK1YfiewTUQMaM2xSeqZDF+S2iQi1gC2B6ZXFB9P0cP0WeBjwOrA/+RlPwZeBoYBw4GfAfXDcM8AmwGDgF8CF1cbHoyIFYBbgD8DqwK7AadFxPqtqO9QYGfg4YriPYDjgBWBvzdafxPgQuAnFD1mmwPP58XnA0vyMX4O2BY4oIldfwaY2qhsOPAPoA5YmFK6NaX0bv3ClNIMYDEwoqXjktRzGb4ktdbEiJgDvAS8CvwCIE8mPxD4YUrpjZTSHODXFAEJijCxGrB2SmlxSume+jlQKaUrUkr/SSnVpZT+AkwDNqmy768Cz6eUzkspLUkpPUzRmzW+mfr+MSLeAh4FZgI/qlh2bUrp3rzfBY0etz9wbkrplrx8Rkrp6YgYDuwA/CClNC+l9CrFUOZuVDcYmNOo7CSKYchdgfF5m43NyY+VtIwyfElqrXEppRWBLYFPAENz+TBgeWBKHlp8C7gxl0MROKYDN0fEsxExoX6DEbF3Ht6rf9ynK7ZbaW3gv+rXy+vuCXy4mfp+P6U0OKW0ekppz5TS7IplLzXzuDUpeuSq1aEfMLOiDmdQ9MRV8yZFz1qDlNJxwBeBp4DtgKkR8flGj1sReKuZ+knq4fp2dQUk9Swppbsi4nyKeUvjgNeAd4FP5WGzxuvPoRh6/HFEfBq4PSIeoghkZwHbAP9IKdVGxCNANN4GRVi6K6X0lY46jGaWvQT8vybKFwJDU0pLWrGPx4B9PrDjlKZFxL8ohjCPzOs8BBARqwP9+eBwpaRliD1fkpbG/wJfiYgNU0p1FCHq9xGxKhQhIiK2y7e/GhEfy8OTb1NMMK8DVqAIQbPzevuRJ8VXcT3w8YjYKyL65Z/PR8QnO+HYzgH2i4htIqJPPpZPpJRmAjcDJ0fESnnZ/4uILZrYzi3ARhExsL4gIr5dMZl+IMXcsVcqHrMFcHtKaWHHH5ak7sLwJanN8hDehbw3qf6nFD1Z90fEO8CtvDdpfL18fy7FZPPTUkp3pJSeBE7OZa9QTFC/t4n9zaGY3L4b8B9gFnAC0OFnBaaUHgT2o5jP9TZwF8WQI8DeFD1TT1IMK15JMZ+t2nZeAW4HxlYUf5GiV+sw4J68jf+tWL4n8KcOOhRJ3VS04tp/kqSlkM/GvADYpPJCqxFxNHB+Sun5irINgDPS/2/nDm0AhmEACGat7r9BFkpBiyIF9kF1hw0CX5aVta76nUDLzRfAR97t3n5Qf5qd4/n7C/g5my8AgJCbLwCAkPgCAAiJLwCAkPgCAAiJLwCAkPgCAAiJLwCA0A1p6+QennQEPQ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1119415" y="419863"/>
            <a:ext cx="9118600" cy="5955829"/>
            <a:chOff x="1282700" y="608546"/>
            <a:chExt cx="9118600" cy="595582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2700" y="608546"/>
              <a:ext cx="9118600" cy="5955829"/>
            </a:xfrm>
            <a:prstGeom prst="rect">
              <a:avLst/>
            </a:prstGeom>
          </p:spPr>
        </p:pic>
        <p:grpSp>
          <p:nvGrpSpPr>
            <p:cNvPr id="9" name="Group 8"/>
            <p:cNvGrpSpPr/>
            <p:nvPr/>
          </p:nvGrpSpPr>
          <p:grpSpPr>
            <a:xfrm>
              <a:off x="4556817" y="1424763"/>
              <a:ext cx="4374532" cy="4613625"/>
              <a:chOff x="4535423" y="1179647"/>
              <a:chExt cx="4432029" cy="4745665"/>
            </a:xfrm>
          </p:grpSpPr>
          <p:sp>
            <p:nvSpPr>
              <p:cNvPr id="5" name="Rectangle 4"/>
              <p:cNvSpPr/>
              <p:nvPr/>
            </p:nvSpPr>
            <p:spPr>
              <a:xfrm>
                <a:off x="4949952" y="1487424"/>
                <a:ext cx="3048000" cy="4437888"/>
              </a:xfrm>
              <a:prstGeom prst="rect">
                <a:avLst/>
              </a:prstGeom>
              <a:no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35423" y="1179647"/>
                <a:ext cx="4432029" cy="316585"/>
              </a:xfrm>
              <a:prstGeom prst="rect">
                <a:avLst/>
              </a:prstGeom>
              <a:noFill/>
            </p:spPr>
            <p:txBody>
              <a:bodyPr wrap="square" rtlCol="0">
                <a:spAutoFit/>
              </a:bodyPr>
              <a:lstStyle/>
              <a:p>
                <a:r>
                  <a:rPr lang="en-US" sz="1400" dirty="0" smtClean="0">
                    <a:latin typeface="Arial" charset="0"/>
                    <a:ea typeface="Arial" charset="0"/>
                    <a:cs typeface="Arial" charset="0"/>
                  </a:rPr>
                  <a:t>91% of resale transactions are in these categories</a:t>
                </a:r>
                <a:endParaRPr lang="en-US" sz="1400" dirty="0">
                  <a:latin typeface="Arial" charset="0"/>
                  <a:ea typeface="Arial" charset="0"/>
                  <a:cs typeface="Arial" charset="0"/>
                </a:endParaRPr>
              </a:p>
            </p:txBody>
          </p:sp>
        </p:grpSp>
      </p:grpSp>
      <p:sp>
        <p:nvSpPr>
          <p:cNvPr id="10" name="TextBox 9"/>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1851729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54" y="689152"/>
            <a:ext cx="10009580" cy="5686540"/>
          </a:xfrm>
          <a:prstGeom prst="rect">
            <a:avLst/>
          </a:prstGeom>
        </p:spPr>
      </p:pic>
      <p:sp>
        <p:nvSpPr>
          <p:cNvPr id="8" name="TextBox 7"/>
          <p:cNvSpPr txBox="1"/>
          <p:nvPr/>
        </p:nvSpPr>
        <p:spPr>
          <a:xfrm>
            <a:off x="6647710" y="4909040"/>
            <a:ext cx="2765351" cy="646331"/>
          </a:xfrm>
          <a:prstGeom prst="rect">
            <a:avLst/>
          </a:prstGeom>
          <a:solidFill>
            <a:schemeClr val="accent3">
              <a:lumMod val="20000"/>
              <a:lumOff val="80000"/>
            </a:schemeClr>
          </a:solidFill>
        </p:spPr>
        <p:txBody>
          <a:bodyPr wrap="square" rtlCol="0">
            <a:spAutoFit/>
          </a:bodyPr>
          <a:lstStyle/>
          <a:p>
            <a:r>
              <a:rPr lang="en-US" dirty="0" smtClean="0">
                <a:latin typeface="Calibri" charset="0"/>
                <a:ea typeface="Calibri" charset="0"/>
                <a:cs typeface="Calibri" charset="0"/>
              </a:rPr>
              <a:t>Generally a positive correlation but</a:t>
            </a:r>
            <a:r>
              <a:rPr lang="en-US" dirty="0" smtClean="0">
                <a:latin typeface="Calibri" charset="0"/>
                <a:ea typeface="Calibri" charset="0"/>
                <a:cs typeface="Calibri" charset="0"/>
              </a:rPr>
              <a:t>..</a:t>
            </a:r>
            <a:endParaRPr lang="en-US" dirty="0" smtClean="0">
              <a:latin typeface="Calibri" charset="0"/>
              <a:ea typeface="Calibri" charset="0"/>
              <a:cs typeface="Calibri" charset="0"/>
            </a:endParaRPr>
          </a:p>
        </p:txBody>
      </p:sp>
      <p:sp>
        <p:nvSpPr>
          <p:cNvPr id="9" name="TextBox 8"/>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684343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990" y="787432"/>
            <a:ext cx="5078217" cy="27274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52" y="787432"/>
            <a:ext cx="5078217" cy="274445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801" y="3699396"/>
            <a:ext cx="4892468" cy="2771307"/>
          </a:xfrm>
          <a:prstGeom prst="rect">
            <a:avLst/>
          </a:prstGeom>
        </p:spPr>
      </p:pic>
      <p:sp>
        <p:nvSpPr>
          <p:cNvPr id="10" name="TextBox 9"/>
          <p:cNvSpPr txBox="1"/>
          <p:nvPr/>
        </p:nvSpPr>
        <p:spPr>
          <a:xfrm>
            <a:off x="6800110" y="4843726"/>
            <a:ext cx="2765351" cy="646331"/>
          </a:xfrm>
          <a:prstGeom prst="rect">
            <a:avLst/>
          </a:prstGeom>
          <a:solidFill>
            <a:schemeClr val="accent3">
              <a:lumMod val="20000"/>
              <a:lumOff val="80000"/>
            </a:schemeClr>
          </a:solidFill>
        </p:spPr>
        <p:txBody>
          <a:bodyPr wrap="square" rtlCol="0">
            <a:spAutoFit/>
          </a:bodyPr>
          <a:lstStyle/>
          <a:p>
            <a:r>
              <a:rPr lang="en-US" dirty="0" smtClean="0">
                <a:latin typeface="Calibri" charset="0"/>
                <a:ea typeface="Calibri" charset="0"/>
                <a:cs typeface="Calibri" charset="0"/>
              </a:rPr>
              <a:t>Trends in individual towns can be quite different!</a:t>
            </a:r>
          </a:p>
        </p:txBody>
      </p:sp>
    </p:spTree>
    <p:extLst>
      <p:ext uri="{BB962C8B-B14F-4D97-AF65-F5344CB8AC3E}">
        <p14:creationId xmlns:p14="http://schemas.microsoft.com/office/powerpoint/2010/main" val="1511095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275" y="465474"/>
            <a:ext cx="10058400" cy="5714275"/>
          </a:xfrm>
          <a:prstGeom prst="rect">
            <a:avLst/>
          </a:prstGeom>
        </p:spPr>
      </p:pic>
      <p:grpSp>
        <p:nvGrpSpPr>
          <p:cNvPr id="11" name="Group 10"/>
          <p:cNvGrpSpPr/>
          <p:nvPr/>
        </p:nvGrpSpPr>
        <p:grpSpPr>
          <a:xfrm>
            <a:off x="4066928" y="4512508"/>
            <a:ext cx="366502" cy="1121057"/>
            <a:chOff x="4066928" y="4512508"/>
            <a:chExt cx="366502" cy="1121057"/>
          </a:xfrm>
        </p:grpSpPr>
        <p:sp>
          <p:nvSpPr>
            <p:cNvPr id="8" name="Oval 7"/>
            <p:cNvSpPr/>
            <p:nvPr/>
          </p:nvSpPr>
          <p:spPr>
            <a:xfrm>
              <a:off x="4177398" y="4512508"/>
              <a:ext cx="256032" cy="283972"/>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066928" y="5349593"/>
              <a:ext cx="256032" cy="283972"/>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grpSp>
        <p:nvGrpSpPr>
          <p:cNvPr id="16" name="Group 15"/>
          <p:cNvGrpSpPr/>
          <p:nvPr/>
        </p:nvGrpSpPr>
        <p:grpSpPr>
          <a:xfrm>
            <a:off x="2429357" y="965200"/>
            <a:ext cx="6992725" cy="4569944"/>
            <a:chOff x="2429357" y="965200"/>
            <a:chExt cx="6992725" cy="4569944"/>
          </a:xfrm>
        </p:grpSpPr>
        <p:grpSp>
          <p:nvGrpSpPr>
            <p:cNvPr id="10" name="Group 9"/>
            <p:cNvGrpSpPr/>
            <p:nvPr/>
          </p:nvGrpSpPr>
          <p:grpSpPr>
            <a:xfrm>
              <a:off x="2429357" y="965200"/>
              <a:ext cx="6992725" cy="4569944"/>
              <a:chOff x="2865119" y="864474"/>
              <a:chExt cx="6992725" cy="4569944"/>
            </a:xfrm>
          </p:grpSpPr>
          <p:sp>
            <p:nvSpPr>
              <p:cNvPr id="5" name="Rectangle 4"/>
              <p:cNvSpPr/>
              <p:nvPr/>
            </p:nvSpPr>
            <p:spPr>
              <a:xfrm>
                <a:off x="2865119" y="864474"/>
                <a:ext cx="3531175" cy="3086321"/>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02570" y="4110979"/>
                <a:ext cx="2755274" cy="1323439"/>
              </a:xfrm>
              <a:prstGeom prst="rect">
                <a:avLst/>
              </a:prstGeom>
              <a:solidFill>
                <a:schemeClr val="accent3">
                  <a:lumMod val="20000"/>
                  <a:lumOff val="80000"/>
                </a:schemeClr>
              </a:solidFill>
            </p:spPr>
            <p:txBody>
              <a:bodyPr wrap="square" rtlCol="0">
                <a:spAutoFit/>
              </a:bodyPr>
              <a:lstStyle/>
              <a:p>
                <a:r>
                  <a:rPr lang="en-US" sz="1600" dirty="0" smtClean="0">
                    <a:latin typeface="Arial" charset="0"/>
                    <a:ea typeface="Arial" charset="0"/>
                    <a:cs typeface="Arial" charset="0"/>
                  </a:rPr>
                  <a:t>Most transactions </a:t>
                </a:r>
                <a:r>
                  <a:rPr lang="en-US" sz="1600" dirty="0" smtClean="0">
                    <a:latin typeface="Arial" charset="0"/>
                    <a:ea typeface="Arial" charset="0"/>
                    <a:cs typeface="Arial" charset="0"/>
                  </a:rPr>
                  <a:t>clustered in the top left. Among highest resale transactions, there is variability in lease remaining</a:t>
                </a:r>
                <a:endParaRPr lang="en-US" sz="1600" dirty="0">
                  <a:latin typeface="Arial" charset="0"/>
                  <a:ea typeface="Arial" charset="0"/>
                  <a:cs typeface="Arial" charset="0"/>
                </a:endParaRPr>
              </a:p>
            </p:txBody>
          </p:sp>
        </p:grpSp>
        <p:cxnSp>
          <p:nvCxnSpPr>
            <p:cNvPr id="14" name="Straight Arrow Connector 13"/>
            <p:cNvCxnSpPr/>
            <p:nvPr/>
          </p:nvCxnSpPr>
          <p:spPr>
            <a:xfrm flipH="1" flipV="1">
              <a:off x="5353396" y="4051521"/>
              <a:ext cx="1296786" cy="74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643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829222" y="185728"/>
            <a:ext cx="8641845" cy="6559296"/>
            <a:chOff x="1829222" y="185728"/>
            <a:chExt cx="8641845" cy="6559296"/>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8859" y="185728"/>
              <a:ext cx="8522208" cy="6559296"/>
            </a:xfrm>
            <a:prstGeom prst="rect">
              <a:avLst/>
            </a:prstGeom>
          </p:spPr>
        </p:pic>
        <p:sp>
          <p:nvSpPr>
            <p:cNvPr id="5" name="Right Arrow 4"/>
            <p:cNvSpPr/>
            <p:nvPr/>
          </p:nvSpPr>
          <p:spPr>
            <a:xfrm>
              <a:off x="1948859" y="3063326"/>
              <a:ext cx="506599" cy="70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9222" y="3854355"/>
              <a:ext cx="506599" cy="69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7635164" y="2823303"/>
            <a:ext cx="2560319" cy="2062103"/>
          </a:xfrm>
          <a:prstGeom prst="rect">
            <a:avLst/>
          </a:prstGeom>
          <a:solidFill>
            <a:schemeClr val="bg1"/>
          </a:solidFill>
          <a:ln>
            <a:solidFill>
              <a:schemeClr val="accent1"/>
            </a:solidFill>
          </a:ln>
        </p:spPr>
        <p:txBody>
          <a:bodyPr wrap="square" rtlCol="0">
            <a:spAutoFit/>
          </a:bodyPr>
          <a:lstStyle/>
          <a:p>
            <a:r>
              <a:rPr lang="en-US" sz="1600" dirty="0" err="1" smtClean="0">
                <a:latin typeface="Arial" charset="0"/>
                <a:ea typeface="Arial" charset="0"/>
                <a:cs typeface="Arial" charset="0"/>
              </a:rPr>
              <a:t>Sengkang</a:t>
            </a:r>
            <a:r>
              <a:rPr lang="en-US" sz="1600" dirty="0" smtClean="0">
                <a:latin typeface="Arial" charset="0"/>
                <a:ea typeface="Arial" charset="0"/>
                <a:cs typeface="Arial" charset="0"/>
              </a:rPr>
              <a:t> and </a:t>
            </a:r>
            <a:r>
              <a:rPr lang="en-US" sz="1600" dirty="0" err="1" smtClean="0">
                <a:latin typeface="Arial" charset="0"/>
                <a:ea typeface="Arial" charset="0"/>
                <a:cs typeface="Arial" charset="0"/>
              </a:rPr>
              <a:t>Sembawang</a:t>
            </a:r>
            <a:r>
              <a:rPr lang="en-US" sz="1600" dirty="0" smtClean="0">
                <a:latin typeface="Arial" charset="0"/>
                <a:ea typeface="Arial" charset="0"/>
                <a:cs typeface="Arial" charset="0"/>
              </a:rPr>
              <a:t> have median resale prices comparable to the overall median although their highest resale prices are </a:t>
            </a:r>
            <a:r>
              <a:rPr lang="en-US" sz="1600" dirty="0" smtClean="0">
                <a:latin typeface="Arial" charset="0"/>
                <a:ea typeface="Arial" charset="0"/>
                <a:cs typeface="Arial" charset="0"/>
              </a:rPr>
              <a:t>much lower compared to other towns</a:t>
            </a:r>
            <a:endParaRPr lang="en-US" sz="1600" dirty="0">
              <a:latin typeface="Arial" charset="0"/>
              <a:ea typeface="Arial" charset="0"/>
              <a:cs typeface="Arial" charset="0"/>
            </a:endParaRPr>
          </a:p>
        </p:txBody>
      </p:sp>
      <p:sp>
        <p:nvSpPr>
          <p:cNvPr id="9" name="TextBox 8"/>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59798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97161957"/>
              </p:ext>
            </p:extLst>
          </p:nvPr>
        </p:nvGraphicFramePr>
        <p:xfrm>
          <a:off x="439053" y="177501"/>
          <a:ext cx="11234787" cy="6680499"/>
        </p:xfrm>
        <a:graphic>
          <a:graphicData uri="http://schemas.openxmlformats.org/drawingml/2006/table">
            <a:tbl>
              <a:tblPr/>
              <a:tblGrid>
                <a:gridCol w="1604970"/>
                <a:gridCol w="2112600"/>
                <a:gridCol w="1830433"/>
                <a:gridCol w="1119585"/>
                <a:gridCol w="1376963"/>
                <a:gridCol w="1697453"/>
                <a:gridCol w="1492783"/>
              </a:tblGrid>
              <a:tr h="462505">
                <a:tc>
                  <a:txBody>
                    <a:bodyPr/>
                    <a:lstStyle/>
                    <a:p>
                      <a:pPr algn="ctr" fontAlgn="b"/>
                      <a:r>
                        <a:rPr lang="en-US" sz="1400" b="1" i="0" u="none" strike="noStrike" dirty="0">
                          <a:solidFill>
                            <a:srgbClr val="000000"/>
                          </a:solidFill>
                          <a:effectLst/>
                          <a:latin typeface="Calibri" charset="0"/>
                          <a:ea typeface="Calibri" charset="0"/>
                          <a:cs typeface="Calibri" charset="0"/>
                        </a:rPr>
                        <a:t>Town</a:t>
                      </a:r>
                    </a:p>
                  </a:txBody>
                  <a:tcPr marL="8029" marR="8029" marT="8029" marB="0" anchor="b">
                    <a:lnL>
                      <a:noFill/>
                    </a:lnL>
                    <a:lnR>
                      <a:noFill/>
                    </a:lnR>
                    <a:lnT>
                      <a:noFill/>
                    </a:lnT>
                    <a:lnB>
                      <a:noFill/>
                    </a:lnB>
                    <a:solidFill>
                      <a:schemeClr val="accent3">
                        <a:lumMod val="40000"/>
                        <a:lumOff val="60000"/>
                      </a:schemeClr>
                    </a:solidFill>
                  </a:tcPr>
                </a:tc>
                <a:tc>
                  <a:txBody>
                    <a:bodyPr/>
                    <a:lstStyle/>
                    <a:p>
                      <a:pPr algn="ctr" fontAlgn="b"/>
                      <a:r>
                        <a:rPr lang="en-US" sz="1400" b="1" i="0" u="none" strike="noStrike">
                          <a:solidFill>
                            <a:srgbClr val="000000"/>
                          </a:solidFill>
                          <a:effectLst/>
                          <a:latin typeface="Calibri" charset="0"/>
                          <a:ea typeface="Calibri" charset="0"/>
                          <a:cs typeface="Calibri" charset="0"/>
                        </a:rPr>
                        <a:t>Highest Resale Price</a:t>
                      </a:r>
                    </a:p>
                  </a:txBody>
                  <a:tcPr marL="8029" marR="8029" marT="8029" marB="0" anchor="b">
                    <a:lnL>
                      <a:noFill/>
                    </a:lnL>
                    <a:lnR>
                      <a:noFill/>
                    </a:lnR>
                    <a:lnT>
                      <a:noFill/>
                    </a:lnT>
                    <a:lnB>
                      <a:noFill/>
                    </a:lnB>
                    <a:solidFill>
                      <a:schemeClr val="accent3">
                        <a:lumMod val="40000"/>
                        <a:lumOff val="60000"/>
                      </a:schemeClr>
                    </a:solidFill>
                  </a:tcPr>
                </a:tc>
                <a:tc>
                  <a:txBody>
                    <a:bodyPr/>
                    <a:lstStyle/>
                    <a:p>
                      <a:pPr algn="ctr" fontAlgn="b"/>
                      <a:r>
                        <a:rPr lang="en-US" sz="1400" b="1" i="0" u="none" strike="noStrike" dirty="0">
                          <a:solidFill>
                            <a:srgbClr val="000000"/>
                          </a:solidFill>
                          <a:effectLst/>
                          <a:latin typeface="Calibri" charset="0"/>
                          <a:ea typeface="Calibri" charset="0"/>
                          <a:cs typeface="Calibri" charset="0"/>
                        </a:rPr>
                        <a:t>Transaction Date</a:t>
                      </a:r>
                    </a:p>
                  </a:txBody>
                  <a:tcPr marL="8029" marR="8029" marT="8029" marB="0" anchor="b">
                    <a:lnL>
                      <a:noFill/>
                    </a:lnL>
                    <a:lnR>
                      <a:noFill/>
                    </a:lnR>
                    <a:lnT>
                      <a:noFill/>
                    </a:lnT>
                    <a:lnB>
                      <a:noFill/>
                    </a:lnB>
                    <a:solidFill>
                      <a:schemeClr val="accent3">
                        <a:lumMod val="40000"/>
                        <a:lumOff val="60000"/>
                      </a:schemeClr>
                    </a:solidFill>
                  </a:tcPr>
                </a:tc>
                <a:tc>
                  <a:txBody>
                    <a:bodyPr/>
                    <a:lstStyle/>
                    <a:p>
                      <a:pPr algn="ctr" fontAlgn="b"/>
                      <a:r>
                        <a:rPr lang="en-US" sz="1400" b="1" i="0" u="none" strike="noStrike" dirty="0">
                          <a:solidFill>
                            <a:srgbClr val="000000"/>
                          </a:solidFill>
                          <a:effectLst/>
                          <a:latin typeface="Calibri" charset="0"/>
                          <a:ea typeface="Calibri" charset="0"/>
                          <a:cs typeface="Calibri" charset="0"/>
                        </a:rPr>
                        <a:t>Flat Type</a:t>
                      </a:r>
                    </a:p>
                  </a:txBody>
                  <a:tcPr marL="8029" marR="8029" marT="8029" marB="0" anchor="b">
                    <a:lnL>
                      <a:noFill/>
                    </a:lnL>
                    <a:lnR>
                      <a:noFill/>
                    </a:lnR>
                    <a:lnT>
                      <a:noFill/>
                    </a:lnT>
                    <a:lnB>
                      <a:noFill/>
                    </a:lnB>
                    <a:solidFill>
                      <a:schemeClr val="accent3">
                        <a:lumMod val="40000"/>
                        <a:lumOff val="60000"/>
                      </a:schemeClr>
                    </a:solidFill>
                  </a:tcPr>
                </a:tc>
                <a:tc>
                  <a:txBody>
                    <a:bodyPr/>
                    <a:lstStyle/>
                    <a:p>
                      <a:pPr algn="ctr" fontAlgn="b"/>
                      <a:r>
                        <a:rPr lang="en-US" sz="1400" b="1" i="0" u="none" strike="noStrike" dirty="0">
                          <a:solidFill>
                            <a:srgbClr val="000000"/>
                          </a:solidFill>
                          <a:effectLst/>
                          <a:latin typeface="Calibri" charset="0"/>
                          <a:ea typeface="Calibri" charset="0"/>
                          <a:cs typeface="Calibri" charset="0"/>
                        </a:rPr>
                        <a:t>Floor Number</a:t>
                      </a:r>
                    </a:p>
                  </a:txBody>
                  <a:tcPr marL="8029" marR="8029" marT="8029" marB="0" anchor="b">
                    <a:lnL>
                      <a:noFill/>
                    </a:lnL>
                    <a:lnR>
                      <a:noFill/>
                    </a:lnR>
                    <a:lnT>
                      <a:noFill/>
                    </a:lnT>
                    <a:lnB>
                      <a:noFill/>
                    </a:lnB>
                    <a:solidFill>
                      <a:schemeClr val="accent3">
                        <a:lumMod val="40000"/>
                        <a:lumOff val="60000"/>
                      </a:schemeClr>
                    </a:solidFill>
                  </a:tcPr>
                </a:tc>
                <a:tc>
                  <a:txBody>
                    <a:bodyPr/>
                    <a:lstStyle/>
                    <a:p>
                      <a:pPr algn="ctr" fontAlgn="b"/>
                      <a:r>
                        <a:rPr lang="en-US" sz="1400" b="1" i="0" u="none" strike="noStrike" dirty="0">
                          <a:solidFill>
                            <a:srgbClr val="000000"/>
                          </a:solidFill>
                          <a:effectLst/>
                          <a:latin typeface="Calibri" charset="0"/>
                          <a:ea typeface="Calibri" charset="0"/>
                          <a:cs typeface="Calibri" charset="0"/>
                        </a:rPr>
                        <a:t>Floor Area</a:t>
                      </a:r>
                    </a:p>
                  </a:txBody>
                  <a:tcPr marL="8029" marR="8029" marT="8029" marB="0" anchor="b">
                    <a:lnL>
                      <a:noFill/>
                    </a:lnL>
                    <a:lnR>
                      <a:noFill/>
                    </a:lnR>
                    <a:lnT>
                      <a:noFill/>
                    </a:lnT>
                    <a:lnB>
                      <a:noFill/>
                    </a:lnB>
                    <a:solidFill>
                      <a:schemeClr val="accent3">
                        <a:lumMod val="40000"/>
                        <a:lumOff val="60000"/>
                      </a:schemeClr>
                    </a:solidFill>
                  </a:tcPr>
                </a:tc>
                <a:tc>
                  <a:txBody>
                    <a:bodyPr/>
                    <a:lstStyle/>
                    <a:p>
                      <a:pPr algn="ctr" fontAlgn="b"/>
                      <a:r>
                        <a:rPr lang="en-US" sz="1400" b="1" i="0" u="none" strike="noStrike" dirty="0">
                          <a:solidFill>
                            <a:srgbClr val="000000"/>
                          </a:solidFill>
                          <a:effectLst/>
                          <a:latin typeface="Calibri" charset="0"/>
                          <a:ea typeface="Calibri" charset="0"/>
                          <a:cs typeface="Calibri" charset="0"/>
                        </a:rPr>
                        <a:t>Remaining Lease</a:t>
                      </a:r>
                    </a:p>
                  </a:txBody>
                  <a:tcPr marL="8029" marR="8029" marT="8029" marB="0" anchor="b">
                    <a:lnL>
                      <a:noFill/>
                    </a:lnL>
                    <a:lnR>
                      <a:noFill/>
                    </a:lnR>
                    <a:lnT>
                      <a:noFill/>
                    </a:lnT>
                    <a:lnB>
                      <a:noFill/>
                    </a:lnB>
                    <a:solidFill>
                      <a:schemeClr val="accent3">
                        <a:lumMod val="40000"/>
                        <a:lumOff val="60000"/>
                      </a:schemeClr>
                    </a:solidFill>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Ang Mo Kio</a:t>
                      </a:r>
                    </a:p>
                  </a:txBody>
                  <a:tcPr marL="8029" marR="8029" marT="8029" marB="0" anchor="b">
                    <a:lnL>
                      <a:noFill/>
                    </a:lnL>
                    <a:lnR>
                      <a:noFill/>
                    </a:lnR>
                    <a:lnT>
                      <a:noFill/>
                    </a:lnT>
                    <a:lnB>
                      <a:noFill/>
                    </a:lnB>
                  </a:tcPr>
                </a:tc>
                <a:tc>
                  <a:txBody>
                    <a:bodyPr/>
                    <a:lstStyle/>
                    <a:p>
                      <a:pPr algn="ctr" fontAlgn="b"/>
                      <a:r>
                        <a:rPr lang="is-IS" sz="1400" b="0" i="0" u="none" strike="noStrike" dirty="0">
                          <a:solidFill>
                            <a:srgbClr val="000000"/>
                          </a:solidFill>
                          <a:effectLst/>
                          <a:latin typeface="Calibri" charset="0"/>
                          <a:ea typeface="Calibri" charset="0"/>
                          <a:cs typeface="Calibri" charset="0"/>
                        </a:rPr>
                        <a:t>980000</a:t>
                      </a:r>
                    </a:p>
                  </a:txBody>
                  <a:tcPr marL="8029" marR="8029" marT="8029" marB="0" anchor="b">
                    <a:lnL>
                      <a:noFill/>
                    </a:lnL>
                    <a:lnR>
                      <a:noFill/>
                    </a:lnR>
                    <a:lnT>
                      <a:noFill/>
                    </a:lnT>
                    <a:lnB>
                      <a:noFill/>
                    </a:lnB>
                  </a:tcPr>
                </a:tc>
                <a:tc>
                  <a:txBody>
                    <a:bodyPr/>
                    <a:lstStyle/>
                    <a:p>
                      <a:pPr algn="ctr" fontAlgn="b"/>
                      <a:r>
                        <a:rPr lang="mr-IN" sz="1400" b="0" i="0" u="none" strike="noStrike">
                          <a:solidFill>
                            <a:srgbClr val="000000"/>
                          </a:solidFill>
                          <a:effectLst/>
                          <a:latin typeface="Calibri" charset="0"/>
                          <a:ea typeface="Calibri" charset="0"/>
                          <a:cs typeface="Calibri" charset="0"/>
                        </a:rPr>
                        <a:t>2016-09</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5 room</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28 to 30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120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93</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Bedok</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935000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2016-02</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07 to 09</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146</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72</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Bishan</a:t>
                      </a:r>
                    </a:p>
                  </a:txBody>
                  <a:tcPr marL="8029" marR="8029" marT="8029" marB="0" anchor="b">
                    <a:lnL>
                      <a:noFill/>
                    </a:lnL>
                    <a:lnR>
                      <a:noFill/>
                    </a:lnR>
                    <a:lnT>
                      <a:noFill/>
                    </a:lnT>
                    <a:lnB>
                      <a:noFill/>
                    </a:lnB>
                  </a:tcPr>
                </a:tc>
                <a:tc>
                  <a:txBody>
                    <a:bodyPr/>
                    <a:lstStyle/>
                    <a:p>
                      <a:pPr algn="ctr" fontAlgn="b"/>
                      <a:r>
                        <a:rPr lang="is-IS" sz="1400" b="0" i="0" u="none" strike="noStrike" dirty="0">
                          <a:solidFill>
                            <a:srgbClr val="000000"/>
                          </a:solidFill>
                          <a:effectLst/>
                          <a:latin typeface="Calibri" charset="0"/>
                          <a:ea typeface="Calibri" charset="0"/>
                          <a:cs typeface="Calibri" charset="0"/>
                        </a:rPr>
                        <a:t>1180000</a:t>
                      </a:r>
                    </a:p>
                  </a:txBody>
                  <a:tcPr marL="8029" marR="8029" marT="8029" marB="0" anchor="b">
                    <a:lnL>
                      <a:noFill/>
                    </a:lnL>
                    <a:lnR>
                      <a:noFill/>
                    </a:lnR>
                    <a:lnT>
                      <a:noFill/>
                    </a:lnT>
                    <a:lnB>
                      <a:noFill/>
                    </a:lnB>
                  </a:tcPr>
                </a:tc>
                <a:tc>
                  <a:txBody>
                    <a:bodyPr/>
                    <a:lstStyle/>
                    <a:p>
                      <a:pPr algn="ctr" fontAlgn="b"/>
                      <a:r>
                        <a:rPr lang="fi-FI" sz="1400" b="0" i="0" u="none" strike="noStrike">
                          <a:solidFill>
                            <a:srgbClr val="000000"/>
                          </a:solidFill>
                          <a:effectLst/>
                          <a:latin typeface="Calibri" charset="0"/>
                          <a:ea typeface="Calibri" charset="0"/>
                          <a:cs typeface="Calibri" charset="0"/>
                        </a:rPr>
                        <a:t>2017-02</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5 room</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40 to 42</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120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93</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Bukit Batok</a:t>
                      </a:r>
                    </a:p>
                  </a:txBody>
                  <a:tcPr marL="8029" marR="8029" marT="8029" marB="0" anchor="b">
                    <a:lnL>
                      <a:noFill/>
                    </a:lnL>
                    <a:lnR>
                      <a:noFill/>
                    </a:lnR>
                    <a:lnT>
                      <a:noFill/>
                    </a:lnT>
                    <a:lnB>
                      <a:noFill/>
                    </a:lnB>
                  </a:tcPr>
                </a:tc>
                <a:tc>
                  <a:txBody>
                    <a:bodyPr/>
                    <a:lstStyle/>
                    <a:p>
                      <a:pPr algn="ctr" fontAlgn="b"/>
                      <a:r>
                        <a:rPr lang="cs-CZ" sz="1400" b="0" i="0" u="none" strike="noStrike" dirty="0">
                          <a:solidFill>
                            <a:srgbClr val="000000"/>
                          </a:solidFill>
                          <a:effectLst/>
                          <a:latin typeface="Calibri" charset="0"/>
                          <a:ea typeface="Calibri" charset="0"/>
                          <a:cs typeface="Calibri" charset="0"/>
                        </a:rPr>
                        <a:t>890000</a:t>
                      </a:r>
                    </a:p>
                  </a:txBody>
                  <a:tcPr marL="8029" marR="8029" marT="8029" marB="0" anchor="b">
                    <a:lnL>
                      <a:noFill/>
                    </a:lnL>
                    <a:lnR>
                      <a:noFill/>
                    </a:lnR>
                    <a:lnT>
                      <a:noFill/>
                    </a:lnT>
                    <a:lnB>
                      <a:noFill/>
                    </a:lnB>
                  </a:tcPr>
                </a:tc>
                <a:tc>
                  <a:txBody>
                    <a:bodyPr/>
                    <a:lstStyle/>
                    <a:p>
                      <a:pPr algn="ctr" fontAlgn="b"/>
                      <a:r>
                        <a:rPr lang="mr-IN" sz="1400" b="0" i="0" u="none" strike="noStrike">
                          <a:solidFill>
                            <a:srgbClr val="000000"/>
                          </a:solidFill>
                          <a:effectLst/>
                          <a:latin typeface="Calibri" charset="0"/>
                          <a:ea typeface="Calibri" charset="0"/>
                          <a:cs typeface="Calibri" charset="0"/>
                        </a:rPr>
                        <a:t>2018-01</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16 to 18</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165</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78</a:t>
                      </a:r>
                    </a:p>
                  </a:txBody>
                  <a:tcPr marL="8029" marR="8029" marT="8029" marB="0" anchor="b">
                    <a:lnL>
                      <a:noFill/>
                    </a:lnL>
                    <a:lnR>
                      <a:noFill/>
                    </a:lnR>
                    <a:lnT>
                      <a:noFill/>
                    </a:lnT>
                    <a:lnB>
                      <a:noFill/>
                    </a:lnB>
                  </a:tcPr>
                </a:tc>
              </a:tr>
              <a:tr h="267577">
                <a:tc>
                  <a:txBody>
                    <a:bodyPr/>
                    <a:lstStyle/>
                    <a:p>
                      <a:pPr algn="ctr" fontAlgn="b"/>
                      <a:r>
                        <a:rPr lang="en-US" sz="1400" b="0" i="0" u="none" strike="noStrike">
                          <a:solidFill>
                            <a:srgbClr val="000000"/>
                          </a:solidFill>
                          <a:effectLst/>
                          <a:latin typeface="Calibri" charset="0"/>
                          <a:ea typeface="Calibri" charset="0"/>
                          <a:cs typeface="Calibri" charset="0"/>
                        </a:rPr>
                        <a:t>Bukit Merah</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988000</a:t>
                      </a:r>
                    </a:p>
                  </a:txBody>
                  <a:tcPr marL="8029" marR="8029" marT="8029" marB="0" anchor="b">
                    <a:lnL>
                      <a:noFill/>
                    </a:lnL>
                    <a:lnR>
                      <a:noFill/>
                    </a:lnR>
                    <a:lnT>
                      <a:noFill/>
                    </a:lnT>
                    <a:lnB>
                      <a:noFill/>
                    </a:lnB>
                  </a:tcPr>
                </a:tc>
                <a:tc>
                  <a:txBody>
                    <a:bodyPr/>
                    <a:lstStyle/>
                    <a:p>
                      <a:pPr algn="ctr" fontAlgn="b"/>
                      <a:r>
                        <a:rPr lang="is-IS" sz="1400" b="0" i="0" u="none" strike="noStrike" dirty="0">
                          <a:solidFill>
                            <a:srgbClr val="000000"/>
                          </a:solidFill>
                          <a:effectLst/>
                          <a:latin typeface="Calibri" charset="0"/>
                          <a:ea typeface="Calibri" charset="0"/>
                          <a:cs typeface="Calibri" charset="0"/>
                        </a:rPr>
                        <a:t>2017-09</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5 room</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40 to 42</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113</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94</a:t>
                      </a:r>
                    </a:p>
                  </a:txBody>
                  <a:tcPr marL="8029" marR="8029" marT="8029" marB="0" anchor="b">
                    <a:lnL>
                      <a:noFill/>
                    </a:lnL>
                    <a:lnR>
                      <a:noFill/>
                    </a:lnR>
                    <a:lnT>
                      <a:noFill/>
                    </a:lnT>
                    <a:lnB>
                      <a:noFill/>
                    </a:lnB>
                  </a:tcPr>
                </a:tc>
              </a:tr>
              <a:tr h="267577">
                <a:tc>
                  <a:txBody>
                    <a:bodyPr/>
                    <a:lstStyle/>
                    <a:p>
                      <a:pPr algn="ctr" fontAlgn="b"/>
                      <a:r>
                        <a:rPr lang="en-US" sz="1400" b="0" i="0" u="none" strike="noStrike">
                          <a:solidFill>
                            <a:srgbClr val="000000"/>
                          </a:solidFill>
                          <a:effectLst/>
                          <a:latin typeface="Calibri" charset="0"/>
                          <a:ea typeface="Calibri" charset="0"/>
                          <a:cs typeface="Calibri" charset="0"/>
                        </a:rPr>
                        <a:t>Bukit Panjang</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840000</a:t>
                      </a:r>
                    </a:p>
                  </a:txBody>
                  <a:tcPr marL="8029" marR="8029" marT="8029" marB="0" anchor="b">
                    <a:lnL>
                      <a:noFill/>
                    </a:lnL>
                    <a:lnR>
                      <a:noFill/>
                    </a:lnR>
                    <a:lnT>
                      <a:noFill/>
                    </a:lnT>
                    <a:lnB>
                      <a:noFill/>
                    </a:lnB>
                  </a:tcPr>
                </a:tc>
                <a:tc>
                  <a:txBody>
                    <a:bodyPr/>
                    <a:lstStyle/>
                    <a:p>
                      <a:pPr algn="ctr" fontAlgn="b"/>
                      <a:r>
                        <a:rPr lang="is-IS" sz="1400" b="0" i="0" u="none" strike="noStrike" dirty="0">
                          <a:solidFill>
                            <a:srgbClr val="000000"/>
                          </a:solidFill>
                          <a:effectLst/>
                          <a:latin typeface="Calibri" charset="0"/>
                          <a:ea typeface="Calibri" charset="0"/>
                          <a:cs typeface="Calibri" charset="0"/>
                        </a:rPr>
                        <a:t>2017-07</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19 to 21</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130</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83</a:t>
                      </a:r>
                    </a:p>
                  </a:txBody>
                  <a:tcPr marL="8029" marR="8029" marT="8029" marB="0" anchor="b">
                    <a:lnL>
                      <a:noFill/>
                    </a:lnL>
                    <a:lnR>
                      <a:noFill/>
                    </a:lnR>
                    <a:lnT>
                      <a:noFill/>
                    </a:lnT>
                    <a:lnB>
                      <a:noFill/>
                    </a:lnB>
                  </a:tcPr>
                </a:tc>
              </a:tr>
              <a:tr h="267577">
                <a:tc>
                  <a:txBody>
                    <a:bodyPr/>
                    <a:lstStyle/>
                    <a:p>
                      <a:pPr algn="ctr" fontAlgn="b"/>
                      <a:r>
                        <a:rPr lang="en-US" sz="1400" b="0" i="0" u="none" strike="noStrike">
                          <a:solidFill>
                            <a:srgbClr val="000000"/>
                          </a:solidFill>
                          <a:effectLst/>
                          <a:latin typeface="Calibri" charset="0"/>
                          <a:ea typeface="Calibri" charset="0"/>
                          <a:cs typeface="Calibri" charset="0"/>
                        </a:rPr>
                        <a:t>Bukit Timah</a:t>
                      </a:r>
                    </a:p>
                  </a:txBody>
                  <a:tcPr marL="8029" marR="8029" marT="8029" marB="0" anchor="b">
                    <a:lnL>
                      <a:noFill/>
                    </a:lnL>
                    <a:lnR>
                      <a:noFill/>
                    </a:lnR>
                    <a:lnT>
                      <a:noFill/>
                    </a:lnT>
                    <a:lnB>
                      <a:noFill/>
                    </a:lnB>
                  </a:tcPr>
                </a:tc>
                <a:tc>
                  <a:txBody>
                    <a:bodyPr/>
                    <a:lstStyle/>
                    <a:p>
                      <a:pPr algn="ctr" fontAlgn="b"/>
                      <a:r>
                        <a:rPr lang="fi-FI" sz="1400" b="0" i="0" u="none" strike="noStrike">
                          <a:solidFill>
                            <a:srgbClr val="000000"/>
                          </a:solidFill>
                          <a:effectLst/>
                          <a:latin typeface="Calibri" charset="0"/>
                          <a:ea typeface="Calibri" charset="0"/>
                          <a:cs typeface="Calibri" charset="0"/>
                        </a:rPr>
                        <a:t>1018888</a:t>
                      </a:r>
                    </a:p>
                  </a:txBody>
                  <a:tcPr marL="8029" marR="8029" marT="8029" marB="0" anchor="b">
                    <a:lnL>
                      <a:noFill/>
                    </a:lnL>
                    <a:lnR>
                      <a:noFill/>
                    </a:lnR>
                    <a:lnT>
                      <a:noFill/>
                    </a:lnT>
                    <a:lnB>
                      <a:noFill/>
                    </a:lnB>
                  </a:tcPr>
                </a:tc>
                <a:tc>
                  <a:txBody>
                    <a:bodyPr/>
                    <a:lstStyle/>
                    <a:p>
                      <a:pPr algn="ctr" fontAlgn="b"/>
                      <a:r>
                        <a:rPr lang="is-IS" sz="1400" b="0" i="0" u="none" strike="noStrike" dirty="0">
                          <a:solidFill>
                            <a:srgbClr val="000000"/>
                          </a:solidFill>
                          <a:effectLst/>
                          <a:latin typeface="Calibri" charset="0"/>
                          <a:ea typeface="Calibri" charset="0"/>
                          <a:cs typeface="Calibri" charset="0"/>
                        </a:rPr>
                        <a:t>2017-09</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07 to 09</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154</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70</a:t>
                      </a:r>
                    </a:p>
                  </a:txBody>
                  <a:tcPr marL="8029" marR="8029" marT="8029" marB="0" anchor="b">
                    <a:lnL>
                      <a:noFill/>
                    </a:lnL>
                    <a:lnR>
                      <a:noFill/>
                    </a:lnR>
                    <a:lnT>
                      <a:noFill/>
                    </a:lnT>
                    <a:lnB>
                      <a:noFill/>
                    </a:lnB>
                  </a:tcPr>
                </a:tc>
              </a:tr>
              <a:tr h="267577">
                <a:tc>
                  <a:txBody>
                    <a:bodyPr/>
                    <a:lstStyle/>
                    <a:p>
                      <a:pPr algn="ctr" fontAlgn="b"/>
                      <a:r>
                        <a:rPr lang="en-US" sz="1400" b="0" i="0" u="none" strike="noStrike">
                          <a:solidFill>
                            <a:srgbClr val="000000"/>
                          </a:solidFill>
                          <a:effectLst/>
                          <a:latin typeface="Calibri" charset="0"/>
                          <a:ea typeface="Calibri" charset="0"/>
                          <a:cs typeface="Calibri" charset="0"/>
                        </a:rPr>
                        <a:t>Central Area</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1138000</a:t>
                      </a:r>
                    </a:p>
                  </a:txBody>
                  <a:tcPr marL="8029" marR="8029" marT="8029" marB="0" anchor="b">
                    <a:lnL>
                      <a:noFill/>
                    </a:lnL>
                    <a:lnR>
                      <a:noFill/>
                    </a:lnR>
                    <a:lnT>
                      <a:noFill/>
                    </a:lnT>
                    <a:lnB>
                      <a:noFill/>
                    </a:lnB>
                  </a:tcPr>
                </a:tc>
                <a:tc>
                  <a:txBody>
                    <a:bodyPr/>
                    <a:lstStyle/>
                    <a:p>
                      <a:pPr algn="ctr" fontAlgn="b"/>
                      <a:r>
                        <a:rPr lang="fi-FI" sz="1400" b="0" i="0" u="none" strike="noStrike" dirty="0">
                          <a:solidFill>
                            <a:srgbClr val="000000"/>
                          </a:solidFill>
                          <a:effectLst/>
                          <a:latin typeface="Calibri" charset="0"/>
                          <a:ea typeface="Calibri" charset="0"/>
                          <a:cs typeface="Calibri" charset="0"/>
                        </a:rPr>
                        <a:t>2017-11</a:t>
                      </a:r>
                    </a:p>
                  </a:txBody>
                  <a:tcPr marL="8029" marR="8029" marT="802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charset="0"/>
                          <a:ea typeface="Calibri" charset="0"/>
                          <a:cs typeface="Calibri" charset="0"/>
                        </a:rPr>
                        <a:t>5 room</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43 to 45</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107</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92</a:t>
                      </a:r>
                    </a:p>
                  </a:txBody>
                  <a:tcPr marL="8029" marR="8029" marT="8029" marB="0" anchor="b">
                    <a:lnL>
                      <a:noFill/>
                    </a:lnL>
                    <a:lnR>
                      <a:noFill/>
                    </a:lnR>
                    <a:lnT>
                      <a:noFill/>
                    </a:lnT>
                    <a:lnB>
                      <a:noFill/>
                    </a:lnB>
                  </a:tcPr>
                </a:tc>
              </a:tr>
              <a:tr h="267577">
                <a:tc>
                  <a:txBody>
                    <a:bodyPr/>
                    <a:lstStyle/>
                    <a:p>
                      <a:pPr algn="ctr" fontAlgn="b"/>
                      <a:r>
                        <a:rPr lang="en-US" sz="1400" b="0" i="0" u="none" strike="noStrike">
                          <a:solidFill>
                            <a:srgbClr val="000000"/>
                          </a:solidFill>
                          <a:effectLst/>
                          <a:latin typeface="Calibri" charset="0"/>
                          <a:ea typeface="Calibri" charset="0"/>
                          <a:cs typeface="Calibri" charset="0"/>
                        </a:rPr>
                        <a:t>Choa Chu Kang</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900000</a:t>
                      </a:r>
                    </a:p>
                  </a:txBody>
                  <a:tcPr marL="8029" marR="8029" marT="8029" marB="0" anchor="b">
                    <a:lnL>
                      <a:noFill/>
                    </a:lnL>
                    <a:lnR>
                      <a:noFill/>
                    </a:lnR>
                    <a:lnT>
                      <a:noFill/>
                    </a:lnT>
                    <a:lnB>
                      <a:noFill/>
                    </a:lnB>
                  </a:tcPr>
                </a:tc>
                <a:tc>
                  <a:txBody>
                    <a:bodyPr/>
                    <a:lstStyle/>
                    <a:p>
                      <a:pPr algn="ctr" fontAlgn="b"/>
                      <a:r>
                        <a:rPr lang="mr-IN" sz="1400" b="0" i="0" u="none" strike="noStrike" dirty="0">
                          <a:solidFill>
                            <a:srgbClr val="000000"/>
                          </a:solidFill>
                          <a:effectLst/>
                          <a:latin typeface="Calibri" charset="0"/>
                          <a:ea typeface="Calibri" charset="0"/>
                          <a:cs typeface="Calibri" charset="0"/>
                        </a:rPr>
                        <a:t>2018-01</a:t>
                      </a:r>
                    </a:p>
                  </a:txBody>
                  <a:tcPr marL="8029" marR="8029" marT="802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10 to 12</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215</a:t>
                      </a:r>
                    </a:p>
                  </a:txBody>
                  <a:tcPr marL="8029" marR="8029" marT="8029" marB="0" anchor="b">
                    <a:lnL>
                      <a:noFill/>
                    </a:lnL>
                    <a:lnR>
                      <a:noFill/>
                    </a:lnR>
                    <a:lnT>
                      <a:noFill/>
                    </a:lnT>
                    <a:lnB>
                      <a:noFill/>
                    </a:lnB>
                  </a:tcPr>
                </a:tc>
                <a:tc>
                  <a:txBody>
                    <a:bodyPr/>
                    <a:lstStyle/>
                    <a:p>
                      <a:pPr algn="ctr" fontAlgn="b"/>
                      <a:r>
                        <a:rPr lang="fi-FI" sz="1400" b="0" i="0" u="none" strike="noStrike">
                          <a:solidFill>
                            <a:srgbClr val="000000"/>
                          </a:solidFill>
                          <a:effectLst/>
                          <a:latin typeface="Calibri" charset="0"/>
                          <a:ea typeface="Calibri" charset="0"/>
                          <a:cs typeface="Calibri" charset="0"/>
                        </a:rPr>
                        <a:t>79</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Clementi</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1040000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2017-04</a:t>
                      </a:r>
                    </a:p>
                  </a:txBody>
                  <a:tcPr marL="8029" marR="8029" marT="802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charset="0"/>
                          <a:ea typeface="Calibri" charset="0"/>
                          <a:cs typeface="Calibri" charset="0"/>
                        </a:rPr>
                        <a:t>5 room</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37 to 39</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119</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94</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Geylang</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970000</a:t>
                      </a:r>
                    </a:p>
                  </a:txBody>
                  <a:tcPr marL="8029" marR="8029" marT="8029" marB="0" anchor="b">
                    <a:lnL>
                      <a:noFill/>
                    </a:lnL>
                    <a:lnR>
                      <a:noFill/>
                    </a:lnR>
                    <a:lnT>
                      <a:noFill/>
                    </a:lnT>
                    <a:lnB>
                      <a:noFill/>
                    </a:lnB>
                  </a:tcPr>
                </a:tc>
                <a:tc>
                  <a:txBody>
                    <a:bodyPr/>
                    <a:lstStyle/>
                    <a:p>
                      <a:pPr algn="ctr" fontAlgn="b"/>
                      <a:r>
                        <a:rPr lang="fi-FI" sz="1400" b="0" i="0" u="none" strike="noStrike">
                          <a:solidFill>
                            <a:srgbClr val="000000"/>
                          </a:solidFill>
                          <a:effectLst/>
                          <a:latin typeface="Calibri" charset="0"/>
                          <a:ea typeface="Calibri" charset="0"/>
                          <a:cs typeface="Calibri" charset="0"/>
                        </a:rPr>
                        <a:t>2017-08</a:t>
                      </a:r>
                    </a:p>
                  </a:txBody>
                  <a:tcPr marL="8029" marR="8029" marT="802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charset="0"/>
                          <a:ea typeface="Calibri" charset="0"/>
                          <a:cs typeface="Calibri" charset="0"/>
                        </a:rPr>
                        <a:t>5 room</a:t>
                      </a:r>
                    </a:p>
                  </a:txBody>
                  <a:tcPr marL="8029" marR="8029" marT="8029" marB="0" anchor="b">
                    <a:lnL>
                      <a:noFill/>
                    </a:lnL>
                    <a:lnR>
                      <a:noFill/>
                    </a:lnR>
                    <a:lnT>
                      <a:noFill/>
                    </a:lnT>
                    <a:lnB>
                      <a:noFill/>
                    </a:lnB>
                  </a:tcPr>
                </a:tc>
                <a:tc>
                  <a:txBody>
                    <a:bodyPr/>
                    <a:lstStyle/>
                    <a:p>
                      <a:pPr algn="ctr" fontAlgn="b"/>
                      <a:r>
                        <a:rPr lang="pl-PL" sz="1400" b="0" i="0" u="none" strike="noStrike">
                          <a:solidFill>
                            <a:srgbClr val="000000"/>
                          </a:solidFill>
                          <a:effectLst/>
                          <a:latin typeface="Calibri" charset="0"/>
                          <a:ea typeface="Calibri" charset="0"/>
                          <a:cs typeface="Calibri" charset="0"/>
                        </a:rPr>
                        <a:t>04 to 06</a:t>
                      </a:r>
                    </a:p>
                  </a:txBody>
                  <a:tcPr marL="8029" marR="8029" marT="8029" marB="0" anchor="b">
                    <a:lnL>
                      <a:noFill/>
                    </a:lnL>
                    <a:lnR>
                      <a:noFill/>
                    </a:lnR>
                    <a:lnT>
                      <a:noFill/>
                    </a:lnT>
                    <a:lnB>
                      <a:noFill/>
                    </a:lnB>
                  </a:tcPr>
                </a:tc>
                <a:tc>
                  <a:txBody>
                    <a:bodyPr/>
                    <a:lstStyle/>
                    <a:p>
                      <a:pPr algn="ctr" fontAlgn="b"/>
                      <a:r>
                        <a:rPr lang="uk-UA" sz="1400" b="0" i="0" u="none" strike="noStrike">
                          <a:solidFill>
                            <a:srgbClr val="000000"/>
                          </a:solidFill>
                          <a:effectLst/>
                          <a:latin typeface="Calibri" charset="0"/>
                          <a:ea typeface="Calibri" charset="0"/>
                          <a:cs typeface="Calibri" charset="0"/>
                        </a:rPr>
                        <a:t>139</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66</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Hougang</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1000000</a:t>
                      </a:r>
                    </a:p>
                  </a:txBody>
                  <a:tcPr marL="8029" marR="8029" marT="8029" marB="0" anchor="b">
                    <a:lnL>
                      <a:noFill/>
                    </a:lnL>
                    <a:lnR>
                      <a:noFill/>
                    </a:lnR>
                    <a:lnT>
                      <a:noFill/>
                    </a:lnT>
                    <a:lnB>
                      <a:noFill/>
                    </a:lnB>
                  </a:tcPr>
                </a:tc>
                <a:tc>
                  <a:txBody>
                    <a:bodyPr/>
                    <a:lstStyle/>
                    <a:p>
                      <a:pPr algn="ctr" fontAlgn="b"/>
                      <a:r>
                        <a:rPr lang="mr-IN" sz="1400" b="0" i="0" u="none" strike="noStrike">
                          <a:solidFill>
                            <a:srgbClr val="000000"/>
                          </a:solidFill>
                          <a:effectLst/>
                          <a:latin typeface="Calibri" charset="0"/>
                          <a:ea typeface="Calibri" charset="0"/>
                          <a:cs typeface="Calibri" charset="0"/>
                        </a:rPr>
                        <a:t>2018-01</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13 to 15</a:t>
                      </a:r>
                    </a:p>
                  </a:txBody>
                  <a:tcPr marL="8029" marR="8029" marT="8029" marB="0" anchor="b">
                    <a:lnL>
                      <a:noFill/>
                    </a:lnL>
                    <a:lnR>
                      <a:noFill/>
                    </a:lnR>
                    <a:lnT>
                      <a:noFill/>
                    </a:lnT>
                    <a:lnB>
                      <a:noFill/>
                    </a:lnB>
                  </a:tcPr>
                </a:tc>
                <a:tc>
                  <a:txBody>
                    <a:bodyPr/>
                    <a:lstStyle/>
                    <a:p>
                      <a:pPr algn="ctr" fontAlgn="b"/>
                      <a:r>
                        <a:rPr lang="uk-UA" sz="1400" b="0" i="0" u="none" strike="noStrike">
                          <a:solidFill>
                            <a:srgbClr val="000000"/>
                          </a:solidFill>
                          <a:effectLst/>
                          <a:latin typeface="Calibri" charset="0"/>
                          <a:ea typeface="Calibri" charset="0"/>
                          <a:cs typeface="Calibri" charset="0"/>
                        </a:rPr>
                        <a:t>177</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78</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Jurong East</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900000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2017-06</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charset="0"/>
                          <a:ea typeface="Calibri" charset="0"/>
                          <a:cs typeface="Calibri" charset="0"/>
                        </a:rPr>
                        <a:t>13 to 15</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145</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80</a:t>
                      </a:r>
                    </a:p>
                  </a:txBody>
                  <a:tcPr marL="8029" marR="8029" marT="8029" marB="0" anchor="b">
                    <a:lnL>
                      <a:noFill/>
                    </a:lnL>
                    <a:lnR>
                      <a:noFill/>
                    </a:lnR>
                    <a:lnT>
                      <a:noFill/>
                    </a:lnT>
                    <a:lnB>
                      <a:noFill/>
                    </a:lnB>
                  </a:tcPr>
                </a:tc>
              </a:tr>
              <a:tr h="267577">
                <a:tc>
                  <a:txBody>
                    <a:bodyPr/>
                    <a:lstStyle/>
                    <a:p>
                      <a:pPr algn="ctr" fontAlgn="b"/>
                      <a:r>
                        <a:rPr lang="en-US" sz="1400" b="0" i="0" u="none" strike="noStrike">
                          <a:solidFill>
                            <a:srgbClr val="000000"/>
                          </a:solidFill>
                          <a:effectLst/>
                          <a:latin typeface="Calibri" charset="0"/>
                          <a:ea typeface="Calibri" charset="0"/>
                          <a:cs typeface="Calibri" charset="0"/>
                        </a:rPr>
                        <a:t>Jurong West</a:t>
                      </a:r>
                    </a:p>
                  </a:txBody>
                  <a:tcPr marL="8029" marR="8029" marT="8029" marB="0" anchor="b">
                    <a:lnL>
                      <a:noFill/>
                    </a:lnL>
                    <a:lnR>
                      <a:noFill/>
                    </a:lnR>
                    <a:lnT>
                      <a:noFill/>
                    </a:lnT>
                    <a:lnB>
                      <a:noFill/>
                    </a:lnB>
                  </a:tcPr>
                </a:tc>
                <a:tc>
                  <a:txBody>
                    <a:bodyPr/>
                    <a:lstStyle/>
                    <a:p>
                      <a:pPr algn="ctr" fontAlgn="b"/>
                      <a:r>
                        <a:rPr lang="fi-FI" sz="1400" b="0" i="0" u="none" strike="noStrike">
                          <a:solidFill>
                            <a:srgbClr val="000000"/>
                          </a:solidFill>
                          <a:effectLst/>
                          <a:latin typeface="Calibri" charset="0"/>
                          <a:ea typeface="Calibri" charset="0"/>
                          <a:cs typeface="Calibri" charset="0"/>
                        </a:rPr>
                        <a:t>790000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2017-04</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pl-PL" sz="1400" b="0" i="0" u="none" strike="noStrike" dirty="0">
                          <a:solidFill>
                            <a:srgbClr val="000000"/>
                          </a:solidFill>
                          <a:effectLst/>
                          <a:latin typeface="Calibri" charset="0"/>
                          <a:ea typeface="Calibri" charset="0"/>
                          <a:cs typeface="Calibri" charset="0"/>
                        </a:rPr>
                        <a:t>04 to 06</a:t>
                      </a:r>
                    </a:p>
                  </a:txBody>
                  <a:tcPr marL="8029" marR="8029" marT="8029" marB="0" anchor="b">
                    <a:lnL>
                      <a:noFill/>
                    </a:lnL>
                    <a:lnR>
                      <a:noFill/>
                    </a:lnR>
                    <a:lnT>
                      <a:noFill/>
                    </a:lnT>
                    <a:lnB>
                      <a:noFill/>
                    </a:lnB>
                  </a:tcPr>
                </a:tc>
                <a:tc>
                  <a:txBody>
                    <a:bodyPr/>
                    <a:lstStyle/>
                    <a:p>
                      <a:pPr algn="ctr" fontAlgn="b"/>
                      <a:r>
                        <a:rPr lang="uk-UA" sz="1400" b="0" i="0" u="none" strike="noStrike" dirty="0">
                          <a:solidFill>
                            <a:srgbClr val="000000"/>
                          </a:solidFill>
                          <a:effectLst/>
                          <a:latin typeface="Calibri" charset="0"/>
                          <a:ea typeface="Calibri" charset="0"/>
                          <a:cs typeface="Calibri" charset="0"/>
                        </a:rPr>
                        <a:t>151</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67</a:t>
                      </a:r>
                    </a:p>
                  </a:txBody>
                  <a:tcPr marL="8029" marR="8029" marT="8029" marB="0" anchor="b">
                    <a:lnL>
                      <a:noFill/>
                    </a:lnL>
                    <a:lnR>
                      <a:noFill/>
                    </a:lnR>
                    <a:lnT>
                      <a:noFill/>
                    </a:lnT>
                    <a:lnB>
                      <a:noFill/>
                    </a:lnB>
                  </a:tcPr>
                </a:tc>
              </a:tr>
              <a:tr h="267577">
                <a:tc>
                  <a:txBody>
                    <a:bodyPr/>
                    <a:lstStyle/>
                    <a:p>
                      <a:pPr algn="ctr" fontAlgn="b"/>
                      <a:r>
                        <a:rPr lang="en-US" sz="1400" b="0" i="0" u="none" strike="noStrike">
                          <a:solidFill>
                            <a:srgbClr val="000000"/>
                          </a:solidFill>
                          <a:effectLst/>
                          <a:latin typeface="Calibri" charset="0"/>
                          <a:ea typeface="Calibri" charset="0"/>
                          <a:cs typeface="Calibri" charset="0"/>
                        </a:rPr>
                        <a:t>Kallang/Whampoa</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1150000</a:t>
                      </a:r>
                    </a:p>
                  </a:txBody>
                  <a:tcPr marL="8029" marR="8029" marT="8029" marB="0" anchor="b">
                    <a:lnL>
                      <a:noFill/>
                    </a:lnL>
                    <a:lnR>
                      <a:noFill/>
                    </a:lnR>
                    <a:lnT>
                      <a:noFill/>
                    </a:lnT>
                    <a:lnB>
                      <a:noFill/>
                    </a:lnB>
                  </a:tcPr>
                </a:tc>
                <a:tc>
                  <a:txBody>
                    <a:bodyPr/>
                    <a:lstStyle/>
                    <a:p>
                      <a:pPr algn="ctr" fontAlgn="b"/>
                      <a:r>
                        <a:rPr lang="mr-IN" sz="1400" b="0" i="0" u="none" strike="noStrike">
                          <a:solidFill>
                            <a:srgbClr val="000000"/>
                          </a:solidFill>
                          <a:effectLst/>
                          <a:latin typeface="Calibri" charset="0"/>
                          <a:ea typeface="Calibri" charset="0"/>
                          <a:cs typeface="Calibri" charset="0"/>
                        </a:rPr>
                        <a:t>2016-12</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3 room</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01 to 03</a:t>
                      </a:r>
                    </a:p>
                  </a:txBody>
                  <a:tcPr marL="8029" marR="8029" marT="8029" marB="0" anchor="b">
                    <a:lnL>
                      <a:noFill/>
                    </a:lnL>
                    <a:lnR>
                      <a:noFill/>
                    </a:lnR>
                    <a:lnT>
                      <a:noFill/>
                    </a:lnT>
                    <a:lnB>
                      <a:noFill/>
                    </a:lnB>
                  </a:tcPr>
                </a:tc>
                <a:tc>
                  <a:txBody>
                    <a:bodyPr/>
                    <a:lstStyle/>
                    <a:p>
                      <a:pPr algn="ctr" fontAlgn="b"/>
                      <a:r>
                        <a:rPr lang="is-IS" sz="1400" b="0" i="0" u="none" strike="noStrike" dirty="0">
                          <a:solidFill>
                            <a:srgbClr val="000000"/>
                          </a:solidFill>
                          <a:effectLst/>
                          <a:latin typeface="Calibri" charset="0"/>
                          <a:ea typeface="Calibri" charset="0"/>
                          <a:cs typeface="Calibri" charset="0"/>
                        </a:rPr>
                        <a:t>259</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54</a:t>
                      </a:r>
                    </a:p>
                  </a:txBody>
                  <a:tcPr marL="8029" marR="8029" marT="8029" marB="0" anchor="b">
                    <a:lnL>
                      <a:noFill/>
                    </a:lnL>
                    <a:lnR>
                      <a:noFill/>
                    </a:lnR>
                    <a:lnT>
                      <a:noFill/>
                    </a:lnT>
                    <a:lnB>
                      <a:noFill/>
                    </a:lnB>
                  </a:tcPr>
                </a:tc>
              </a:tr>
              <a:tr h="267577">
                <a:tc>
                  <a:txBody>
                    <a:bodyPr/>
                    <a:lstStyle/>
                    <a:p>
                      <a:pPr algn="ctr" fontAlgn="b"/>
                      <a:r>
                        <a:rPr lang="en-US" sz="1400" b="0" i="0" u="none" strike="noStrike">
                          <a:solidFill>
                            <a:srgbClr val="000000"/>
                          </a:solidFill>
                          <a:effectLst/>
                          <a:latin typeface="Calibri" charset="0"/>
                          <a:ea typeface="Calibri" charset="0"/>
                          <a:cs typeface="Calibri" charset="0"/>
                        </a:rPr>
                        <a:t>Marine Parade</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925000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2017-07</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5 room</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19 to 21</a:t>
                      </a:r>
                    </a:p>
                  </a:txBody>
                  <a:tcPr marL="8029" marR="8029" marT="8029" marB="0" anchor="b">
                    <a:lnL>
                      <a:noFill/>
                    </a:lnL>
                    <a:lnR>
                      <a:noFill/>
                    </a:lnR>
                    <a:lnT>
                      <a:noFill/>
                    </a:lnT>
                    <a:lnB>
                      <a:noFill/>
                    </a:lnB>
                  </a:tcPr>
                </a:tc>
                <a:tc>
                  <a:txBody>
                    <a:bodyPr/>
                    <a:lstStyle/>
                    <a:p>
                      <a:pPr algn="ctr" fontAlgn="b"/>
                      <a:r>
                        <a:rPr lang="cs-CZ" sz="1400" b="0" i="0" u="none" strike="noStrike" dirty="0">
                          <a:solidFill>
                            <a:srgbClr val="000000"/>
                          </a:solidFill>
                          <a:effectLst/>
                          <a:latin typeface="Calibri" charset="0"/>
                          <a:ea typeface="Calibri" charset="0"/>
                          <a:cs typeface="Calibri" charset="0"/>
                        </a:rPr>
                        <a:t>117</a:t>
                      </a:r>
                    </a:p>
                  </a:txBody>
                  <a:tcPr marL="8029" marR="8029" marT="8029" marB="0" anchor="b">
                    <a:lnL>
                      <a:noFill/>
                    </a:lnL>
                    <a:lnR>
                      <a:noFill/>
                    </a:lnR>
                    <a:lnT>
                      <a:noFill/>
                    </a:lnT>
                    <a:lnB>
                      <a:noFill/>
                    </a:lnB>
                  </a:tcPr>
                </a:tc>
                <a:tc>
                  <a:txBody>
                    <a:bodyPr/>
                    <a:lstStyle/>
                    <a:p>
                      <a:pPr algn="ctr" fontAlgn="b"/>
                      <a:r>
                        <a:rPr lang="ru-RU" sz="1400" b="0" i="0" u="none" strike="noStrike">
                          <a:solidFill>
                            <a:srgbClr val="000000"/>
                          </a:solidFill>
                          <a:effectLst/>
                          <a:latin typeface="Calibri" charset="0"/>
                          <a:ea typeface="Calibri" charset="0"/>
                          <a:cs typeface="Calibri" charset="0"/>
                        </a:rPr>
                        <a:t>58</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Pasir Ris</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808000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2018-02</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10 to 12</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147</a:t>
                      </a:r>
                    </a:p>
                  </a:txBody>
                  <a:tcPr marL="8029" marR="8029" marT="8029" marB="0" anchor="b">
                    <a:lnL>
                      <a:noFill/>
                    </a:lnL>
                    <a:lnR>
                      <a:noFill/>
                    </a:lnR>
                    <a:lnT>
                      <a:noFill/>
                    </a:lnT>
                    <a:lnB>
                      <a:noFill/>
                    </a:lnB>
                  </a:tcPr>
                </a:tc>
                <a:tc>
                  <a:txBody>
                    <a:bodyPr/>
                    <a:lstStyle/>
                    <a:p>
                      <a:pPr algn="ctr" fontAlgn="b"/>
                      <a:r>
                        <a:rPr lang="is-IS" sz="1400" b="0" i="0" u="none" strike="noStrike" dirty="0">
                          <a:solidFill>
                            <a:srgbClr val="000000"/>
                          </a:solidFill>
                          <a:effectLst/>
                          <a:latin typeface="Calibri" charset="0"/>
                          <a:ea typeface="Calibri" charset="0"/>
                          <a:cs typeface="Calibri" charset="0"/>
                        </a:rPr>
                        <a:t>71</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Punggol</a:t>
                      </a:r>
                    </a:p>
                  </a:txBody>
                  <a:tcPr marL="8029" marR="8029" marT="8029" marB="0" anchor="b">
                    <a:lnL>
                      <a:noFill/>
                    </a:lnL>
                    <a:lnR>
                      <a:noFill/>
                    </a:lnR>
                    <a:lnT>
                      <a:noFill/>
                    </a:lnT>
                    <a:lnB>
                      <a:noFill/>
                    </a:lnB>
                  </a:tcPr>
                </a:tc>
                <a:tc>
                  <a:txBody>
                    <a:bodyPr/>
                    <a:lstStyle/>
                    <a:p>
                      <a:pPr algn="ctr" fontAlgn="b"/>
                      <a:r>
                        <a:rPr lang="de-DE" sz="1400" b="0" i="0" u="none" strike="noStrike">
                          <a:solidFill>
                            <a:srgbClr val="000000"/>
                          </a:solidFill>
                          <a:effectLst/>
                          <a:latin typeface="Calibri" charset="0"/>
                          <a:ea typeface="Calibri" charset="0"/>
                          <a:cs typeface="Calibri" charset="0"/>
                        </a:rPr>
                        <a:t>860000</a:t>
                      </a:r>
                    </a:p>
                  </a:txBody>
                  <a:tcPr marL="8029" marR="8029" marT="8029" marB="0" anchor="b">
                    <a:lnL>
                      <a:noFill/>
                    </a:lnL>
                    <a:lnR>
                      <a:noFill/>
                    </a:lnR>
                    <a:lnT>
                      <a:noFill/>
                    </a:lnT>
                    <a:lnB>
                      <a:noFill/>
                    </a:lnB>
                  </a:tcPr>
                </a:tc>
                <a:tc>
                  <a:txBody>
                    <a:bodyPr/>
                    <a:lstStyle/>
                    <a:p>
                      <a:pPr algn="ctr" fontAlgn="b"/>
                      <a:r>
                        <a:rPr lang="mr-IN" sz="1400" b="0" i="0" u="none" strike="noStrike">
                          <a:solidFill>
                            <a:srgbClr val="000000"/>
                          </a:solidFill>
                          <a:effectLst/>
                          <a:latin typeface="Calibri" charset="0"/>
                          <a:ea typeface="Calibri" charset="0"/>
                          <a:cs typeface="Calibri" charset="0"/>
                        </a:rPr>
                        <a:t>2017-10</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5 room</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16 to 18</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149</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94</a:t>
                      </a:r>
                    </a:p>
                  </a:txBody>
                  <a:tcPr marL="8029" marR="8029" marT="8029" marB="0" anchor="b">
                    <a:lnL>
                      <a:noFill/>
                    </a:lnL>
                    <a:lnR>
                      <a:noFill/>
                    </a:lnR>
                    <a:lnT>
                      <a:noFill/>
                    </a:lnT>
                    <a:lnB>
                      <a:noFill/>
                    </a:lnB>
                  </a:tcPr>
                </a:tc>
              </a:tr>
              <a:tr h="267577">
                <a:tc>
                  <a:txBody>
                    <a:bodyPr/>
                    <a:lstStyle/>
                    <a:p>
                      <a:pPr algn="ctr" fontAlgn="b"/>
                      <a:r>
                        <a:rPr lang="en-US" sz="1400" b="0" i="0" u="none" strike="noStrike">
                          <a:solidFill>
                            <a:srgbClr val="000000"/>
                          </a:solidFill>
                          <a:effectLst/>
                          <a:latin typeface="Calibri" charset="0"/>
                          <a:ea typeface="Calibri" charset="0"/>
                          <a:cs typeface="Calibri" charset="0"/>
                        </a:rPr>
                        <a:t>Queenstown</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1160000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2017-07</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19 to 21</a:t>
                      </a:r>
                    </a:p>
                  </a:txBody>
                  <a:tcPr marL="8029" marR="8029" marT="802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charset="0"/>
                          <a:ea typeface="Calibri" charset="0"/>
                          <a:cs typeface="Calibri" charset="0"/>
                        </a:rPr>
                        <a:t>156</a:t>
                      </a:r>
                    </a:p>
                  </a:txBody>
                  <a:tcPr marL="8029" marR="8029" marT="8029" marB="0" anchor="b">
                    <a:lnL>
                      <a:noFill/>
                    </a:lnL>
                    <a:lnR>
                      <a:noFill/>
                    </a:lnR>
                    <a:lnT>
                      <a:noFill/>
                    </a:lnT>
                    <a:lnB>
                      <a:noFill/>
                    </a:lnB>
                  </a:tcPr>
                </a:tc>
                <a:tc>
                  <a:txBody>
                    <a:bodyPr/>
                    <a:lstStyle/>
                    <a:p>
                      <a:pPr algn="ctr" fontAlgn="b"/>
                      <a:r>
                        <a:rPr lang="uk-UA" sz="1400" b="0" i="0" u="none" strike="noStrike" dirty="0">
                          <a:solidFill>
                            <a:srgbClr val="000000"/>
                          </a:solidFill>
                          <a:effectLst/>
                          <a:latin typeface="Calibri" charset="0"/>
                          <a:ea typeface="Calibri" charset="0"/>
                          <a:cs typeface="Calibri" charset="0"/>
                        </a:rPr>
                        <a:t>77</a:t>
                      </a:r>
                    </a:p>
                  </a:txBody>
                  <a:tcPr marL="8029" marR="8029" marT="8029" marB="0" anchor="b">
                    <a:lnL>
                      <a:noFill/>
                    </a:lnL>
                    <a:lnR>
                      <a:noFill/>
                    </a:lnR>
                    <a:lnT>
                      <a:noFill/>
                    </a:lnT>
                    <a:lnB>
                      <a:noFill/>
                    </a:lnB>
                  </a:tcPr>
                </a:tc>
              </a:tr>
              <a:tr h="267577">
                <a:tc>
                  <a:txBody>
                    <a:bodyPr/>
                    <a:lstStyle/>
                    <a:p>
                      <a:pPr algn="ctr" fontAlgn="b"/>
                      <a:r>
                        <a:rPr lang="en-US" sz="1400" b="0" i="0" u="none" strike="noStrike">
                          <a:solidFill>
                            <a:srgbClr val="000000"/>
                          </a:solidFill>
                          <a:effectLst/>
                          <a:latin typeface="Calibri" charset="0"/>
                          <a:ea typeface="Calibri" charset="0"/>
                          <a:cs typeface="Calibri" charset="0"/>
                        </a:rPr>
                        <a:t>Sembawang</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575000</a:t>
                      </a:r>
                    </a:p>
                  </a:txBody>
                  <a:tcPr marL="8029" marR="8029" marT="8029" marB="0" anchor="b">
                    <a:lnL>
                      <a:noFill/>
                    </a:lnL>
                    <a:lnR>
                      <a:noFill/>
                    </a:lnR>
                    <a:lnT>
                      <a:noFill/>
                    </a:lnT>
                    <a:lnB>
                      <a:noFill/>
                    </a:lnB>
                  </a:tcPr>
                </a:tc>
                <a:tc>
                  <a:txBody>
                    <a:bodyPr/>
                    <a:lstStyle/>
                    <a:p>
                      <a:pPr algn="ctr" fontAlgn="b"/>
                      <a:r>
                        <a:rPr lang="mr-IN" sz="1400" b="0" i="0" u="none" strike="noStrike">
                          <a:solidFill>
                            <a:srgbClr val="000000"/>
                          </a:solidFill>
                          <a:effectLst/>
                          <a:latin typeface="Calibri" charset="0"/>
                          <a:ea typeface="Calibri" charset="0"/>
                          <a:cs typeface="Calibri" charset="0"/>
                        </a:rPr>
                        <a:t>2016-11</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10 to 12</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141</a:t>
                      </a:r>
                    </a:p>
                  </a:txBody>
                  <a:tcPr marL="8029" marR="8029" marT="802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charset="0"/>
                          <a:ea typeface="Calibri" charset="0"/>
                          <a:cs typeface="Calibri" charset="0"/>
                        </a:rPr>
                        <a:t>80</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Sengkang</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690000</a:t>
                      </a:r>
                    </a:p>
                  </a:txBody>
                  <a:tcPr marL="8029" marR="8029" marT="8029" marB="0" anchor="b">
                    <a:lnL>
                      <a:noFill/>
                    </a:lnL>
                    <a:lnR>
                      <a:noFill/>
                    </a:lnR>
                    <a:lnT>
                      <a:noFill/>
                    </a:lnT>
                    <a:lnB>
                      <a:noFill/>
                    </a:lnB>
                  </a:tcPr>
                </a:tc>
                <a:tc>
                  <a:txBody>
                    <a:bodyPr/>
                    <a:lstStyle/>
                    <a:p>
                      <a:pPr algn="ctr" fontAlgn="b"/>
                      <a:r>
                        <a:rPr lang="fi-FI" sz="1400" b="0" i="0" u="none" strike="noStrike">
                          <a:solidFill>
                            <a:srgbClr val="000000"/>
                          </a:solidFill>
                          <a:effectLst/>
                          <a:latin typeface="Calibri" charset="0"/>
                          <a:ea typeface="Calibri" charset="0"/>
                          <a:cs typeface="Calibri" charset="0"/>
                        </a:rPr>
                        <a:t>2017-11</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10 to 12</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143</a:t>
                      </a:r>
                    </a:p>
                  </a:txBody>
                  <a:tcPr marL="8029" marR="8029" marT="802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charset="0"/>
                          <a:ea typeface="Calibri" charset="0"/>
                          <a:cs typeface="Calibri" charset="0"/>
                        </a:rPr>
                        <a:t>80</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Serangoon</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1000000</a:t>
                      </a:r>
                    </a:p>
                  </a:txBody>
                  <a:tcPr marL="8029" marR="8029" marT="8029" marB="0" anchor="b">
                    <a:lnL>
                      <a:noFill/>
                    </a:lnL>
                    <a:lnR>
                      <a:noFill/>
                    </a:lnR>
                    <a:lnT>
                      <a:noFill/>
                    </a:lnT>
                    <a:lnB>
                      <a:noFill/>
                    </a:lnB>
                  </a:tcPr>
                </a:tc>
                <a:tc>
                  <a:txBody>
                    <a:bodyPr/>
                    <a:lstStyle/>
                    <a:p>
                      <a:pPr algn="ctr" fontAlgn="b"/>
                      <a:r>
                        <a:rPr lang="fi-FI" sz="1400" b="0" i="0" u="none" strike="noStrike">
                          <a:solidFill>
                            <a:srgbClr val="000000"/>
                          </a:solidFill>
                          <a:effectLst/>
                          <a:latin typeface="Calibri" charset="0"/>
                          <a:ea typeface="Calibri" charset="0"/>
                          <a:cs typeface="Calibri" charset="0"/>
                        </a:rPr>
                        <a:t>2017-12</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10 to 12</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165</a:t>
                      </a:r>
                    </a:p>
                  </a:txBody>
                  <a:tcPr marL="8029" marR="8029" marT="8029" marB="0" anchor="b">
                    <a:lnL>
                      <a:noFill/>
                    </a:lnL>
                    <a:lnR>
                      <a:noFill/>
                    </a:lnR>
                    <a:lnT>
                      <a:noFill/>
                    </a:lnT>
                    <a:lnB>
                      <a:noFill/>
                    </a:lnB>
                  </a:tcPr>
                </a:tc>
                <a:tc>
                  <a:txBody>
                    <a:bodyPr/>
                    <a:lstStyle/>
                    <a:p>
                      <a:pPr algn="ctr" fontAlgn="b"/>
                      <a:r>
                        <a:rPr lang="is-IS" sz="1400" b="0" i="0" u="none" strike="noStrike" dirty="0">
                          <a:solidFill>
                            <a:srgbClr val="000000"/>
                          </a:solidFill>
                          <a:effectLst/>
                          <a:latin typeface="Calibri" charset="0"/>
                          <a:ea typeface="Calibri" charset="0"/>
                          <a:cs typeface="Calibri" charset="0"/>
                        </a:rPr>
                        <a:t>66</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Tampines</a:t>
                      </a:r>
                    </a:p>
                  </a:txBody>
                  <a:tcPr marL="8029" marR="8029" marT="8029" marB="0" anchor="b">
                    <a:lnL>
                      <a:noFill/>
                    </a:lnL>
                    <a:lnR>
                      <a:noFill/>
                    </a:lnR>
                    <a:lnT>
                      <a:noFill/>
                    </a:lnT>
                    <a:lnB>
                      <a:noFill/>
                    </a:lnB>
                  </a:tcPr>
                </a:tc>
                <a:tc>
                  <a:txBody>
                    <a:bodyPr/>
                    <a:lstStyle/>
                    <a:p>
                      <a:pPr algn="ctr" fontAlgn="b"/>
                      <a:r>
                        <a:rPr lang="de-DE" sz="1400" b="0" i="0" u="none" strike="noStrike">
                          <a:solidFill>
                            <a:srgbClr val="000000"/>
                          </a:solidFill>
                          <a:effectLst/>
                          <a:latin typeface="Calibri" charset="0"/>
                          <a:ea typeface="Calibri" charset="0"/>
                          <a:cs typeface="Calibri" charset="0"/>
                        </a:rPr>
                        <a:t>846000</a:t>
                      </a:r>
                    </a:p>
                  </a:txBody>
                  <a:tcPr marL="8029" marR="8029" marT="8029" marB="0" anchor="b">
                    <a:lnL>
                      <a:noFill/>
                    </a:lnL>
                    <a:lnR>
                      <a:noFill/>
                    </a:lnR>
                    <a:lnT>
                      <a:noFill/>
                    </a:lnT>
                    <a:lnB>
                      <a:noFill/>
                    </a:lnB>
                  </a:tcPr>
                </a:tc>
                <a:tc>
                  <a:txBody>
                    <a:bodyPr/>
                    <a:lstStyle/>
                    <a:p>
                      <a:pPr algn="ctr" fontAlgn="b"/>
                      <a:r>
                        <a:rPr lang="fi-FI" sz="1400" b="0" i="0" u="none" strike="noStrike">
                          <a:solidFill>
                            <a:srgbClr val="000000"/>
                          </a:solidFill>
                          <a:effectLst/>
                          <a:latin typeface="Calibri" charset="0"/>
                          <a:ea typeface="Calibri" charset="0"/>
                          <a:cs typeface="Calibri" charset="0"/>
                        </a:rPr>
                        <a:t>2017-12</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07 to 09</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149</a:t>
                      </a:r>
                    </a:p>
                  </a:txBody>
                  <a:tcPr marL="8029" marR="8029" marT="802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charset="0"/>
                          <a:ea typeface="Calibri" charset="0"/>
                          <a:cs typeface="Calibri" charset="0"/>
                        </a:rPr>
                        <a:t>76</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Toa Payoh</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1120000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2017-07</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5 room</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40 to 42</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117</a:t>
                      </a:r>
                    </a:p>
                  </a:txBody>
                  <a:tcPr marL="8029" marR="8029" marT="8029" marB="0" anchor="b">
                    <a:lnL>
                      <a:noFill/>
                    </a:lnL>
                    <a:lnR>
                      <a:noFill/>
                    </a:lnR>
                    <a:lnT>
                      <a:noFill/>
                    </a:lnT>
                    <a:lnB>
                      <a:noFill/>
                    </a:lnB>
                  </a:tcPr>
                </a:tc>
                <a:tc>
                  <a:txBody>
                    <a:bodyPr/>
                    <a:lstStyle/>
                    <a:p>
                      <a:pPr algn="ctr" fontAlgn="b"/>
                      <a:r>
                        <a:rPr lang="is-IS" sz="1400" b="0" i="0" u="none" strike="noStrike" dirty="0">
                          <a:solidFill>
                            <a:srgbClr val="000000"/>
                          </a:solidFill>
                          <a:effectLst/>
                          <a:latin typeface="Calibri" charset="0"/>
                          <a:ea typeface="Calibri" charset="0"/>
                          <a:cs typeface="Calibri" charset="0"/>
                        </a:rPr>
                        <a:t>93</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Woodlands</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855000</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2016-07</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10 to 12</a:t>
                      </a:r>
                    </a:p>
                  </a:txBody>
                  <a:tcPr marL="8029" marR="8029" marT="8029" marB="0" anchor="b">
                    <a:lnL>
                      <a:noFill/>
                    </a:lnL>
                    <a:lnR>
                      <a:noFill/>
                    </a:lnR>
                    <a:lnT>
                      <a:noFill/>
                    </a:lnT>
                    <a:lnB>
                      <a:noFill/>
                    </a:lnB>
                  </a:tcPr>
                </a:tc>
                <a:tc>
                  <a:txBody>
                    <a:bodyPr/>
                    <a:lstStyle/>
                    <a:p>
                      <a:pPr algn="ctr" fontAlgn="b"/>
                      <a:r>
                        <a:rPr lang="cs-CZ" sz="1400" b="0" i="0" u="none" strike="noStrike">
                          <a:solidFill>
                            <a:srgbClr val="000000"/>
                          </a:solidFill>
                          <a:effectLst/>
                          <a:latin typeface="Calibri" charset="0"/>
                          <a:ea typeface="Calibri" charset="0"/>
                          <a:cs typeface="Calibri" charset="0"/>
                        </a:rPr>
                        <a:t>189</a:t>
                      </a:r>
                    </a:p>
                  </a:txBody>
                  <a:tcPr marL="8029" marR="8029" marT="802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charset="0"/>
                          <a:ea typeface="Calibri" charset="0"/>
                          <a:cs typeface="Calibri" charset="0"/>
                        </a:rPr>
                        <a:t>76</a:t>
                      </a:r>
                    </a:p>
                  </a:txBody>
                  <a:tcPr marL="8029" marR="8029" marT="8029" marB="0" anchor="b">
                    <a:lnL>
                      <a:noFill/>
                    </a:lnL>
                    <a:lnR>
                      <a:noFill/>
                    </a:lnR>
                    <a:lnT>
                      <a:noFill/>
                    </a:lnT>
                    <a:lnB>
                      <a:noFill/>
                    </a:lnB>
                  </a:tcPr>
                </a:tc>
              </a:tr>
              <a:tr h="135955">
                <a:tc>
                  <a:txBody>
                    <a:bodyPr/>
                    <a:lstStyle/>
                    <a:p>
                      <a:pPr algn="ctr" fontAlgn="b"/>
                      <a:r>
                        <a:rPr lang="en-US" sz="1400" b="0" i="0" u="none" strike="noStrike">
                          <a:solidFill>
                            <a:srgbClr val="000000"/>
                          </a:solidFill>
                          <a:effectLst/>
                          <a:latin typeface="Calibri" charset="0"/>
                          <a:ea typeface="Calibri" charset="0"/>
                          <a:cs typeface="Calibri" charset="0"/>
                        </a:rPr>
                        <a:t>Yishun</a:t>
                      </a:r>
                    </a:p>
                  </a:txBody>
                  <a:tcPr marL="8029" marR="8029" marT="8029" marB="0" anchor="b">
                    <a:lnL>
                      <a:noFill/>
                    </a:lnL>
                    <a:lnR>
                      <a:noFill/>
                    </a:lnR>
                    <a:lnT>
                      <a:noFill/>
                    </a:lnT>
                    <a:lnB>
                      <a:noFill/>
                    </a:lnB>
                  </a:tcPr>
                </a:tc>
                <a:tc>
                  <a:txBody>
                    <a:bodyPr/>
                    <a:lstStyle/>
                    <a:p>
                      <a:pPr algn="ctr" fontAlgn="b"/>
                      <a:r>
                        <a:rPr lang="is-IS" sz="1400" b="0" i="0" u="none" strike="noStrike">
                          <a:solidFill>
                            <a:srgbClr val="000000"/>
                          </a:solidFill>
                          <a:effectLst/>
                          <a:latin typeface="Calibri" charset="0"/>
                          <a:ea typeface="Calibri" charset="0"/>
                          <a:cs typeface="Calibri" charset="0"/>
                        </a:rPr>
                        <a:t>818000</a:t>
                      </a:r>
                    </a:p>
                  </a:txBody>
                  <a:tcPr marL="8029" marR="8029" marT="8029" marB="0" anchor="b">
                    <a:lnL>
                      <a:noFill/>
                    </a:lnL>
                    <a:lnR>
                      <a:noFill/>
                    </a:lnR>
                    <a:lnT>
                      <a:noFill/>
                    </a:lnT>
                    <a:lnB>
                      <a:noFill/>
                    </a:lnB>
                  </a:tcPr>
                </a:tc>
                <a:tc>
                  <a:txBody>
                    <a:bodyPr/>
                    <a:lstStyle/>
                    <a:p>
                      <a:pPr algn="ctr" fontAlgn="b"/>
                      <a:r>
                        <a:rPr lang="mr-IN" sz="1400" b="0" i="0" u="none" strike="noStrike">
                          <a:solidFill>
                            <a:srgbClr val="000000"/>
                          </a:solidFill>
                          <a:effectLst/>
                          <a:latin typeface="Calibri" charset="0"/>
                          <a:ea typeface="Calibri" charset="0"/>
                          <a:cs typeface="Calibri" charset="0"/>
                        </a:rPr>
                        <a:t>2016-11</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executive</a:t>
                      </a:r>
                    </a:p>
                  </a:txBody>
                  <a:tcPr marL="8029" marR="8029" marT="802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charset="0"/>
                          <a:ea typeface="Calibri" charset="0"/>
                          <a:cs typeface="Calibri" charset="0"/>
                        </a:rPr>
                        <a:t>10 to 12</a:t>
                      </a:r>
                    </a:p>
                  </a:txBody>
                  <a:tcPr marL="8029" marR="8029" marT="8029" marB="0" anchor="b">
                    <a:lnL>
                      <a:noFill/>
                    </a:lnL>
                    <a:lnR>
                      <a:noFill/>
                    </a:lnR>
                    <a:lnT>
                      <a:noFill/>
                    </a:lnT>
                    <a:lnB>
                      <a:noFill/>
                    </a:lnB>
                  </a:tcPr>
                </a:tc>
                <a:tc>
                  <a:txBody>
                    <a:bodyPr/>
                    <a:lstStyle/>
                    <a:p>
                      <a:pPr algn="ctr" fontAlgn="b"/>
                      <a:r>
                        <a:rPr lang="fi-FI" sz="1400" b="0" i="0" u="none" strike="noStrike">
                          <a:solidFill>
                            <a:srgbClr val="000000"/>
                          </a:solidFill>
                          <a:effectLst/>
                          <a:latin typeface="Calibri" charset="0"/>
                          <a:ea typeface="Calibri" charset="0"/>
                          <a:cs typeface="Calibri" charset="0"/>
                        </a:rPr>
                        <a:t>181</a:t>
                      </a:r>
                    </a:p>
                  </a:txBody>
                  <a:tcPr marL="8029" marR="8029" marT="8029" marB="0" anchor="b">
                    <a:lnL>
                      <a:noFill/>
                    </a:lnL>
                    <a:lnR>
                      <a:noFill/>
                    </a:lnR>
                    <a:lnT>
                      <a:noFill/>
                    </a:lnT>
                    <a:lnB>
                      <a:noFill/>
                    </a:lnB>
                  </a:tcPr>
                </a:tc>
                <a:tc>
                  <a:txBody>
                    <a:bodyPr/>
                    <a:lstStyle/>
                    <a:p>
                      <a:pPr algn="ctr" fontAlgn="b"/>
                      <a:r>
                        <a:rPr lang="ru-RU" sz="1400" b="0" i="0" u="none" strike="noStrike" dirty="0">
                          <a:solidFill>
                            <a:srgbClr val="000000"/>
                          </a:solidFill>
                          <a:effectLst/>
                          <a:latin typeface="Calibri" charset="0"/>
                          <a:ea typeface="Calibri" charset="0"/>
                          <a:cs typeface="Calibri" charset="0"/>
                        </a:rPr>
                        <a:t>74</a:t>
                      </a:r>
                    </a:p>
                  </a:txBody>
                  <a:tcPr marL="8029" marR="8029" marT="8029" marB="0" anchor="b">
                    <a:lnL>
                      <a:noFill/>
                    </a:lnL>
                    <a:lnR>
                      <a:noFill/>
                    </a:lnR>
                    <a:lnT>
                      <a:noFill/>
                    </a:lnT>
                    <a:lnB>
                      <a:noFill/>
                    </a:lnB>
                  </a:tcPr>
                </a:tc>
              </a:tr>
            </a:tbl>
          </a:graphicData>
        </a:graphic>
      </p:graphicFrame>
    </p:spTree>
    <p:extLst>
      <p:ext uri="{BB962C8B-B14F-4D97-AF65-F5344CB8AC3E}">
        <p14:creationId xmlns:p14="http://schemas.microsoft.com/office/powerpoint/2010/main" val="1913798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031" y="644775"/>
            <a:ext cx="10058400" cy="5730917"/>
          </a:xfrm>
          <a:prstGeom prst="rect">
            <a:avLst/>
          </a:prstGeom>
        </p:spPr>
      </p:pic>
      <p:sp>
        <p:nvSpPr>
          <p:cNvPr id="9" name="TextBox 8"/>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
        <p:nvSpPr>
          <p:cNvPr id="10" name="TextBox 9"/>
          <p:cNvSpPr txBox="1"/>
          <p:nvPr/>
        </p:nvSpPr>
        <p:spPr>
          <a:xfrm>
            <a:off x="2026427" y="1172536"/>
            <a:ext cx="3647178" cy="923330"/>
          </a:xfrm>
          <a:prstGeom prst="rect">
            <a:avLst/>
          </a:prstGeom>
          <a:solidFill>
            <a:schemeClr val="accent3">
              <a:lumMod val="20000"/>
              <a:lumOff val="80000"/>
            </a:schemeClr>
          </a:solidFill>
        </p:spPr>
        <p:txBody>
          <a:bodyPr wrap="square" rtlCol="0">
            <a:spAutoFit/>
          </a:bodyPr>
          <a:lstStyle/>
          <a:p>
            <a:r>
              <a:rPr lang="en-US" dirty="0" smtClean="0">
                <a:latin typeface="Calibri" charset="0"/>
                <a:ea typeface="Calibri" charset="0"/>
                <a:cs typeface="Calibri" charset="0"/>
              </a:rPr>
              <a:t>Towns with median lease remaining of 80 years or more tended to have relatively lower median resale prices</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16466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031" y="644775"/>
            <a:ext cx="10058400" cy="5730917"/>
          </a:xfrm>
          <a:prstGeom prst="rect">
            <a:avLst/>
          </a:prstGeom>
        </p:spPr>
      </p:pic>
      <p:grpSp>
        <p:nvGrpSpPr>
          <p:cNvPr id="3" name="Group 2"/>
          <p:cNvGrpSpPr/>
          <p:nvPr/>
        </p:nvGrpSpPr>
        <p:grpSpPr>
          <a:xfrm>
            <a:off x="3307656" y="4323265"/>
            <a:ext cx="5641304" cy="1356053"/>
            <a:chOff x="3307656" y="4323265"/>
            <a:chExt cx="5641304" cy="1356053"/>
          </a:xfrm>
        </p:grpSpPr>
        <p:sp>
          <p:nvSpPr>
            <p:cNvPr id="21" name="Triangle 20"/>
            <p:cNvSpPr/>
            <p:nvPr/>
          </p:nvSpPr>
          <p:spPr>
            <a:xfrm rot="21009025">
              <a:off x="3307656" y="4323265"/>
              <a:ext cx="4229957" cy="1132442"/>
            </a:xfrm>
            <a:prstGeom prst="triangle">
              <a:avLst>
                <a:gd name="adj" fmla="val 49316"/>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799811" y="5340764"/>
              <a:ext cx="2149149" cy="338554"/>
            </a:xfrm>
            <a:prstGeom prst="rect">
              <a:avLst/>
            </a:prstGeom>
            <a:solidFill>
              <a:schemeClr val="bg2">
                <a:alpha val="38000"/>
              </a:schemeClr>
            </a:solidFill>
            <a:ln w="6350">
              <a:noFill/>
            </a:ln>
          </p:spPr>
          <p:txBody>
            <a:bodyPr wrap="square" rtlCol="0">
              <a:spAutoFit/>
            </a:bodyPr>
            <a:lstStyle/>
            <a:p>
              <a:r>
                <a:rPr lang="en-SG" sz="1600" dirty="0" smtClean="0">
                  <a:latin typeface="Calibri" charset="0"/>
                  <a:ea typeface="Calibri" charset="0"/>
                  <a:cs typeface="Calibri" charset="0"/>
                </a:rPr>
                <a:t>Non-mature </a:t>
              </a:r>
              <a:r>
                <a:rPr lang="en-SG" sz="1600" dirty="0" smtClean="0">
                  <a:latin typeface="Calibri" charset="0"/>
                  <a:ea typeface="Calibri" charset="0"/>
                  <a:cs typeface="Calibri" charset="0"/>
                </a:rPr>
                <a:t>towns *</a:t>
              </a:r>
              <a:endParaRPr lang="en-SG" sz="1200" i="1" dirty="0" smtClean="0">
                <a:latin typeface="Calibri" charset="0"/>
                <a:ea typeface="Calibri" charset="0"/>
                <a:cs typeface="Calibri" charset="0"/>
              </a:endParaRPr>
            </a:p>
          </p:txBody>
        </p:sp>
      </p:grpSp>
      <p:sp>
        <p:nvSpPr>
          <p:cNvPr id="10" name="TextBox 9"/>
          <p:cNvSpPr txBox="1"/>
          <p:nvPr/>
        </p:nvSpPr>
        <p:spPr>
          <a:xfrm>
            <a:off x="2026427" y="1172536"/>
            <a:ext cx="3647178" cy="1754326"/>
          </a:xfrm>
          <a:prstGeom prst="rect">
            <a:avLst/>
          </a:prstGeom>
          <a:solidFill>
            <a:schemeClr val="accent3">
              <a:lumMod val="20000"/>
              <a:lumOff val="80000"/>
            </a:schemeClr>
          </a:solidFill>
        </p:spPr>
        <p:txBody>
          <a:bodyPr wrap="square" rtlCol="0">
            <a:spAutoFit/>
          </a:bodyPr>
          <a:lstStyle/>
          <a:p>
            <a:r>
              <a:rPr lang="en-US" dirty="0" smtClean="0">
                <a:latin typeface="Calibri" charset="0"/>
                <a:ea typeface="Calibri" charset="0"/>
                <a:cs typeface="Calibri" charset="0"/>
              </a:rPr>
              <a:t>Median resale </a:t>
            </a:r>
            <a:r>
              <a:rPr lang="en-US" dirty="0" smtClean="0">
                <a:latin typeface="Calibri" charset="0"/>
                <a:ea typeface="Calibri" charset="0"/>
                <a:cs typeface="Calibri" charset="0"/>
              </a:rPr>
              <a:t>prices in non-mature towns tend to be lower. </a:t>
            </a:r>
            <a:endParaRPr lang="en-US" dirty="0" smtClean="0">
              <a:latin typeface="Calibri" charset="0"/>
              <a:ea typeface="Calibri" charset="0"/>
              <a:cs typeface="Calibri" charset="0"/>
            </a:endParaRPr>
          </a:p>
          <a:p>
            <a:r>
              <a:rPr lang="en-US" dirty="0" smtClean="0">
                <a:latin typeface="Calibri" charset="0"/>
                <a:ea typeface="Calibri" charset="0"/>
                <a:cs typeface="Calibri" charset="0"/>
              </a:rPr>
              <a:t>There is more variability in the median lease remaining in non-mature towns compared to mature towns</a:t>
            </a:r>
            <a:endParaRPr lang="en-US" dirty="0">
              <a:latin typeface="Calibri" charset="0"/>
              <a:ea typeface="Calibri" charset="0"/>
              <a:cs typeface="Calibri" charset="0"/>
            </a:endParaRPr>
          </a:p>
        </p:txBody>
      </p:sp>
      <p:sp>
        <p:nvSpPr>
          <p:cNvPr id="9" name="TextBox 8"/>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
        <p:nvSpPr>
          <p:cNvPr id="12" name="TextBox 11"/>
          <p:cNvSpPr txBox="1"/>
          <p:nvPr/>
        </p:nvSpPr>
        <p:spPr>
          <a:xfrm>
            <a:off x="4182980" y="6389173"/>
            <a:ext cx="4462255" cy="430887"/>
          </a:xfrm>
          <a:prstGeom prst="rect">
            <a:avLst/>
          </a:prstGeom>
          <a:noFill/>
        </p:spPr>
        <p:txBody>
          <a:bodyPr wrap="square" rtlCol="0">
            <a:spAutoFit/>
          </a:bodyPr>
          <a:lstStyle/>
          <a:p>
            <a:r>
              <a:rPr lang="en-US" sz="1000" i="1" dirty="0" smtClean="0">
                <a:latin typeface="Arial" charset="0"/>
                <a:ea typeface="Arial" charset="0"/>
                <a:cs typeface="Arial" charset="0"/>
              </a:rPr>
              <a:t>* Source : </a:t>
            </a:r>
            <a:r>
              <a:rPr lang="en-US" sz="1000" i="1" dirty="0">
                <a:latin typeface="Arial" charset="0"/>
                <a:ea typeface="Arial" charset="0"/>
                <a:cs typeface="Arial" charset="0"/>
              </a:rPr>
              <a:t>https://</a:t>
            </a:r>
            <a:r>
              <a:rPr lang="en-US" sz="1000" i="1" dirty="0" err="1">
                <a:latin typeface="Arial" charset="0"/>
                <a:ea typeface="Arial" charset="0"/>
                <a:cs typeface="Arial" charset="0"/>
              </a:rPr>
              <a:t>stackedhomes.com</a:t>
            </a:r>
            <a:r>
              <a:rPr lang="en-US" sz="1000" i="1" dirty="0">
                <a:latin typeface="Arial" charset="0"/>
                <a:ea typeface="Arial" charset="0"/>
                <a:cs typeface="Arial" charset="0"/>
              </a:rPr>
              <a:t>/</a:t>
            </a:r>
            <a:r>
              <a:rPr lang="en-US" sz="1000" i="1" dirty="0" err="1">
                <a:latin typeface="Arial" charset="0"/>
                <a:ea typeface="Arial" charset="0"/>
                <a:cs typeface="Arial" charset="0"/>
              </a:rPr>
              <a:t>hdb-estates.html</a:t>
            </a:r>
            <a:endParaRPr lang="en-US" sz="1000" i="1" dirty="0">
              <a:latin typeface="Arial" charset="0"/>
              <a:ea typeface="Arial" charset="0"/>
              <a:cs typeface="Arial" charset="0"/>
            </a:endParaRPr>
          </a:p>
          <a:p>
            <a:endParaRPr lang="en-US" sz="1200" i="1" dirty="0">
              <a:latin typeface="Arial" charset="0"/>
              <a:ea typeface="Arial" charset="0"/>
              <a:cs typeface="Arial" charset="0"/>
            </a:endParaRPr>
          </a:p>
        </p:txBody>
      </p:sp>
    </p:spTree>
    <p:extLst>
      <p:ext uri="{BB962C8B-B14F-4D97-AF65-F5344CB8AC3E}">
        <p14:creationId xmlns:p14="http://schemas.microsoft.com/office/powerpoint/2010/main" val="19385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031" y="644775"/>
            <a:ext cx="10058400" cy="5730917"/>
          </a:xfrm>
          <a:prstGeom prst="rect">
            <a:avLst/>
          </a:prstGeom>
        </p:spPr>
      </p:pic>
      <p:grpSp>
        <p:nvGrpSpPr>
          <p:cNvPr id="3" name="Group 2"/>
          <p:cNvGrpSpPr/>
          <p:nvPr/>
        </p:nvGrpSpPr>
        <p:grpSpPr>
          <a:xfrm>
            <a:off x="2675175" y="3581287"/>
            <a:ext cx="4887161" cy="1916312"/>
            <a:chOff x="2675175" y="3581287"/>
            <a:chExt cx="4887161" cy="1916312"/>
          </a:xfrm>
        </p:grpSpPr>
        <p:grpSp>
          <p:nvGrpSpPr>
            <p:cNvPr id="8" name="Group 7"/>
            <p:cNvGrpSpPr/>
            <p:nvPr/>
          </p:nvGrpSpPr>
          <p:grpSpPr>
            <a:xfrm>
              <a:off x="2675175" y="4203813"/>
              <a:ext cx="3465020" cy="1293786"/>
              <a:chOff x="2675175" y="4203813"/>
              <a:chExt cx="3465020" cy="1293786"/>
            </a:xfrm>
          </p:grpSpPr>
          <p:sp>
            <p:nvSpPr>
              <p:cNvPr id="11" name="Oval 10"/>
              <p:cNvSpPr/>
              <p:nvPr/>
            </p:nvSpPr>
            <p:spPr>
              <a:xfrm>
                <a:off x="5138927" y="4345799"/>
                <a:ext cx="256032" cy="283972"/>
              </a:xfrm>
              <a:prstGeom prst="ellipse">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522975" y="4203813"/>
                <a:ext cx="256032" cy="283972"/>
              </a:xfrm>
              <a:prstGeom prst="ellipse">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266943" y="4487785"/>
                <a:ext cx="256032" cy="283972"/>
              </a:xfrm>
              <a:prstGeom prst="ellipse">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884163" y="4815435"/>
                <a:ext cx="256032" cy="283972"/>
              </a:xfrm>
              <a:prstGeom prst="ellipse">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675175" y="5213627"/>
                <a:ext cx="256032" cy="283972"/>
              </a:xfrm>
              <a:prstGeom prst="ellipse">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5779008" y="3581287"/>
              <a:ext cx="1783328" cy="338554"/>
            </a:xfrm>
            <a:prstGeom prst="rect">
              <a:avLst/>
            </a:prstGeom>
            <a:solidFill>
              <a:schemeClr val="bg2">
                <a:alpha val="38000"/>
              </a:schemeClr>
            </a:solidFill>
            <a:ln w="6350">
              <a:noFill/>
            </a:ln>
          </p:spPr>
          <p:txBody>
            <a:bodyPr wrap="square" rtlCol="0">
              <a:spAutoFit/>
            </a:bodyPr>
            <a:lstStyle/>
            <a:p>
              <a:r>
                <a:rPr lang="en-SG" sz="1600" dirty="0" smtClean="0">
                  <a:latin typeface="Calibri" charset="0"/>
                  <a:ea typeface="Calibri" charset="0"/>
                  <a:cs typeface="Calibri" charset="0"/>
                </a:rPr>
                <a:t>North-east region</a:t>
              </a:r>
              <a:endParaRPr lang="en-SG" sz="1200" i="1" dirty="0" smtClean="0">
                <a:latin typeface="Calibri" charset="0"/>
                <a:ea typeface="Calibri" charset="0"/>
                <a:cs typeface="Calibri" charset="0"/>
              </a:endParaRPr>
            </a:p>
          </p:txBody>
        </p:sp>
      </p:grpSp>
      <p:sp>
        <p:nvSpPr>
          <p:cNvPr id="9" name="TextBox 8"/>
          <p:cNvSpPr txBox="1"/>
          <p:nvPr/>
        </p:nvSpPr>
        <p:spPr>
          <a:xfrm>
            <a:off x="2045679" y="1146856"/>
            <a:ext cx="3477296" cy="923330"/>
          </a:xfrm>
          <a:prstGeom prst="rect">
            <a:avLst/>
          </a:prstGeom>
          <a:solidFill>
            <a:schemeClr val="accent3">
              <a:lumMod val="20000"/>
              <a:lumOff val="80000"/>
            </a:schemeClr>
          </a:solidFill>
        </p:spPr>
        <p:txBody>
          <a:bodyPr wrap="square" rtlCol="0">
            <a:spAutoFit/>
          </a:bodyPr>
          <a:lstStyle/>
          <a:p>
            <a:r>
              <a:rPr lang="en-US" dirty="0" smtClean="0">
                <a:latin typeface="Calibri" charset="0"/>
                <a:ea typeface="Calibri" charset="0"/>
                <a:cs typeface="Calibri" charset="0"/>
              </a:rPr>
              <a:t>61% of AMK’s resale transactions were for 2 and 3 room flats, compared to 27% overall</a:t>
            </a:r>
            <a:endParaRPr lang="en-US" dirty="0">
              <a:latin typeface="Calibri" charset="0"/>
              <a:ea typeface="Calibri" charset="0"/>
              <a:cs typeface="Calibri" charset="0"/>
            </a:endParaRPr>
          </a:p>
        </p:txBody>
      </p:sp>
      <p:sp>
        <p:nvSpPr>
          <p:cNvPr id="19" name="TextBox 18"/>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123299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Helvetica Neue" charset="0"/>
                <a:ea typeface="Helvetica Neue" charset="0"/>
                <a:cs typeface="Helvetica Neue" charset="0"/>
              </a:rPr>
              <a:t>overview</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p:txBody>
          <a:bodyPr>
            <a:normAutofit/>
          </a:bodyPr>
          <a:lstStyle/>
          <a:p>
            <a:pPr marL="355600" indent="-355600">
              <a:buFont typeface="Wingdings" panose="05000000000000000000" pitchFamily="2" charset="2"/>
              <a:buChar char="§"/>
              <a:tabLst>
                <a:tab pos="349250" algn="l"/>
              </a:tabLst>
            </a:pPr>
            <a:r>
              <a:rPr lang="en-SG" sz="2000" dirty="0" smtClean="0">
                <a:latin typeface="Arial" charset="0"/>
                <a:ea typeface="Arial" charset="0"/>
                <a:cs typeface="Arial" charset="0"/>
              </a:rPr>
              <a:t>Resale </a:t>
            </a:r>
            <a:r>
              <a:rPr lang="en-SG" sz="2000" dirty="0">
                <a:latin typeface="Arial" charset="0"/>
                <a:ea typeface="Arial" charset="0"/>
                <a:cs typeface="Arial" charset="0"/>
              </a:rPr>
              <a:t>flat transactions in 2015 </a:t>
            </a:r>
            <a:r>
              <a:rPr lang="mr-IN" sz="2000" dirty="0">
                <a:latin typeface="Arial" charset="0"/>
                <a:ea typeface="Arial" charset="0"/>
                <a:cs typeface="Arial" charset="0"/>
              </a:rPr>
              <a:t>–</a:t>
            </a:r>
            <a:r>
              <a:rPr lang="en-SG" sz="2000" dirty="0">
                <a:latin typeface="Arial" charset="0"/>
                <a:ea typeface="Arial" charset="0"/>
                <a:cs typeface="Arial" charset="0"/>
              </a:rPr>
              <a:t> </a:t>
            </a:r>
            <a:r>
              <a:rPr lang="en-SG" sz="2000" dirty="0" smtClean="0">
                <a:latin typeface="Arial" charset="0"/>
                <a:ea typeface="Arial" charset="0"/>
                <a:cs typeface="Arial" charset="0"/>
              </a:rPr>
              <a:t>2018</a:t>
            </a:r>
          </a:p>
          <a:p>
            <a:pPr marL="355600" indent="-355600">
              <a:buFont typeface="Wingdings" panose="05000000000000000000" pitchFamily="2" charset="2"/>
              <a:buChar char="§"/>
              <a:tabLst>
                <a:tab pos="349250" algn="l"/>
              </a:tabLst>
            </a:pPr>
            <a:r>
              <a:rPr lang="en-SG" sz="2000" dirty="0">
                <a:latin typeface="Arial" charset="0"/>
                <a:ea typeface="Arial" charset="0"/>
                <a:cs typeface="Arial" charset="0"/>
              </a:rPr>
              <a:t>Resident population in HDB flats </a:t>
            </a:r>
            <a:endParaRPr lang="en-SG" sz="2000" dirty="0" smtClean="0">
              <a:latin typeface="Arial" charset="0"/>
              <a:ea typeface="Arial" charset="0"/>
              <a:cs typeface="Arial" charset="0"/>
            </a:endParaRPr>
          </a:p>
          <a:p>
            <a:pPr marL="355600" indent="-355600">
              <a:buFont typeface="Wingdings" panose="05000000000000000000" pitchFamily="2" charset="2"/>
              <a:buChar char="§"/>
              <a:tabLst>
                <a:tab pos="349250" algn="l"/>
              </a:tabLst>
            </a:pPr>
            <a:r>
              <a:rPr lang="en-SG" sz="2000" dirty="0" smtClean="0">
                <a:latin typeface="Arial" charset="0"/>
                <a:ea typeface="Arial" charset="0"/>
                <a:cs typeface="Arial" charset="0"/>
              </a:rPr>
              <a:t>Age group distribution in HDB flats </a:t>
            </a:r>
            <a:endParaRPr lang="en-SG" sz="2000" dirty="0" smtClean="0">
              <a:latin typeface="Arial" charset="0"/>
              <a:ea typeface="Arial" charset="0"/>
              <a:cs typeface="Arial" charset="0"/>
            </a:endParaRPr>
          </a:p>
          <a:p>
            <a:pPr marL="355600" indent="-355600">
              <a:buFont typeface="Wingdings" panose="05000000000000000000" pitchFamily="2" charset="2"/>
              <a:buChar char="§"/>
              <a:tabLst>
                <a:tab pos="349250" algn="l"/>
              </a:tabLst>
            </a:pPr>
            <a:r>
              <a:rPr lang="en-SG" sz="2000" dirty="0" smtClean="0">
                <a:latin typeface="Arial" charset="0"/>
                <a:ea typeface="Arial" charset="0"/>
                <a:cs typeface="Arial" charset="0"/>
              </a:rPr>
              <a:t>Further </a:t>
            </a:r>
            <a:r>
              <a:rPr lang="en-SG" sz="2000" dirty="0" smtClean="0">
                <a:latin typeface="Arial" charset="0"/>
                <a:ea typeface="Arial" charset="0"/>
                <a:cs typeface="Arial" charset="0"/>
              </a:rPr>
              <a:t>Exploration</a:t>
            </a:r>
            <a:endParaRPr lang="en-SG" sz="2000" dirty="0">
              <a:latin typeface="Arial" charset="0"/>
              <a:ea typeface="Arial" charset="0"/>
              <a:cs typeface="Arial" charset="0"/>
            </a:endParaRPr>
          </a:p>
        </p:txBody>
      </p:sp>
    </p:spTree>
    <p:extLst>
      <p:ext uri="{BB962C8B-B14F-4D97-AF65-F5344CB8AC3E}">
        <p14:creationId xmlns:p14="http://schemas.microsoft.com/office/powerpoint/2010/main" val="2841740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031" y="644775"/>
            <a:ext cx="10058400" cy="5730917"/>
          </a:xfrm>
          <a:prstGeom prst="rect">
            <a:avLst/>
          </a:prstGeom>
        </p:spPr>
      </p:pic>
      <p:grpSp>
        <p:nvGrpSpPr>
          <p:cNvPr id="5" name="Group 4"/>
          <p:cNvGrpSpPr/>
          <p:nvPr/>
        </p:nvGrpSpPr>
        <p:grpSpPr>
          <a:xfrm>
            <a:off x="2367355" y="1595348"/>
            <a:ext cx="6653077" cy="3732166"/>
            <a:chOff x="2367355" y="1595348"/>
            <a:chExt cx="6653077" cy="3732166"/>
          </a:xfrm>
        </p:grpSpPr>
        <p:sp>
          <p:nvSpPr>
            <p:cNvPr id="12" name="Oval 11"/>
            <p:cNvSpPr/>
            <p:nvPr/>
          </p:nvSpPr>
          <p:spPr>
            <a:xfrm rot="496543">
              <a:off x="2914241" y="4980862"/>
              <a:ext cx="871987" cy="346652"/>
            </a:xfrm>
            <a:prstGeom prst="ellipse">
              <a:avLst/>
            </a:prstGeom>
            <a:solidFill>
              <a:schemeClr val="accent1">
                <a:lumMod val="40000"/>
                <a:lumOff val="6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107225">
              <a:off x="2367355" y="1599967"/>
              <a:ext cx="5195665" cy="2614411"/>
            </a:xfrm>
            <a:prstGeom prst="ellipse">
              <a:avLst/>
            </a:prstGeom>
            <a:solidFill>
              <a:schemeClr val="accent1">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460705" y="1595348"/>
              <a:ext cx="1559727" cy="338554"/>
            </a:xfrm>
            <a:prstGeom prst="rect">
              <a:avLst/>
            </a:prstGeom>
            <a:solidFill>
              <a:schemeClr val="accent1">
                <a:lumMod val="20000"/>
                <a:lumOff val="80000"/>
                <a:alpha val="38000"/>
              </a:schemeClr>
            </a:solidFill>
            <a:ln w="6350">
              <a:noFill/>
            </a:ln>
          </p:spPr>
          <p:txBody>
            <a:bodyPr wrap="square" rtlCol="0">
              <a:spAutoFit/>
            </a:bodyPr>
            <a:lstStyle/>
            <a:p>
              <a:r>
                <a:rPr lang="en-SG" sz="1600" dirty="0" smtClean="0">
                  <a:latin typeface="Calibri" charset="0"/>
                  <a:ea typeface="Calibri" charset="0"/>
                  <a:cs typeface="Calibri" charset="0"/>
                </a:rPr>
                <a:t>Central Region</a:t>
              </a:r>
              <a:endParaRPr lang="en-SG" sz="1200" i="1" dirty="0" smtClean="0">
                <a:latin typeface="Calibri" charset="0"/>
                <a:ea typeface="Calibri" charset="0"/>
                <a:cs typeface="Calibri" charset="0"/>
              </a:endParaRPr>
            </a:p>
          </p:txBody>
        </p:sp>
      </p:grpSp>
      <p:sp>
        <p:nvSpPr>
          <p:cNvPr id="19" name="TextBox 18"/>
          <p:cNvSpPr txBox="1"/>
          <p:nvPr/>
        </p:nvSpPr>
        <p:spPr>
          <a:xfrm>
            <a:off x="6313714" y="3765066"/>
            <a:ext cx="3526973" cy="2031325"/>
          </a:xfrm>
          <a:prstGeom prst="rect">
            <a:avLst/>
          </a:prstGeom>
          <a:solidFill>
            <a:schemeClr val="accent3">
              <a:lumMod val="20000"/>
              <a:lumOff val="80000"/>
            </a:schemeClr>
          </a:solidFill>
        </p:spPr>
        <p:txBody>
          <a:bodyPr wrap="square" rtlCol="0">
            <a:spAutoFit/>
          </a:bodyPr>
          <a:lstStyle/>
          <a:p>
            <a:r>
              <a:rPr lang="en-US" dirty="0" smtClean="0">
                <a:latin typeface="Calibri" charset="0"/>
                <a:ea typeface="Calibri" charset="0"/>
                <a:cs typeface="Calibri" charset="0"/>
              </a:rPr>
              <a:t>Flats in the Central Region tended to have higher median resale prices. </a:t>
            </a:r>
          </a:p>
          <a:p>
            <a:endParaRPr lang="en-US" dirty="0" smtClean="0">
              <a:latin typeface="Calibri" charset="0"/>
              <a:ea typeface="Calibri" charset="0"/>
              <a:cs typeface="Calibri" charset="0"/>
            </a:endParaRPr>
          </a:p>
          <a:p>
            <a:r>
              <a:rPr lang="en-US" dirty="0">
                <a:latin typeface="Calibri" charset="0"/>
                <a:ea typeface="Calibri" charset="0"/>
                <a:cs typeface="Calibri" charset="0"/>
              </a:rPr>
              <a:t>TPY and </a:t>
            </a:r>
            <a:r>
              <a:rPr lang="en-US" dirty="0" err="1">
                <a:latin typeface="Calibri" charset="0"/>
                <a:ea typeface="Calibri" charset="0"/>
                <a:cs typeface="Calibri" charset="0"/>
              </a:rPr>
              <a:t>Geylang’s</a:t>
            </a:r>
            <a:r>
              <a:rPr lang="en-US" dirty="0">
                <a:latin typeface="Calibri" charset="0"/>
                <a:ea typeface="Calibri" charset="0"/>
                <a:cs typeface="Calibri" charset="0"/>
              </a:rPr>
              <a:t> median resale prices are lower compared to their counterparts in the Central </a:t>
            </a:r>
            <a:r>
              <a:rPr lang="en-US" dirty="0" smtClean="0">
                <a:latin typeface="Calibri" charset="0"/>
                <a:ea typeface="Calibri" charset="0"/>
                <a:cs typeface="Calibri" charset="0"/>
              </a:rPr>
              <a:t>region</a:t>
            </a:r>
            <a:endParaRPr lang="en-US" dirty="0">
              <a:latin typeface="Calibri" charset="0"/>
              <a:ea typeface="Calibri" charset="0"/>
              <a:cs typeface="Calibri" charset="0"/>
            </a:endParaRPr>
          </a:p>
        </p:txBody>
      </p:sp>
      <p:sp>
        <p:nvSpPr>
          <p:cNvPr id="11" name="TextBox 10"/>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136508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031" y="644775"/>
            <a:ext cx="10058400" cy="5730917"/>
          </a:xfrm>
          <a:prstGeom prst="rect">
            <a:avLst/>
          </a:prstGeom>
        </p:spPr>
      </p:pic>
      <p:sp>
        <p:nvSpPr>
          <p:cNvPr id="9" name="Oval 8"/>
          <p:cNvSpPr/>
          <p:nvPr/>
        </p:nvSpPr>
        <p:spPr>
          <a:xfrm>
            <a:off x="8248909" y="4081112"/>
            <a:ext cx="570471" cy="400735"/>
          </a:xfrm>
          <a:prstGeom prst="ellipse">
            <a:avLst/>
          </a:prstGeom>
          <a:solidFill>
            <a:schemeClr val="accent1">
              <a:lumMod val="40000"/>
              <a:lumOff val="6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80460" y="1091519"/>
            <a:ext cx="2765351" cy="1200329"/>
          </a:xfrm>
          <a:prstGeom prst="rect">
            <a:avLst/>
          </a:prstGeom>
          <a:solidFill>
            <a:schemeClr val="accent3">
              <a:lumMod val="20000"/>
              <a:lumOff val="80000"/>
            </a:schemeClr>
          </a:solidFill>
        </p:spPr>
        <p:txBody>
          <a:bodyPr wrap="square" rtlCol="0">
            <a:spAutoFit/>
          </a:bodyPr>
          <a:lstStyle/>
          <a:p>
            <a:r>
              <a:rPr lang="en-US" dirty="0" smtClean="0">
                <a:latin typeface="Calibri" charset="0"/>
                <a:ea typeface="Calibri" charset="0"/>
                <a:cs typeface="Calibri" charset="0"/>
              </a:rPr>
              <a:t>For </a:t>
            </a:r>
            <a:r>
              <a:rPr lang="en-US" dirty="0" err="1" smtClean="0">
                <a:latin typeface="Calibri" charset="0"/>
                <a:ea typeface="Calibri" charset="0"/>
                <a:cs typeface="Calibri" charset="0"/>
              </a:rPr>
              <a:t>Pasir</a:t>
            </a:r>
            <a:r>
              <a:rPr lang="en-US" dirty="0" smtClean="0">
                <a:latin typeface="Calibri" charset="0"/>
                <a:ea typeface="Calibri" charset="0"/>
                <a:cs typeface="Calibri" charset="0"/>
              </a:rPr>
              <a:t> </a:t>
            </a:r>
            <a:r>
              <a:rPr lang="en-US" dirty="0" err="1" smtClean="0">
                <a:latin typeface="Calibri" charset="0"/>
                <a:ea typeface="Calibri" charset="0"/>
                <a:cs typeface="Calibri" charset="0"/>
              </a:rPr>
              <a:t>Ris</a:t>
            </a:r>
            <a:r>
              <a:rPr lang="en-US" dirty="0" smtClean="0">
                <a:latin typeface="Calibri" charset="0"/>
                <a:ea typeface="Calibri" charset="0"/>
                <a:cs typeface="Calibri" charset="0"/>
              </a:rPr>
              <a:t>, 58% of resale transactions were for 5 room flats and above, compared to 31% overall</a:t>
            </a:r>
            <a:endParaRPr lang="en-US" dirty="0">
              <a:latin typeface="Calibri" charset="0"/>
              <a:ea typeface="Calibri" charset="0"/>
              <a:cs typeface="Calibri" charset="0"/>
            </a:endParaRPr>
          </a:p>
        </p:txBody>
      </p:sp>
      <p:sp>
        <p:nvSpPr>
          <p:cNvPr id="7" name="TextBox 6"/>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1382588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SUMMARY</a:t>
            </a:r>
            <a:endParaRPr lang="en-US" dirty="0">
              <a:latin typeface="Helvetica Neue" charset="0"/>
              <a:ea typeface="Helvetica Neue" charset="0"/>
              <a:cs typeface="Helvetica Neue" charset="0"/>
            </a:endParaRPr>
          </a:p>
        </p:txBody>
      </p:sp>
      <p:sp>
        <p:nvSpPr>
          <p:cNvPr id="3" name="Content Placeholder 2"/>
          <p:cNvSpPr>
            <a:spLocks noGrp="1"/>
          </p:cNvSpPr>
          <p:nvPr>
            <p:ph idx="1"/>
          </p:nvPr>
        </p:nvSpPr>
        <p:spPr>
          <a:xfrm>
            <a:off x="1024129" y="2084832"/>
            <a:ext cx="9720071" cy="4023360"/>
          </a:xfrm>
        </p:spPr>
        <p:txBody>
          <a:bodyPr>
            <a:normAutofit/>
          </a:bodyPr>
          <a:lstStyle/>
          <a:p>
            <a:pPr marL="361950" indent="-349250">
              <a:buFont typeface="Wingdings" charset="2"/>
              <a:buChar char="§"/>
            </a:pPr>
            <a:r>
              <a:rPr lang="en-US" sz="2000" dirty="0" smtClean="0">
                <a:latin typeface="Arial" charset="0"/>
                <a:ea typeface="Arial" charset="0"/>
                <a:cs typeface="Arial" charset="0"/>
              </a:rPr>
              <a:t>Resale transaction prices generally showed a right-skewed distribution</a:t>
            </a:r>
          </a:p>
          <a:p>
            <a:pPr marL="361950" indent="-349250">
              <a:buFont typeface="Wingdings" charset="2"/>
              <a:buChar char="§"/>
            </a:pPr>
            <a:r>
              <a:rPr lang="en-US" sz="2000" dirty="0" smtClean="0">
                <a:latin typeface="Arial" charset="0"/>
                <a:ea typeface="Arial" charset="0"/>
                <a:cs typeface="Arial" charset="0"/>
              </a:rPr>
              <a:t>91% of resale transactions in the period were for 3-room to 5-room flats. </a:t>
            </a:r>
            <a:r>
              <a:rPr lang="en-US" sz="2000" dirty="0" smtClean="0">
                <a:latin typeface="Arial" charset="0"/>
                <a:ea typeface="Arial" charset="0"/>
                <a:cs typeface="Arial" charset="0"/>
              </a:rPr>
              <a:t>These flat types also had a wider </a:t>
            </a:r>
            <a:r>
              <a:rPr lang="en-US" sz="2000" dirty="0" smtClean="0">
                <a:latin typeface="Arial" charset="0"/>
                <a:ea typeface="Arial" charset="0"/>
                <a:cs typeface="Arial" charset="0"/>
              </a:rPr>
              <a:t>spread of resale </a:t>
            </a:r>
            <a:r>
              <a:rPr lang="en-US" sz="2000" dirty="0" smtClean="0">
                <a:latin typeface="Arial" charset="0"/>
                <a:ea typeface="Arial" charset="0"/>
                <a:cs typeface="Arial" charset="0"/>
              </a:rPr>
              <a:t>prices with many outliers</a:t>
            </a:r>
            <a:endParaRPr lang="en-US" sz="2000" dirty="0" smtClean="0">
              <a:latin typeface="Arial" charset="0"/>
              <a:ea typeface="Arial" charset="0"/>
              <a:cs typeface="Arial" charset="0"/>
            </a:endParaRPr>
          </a:p>
          <a:p>
            <a:pPr marL="361950" indent="-349250">
              <a:buFont typeface="Wingdings" charset="2"/>
              <a:buChar char="§"/>
            </a:pPr>
            <a:r>
              <a:rPr lang="en-US" sz="2000" dirty="0" smtClean="0">
                <a:latin typeface="Arial" charset="0"/>
                <a:ea typeface="Arial" charset="0"/>
                <a:cs typeface="Arial" charset="0"/>
              </a:rPr>
              <a:t>The </a:t>
            </a:r>
            <a:r>
              <a:rPr lang="en-US" sz="2000" dirty="0" smtClean="0">
                <a:latin typeface="Arial" charset="0"/>
                <a:ea typeface="Arial" charset="0"/>
                <a:cs typeface="Arial" charset="0"/>
              </a:rPr>
              <a:t>highest resale </a:t>
            </a:r>
            <a:r>
              <a:rPr lang="en-US" sz="2000" dirty="0" smtClean="0">
                <a:latin typeface="Arial" charset="0"/>
                <a:ea typeface="Arial" charset="0"/>
                <a:cs typeface="Arial" charset="0"/>
              </a:rPr>
              <a:t>price </a:t>
            </a:r>
            <a:r>
              <a:rPr lang="en-US" sz="2000" dirty="0" smtClean="0">
                <a:latin typeface="Arial" charset="0"/>
                <a:ea typeface="Arial" charset="0"/>
                <a:cs typeface="Arial" charset="0"/>
              </a:rPr>
              <a:t>transactions </a:t>
            </a:r>
            <a:r>
              <a:rPr lang="en-US" sz="2000" dirty="0" smtClean="0">
                <a:latin typeface="Arial" charset="0"/>
                <a:ea typeface="Arial" charset="0"/>
                <a:cs typeface="Arial" charset="0"/>
              </a:rPr>
              <a:t>for each town tend to be clustered together in the scatter plot, </a:t>
            </a:r>
            <a:r>
              <a:rPr lang="en-US" sz="2000" dirty="0" smtClean="0">
                <a:latin typeface="Arial" charset="0"/>
                <a:ea typeface="Arial" charset="0"/>
                <a:cs typeface="Arial" charset="0"/>
              </a:rPr>
              <a:t>with </a:t>
            </a:r>
            <a:r>
              <a:rPr lang="en-US" sz="2000" dirty="0" smtClean="0">
                <a:latin typeface="Arial" charset="0"/>
                <a:ea typeface="Arial" charset="0"/>
                <a:cs typeface="Arial" charset="0"/>
              </a:rPr>
              <a:t>resale prices ranging from $800,000 to $1,200,000 and floor area between </a:t>
            </a:r>
            <a:r>
              <a:rPr lang="en-US" sz="2000" dirty="0" smtClean="0">
                <a:latin typeface="Arial" charset="0"/>
                <a:ea typeface="Arial" charset="0"/>
                <a:cs typeface="Arial" charset="0"/>
              </a:rPr>
              <a:t>100 - 200sqm</a:t>
            </a:r>
            <a:r>
              <a:rPr lang="en-US" sz="2000" dirty="0" smtClean="0">
                <a:latin typeface="Arial" charset="0"/>
                <a:ea typeface="Arial" charset="0"/>
                <a:cs typeface="Arial" charset="0"/>
              </a:rPr>
              <a:t>. </a:t>
            </a:r>
            <a:endParaRPr lang="en-US" sz="2000" dirty="0" smtClean="0">
              <a:latin typeface="Arial" charset="0"/>
              <a:ea typeface="Arial" charset="0"/>
              <a:cs typeface="Arial" charset="0"/>
            </a:endParaRPr>
          </a:p>
          <a:p>
            <a:pPr marL="361950" indent="-349250">
              <a:buFont typeface="Wingdings" charset="2"/>
              <a:buChar char="§"/>
            </a:pPr>
            <a:r>
              <a:rPr lang="en-US" sz="2000" dirty="0">
                <a:latin typeface="Arial" charset="0"/>
                <a:ea typeface="Arial" charset="0"/>
                <a:cs typeface="Arial" charset="0"/>
              </a:rPr>
              <a:t>Median resale prices in non-mature towns tend to be lower. There was also more variability in the median lease remaining compared to mature towns</a:t>
            </a:r>
          </a:p>
          <a:p>
            <a:pPr marL="361950" indent="-349250">
              <a:buFont typeface="Wingdings" charset="2"/>
              <a:buChar char="§"/>
            </a:pPr>
            <a:r>
              <a:rPr lang="en-US" sz="2000" dirty="0" smtClean="0">
                <a:latin typeface="Arial" charset="0"/>
                <a:ea typeface="Arial" charset="0"/>
                <a:cs typeface="Arial" charset="0"/>
              </a:rPr>
              <a:t>Flats </a:t>
            </a:r>
            <a:r>
              <a:rPr lang="en-US" sz="2000" dirty="0">
                <a:latin typeface="Arial" charset="0"/>
                <a:ea typeface="Arial" charset="0"/>
                <a:cs typeface="Arial" charset="0"/>
              </a:rPr>
              <a:t>in the central region tended to have higher median resale prices. </a:t>
            </a:r>
            <a:endParaRPr lang="en-US" sz="2000" dirty="0" smtClean="0">
              <a:latin typeface="Arial" charset="0"/>
              <a:ea typeface="Arial" charset="0"/>
              <a:cs typeface="Arial" charset="0"/>
            </a:endParaRPr>
          </a:p>
          <a:p>
            <a:pPr marL="12700" indent="0">
              <a:buNone/>
            </a:pPr>
            <a:endParaRPr lang="en-US" sz="2000" dirty="0" smtClean="0">
              <a:latin typeface="Arial" charset="0"/>
              <a:ea typeface="Arial" charset="0"/>
              <a:cs typeface="Arial" charset="0"/>
            </a:endParaRPr>
          </a:p>
        </p:txBody>
      </p:sp>
      <p:sp>
        <p:nvSpPr>
          <p:cNvPr id="6" name="TextBox 5"/>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1998306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ill Sans MT Condensed" charset="0"/>
                <a:ea typeface="Gill Sans MT Condensed" charset="0"/>
                <a:cs typeface="Gill Sans MT Condensed" charset="0"/>
              </a:rPr>
              <a:t>Singapore Resident Population in HDB Flats</a:t>
            </a:r>
          </a:p>
        </p:txBody>
      </p:sp>
      <p:sp>
        <p:nvSpPr>
          <p:cNvPr id="3" name="Text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168643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charset="0"/>
                <a:ea typeface="Helvetica Neue" charset="0"/>
                <a:cs typeface="Helvetica Neue" charset="0"/>
              </a:rPr>
              <a:t>ABOUT THE DATA SET</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p:txBody>
          <a:bodyPr>
            <a:normAutofit/>
          </a:bodyPr>
          <a:lstStyle/>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Gives </a:t>
            </a:r>
            <a:r>
              <a:rPr lang="en-SG" sz="2000" dirty="0" smtClean="0">
                <a:latin typeface="Arial" charset="0"/>
                <a:ea typeface="Arial" charset="0"/>
                <a:cs typeface="Arial" charset="0"/>
              </a:rPr>
              <a:t>a breakdown of number </a:t>
            </a:r>
            <a:r>
              <a:rPr lang="en-SG" sz="2000" dirty="0">
                <a:latin typeface="Arial" charset="0"/>
                <a:ea typeface="Arial" charset="0"/>
                <a:cs typeface="Arial" charset="0"/>
              </a:rPr>
              <a:t>of Singapore Citizens and Permanent Residents living in sold and rental HDB </a:t>
            </a:r>
            <a:r>
              <a:rPr lang="en-SG" sz="2000" dirty="0" smtClean="0">
                <a:latin typeface="Arial" charset="0"/>
                <a:ea typeface="Arial" charset="0"/>
                <a:cs typeface="Arial" charset="0"/>
              </a:rPr>
              <a:t>flats, in each town, </a:t>
            </a:r>
            <a:r>
              <a:rPr lang="en-SG" sz="2000" dirty="0">
                <a:latin typeface="Arial" charset="0"/>
                <a:ea typeface="Arial" charset="0"/>
                <a:cs typeface="Arial" charset="0"/>
              </a:rPr>
              <a:t>from Financial Year 2008 </a:t>
            </a:r>
            <a:r>
              <a:rPr lang="mr-IN" sz="2000" dirty="0">
                <a:latin typeface="Arial" charset="0"/>
                <a:ea typeface="Arial" charset="0"/>
                <a:cs typeface="Arial" charset="0"/>
              </a:rPr>
              <a:t>–</a:t>
            </a:r>
            <a:r>
              <a:rPr lang="en-SG" sz="2000" dirty="0">
                <a:latin typeface="Arial" charset="0"/>
                <a:ea typeface="Arial" charset="0"/>
                <a:cs typeface="Arial" charset="0"/>
              </a:rPr>
              <a:t> </a:t>
            </a:r>
            <a:r>
              <a:rPr lang="en-SG" sz="2000" dirty="0" smtClean="0">
                <a:latin typeface="Arial" charset="0"/>
                <a:ea typeface="Arial" charset="0"/>
                <a:cs typeface="Arial" charset="0"/>
              </a:rPr>
              <a:t>2016</a:t>
            </a: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243 </a:t>
            </a:r>
            <a:r>
              <a:rPr lang="en-SG" sz="2000" dirty="0">
                <a:latin typeface="Arial" charset="0"/>
                <a:ea typeface="Arial" charset="0"/>
                <a:cs typeface="Arial" charset="0"/>
              </a:rPr>
              <a:t>Records with 3 variables </a:t>
            </a:r>
            <a:r>
              <a:rPr lang="mr-IN" sz="2000" dirty="0">
                <a:latin typeface="Arial" charset="0"/>
                <a:ea typeface="Arial" charset="0"/>
                <a:cs typeface="Arial" charset="0"/>
              </a:rPr>
              <a:t>–</a:t>
            </a:r>
            <a:r>
              <a:rPr lang="en-SG" sz="2000" dirty="0">
                <a:latin typeface="Arial" charset="0"/>
                <a:ea typeface="Arial" charset="0"/>
                <a:cs typeface="Arial" charset="0"/>
              </a:rPr>
              <a:t> </a:t>
            </a:r>
            <a:r>
              <a:rPr lang="en-SG" sz="2000" dirty="0" smtClean="0">
                <a:latin typeface="Arial" charset="0"/>
                <a:ea typeface="Arial" charset="0"/>
                <a:cs typeface="Arial" charset="0"/>
              </a:rPr>
              <a:t>financial </a:t>
            </a:r>
            <a:r>
              <a:rPr lang="en-SG" sz="2000" dirty="0" smtClean="0">
                <a:latin typeface="Arial" charset="0"/>
                <a:ea typeface="Arial" charset="0"/>
                <a:cs typeface="Arial" charset="0"/>
              </a:rPr>
              <a:t>year (‘year’), town (‘town’) </a:t>
            </a:r>
            <a:r>
              <a:rPr lang="en-SG" sz="2000" dirty="0">
                <a:latin typeface="Arial" charset="0"/>
                <a:ea typeface="Arial" charset="0"/>
                <a:cs typeface="Arial" charset="0"/>
              </a:rPr>
              <a:t>and </a:t>
            </a:r>
            <a:r>
              <a:rPr lang="en-SG" sz="2000" dirty="0" smtClean="0">
                <a:latin typeface="Arial" charset="0"/>
                <a:ea typeface="Arial" charset="0"/>
                <a:cs typeface="Arial" charset="0"/>
              </a:rPr>
              <a:t>population (‘population’) </a:t>
            </a: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‘year’ covers </a:t>
            </a:r>
            <a:r>
              <a:rPr lang="en-SG" sz="2000" dirty="0" smtClean="0">
                <a:latin typeface="Arial" charset="0"/>
                <a:ea typeface="Arial" charset="0"/>
                <a:cs typeface="Arial" charset="0"/>
              </a:rPr>
              <a:t>years </a:t>
            </a:r>
            <a:r>
              <a:rPr lang="en-SG" sz="2000" dirty="0" smtClean="0">
                <a:latin typeface="Arial" charset="0"/>
                <a:ea typeface="Arial" charset="0"/>
                <a:cs typeface="Arial" charset="0"/>
              </a:rPr>
              <a:t>from </a:t>
            </a:r>
            <a:r>
              <a:rPr lang="en-SG" sz="2000" dirty="0">
                <a:latin typeface="Arial" charset="0"/>
                <a:ea typeface="Arial" charset="0"/>
                <a:cs typeface="Arial" charset="0"/>
              </a:rPr>
              <a:t>2008 </a:t>
            </a:r>
            <a:r>
              <a:rPr lang="mr-IN" sz="2000" dirty="0">
                <a:latin typeface="Arial" charset="0"/>
                <a:ea typeface="Arial" charset="0"/>
                <a:cs typeface="Arial" charset="0"/>
              </a:rPr>
              <a:t>–</a:t>
            </a:r>
            <a:r>
              <a:rPr lang="en-SG" sz="2000" dirty="0">
                <a:latin typeface="Arial" charset="0"/>
                <a:ea typeface="Arial" charset="0"/>
                <a:cs typeface="Arial" charset="0"/>
              </a:rPr>
              <a:t> </a:t>
            </a:r>
            <a:r>
              <a:rPr lang="en-SG" sz="2000" dirty="0" smtClean="0">
                <a:latin typeface="Arial" charset="0"/>
                <a:ea typeface="Arial" charset="0"/>
                <a:cs typeface="Arial" charset="0"/>
              </a:rPr>
              <a:t>2016</a:t>
            </a: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‘town’ covers </a:t>
            </a:r>
            <a:r>
              <a:rPr lang="en-SG" sz="2000" dirty="0">
                <a:latin typeface="Arial" charset="0"/>
                <a:ea typeface="Arial" charset="0"/>
                <a:cs typeface="Arial" charset="0"/>
              </a:rPr>
              <a:t>26 unique towns, and a “Total” value, which sums </a:t>
            </a:r>
            <a:r>
              <a:rPr lang="en-SG" sz="2000" dirty="0" smtClean="0">
                <a:latin typeface="Arial" charset="0"/>
                <a:ea typeface="Arial" charset="0"/>
                <a:cs typeface="Arial" charset="0"/>
              </a:rPr>
              <a:t>the </a:t>
            </a:r>
            <a:r>
              <a:rPr lang="en-SG" sz="2000" dirty="0">
                <a:latin typeface="Arial" charset="0"/>
                <a:ea typeface="Arial" charset="0"/>
                <a:cs typeface="Arial" charset="0"/>
              </a:rPr>
              <a:t>HDB Singapore </a:t>
            </a:r>
            <a:r>
              <a:rPr lang="en-SG" sz="2000" dirty="0" smtClean="0">
                <a:latin typeface="Arial" charset="0"/>
                <a:ea typeface="Arial" charset="0"/>
                <a:cs typeface="Arial" charset="0"/>
              </a:rPr>
              <a:t>resident population </a:t>
            </a:r>
            <a:r>
              <a:rPr lang="en-SG" sz="2000" dirty="0">
                <a:latin typeface="Arial" charset="0"/>
                <a:ea typeface="Arial" charset="0"/>
                <a:cs typeface="Arial" charset="0"/>
              </a:rPr>
              <a:t>over all </a:t>
            </a:r>
            <a:r>
              <a:rPr lang="en-SG" sz="2000" dirty="0" smtClean="0">
                <a:latin typeface="Arial" charset="0"/>
                <a:ea typeface="Arial" charset="0"/>
                <a:cs typeface="Arial" charset="0"/>
              </a:rPr>
              <a:t>towns for that given year</a:t>
            </a:r>
            <a:endParaRPr lang="en-SG" sz="2000" dirty="0" smtClean="0">
              <a:latin typeface="Arial" charset="0"/>
              <a:ea typeface="Arial" charset="0"/>
              <a:cs typeface="Arial" charset="0"/>
            </a:endParaRP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Population </a:t>
            </a:r>
            <a:r>
              <a:rPr lang="en-SG" sz="2000" dirty="0" smtClean="0">
                <a:latin typeface="Arial" charset="0"/>
                <a:ea typeface="Arial" charset="0"/>
                <a:cs typeface="Arial" charset="0"/>
              </a:rPr>
              <a:t>gives the absolute number of residents for the given ‘year’ and ‘town’</a:t>
            </a:r>
            <a:endParaRPr lang="en-SG" sz="2000" dirty="0">
              <a:latin typeface="Arial" charset="0"/>
              <a:ea typeface="Arial" charset="0"/>
              <a:cs typeface="Arial" charset="0"/>
            </a:endParaRPr>
          </a:p>
          <a:p>
            <a:pPr marL="355600" indent="-355600">
              <a:buFont typeface="Wingdings" panose="05000000000000000000" pitchFamily="2" charset="2"/>
              <a:buChar char="§"/>
              <a:tabLst>
                <a:tab pos="355600" algn="l"/>
              </a:tabLst>
            </a:pPr>
            <a:endParaRPr lang="en-SG" sz="2000" dirty="0" smtClean="0">
              <a:latin typeface="Arial" charset="0"/>
              <a:ea typeface="Arial" charset="0"/>
              <a:cs typeface="Arial" charset="0"/>
            </a:endParaRPr>
          </a:p>
        </p:txBody>
      </p:sp>
      <p:sp>
        <p:nvSpPr>
          <p:cNvPr id="5" name="TextBox 4"/>
          <p:cNvSpPr txBox="1"/>
          <p:nvPr/>
        </p:nvSpPr>
        <p:spPr>
          <a:xfrm>
            <a:off x="141937" y="6375692"/>
            <a:ext cx="4526280" cy="369332"/>
          </a:xfrm>
          <a:prstGeom prst="rect">
            <a:avLst/>
          </a:prstGeom>
          <a:noFill/>
        </p:spPr>
        <p:txBody>
          <a:bodyPr wrap="square" rtlCol="0">
            <a:spAutoFit/>
          </a:bodyPr>
          <a:lstStyle/>
          <a:p>
            <a:r>
              <a:rPr lang="en-US" cap="all" dirty="0" smtClean="0">
                <a:solidFill>
                  <a:schemeClr val="bg1">
                    <a:lumMod val="65000"/>
                  </a:schemeClr>
                </a:solidFill>
                <a:latin typeface="Gill Sans MT Condensed" charset="0"/>
                <a:ea typeface="Gill Sans MT Condensed" charset="0"/>
                <a:cs typeface="Gill Sans MT Condensed" charset="0"/>
              </a:rPr>
              <a:t>Resident </a:t>
            </a:r>
            <a:r>
              <a:rPr lang="en-US" cap="all" dirty="0">
                <a:solidFill>
                  <a:schemeClr val="bg1">
                    <a:lumMod val="65000"/>
                  </a:schemeClr>
                </a:solidFill>
                <a:latin typeface="Gill Sans MT Condensed" charset="0"/>
                <a:ea typeface="Gill Sans MT Condensed" charset="0"/>
                <a:cs typeface="Gill Sans MT Condensed" charset="0"/>
              </a:rPr>
              <a:t>Population in HDB Flats</a:t>
            </a:r>
          </a:p>
        </p:txBody>
      </p:sp>
    </p:spTree>
    <p:extLst>
      <p:ext uri="{BB962C8B-B14F-4D97-AF65-F5344CB8AC3E}">
        <p14:creationId xmlns:p14="http://schemas.microsoft.com/office/powerpoint/2010/main" val="2038921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PROCESS</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a:xfrm>
            <a:off x="1024129" y="2352332"/>
            <a:ext cx="9720071" cy="4023360"/>
          </a:xfrm>
        </p:spPr>
        <p:txBody>
          <a:bodyPr>
            <a:noAutofit/>
          </a:bodyPr>
          <a:lstStyle/>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Data </a:t>
            </a:r>
            <a:r>
              <a:rPr lang="en-SG" sz="2000" dirty="0" smtClean="0">
                <a:latin typeface="Arial" charset="0"/>
                <a:ea typeface="Arial" charset="0"/>
                <a:cs typeface="Arial" charset="0"/>
              </a:rPr>
              <a:t>was loaded into </a:t>
            </a:r>
            <a:r>
              <a:rPr lang="en-SG" sz="2000" dirty="0" smtClean="0">
                <a:latin typeface="Arial" charset="0"/>
                <a:ea typeface="Arial" charset="0"/>
                <a:cs typeface="Arial" charset="0"/>
              </a:rPr>
              <a:t>array </a:t>
            </a:r>
            <a:r>
              <a:rPr lang="en-SG" sz="2000" dirty="0" smtClean="0">
                <a:latin typeface="Arial" charset="0"/>
                <a:ea typeface="Arial" charset="0"/>
                <a:cs typeface="Arial" charset="0"/>
              </a:rPr>
              <a:t>using </a:t>
            </a:r>
            <a:r>
              <a:rPr lang="en-SG" sz="2000" dirty="0" err="1" smtClean="0">
                <a:latin typeface="Arial" charset="0"/>
                <a:ea typeface="Arial" charset="0"/>
                <a:cs typeface="Arial" charset="0"/>
              </a:rPr>
              <a:t>np.genfromtext</a:t>
            </a:r>
            <a:r>
              <a:rPr lang="en-SG" sz="2000" dirty="0" smtClean="0">
                <a:latin typeface="Arial" charset="0"/>
                <a:ea typeface="Arial" charset="0"/>
                <a:cs typeface="Arial" charset="0"/>
              </a:rPr>
              <a:t> with variable names ‘year’, ‘town’ and ‘population</a:t>
            </a:r>
            <a:r>
              <a:rPr lang="en-SG" sz="2000" dirty="0" smtClean="0">
                <a:latin typeface="Arial" charset="0"/>
                <a:ea typeface="Arial" charset="0"/>
                <a:cs typeface="Arial" charset="0"/>
              </a:rPr>
              <a:t>’</a:t>
            </a: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Functions such as </a:t>
            </a:r>
            <a:r>
              <a:rPr lang="en-SG" sz="2000" dirty="0" err="1" smtClean="0">
                <a:latin typeface="Arial" charset="0"/>
                <a:ea typeface="Arial" charset="0"/>
                <a:cs typeface="Arial" charset="0"/>
              </a:rPr>
              <a:t>len</a:t>
            </a:r>
            <a:r>
              <a:rPr lang="en-SG" sz="2000" dirty="0" smtClean="0">
                <a:latin typeface="Arial" charset="0"/>
                <a:ea typeface="Arial" charset="0"/>
                <a:cs typeface="Arial" charset="0"/>
              </a:rPr>
              <a:t>, min(), max(), </a:t>
            </a:r>
            <a:r>
              <a:rPr lang="en-SG" sz="2000" dirty="0" err="1" smtClean="0">
                <a:latin typeface="Arial" charset="0"/>
                <a:ea typeface="Arial" charset="0"/>
                <a:cs typeface="Arial" charset="0"/>
              </a:rPr>
              <a:t>np.unique</a:t>
            </a:r>
            <a:r>
              <a:rPr lang="en-SG" sz="2000" dirty="0" smtClean="0">
                <a:latin typeface="Arial" charset="0"/>
                <a:ea typeface="Arial" charset="0"/>
                <a:cs typeface="Arial" charset="0"/>
              </a:rPr>
              <a:t> used to get info about size of data set and range of data values</a:t>
            </a:r>
            <a:endParaRPr lang="en-SG" sz="2000" dirty="0" smtClean="0">
              <a:latin typeface="Arial" charset="0"/>
              <a:ea typeface="Arial" charset="0"/>
              <a:cs typeface="Arial" charset="0"/>
            </a:endParaRP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To visualize</a:t>
            </a:r>
            <a:r>
              <a:rPr lang="en-SG" sz="2000" b="1" dirty="0" smtClean="0">
                <a:latin typeface="Arial" charset="0"/>
                <a:ea typeface="Arial" charset="0"/>
                <a:cs typeface="Arial" charset="0"/>
              </a:rPr>
              <a:t> </a:t>
            </a:r>
            <a:r>
              <a:rPr lang="en-SG" sz="2000" b="1" dirty="0" smtClean="0">
                <a:solidFill>
                  <a:srgbClr val="0070C0"/>
                </a:solidFill>
                <a:latin typeface="Arial" charset="0"/>
                <a:ea typeface="Arial" charset="0"/>
                <a:cs typeface="Arial" charset="0"/>
              </a:rPr>
              <a:t>overall</a:t>
            </a:r>
            <a:r>
              <a:rPr lang="en-SG" sz="2000" b="1" dirty="0" smtClean="0">
                <a:latin typeface="Arial" charset="0"/>
                <a:ea typeface="Arial" charset="0"/>
                <a:cs typeface="Arial" charset="0"/>
              </a:rPr>
              <a:t> </a:t>
            </a:r>
            <a:r>
              <a:rPr lang="en-SG" sz="2000" b="1" dirty="0" smtClean="0">
                <a:solidFill>
                  <a:srgbClr val="0070C0"/>
                </a:solidFill>
                <a:latin typeface="Arial" charset="0"/>
                <a:ea typeface="Arial" charset="0"/>
                <a:cs typeface="Arial" charset="0"/>
              </a:rPr>
              <a:t>HDB </a:t>
            </a:r>
            <a:r>
              <a:rPr lang="en-SG" sz="2000" b="1" dirty="0" smtClean="0">
                <a:solidFill>
                  <a:srgbClr val="0070C0"/>
                </a:solidFill>
                <a:latin typeface="Arial" charset="0"/>
                <a:ea typeface="Arial" charset="0"/>
                <a:cs typeface="Arial" charset="0"/>
              </a:rPr>
              <a:t>population trend </a:t>
            </a:r>
            <a:r>
              <a:rPr lang="en-SG" sz="2000" dirty="0" smtClean="0">
                <a:latin typeface="Arial" charset="0"/>
                <a:ea typeface="Arial" charset="0"/>
                <a:cs typeface="Arial" charset="0"/>
              </a:rPr>
              <a:t>from 2008 </a:t>
            </a:r>
            <a:r>
              <a:rPr lang="mr-IN" sz="2000" dirty="0" smtClean="0">
                <a:latin typeface="Arial" charset="0"/>
                <a:ea typeface="Arial" charset="0"/>
                <a:cs typeface="Arial" charset="0"/>
              </a:rPr>
              <a:t>–</a:t>
            </a:r>
            <a:r>
              <a:rPr lang="en-SG" sz="2000" dirty="0" smtClean="0">
                <a:latin typeface="Arial" charset="0"/>
                <a:ea typeface="Arial" charset="0"/>
                <a:cs typeface="Arial" charset="0"/>
              </a:rPr>
              <a:t> 2016, line chart was used as it can clearly show how numerical values vary over time. </a:t>
            </a:r>
            <a:endParaRPr lang="en-SG" sz="2000" dirty="0" smtClean="0">
              <a:latin typeface="Arial" charset="0"/>
              <a:ea typeface="Arial" charset="0"/>
              <a:cs typeface="Arial" charset="0"/>
            </a:endParaRPr>
          </a:p>
          <a:p>
            <a:pPr marL="749300" lvl="1" indent="-393700">
              <a:buFont typeface="Wingdings" panose="05000000000000000000" pitchFamily="2" charset="2"/>
              <a:buChar char="§"/>
              <a:tabLst>
                <a:tab pos="355600" algn="l"/>
              </a:tabLst>
            </a:pPr>
            <a:r>
              <a:rPr lang="en-SG" sz="1600" dirty="0" err="1" smtClean="0">
                <a:latin typeface="Arial" charset="0"/>
                <a:ea typeface="Arial" charset="0"/>
                <a:cs typeface="Arial" charset="0"/>
              </a:rPr>
              <a:t>plt.plot</a:t>
            </a:r>
            <a:r>
              <a:rPr lang="en-SG" sz="1600" dirty="0" smtClean="0">
                <a:latin typeface="Arial" charset="0"/>
                <a:ea typeface="Arial" charset="0"/>
                <a:cs typeface="Arial" charset="0"/>
              </a:rPr>
              <a:t> for line chart</a:t>
            </a:r>
          </a:p>
          <a:p>
            <a:pPr marL="749300" lvl="1" indent="-393700">
              <a:buFont typeface="Wingdings" panose="05000000000000000000" pitchFamily="2" charset="2"/>
              <a:buChar char="§"/>
              <a:tabLst>
                <a:tab pos="355600" algn="l"/>
              </a:tabLst>
            </a:pPr>
            <a:r>
              <a:rPr lang="en-SG" sz="1600" dirty="0" err="1" smtClean="0">
                <a:latin typeface="Arial" charset="0"/>
                <a:ea typeface="Arial" charset="0"/>
                <a:cs typeface="Arial" charset="0"/>
              </a:rPr>
              <a:t>plt</a:t>
            </a:r>
            <a:r>
              <a:rPr lang="en-SG" sz="1600" dirty="0" err="1" smtClean="0">
                <a:latin typeface="Arial" charset="0"/>
                <a:ea typeface="Arial" charset="0"/>
                <a:cs typeface="Arial" charset="0"/>
              </a:rPr>
              <a:t>.text</a:t>
            </a:r>
            <a:r>
              <a:rPr lang="en-SG" sz="1600" dirty="0" smtClean="0">
                <a:latin typeface="Arial" charset="0"/>
                <a:ea typeface="Arial" charset="0"/>
                <a:cs typeface="Arial" charset="0"/>
              </a:rPr>
              <a:t> and </a:t>
            </a:r>
            <a:r>
              <a:rPr lang="en-SG" sz="1600" dirty="0" err="1" smtClean="0">
                <a:latin typeface="Arial" charset="0"/>
                <a:ea typeface="Arial" charset="0"/>
                <a:cs typeface="Arial" charset="0"/>
              </a:rPr>
              <a:t>bbox</a:t>
            </a:r>
            <a:r>
              <a:rPr lang="en-SG" sz="1600" dirty="0" smtClean="0">
                <a:latin typeface="Arial" charset="0"/>
                <a:ea typeface="Arial" charset="0"/>
                <a:cs typeface="Arial" charset="0"/>
              </a:rPr>
              <a:t> specifications for text label showing % change at 2016 compared to 2008</a:t>
            </a:r>
            <a:endParaRPr lang="en-SG" sz="1600" dirty="0" smtClean="0">
              <a:latin typeface="Arial" charset="0"/>
              <a:ea typeface="Arial" charset="0"/>
              <a:cs typeface="Arial" charset="0"/>
            </a:endParaRPr>
          </a:p>
        </p:txBody>
      </p:sp>
      <p:sp>
        <p:nvSpPr>
          <p:cNvPr id="6" name="TextBox 5"/>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Resident </a:t>
            </a:r>
            <a:r>
              <a:rPr lang="en-US" cap="all" dirty="0">
                <a:solidFill>
                  <a:schemeClr val="bg1">
                    <a:lumMod val="65000"/>
                  </a:schemeClr>
                </a:solidFill>
                <a:latin typeface="Gill Sans MT Condensed" charset="0"/>
                <a:ea typeface="Gill Sans MT Condensed" charset="0"/>
                <a:cs typeface="Gill Sans MT Condensed" charset="0"/>
              </a:rPr>
              <a:t>Population in HDB Flats</a:t>
            </a:r>
          </a:p>
        </p:txBody>
      </p:sp>
    </p:spTree>
    <p:extLst>
      <p:ext uri="{BB962C8B-B14F-4D97-AF65-F5344CB8AC3E}">
        <p14:creationId xmlns:p14="http://schemas.microsoft.com/office/powerpoint/2010/main" val="378888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PROCESS</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a:xfrm>
            <a:off x="1024128" y="2218582"/>
            <a:ext cx="9720071" cy="4023360"/>
          </a:xfrm>
        </p:spPr>
        <p:txBody>
          <a:bodyPr>
            <a:noAutofit/>
          </a:bodyPr>
          <a:lstStyle/>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To </a:t>
            </a:r>
            <a:r>
              <a:rPr lang="en-SG" sz="2000" dirty="0" smtClean="0">
                <a:latin typeface="Arial" charset="0"/>
                <a:ea typeface="Arial" charset="0"/>
                <a:cs typeface="Arial" charset="0"/>
              </a:rPr>
              <a:t>compare </a:t>
            </a:r>
            <a:r>
              <a:rPr lang="en-SG" sz="2000" b="1" dirty="0" smtClean="0">
                <a:solidFill>
                  <a:srgbClr val="0070C0"/>
                </a:solidFill>
                <a:latin typeface="Arial" charset="0"/>
                <a:ea typeface="Arial" charset="0"/>
                <a:cs typeface="Arial" charset="0"/>
              </a:rPr>
              <a:t>2016</a:t>
            </a:r>
            <a:r>
              <a:rPr lang="en-SG" sz="2000" dirty="0" smtClean="0">
                <a:latin typeface="Arial" charset="0"/>
                <a:ea typeface="Arial" charset="0"/>
                <a:cs typeface="Arial" charset="0"/>
              </a:rPr>
              <a:t> </a:t>
            </a:r>
            <a:r>
              <a:rPr lang="en-SG" sz="2000" b="1" dirty="0" smtClean="0">
                <a:solidFill>
                  <a:srgbClr val="0070C0"/>
                </a:solidFill>
                <a:latin typeface="Arial" charset="0"/>
                <a:ea typeface="Arial" charset="0"/>
                <a:cs typeface="Arial" charset="0"/>
              </a:rPr>
              <a:t>population </a:t>
            </a:r>
            <a:r>
              <a:rPr lang="en-SG" sz="2000" dirty="0" smtClean="0">
                <a:latin typeface="Arial" charset="0"/>
                <a:ea typeface="Arial" charset="0"/>
                <a:cs typeface="Arial" charset="0"/>
              </a:rPr>
              <a:t>and </a:t>
            </a:r>
            <a:r>
              <a:rPr lang="en-SG" sz="2000" b="1" dirty="0" smtClean="0">
                <a:solidFill>
                  <a:srgbClr val="0070C0"/>
                </a:solidFill>
                <a:latin typeface="Arial" charset="0"/>
                <a:ea typeface="Arial" charset="0"/>
                <a:cs typeface="Arial" charset="0"/>
              </a:rPr>
              <a:t>% change </a:t>
            </a:r>
            <a:r>
              <a:rPr lang="en-SG" sz="2000" b="1" dirty="0">
                <a:solidFill>
                  <a:srgbClr val="0070C0"/>
                </a:solidFill>
                <a:latin typeface="Arial" charset="0"/>
                <a:ea typeface="Arial" charset="0"/>
                <a:cs typeface="Arial" charset="0"/>
              </a:rPr>
              <a:t>in population in different </a:t>
            </a:r>
            <a:r>
              <a:rPr lang="en-SG" sz="2000" b="1" dirty="0" smtClean="0">
                <a:solidFill>
                  <a:srgbClr val="0070C0"/>
                </a:solidFill>
                <a:latin typeface="Arial" charset="0"/>
                <a:ea typeface="Arial" charset="0"/>
                <a:cs typeface="Arial" charset="0"/>
              </a:rPr>
              <a:t>towns</a:t>
            </a:r>
            <a:r>
              <a:rPr lang="en-SG" sz="2000" dirty="0" smtClean="0">
                <a:latin typeface="Arial" charset="0"/>
                <a:ea typeface="Arial" charset="0"/>
                <a:cs typeface="Arial" charset="0"/>
              </a:rPr>
              <a:t>,</a:t>
            </a:r>
            <a:r>
              <a:rPr lang="en-SG" sz="2000" b="1" dirty="0" smtClean="0">
                <a:solidFill>
                  <a:srgbClr val="0070C0"/>
                </a:solidFill>
                <a:latin typeface="Arial" charset="0"/>
                <a:ea typeface="Arial" charset="0"/>
                <a:cs typeface="Arial" charset="0"/>
              </a:rPr>
              <a:t> </a:t>
            </a:r>
            <a:r>
              <a:rPr lang="en-SG" sz="2000" dirty="0" smtClean="0">
                <a:latin typeface="Arial" charset="0"/>
                <a:ea typeface="Arial" charset="0"/>
                <a:cs typeface="Arial" charset="0"/>
              </a:rPr>
              <a:t>bar </a:t>
            </a:r>
            <a:r>
              <a:rPr lang="en-SG" sz="2000" dirty="0">
                <a:latin typeface="Arial" charset="0"/>
                <a:ea typeface="Arial" charset="0"/>
                <a:cs typeface="Arial" charset="0"/>
              </a:rPr>
              <a:t>charts </a:t>
            </a:r>
            <a:r>
              <a:rPr lang="en-SG" sz="2000" dirty="0" smtClean="0">
                <a:latin typeface="Arial" charset="0"/>
                <a:ea typeface="Arial" charset="0"/>
                <a:cs typeface="Arial" charset="0"/>
              </a:rPr>
              <a:t>would </a:t>
            </a:r>
            <a:r>
              <a:rPr lang="en-SG" sz="2000" dirty="0" smtClean="0">
                <a:latin typeface="Arial" charset="0"/>
                <a:ea typeface="Arial" charset="0"/>
                <a:cs typeface="Arial" charset="0"/>
              </a:rPr>
              <a:t>best illustrate numerical </a:t>
            </a:r>
            <a:r>
              <a:rPr lang="en-SG" sz="2000" dirty="0">
                <a:latin typeface="Arial" charset="0"/>
                <a:ea typeface="Arial" charset="0"/>
                <a:cs typeface="Arial" charset="0"/>
              </a:rPr>
              <a:t>differences </a:t>
            </a:r>
            <a:r>
              <a:rPr lang="en-SG" sz="2000" dirty="0" smtClean="0">
                <a:latin typeface="Arial" charset="0"/>
                <a:ea typeface="Arial" charset="0"/>
                <a:cs typeface="Arial" charset="0"/>
              </a:rPr>
              <a:t>between different </a:t>
            </a:r>
            <a:r>
              <a:rPr lang="en-SG" sz="2000" dirty="0" smtClean="0">
                <a:latin typeface="Arial" charset="0"/>
                <a:ea typeface="Arial" charset="0"/>
                <a:cs typeface="Arial" charset="0"/>
              </a:rPr>
              <a:t>towns. </a:t>
            </a: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For </a:t>
            </a:r>
            <a:r>
              <a:rPr lang="en-SG" sz="2000" dirty="0" smtClean="0">
                <a:latin typeface="Arial" charset="0"/>
                <a:ea typeface="Arial" charset="0"/>
                <a:cs typeface="Arial" charset="0"/>
              </a:rPr>
              <a:t>chart readability</a:t>
            </a:r>
            <a:r>
              <a:rPr lang="en-SG" sz="2000" dirty="0">
                <a:latin typeface="Arial" charset="0"/>
                <a:ea typeface="Arial" charset="0"/>
                <a:cs typeface="Arial" charset="0"/>
              </a:rPr>
              <a:t>, </a:t>
            </a:r>
            <a:r>
              <a:rPr lang="en-SG" sz="2000" dirty="0" smtClean="0">
                <a:latin typeface="Arial" charset="0"/>
                <a:ea typeface="Arial" charset="0"/>
                <a:cs typeface="Arial" charset="0"/>
              </a:rPr>
              <a:t>data </a:t>
            </a:r>
            <a:r>
              <a:rPr lang="en-SG" sz="2000" dirty="0" smtClean="0">
                <a:latin typeface="Arial" charset="0"/>
                <a:ea typeface="Arial" charset="0"/>
                <a:cs typeface="Arial" charset="0"/>
              </a:rPr>
              <a:t>was ordered by values of interest, in ascending order. </a:t>
            </a:r>
          </a:p>
          <a:p>
            <a:pPr marL="711200" lvl="1" indent="-355600">
              <a:buFont typeface="Wingdings" panose="05000000000000000000" pitchFamily="2" charset="2"/>
              <a:buChar char="§"/>
              <a:tabLst>
                <a:tab pos="355600" algn="l"/>
                <a:tab pos="711200" algn="l"/>
              </a:tabLst>
            </a:pPr>
            <a:r>
              <a:rPr lang="en-SG" sz="1600" dirty="0" err="1" smtClean="0">
                <a:latin typeface="Arial" charset="0"/>
                <a:ea typeface="Arial" charset="0"/>
                <a:cs typeface="Arial" charset="0"/>
              </a:rPr>
              <a:t>merge_arrays</a:t>
            </a:r>
            <a:r>
              <a:rPr lang="en-SG" sz="1600" dirty="0" smtClean="0">
                <a:latin typeface="Arial" charset="0"/>
                <a:ea typeface="Arial" charset="0"/>
                <a:cs typeface="Arial" charset="0"/>
              </a:rPr>
              <a:t> from </a:t>
            </a:r>
            <a:r>
              <a:rPr lang="en-SG" sz="1600" dirty="0" err="1" smtClean="0">
                <a:latin typeface="Arial" charset="0"/>
                <a:ea typeface="Arial" charset="0"/>
                <a:cs typeface="Arial" charset="0"/>
              </a:rPr>
              <a:t>numpy.lib.recfunctions</a:t>
            </a:r>
            <a:r>
              <a:rPr lang="en-SG" sz="1600" dirty="0" smtClean="0">
                <a:latin typeface="Arial" charset="0"/>
                <a:ea typeface="Arial" charset="0"/>
                <a:cs typeface="Arial" charset="0"/>
              </a:rPr>
              <a:t> to transform data into new structured array of columns containing variables ‘town’, ‘</a:t>
            </a:r>
            <a:r>
              <a:rPr lang="en-SG" sz="1600" dirty="0" err="1" smtClean="0">
                <a:latin typeface="Arial" charset="0"/>
                <a:ea typeface="Arial" charset="0"/>
                <a:cs typeface="Arial" charset="0"/>
              </a:rPr>
              <a:t>startpop</a:t>
            </a:r>
            <a:r>
              <a:rPr lang="en-SG" sz="1600" dirty="0" smtClean="0">
                <a:latin typeface="Arial" charset="0"/>
                <a:ea typeface="Arial" charset="0"/>
                <a:cs typeface="Arial" charset="0"/>
              </a:rPr>
              <a:t>’ (population at 2008), ‘</a:t>
            </a:r>
            <a:r>
              <a:rPr lang="en-SG" sz="1600" dirty="0" err="1" smtClean="0">
                <a:latin typeface="Arial" charset="0"/>
                <a:ea typeface="Arial" charset="0"/>
                <a:cs typeface="Arial" charset="0"/>
              </a:rPr>
              <a:t>endpop</a:t>
            </a:r>
            <a:r>
              <a:rPr lang="en-SG" sz="1600" dirty="0" smtClean="0">
                <a:latin typeface="Arial" charset="0"/>
                <a:ea typeface="Arial" charset="0"/>
                <a:cs typeface="Arial" charset="0"/>
              </a:rPr>
              <a:t>’ (population at 2016), ‘change’ (% change in population comparing 2016 and 2008)</a:t>
            </a:r>
          </a:p>
          <a:p>
            <a:pPr marL="711200" lvl="1" indent="-355600">
              <a:buFont typeface="Wingdings" panose="05000000000000000000" pitchFamily="2" charset="2"/>
              <a:buChar char="§"/>
              <a:tabLst>
                <a:tab pos="355600" algn="l"/>
                <a:tab pos="711200" algn="l"/>
              </a:tabLst>
            </a:pPr>
            <a:r>
              <a:rPr lang="en-SG" sz="1600" dirty="0" err="1" smtClean="0">
                <a:latin typeface="Arial" charset="0"/>
                <a:ea typeface="Arial" charset="0"/>
                <a:cs typeface="Arial" charset="0"/>
              </a:rPr>
              <a:t>plt.bar</a:t>
            </a:r>
            <a:r>
              <a:rPr lang="en-SG" sz="1600" dirty="0" smtClean="0">
                <a:latin typeface="Arial" charset="0"/>
                <a:ea typeface="Arial" charset="0"/>
                <a:cs typeface="Arial" charset="0"/>
              </a:rPr>
              <a:t> for bar charts, array indexing to achieve color-coded bars</a:t>
            </a:r>
          </a:p>
          <a:p>
            <a:pPr marL="711200" lvl="1" indent="-355600">
              <a:buFont typeface="Wingdings" panose="05000000000000000000" pitchFamily="2" charset="2"/>
              <a:buChar char="§"/>
              <a:tabLst>
                <a:tab pos="355600" algn="l"/>
                <a:tab pos="711200" algn="l"/>
              </a:tabLst>
            </a:pPr>
            <a:r>
              <a:rPr lang="en-SG" sz="1600" dirty="0" err="1" smtClean="0">
                <a:latin typeface="Arial" charset="0"/>
                <a:ea typeface="Arial" charset="0"/>
                <a:cs typeface="Arial" charset="0"/>
              </a:rPr>
              <a:t>plt.axvline</a:t>
            </a:r>
            <a:r>
              <a:rPr lang="en-SG" sz="1600" dirty="0" smtClean="0">
                <a:latin typeface="Arial" charset="0"/>
                <a:ea typeface="Arial" charset="0"/>
                <a:cs typeface="Arial" charset="0"/>
              </a:rPr>
              <a:t> to draw vertical reference lines</a:t>
            </a:r>
          </a:p>
          <a:p>
            <a:pPr marL="711200" lvl="1" indent="-355600">
              <a:buFont typeface="Wingdings" panose="05000000000000000000" pitchFamily="2" charset="2"/>
              <a:buChar char="§"/>
              <a:tabLst>
                <a:tab pos="355600" algn="l"/>
                <a:tab pos="711200" algn="l"/>
              </a:tabLst>
            </a:pPr>
            <a:r>
              <a:rPr lang="en-SG" sz="1600" dirty="0" err="1" smtClean="0">
                <a:latin typeface="Arial" charset="0"/>
                <a:ea typeface="Arial" charset="0"/>
                <a:cs typeface="Arial" charset="0"/>
              </a:rPr>
              <a:t>plt.grid</a:t>
            </a:r>
            <a:r>
              <a:rPr lang="en-SG" sz="1600" dirty="0" smtClean="0">
                <a:latin typeface="Arial" charset="0"/>
                <a:ea typeface="Arial" charset="0"/>
                <a:cs typeface="Arial" charset="0"/>
              </a:rPr>
              <a:t> to include gridlines on chart</a:t>
            </a:r>
            <a:endParaRPr lang="en-SG" sz="1600" dirty="0" smtClean="0">
              <a:latin typeface="Arial" charset="0"/>
              <a:ea typeface="Arial" charset="0"/>
              <a:cs typeface="Arial" charset="0"/>
            </a:endParaRPr>
          </a:p>
          <a:p>
            <a:pPr marL="529336" lvl="1" indent="-355600">
              <a:buFont typeface="Wingdings" panose="05000000000000000000" pitchFamily="2" charset="2"/>
              <a:buChar char="§"/>
              <a:tabLst>
                <a:tab pos="355600" algn="l"/>
              </a:tabLst>
            </a:pPr>
            <a:endParaRPr lang="en-SG" sz="1600" dirty="0" smtClean="0">
              <a:latin typeface="Arial" charset="0"/>
              <a:ea typeface="Arial" charset="0"/>
              <a:cs typeface="Arial" charset="0"/>
            </a:endParaRPr>
          </a:p>
          <a:p>
            <a:pPr marL="0" indent="0">
              <a:buNone/>
              <a:tabLst>
                <a:tab pos="355600" algn="l"/>
              </a:tabLst>
            </a:pPr>
            <a:endParaRPr lang="en-SG" sz="2000" dirty="0" smtClean="0">
              <a:latin typeface="Arial" charset="0"/>
              <a:ea typeface="Arial" charset="0"/>
              <a:cs typeface="Arial" charset="0"/>
            </a:endParaRPr>
          </a:p>
        </p:txBody>
      </p:sp>
      <p:sp>
        <p:nvSpPr>
          <p:cNvPr id="6" name="TextBox 5"/>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Resident </a:t>
            </a:r>
            <a:r>
              <a:rPr lang="en-US" cap="all" dirty="0">
                <a:solidFill>
                  <a:schemeClr val="bg1">
                    <a:lumMod val="65000"/>
                  </a:schemeClr>
                </a:solidFill>
                <a:latin typeface="Gill Sans MT Condensed" charset="0"/>
                <a:ea typeface="Gill Sans MT Condensed" charset="0"/>
                <a:cs typeface="Gill Sans MT Condensed" charset="0"/>
              </a:rPr>
              <a:t>Population in HDB Flats</a:t>
            </a:r>
          </a:p>
        </p:txBody>
      </p:sp>
    </p:spTree>
    <p:extLst>
      <p:ext uri="{BB962C8B-B14F-4D97-AF65-F5344CB8AC3E}">
        <p14:creationId xmlns:p14="http://schemas.microsoft.com/office/powerpoint/2010/main" val="1429252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Resident </a:t>
            </a:r>
            <a:r>
              <a:rPr lang="en-US" cap="all" dirty="0">
                <a:solidFill>
                  <a:schemeClr val="bg1">
                    <a:lumMod val="65000"/>
                  </a:schemeClr>
                </a:solidFill>
                <a:latin typeface="Gill Sans MT Condensed" charset="0"/>
                <a:ea typeface="Gill Sans MT Condensed" charset="0"/>
                <a:cs typeface="Gill Sans MT Condensed" charset="0"/>
              </a:rPr>
              <a:t>Population in HDB Flats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200" y="759984"/>
            <a:ext cx="7143705" cy="5710719"/>
          </a:xfrm>
          <a:prstGeom prst="rect">
            <a:avLst/>
          </a:prstGeom>
        </p:spPr>
      </p:pic>
      <p:sp>
        <p:nvSpPr>
          <p:cNvPr id="3" name="TextBox 2"/>
          <p:cNvSpPr txBox="1"/>
          <p:nvPr/>
        </p:nvSpPr>
        <p:spPr>
          <a:xfrm>
            <a:off x="8496300" y="2971800"/>
            <a:ext cx="2933700" cy="1477328"/>
          </a:xfrm>
          <a:prstGeom prst="rect">
            <a:avLst/>
          </a:prstGeom>
          <a:noFill/>
          <a:ln>
            <a:noFill/>
          </a:ln>
        </p:spPr>
        <p:txBody>
          <a:bodyPr wrap="square" rtlCol="0">
            <a:spAutoFit/>
          </a:bodyPr>
          <a:lstStyle/>
          <a:p>
            <a:r>
              <a:rPr lang="en-US" dirty="0" smtClean="0">
                <a:latin typeface="Calibri" charset="0"/>
                <a:ea typeface="Calibri" charset="0"/>
                <a:cs typeface="Calibri" charset="0"/>
              </a:rPr>
              <a:t>Overall, HDB population showed </a:t>
            </a:r>
            <a:r>
              <a:rPr lang="en-US" dirty="0">
                <a:latin typeface="Calibri" charset="0"/>
                <a:ea typeface="Calibri" charset="0"/>
                <a:cs typeface="Calibri" charset="0"/>
              </a:rPr>
              <a:t>an increase from </a:t>
            </a:r>
            <a:r>
              <a:rPr lang="en-US" dirty="0" smtClean="0">
                <a:latin typeface="Calibri" charset="0"/>
                <a:ea typeface="Calibri" charset="0"/>
                <a:cs typeface="Calibri" charset="0"/>
              </a:rPr>
              <a:t>3,020,100 </a:t>
            </a:r>
            <a:r>
              <a:rPr lang="en-US" dirty="0">
                <a:latin typeface="Calibri" charset="0"/>
                <a:ea typeface="Calibri" charset="0"/>
                <a:cs typeface="Calibri" charset="0"/>
              </a:rPr>
              <a:t>in 2008 to </a:t>
            </a:r>
            <a:r>
              <a:rPr lang="en-US" dirty="0" smtClean="0">
                <a:latin typeface="Calibri" charset="0"/>
                <a:ea typeface="Calibri" charset="0"/>
                <a:cs typeface="Calibri" charset="0"/>
              </a:rPr>
              <a:t>3,249,900 </a:t>
            </a:r>
            <a:r>
              <a:rPr lang="en-US" dirty="0">
                <a:latin typeface="Calibri" charset="0"/>
                <a:ea typeface="Calibri" charset="0"/>
                <a:cs typeface="Calibri" charset="0"/>
              </a:rPr>
              <a:t>in </a:t>
            </a:r>
            <a:r>
              <a:rPr lang="en-US" dirty="0" smtClean="0">
                <a:latin typeface="Calibri" charset="0"/>
                <a:ea typeface="Calibri" charset="0"/>
                <a:cs typeface="Calibri" charset="0"/>
              </a:rPr>
              <a:t>2016, an increase of 7.61%</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44775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Resident </a:t>
            </a:r>
            <a:r>
              <a:rPr lang="en-US" cap="all" dirty="0">
                <a:solidFill>
                  <a:schemeClr val="bg1">
                    <a:lumMod val="65000"/>
                  </a:schemeClr>
                </a:solidFill>
                <a:latin typeface="Gill Sans MT Condensed" charset="0"/>
                <a:ea typeface="Gill Sans MT Condensed" charset="0"/>
                <a:cs typeface="Gill Sans MT Condensed" charset="0"/>
              </a:rPr>
              <a:t>Population in HDB Flats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773" y="812800"/>
            <a:ext cx="7424083" cy="5562892"/>
          </a:xfrm>
          <a:prstGeom prst="rect">
            <a:avLst/>
          </a:prstGeom>
        </p:spPr>
      </p:pic>
      <p:sp>
        <p:nvSpPr>
          <p:cNvPr id="8" name="TextBox 7"/>
          <p:cNvSpPr txBox="1"/>
          <p:nvPr/>
        </p:nvSpPr>
        <p:spPr>
          <a:xfrm>
            <a:off x="8496300" y="2971800"/>
            <a:ext cx="2933700" cy="1200329"/>
          </a:xfrm>
          <a:prstGeom prst="rect">
            <a:avLst/>
          </a:prstGeom>
          <a:noFill/>
          <a:ln>
            <a:noFill/>
          </a:ln>
        </p:spPr>
        <p:txBody>
          <a:bodyPr wrap="square" rtlCol="0">
            <a:spAutoFit/>
          </a:bodyPr>
          <a:lstStyle/>
          <a:p>
            <a:r>
              <a:rPr lang="en-US" dirty="0" smtClean="0">
                <a:latin typeface="Calibri" charset="0"/>
                <a:ea typeface="Calibri" charset="0"/>
                <a:cs typeface="Calibri" charset="0"/>
              </a:rPr>
              <a:t>Largest town populations were in </a:t>
            </a:r>
            <a:r>
              <a:rPr lang="en-US" dirty="0" err="1" smtClean="0">
                <a:latin typeface="Calibri" charset="0"/>
                <a:ea typeface="Calibri" charset="0"/>
                <a:cs typeface="Calibri" charset="0"/>
              </a:rPr>
              <a:t>Jurong</a:t>
            </a:r>
            <a:r>
              <a:rPr lang="en-US" dirty="0" smtClean="0">
                <a:latin typeface="Calibri" charset="0"/>
                <a:ea typeface="Calibri" charset="0"/>
                <a:cs typeface="Calibri" charset="0"/>
              </a:rPr>
              <a:t> East, Woodlands, </a:t>
            </a:r>
            <a:r>
              <a:rPr lang="en-US" dirty="0" err="1" smtClean="0">
                <a:latin typeface="Calibri" charset="0"/>
                <a:ea typeface="Calibri" charset="0"/>
                <a:cs typeface="Calibri" charset="0"/>
              </a:rPr>
              <a:t>Tampines</a:t>
            </a:r>
            <a:r>
              <a:rPr lang="en-US" dirty="0" smtClean="0">
                <a:latin typeface="Calibri" charset="0"/>
                <a:ea typeface="Calibri" charset="0"/>
                <a:cs typeface="Calibri" charset="0"/>
              </a:rPr>
              <a:t>, </a:t>
            </a:r>
            <a:r>
              <a:rPr lang="en-US" dirty="0" err="1" smtClean="0">
                <a:latin typeface="Calibri" charset="0"/>
                <a:ea typeface="Calibri" charset="0"/>
                <a:cs typeface="Calibri" charset="0"/>
              </a:rPr>
              <a:t>Sengkang</a:t>
            </a:r>
            <a:r>
              <a:rPr lang="en-US" dirty="0" smtClean="0">
                <a:latin typeface="Calibri" charset="0"/>
                <a:ea typeface="Calibri" charset="0"/>
                <a:cs typeface="Calibri" charset="0"/>
              </a:rPr>
              <a:t> &amp; </a:t>
            </a:r>
            <a:r>
              <a:rPr lang="en-US" dirty="0" err="1" smtClean="0">
                <a:latin typeface="Calibri" charset="0"/>
                <a:ea typeface="Calibri" charset="0"/>
                <a:cs typeface="Calibri" charset="0"/>
              </a:rPr>
              <a:t>Bedok</a:t>
            </a:r>
            <a:r>
              <a:rPr lang="en-US" dirty="0" smtClean="0">
                <a:latin typeface="Calibri" charset="0"/>
                <a:ea typeface="Calibri" charset="0"/>
                <a:cs typeface="Calibri" charset="0"/>
              </a:rPr>
              <a:t> </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432522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0499" y="777299"/>
            <a:ext cx="7417783" cy="5709252"/>
          </a:xfrm>
          <a:prstGeom prst="rect">
            <a:avLst/>
          </a:prstGeom>
        </p:spPr>
      </p:pic>
      <p:sp>
        <p:nvSpPr>
          <p:cNvPr id="15" name="TextBox 14"/>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Resident </a:t>
            </a:r>
            <a:r>
              <a:rPr lang="en-US" cap="all" dirty="0">
                <a:solidFill>
                  <a:schemeClr val="bg1">
                    <a:lumMod val="65000"/>
                  </a:schemeClr>
                </a:solidFill>
                <a:latin typeface="Gill Sans MT Condensed" charset="0"/>
                <a:ea typeface="Gill Sans MT Condensed" charset="0"/>
                <a:cs typeface="Gill Sans MT Condensed" charset="0"/>
              </a:rPr>
              <a:t>Population in HDB Flats</a:t>
            </a:r>
          </a:p>
        </p:txBody>
      </p:sp>
      <p:sp>
        <p:nvSpPr>
          <p:cNvPr id="4" name="TextBox 3"/>
          <p:cNvSpPr txBox="1"/>
          <p:nvPr/>
        </p:nvSpPr>
        <p:spPr>
          <a:xfrm>
            <a:off x="9062923" y="5255802"/>
            <a:ext cx="2981248" cy="584775"/>
          </a:xfrm>
          <a:prstGeom prst="rect">
            <a:avLst/>
          </a:prstGeom>
          <a:noFill/>
        </p:spPr>
        <p:txBody>
          <a:bodyPr wrap="square" rtlCol="0">
            <a:spAutoFit/>
          </a:bodyPr>
          <a:lstStyle/>
          <a:p>
            <a:r>
              <a:rPr lang="en-US" sz="1000" i="1" dirty="0" smtClean="0">
                <a:latin typeface="Arial" charset="0"/>
                <a:ea typeface="Arial" charset="0"/>
                <a:cs typeface="Arial" charset="0"/>
              </a:rPr>
              <a:t>* Source : </a:t>
            </a:r>
            <a:r>
              <a:rPr lang="en-US" sz="1000" i="1" dirty="0">
                <a:latin typeface="Arial" charset="0"/>
                <a:ea typeface="Arial" charset="0"/>
                <a:cs typeface="Arial" charset="0"/>
              </a:rPr>
              <a:t>https://</a:t>
            </a:r>
            <a:r>
              <a:rPr lang="en-US" sz="1000" i="1" dirty="0" err="1">
                <a:latin typeface="Arial" charset="0"/>
                <a:ea typeface="Arial" charset="0"/>
                <a:cs typeface="Arial" charset="0"/>
              </a:rPr>
              <a:t>stackedhomes.com</a:t>
            </a:r>
            <a:r>
              <a:rPr lang="en-US" sz="1000" i="1" dirty="0">
                <a:latin typeface="Arial" charset="0"/>
                <a:ea typeface="Arial" charset="0"/>
                <a:cs typeface="Arial" charset="0"/>
              </a:rPr>
              <a:t>/</a:t>
            </a:r>
            <a:r>
              <a:rPr lang="en-US" sz="1000" i="1" dirty="0" err="1">
                <a:latin typeface="Arial" charset="0"/>
                <a:ea typeface="Arial" charset="0"/>
                <a:cs typeface="Arial" charset="0"/>
              </a:rPr>
              <a:t>hdb-estates.html</a:t>
            </a:r>
            <a:endParaRPr lang="en-US" sz="1000" i="1" dirty="0">
              <a:latin typeface="Arial" charset="0"/>
              <a:ea typeface="Arial" charset="0"/>
              <a:cs typeface="Arial" charset="0"/>
            </a:endParaRPr>
          </a:p>
          <a:p>
            <a:endParaRPr lang="en-US" sz="1200" i="1" dirty="0">
              <a:latin typeface="Arial" charset="0"/>
              <a:ea typeface="Arial" charset="0"/>
              <a:cs typeface="Arial" charset="0"/>
            </a:endParaRPr>
          </a:p>
        </p:txBody>
      </p:sp>
      <p:grpSp>
        <p:nvGrpSpPr>
          <p:cNvPr id="18" name="Group 17"/>
          <p:cNvGrpSpPr/>
          <p:nvPr/>
        </p:nvGrpSpPr>
        <p:grpSpPr>
          <a:xfrm>
            <a:off x="1105371" y="825328"/>
            <a:ext cx="10477029" cy="4385124"/>
            <a:chOff x="1105371" y="825328"/>
            <a:chExt cx="10477029" cy="4385124"/>
          </a:xfrm>
        </p:grpSpPr>
        <p:grpSp>
          <p:nvGrpSpPr>
            <p:cNvPr id="3" name="Group 2"/>
            <p:cNvGrpSpPr/>
            <p:nvPr/>
          </p:nvGrpSpPr>
          <p:grpSpPr>
            <a:xfrm>
              <a:off x="1105371" y="825328"/>
              <a:ext cx="1485428" cy="3594990"/>
              <a:chOff x="1357877" y="726023"/>
              <a:chExt cx="1606997" cy="3594990"/>
            </a:xfrm>
          </p:grpSpPr>
          <p:sp>
            <p:nvSpPr>
              <p:cNvPr id="2" name="Rectangle 1"/>
              <p:cNvSpPr/>
              <p:nvPr/>
            </p:nvSpPr>
            <p:spPr>
              <a:xfrm>
                <a:off x="1828798" y="1234195"/>
                <a:ext cx="1136076" cy="1592132"/>
              </a:xfrm>
              <a:prstGeom prst="rect">
                <a:avLst/>
              </a:prstGeom>
              <a:solidFill>
                <a:schemeClr val="accent1">
                  <a:lumMod val="20000"/>
                  <a:lumOff val="8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28797" y="3838222"/>
                <a:ext cx="1136073" cy="176721"/>
              </a:xfrm>
              <a:prstGeom prst="rect">
                <a:avLst/>
              </a:prstGeom>
              <a:solidFill>
                <a:schemeClr val="accent1">
                  <a:lumMod val="20000"/>
                  <a:lumOff val="8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28797" y="4154689"/>
                <a:ext cx="1136073" cy="166324"/>
              </a:xfrm>
              <a:prstGeom prst="rect">
                <a:avLst/>
              </a:prstGeom>
              <a:solidFill>
                <a:schemeClr val="accent1">
                  <a:lumMod val="20000"/>
                  <a:lumOff val="8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57877" y="726023"/>
                <a:ext cx="1606993" cy="276999"/>
              </a:xfrm>
              <a:prstGeom prst="rect">
                <a:avLst/>
              </a:prstGeom>
              <a:solidFill>
                <a:schemeClr val="accent1">
                  <a:lumMod val="20000"/>
                  <a:lumOff val="80000"/>
                  <a:alpha val="37000"/>
                </a:schemeClr>
              </a:solidFill>
              <a:ln w="6350">
                <a:noFill/>
              </a:ln>
            </p:spPr>
            <p:txBody>
              <a:bodyPr wrap="square" rtlCol="0">
                <a:spAutoFit/>
              </a:bodyPr>
              <a:lstStyle/>
              <a:p>
                <a:r>
                  <a:rPr lang="en-SG" sz="1200" dirty="0" smtClean="0">
                    <a:latin typeface="Arial" charset="0"/>
                    <a:ea typeface="Arial" charset="0"/>
                    <a:cs typeface="Arial" charset="0"/>
                  </a:rPr>
                  <a:t>Non-mature </a:t>
                </a:r>
                <a:r>
                  <a:rPr lang="en-SG" sz="1200" dirty="0" smtClean="0">
                    <a:latin typeface="Arial" charset="0"/>
                    <a:ea typeface="Arial" charset="0"/>
                    <a:cs typeface="Arial" charset="0"/>
                  </a:rPr>
                  <a:t>towns*</a:t>
                </a:r>
                <a:endParaRPr lang="en-SG" sz="1200" i="1" dirty="0" smtClean="0">
                  <a:latin typeface="Arial" charset="0"/>
                  <a:ea typeface="Arial" charset="0"/>
                  <a:cs typeface="Arial" charset="0"/>
                </a:endParaRPr>
              </a:p>
            </p:txBody>
          </p:sp>
        </p:grpSp>
        <p:sp>
          <p:nvSpPr>
            <p:cNvPr id="17" name="TextBox 16"/>
            <p:cNvSpPr txBox="1"/>
            <p:nvPr/>
          </p:nvSpPr>
          <p:spPr>
            <a:xfrm>
              <a:off x="9062923" y="2348130"/>
              <a:ext cx="2519477" cy="2862322"/>
            </a:xfrm>
            <a:prstGeom prst="rect">
              <a:avLst/>
            </a:prstGeom>
            <a:noFill/>
            <a:ln>
              <a:noFill/>
            </a:ln>
          </p:spPr>
          <p:txBody>
            <a:bodyPr wrap="square" rtlCol="0">
              <a:spAutoFit/>
            </a:bodyPr>
            <a:lstStyle/>
            <a:p>
              <a:r>
                <a:rPr lang="en-US" dirty="0" err="1" smtClean="0">
                  <a:latin typeface="Calibri" charset="0"/>
                  <a:ea typeface="Calibri" charset="0"/>
                  <a:cs typeface="Calibri" charset="0"/>
                </a:rPr>
                <a:t>Punggol</a:t>
              </a:r>
              <a:r>
                <a:rPr lang="en-US" dirty="0" smtClean="0">
                  <a:latin typeface="Calibri" charset="0"/>
                  <a:ea typeface="Calibri" charset="0"/>
                  <a:cs typeface="Calibri" charset="0"/>
                </a:rPr>
                <a:t> &amp; </a:t>
              </a:r>
              <a:r>
                <a:rPr lang="en-US" dirty="0" err="1" smtClean="0">
                  <a:latin typeface="Calibri" charset="0"/>
                  <a:ea typeface="Calibri" charset="0"/>
                  <a:cs typeface="Calibri" charset="0"/>
                </a:rPr>
                <a:t>Sengkang</a:t>
              </a:r>
              <a:r>
                <a:rPr lang="en-US" dirty="0" smtClean="0">
                  <a:latin typeface="Calibri" charset="0"/>
                  <a:ea typeface="Calibri" charset="0"/>
                  <a:cs typeface="Calibri" charset="0"/>
                </a:rPr>
                <a:t> by far the fastest growing towns.</a:t>
              </a:r>
            </a:p>
            <a:p>
              <a:endParaRPr lang="en-US" dirty="0">
                <a:latin typeface="Calibri" charset="0"/>
                <a:ea typeface="Calibri" charset="0"/>
                <a:cs typeface="Calibri" charset="0"/>
              </a:endParaRPr>
            </a:p>
            <a:p>
              <a:r>
                <a:rPr lang="en-US" dirty="0" smtClean="0">
                  <a:latin typeface="Calibri" charset="0"/>
                  <a:ea typeface="Calibri" charset="0"/>
                  <a:cs typeface="Calibri" charset="0"/>
                </a:rPr>
                <a:t>Non-mature estates tended to have larger population increases, with the exception of Bukit </a:t>
              </a:r>
              <a:r>
                <a:rPr lang="en-US" dirty="0" err="1" smtClean="0">
                  <a:latin typeface="Calibri" charset="0"/>
                  <a:ea typeface="Calibri" charset="0"/>
                  <a:cs typeface="Calibri" charset="0"/>
                </a:rPr>
                <a:t>Batok</a:t>
              </a:r>
              <a:r>
                <a:rPr lang="en-US" dirty="0" smtClean="0">
                  <a:latin typeface="Calibri" charset="0"/>
                  <a:ea typeface="Calibri" charset="0"/>
                  <a:cs typeface="Calibri" charset="0"/>
                </a:rPr>
                <a:t> and </a:t>
              </a:r>
              <a:r>
                <a:rPr lang="en-US" dirty="0" err="1" smtClean="0">
                  <a:latin typeface="Calibri" charset="0"/>
                  <a:ea typeface="Calibri" charset="0"/>
                  <a:cs typeface="Calibri" charset="0"/>
                </a:rPr>
                <a:t>Jurong</a:t>
              </a:r>
              <a:r>
                <a:rPr lang="en-US" dirty="0" smtClean="0">
                  <a:latin typeface="Calibri" charset="0"/>
                  <a:ea typeface="Calibri" charset="0"/>
                  <a:cs typeface="Calibri" charset="0"/>
                </a:rPr>
                <a:t> East</a:t>
              </a:r>
              <a:endParaRPr lang="en-US" dirty="0">
                <a:latin typeface="Calibri" charset="0"/>
                <a:ea typeface="Calibri" charset="0"/>
                <a:cs typeface="Calibri" charset="0"/>
              </a:endParaRPr>
            </a:p>
          </p:txBody>
        </p:sp>
      </p:grpSp>
    </p:spTree>
    <p:extLst>
      <p:ext uri="{BB962C8B-B14F-4D97-AF65-F5344CB8AC3E}">
        <p14:creationId xmlns:p14="http://schemas.microsoft.com/office/powerpoint/2010/main" val="1500641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Helvetica Neue" charset="0"/>
                <a:ea typeface="Helvetica Neue" charset="0"/>
                <a:cs typeface="Helvetica Neue" charset="0"/>
              </a:rPr>
              <a:t>Data sets</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p:txBody>
          <a:bodyPr/>
          <a:lstStyle/>
          <a:p>
            <a:pPr marL="11113" indent="0"/>
            <a:r>
              <a:rPr lang="en-US" sz="2000" dirty="0" smtClean="0">
                <a:latin typeface="Arial" charset="0"/>
                <a:ea typeface="Arial" charset="0"/>
                <a:cs typeface="Arial" charset="0"/>
              </a:rPr>
              <a:t>1. Singapore </a:t>
            </a:r>
            <a:r>
              <a:rPr lang="en-US" sz="2000" dirty="0">
                <a:latin typeface="Arial" charset="0"/>
                <a:ea typeface="Arial" charset="0"/>
                <a:cs typeface="Arial" charset="0"/>
              </a:rPr>
              <a:t>Resident Population in HDB </a:t>
            </a:r>
            <a:r>
              <a:rPr lang="en-US" sz="2000" dirty="0" smtClean="0">
                <a:latin typeface="Arial" charset="0"/>
                <a:ea typeface="Arial" charset="0"/>
                <a:cs typeface="Arial" charset="0"/>
              </a:rPr>
              <a:t>Flats 2008 - 2016</a:t>
            </a:r>
          </a:p>
          <a:p>
            <a:pPr marL="11113" indent="0"/>
            <a:r>
              <a:rPr lang="en-US" sz="2000" u="sng" dirty="0" smtClean="0">
                <a:latin typeface="Arial" charset="0"/>
                <a:ea typeface="Arial" charset="0"/>
                <a:cs typeface="Arial" charset="0"/>
                <a:hlinkClick r:id="rId2"/>
              </a:rPr>
              <a:t>https</a:t>
            </a:r>
            <a:r>
              <a:rPr lang="en-US" sz="2000" u="sng" dirty="0">
                <a:latin typeface="Arial" charset="0"/>
                <a:ea typeface="Arial" charset="0"/>
                <a:cs typeface="Arial" charset="0"/>
                <a:hlinkClick r:id="rId2"/>
              </a:rPr>
              <a:t>://</a:t>
            </a:r>
            <a:r>
              <a:rPr lang="en-US" sz="2000" u="sng" dirty="0" smtClean="0">
                <a:latin typeface="Arial" charset="0"/>
                <a:ea typeface="Arial" charset="0"/>
                <a:cs typeface="Arial" charset="0"/>
                <a:hlinkClick r:id="rId2"/>
              </a:rPr>
              <a:t>data.gov.sg/dataset/estimated-resident-population-living-in-hdb-flats</a:t>
            </a:r>
            <a:endParaRPr lang="en-US" sz="2000" u="sng" dirty="0" smtClean="0">
              <a:latin typeface="Arial" charset="0"/>
              <a:ea typeface="Arial" charset="0"/>
              <a:cs typeface="Arial" charset="0"/>
            </a:endParaRPr>
          </a:p>
          <a:p>
            <a:pPr marL="11113" indent="0"/>
            <a:r>
              <a:rPr lang="en-US" sz="2000" dirty="0" smtClean="0">
                <a:latin typeface="Arial" charset="0"/>
                <a:ea typeface="Arial" charset="0"/>
                <a:cs typeface="Arial" charset="0"/>
              </a:rPr>
              <a:t>2. Resale flat transactions 2015 </a:t>
            </a:r>
            <a:r>
              <a:rPr lang="mr-IN" sz="2000" dirty="0" smtClean="0">
                <a:latin typeface="Arial" charset="0"/>
                <a:ea typeface="Arial" charset="0"/>
                <a:cs typeface="Arial" charset="0"/>
              </a:rPr>
              <a:t>–</a:t>
            </a:r>
            <a:r>
              <a:rPr lang="en-US" sz="2000" dirty="0" smtClean="0">
                <a:latin typeface="Arial" charset="0"/>
                <a:ea typeface="Arial" charset="0"/>
                <a:cs typeface="Arial" charset="0"/>
              </a:rPr>
              <a:t> 2018</a:t>
            </a:r>
          </a:p>
          <a:p>
            <a:pPr marL="11113" indent="0"/>
            <a:r>
              <a:rPr lang="en-US" sz="2000" u="sng" dirty="0">
                <a:latin typeface="Arial" charset="0"/>
                <a:ea typeface="Arial" charset="0"/>
                <a:cs typeface="Arial" charset="0"/>
                <a:hlinkClick r:id="rId3"/>
              </a:rPr>
              <a:t>https://</a:t>
            </a:r>
            <a:r>
              <a:rPr lang="en-US" sz="2000" u="sng" dirty="0" smtClean="0">
                <a:latin typeface="Arial" charset="0"/>
                <a:ea typeface="Arial" charset="0"/>
                <a:cs typeface="Arial" charset="0"/>
                <a:hlinkClick r:id="rId3"/>
              </a:rPr>
              <a:t>data.gov.sg/dataset/resale-flat-prices</a:t>
            </a:r>
            <a:endParaRPr lang="en-US" sz="2000" u="sng" dirty="0" smtClean="0">
              <a:latin typeface="Arial" charset="0"/>
              <a:ea typeface="Arial" charset="0"/>
              <a:cs typeface="Arial" charset="0"/>
            </a:endParaRPr>
          </a:p>
          <a:p>
            <a:pPr marL="11113" indent="0"/>
            <a:r>
              <a:rPr lang="en-US" sz="2000" dirty="0" smtClean="0">
                <a:latin typeface="Arial" charset="0"/>
                <a:ea typeface="Arial" charset="0"/>
                <a:cs typeface="Arial" charset="0"/>
              </a:rPr>
              <a:t>3. Age group distribution in HDB Flats 2008 - 2013</a:t>
            </a:r>
          </a:p>
          <a:p>
            <a:pPr marL="11113" indent="0"/>
            <a:r>
              <a:rPr lang="en-US" sz="2000" dirty="0">
                <a:latin typeface="Arial" charset="0"/>
                <a:ea typeface="Arial" charset="0"/>
                <a:cs typeface="Arial" charset="0"/>
                <a:hlinkClick r:id="rId4"/>
              </a:rPr>
              <a:t>https://</a:t>
            </a:r>
            <a:r>
              <a:rPr lang="en-US" sz="2000" dirty="0" smtClean="0">
                <a:latin typeface="Arial" charset="0"/>
                <a:ea typeface="Arial" charset="0"/>
                <a:cs typeface="Arial" charset="0"/>
                <a:hlinkClick r:id="rId4"/>
              </a:rPr>
              <a:t>data.gov.sg/dataset/age-of-hdb-population-by-ethnic-group-and-flat-type-in-age-groups</a:t>
            </a:r>
            <a:endParaRPr lang="en-US" sz="2000" dirty="0" smtClean="0">
              <a:latin typeface="Arial" charset="0"/>
              <a:ea typeface="Arial" charset="0"/>
              <a:cs typeface="Arial" charset="0"/>
            </a:endParaRPr>
          </a:p>
          <a:p>
            <a:endParaRPr lang="en-SG" dirty="0">
              <a:latin typeface="Corbel" charset="0"/>
              <a:ea typeface="Corbel" charset="0"/>
              <a:cs typeface="Corbel" charset="0"/>
            </a:endParaRPr>
          </a:p>
        </p:txBody>
      </p:sp>
    </p:spTree>
    <p:extLst>
      <p:ext uri="{BB962C8B-B14F-4D97-AF65-F5344CB8AC3E}">
        <p14:creationId xmlns:p14="http://schemas.microsoft.com/office/powerpoint/2010/main" val="562218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SUMMARY</a:t>
            </a:r>
            <a:endParaRPr lang="en-US" dirty="0">
              <a:latin typeface="Helvetica Neue" charset="0"/>
              <a:ea typeface="Helvetica Neue" charset="0"/>
              <a:cs typeface="Helvetica Neue" charset="0"/>
            </a:endParaRPr>
          </a:p>
        </p:txBody>
      </p:sp>
      <p:sp>
        <p:nvSpPr>
          <p:cNvPr id="3" name="Content Placeholder 2"/>
          <p:cNvSpPr>
            <a:spLocks noGrp="1"/>
          </p:cNvSpPr>
          <p:nvPr>
            <p:ph idx="1"/>
          </p:nvPr>
        </p:nvSpPr>
        <p:spPr>
          <a:xfrm>
            <a:off x="1024128" y="2084832"/>
            <a:ext cx="9720071" cy="4023360"/>
          </a:xfrm>
        </p:spPr>
        <p:txBody>
          <a:bodyPr>
            <a:normAutofit/>
          </a:bodyPr>
          <a:lstStyle/>
          <a:p>
            <a:pPr marL="361950" indent="-350838">
              <a:buFont typeface="Wingdings" charset="2"/>
              <a:buChar char="§"/>
            </a:pPr>
            <a:r>
              <a:rPr lang="en-US" sz="2000" dirty="0" smtClean="0">
                <a:latin typeface="Arial" charset="0"/>
                <a:ea typeface="Arial" charset="0"/>
                <a:cs typeface="Arial" charset="0"/>
              </a:rPr>
              <a:t>Overall, HDB population increased by 7.6% from 2008 </a:t>
            </a:r>
            <a:r>
              <a:rPr lang="mr-IN" sz="2000" dirty="0" smtClean="0">
                <a:latin typeface="Arial" charset="0"/>
                <a:ea typeface="Arial" charset="0"/>
                <a:cs typeface="Arial" charset="0"/>
              </a:rPr>
              <a:t>–</a:t>
            </a:r>
            <a:r>
              <a:rPr lang="en-US" sz="2000" dirty="0" smtClean="0">
                <a:latin typeface="Arial" charset="0"/>
                <a:ea typeface="Arial" charset="0"/>
                <a:cs typeface="Arial" charset="0"/>
              </a:rPr>
              <a:t> 2016</a:t>
            </a:r>
          </a:p>
          <a:p>
            <a:pPr marL="361950" indent="-350838">
              <a:buFont typeface="Wingdings" charset="2"/>
              <a:buChar char="§"/>
            </a:pPr>
            <a:r>
              <a:rPr lang="en-US" sz="2000" dirty="0" smtClean="0">
                <a:latin typeface="Arial" charset="0"/>
                <a:ea typeface="Arial" charset="0"/>
                <a:cs typeface="Arial" charset="0"/>
              </a:rPr>
              <a:t>Largest populations </a:t>
            </a:r>
            <a:r>
              <a:rPr lang="en-US" sz="2000" dirty="0" smtClean="0">
                <a:latin typeface="Arial" charset="0"/>
                <a:ea typeface="Arial" charset="0"/>
                <a:cs typeface="Arial" charset="0"/>
              </a:rPr>
              <a:t>were in </a:t>
            </a:r>
            <a:r>
              <a:rPr lang="en-US" sz="2000" dirty="0" err="1" smtClean="0">
                <a:latin typeface="Arial" charset="0"/>
                <a:ea typeface="Arial" charset="0"/>
                <a:cs typeface="Arial" charset="0"/>
              </a:rPr>
              <a:t>Jurong</a:t>
            </a:r>
            <a:r>
              <a:rPr lang="en-US" sz="2000" dirty="0" smtClean="0">
                <a:latin typeface="Arial" charset="0"/>
                <a:ea typeface="Arial" charset="0"/>
                <a:cs typeface="Arial" charset="0"/>
              </a:rPr>
              <a:t> West, Woodlands, </a:t>
            </a:r>
            <a:r>
              <a:rPr lang="en-US" sz="2000" dirty="0" err="1" smtClean="0">
                <a:latin typeface="Arial" charset="0"/>
                <a:ea typeface="Arial" charset="0"/>
                <a:cs typeface="Arial" charset="0"/>
              </a:rPr>
              <a:t>Tampines</a:t>
            </a:r>
            <a:r>
              <a:rPr lang="en-US" sz="2000" dirty="0" smtClean="0">
                <a:latin typeface="Arial" charset="0"/>
                <a:ea typeface="Arial" charset="0"/>
                <a:cs typeface="Arial" charset="0"/>
              </a:rPr>
              <a:t>, </a:t>
            </a:r>
            <a:r>
              <a:rPr lang="en-US" sz="2000" dirty="0" err="1" smtClean="0">
                <a:latin typeface="Arial" charset="0"/>
                <a:ea typeface="Arial" charset="0"/>
                <a:cs typeface="Arial" charset="0"/>
              </a:rPr>
              <a:t>Sengkang</a:t>
            </a:r>
            <a:r>
              <a:rPr lang="en-US" sz="2000" dirty="0" smtClean="0">
                <a:latin typeface="Arial" charset="0"/>
                <a:ea typeface="Arial" charset="0"/>
                <a:cs typeface="Arial" charset="0"/>
              </a:rPr>
              <a:t> and </a:t>
            </a:r>
            <a:r>
              <a:rPr lang="en-US" sz="2000" dirty="0" err="1" smtClean="0">
                <a:latin typeface="Arial" charset="0"/>
                <a:ea typeface="Arial" charset="0"/>
                <a:cs typeface="Arial" charset="0"/>
              </a:rPr>
              <a:t>Bedok</a:t>
            </a:r>
            <a:endParaRPr lang="en-US" sz="2000" dirty="0" smtClean="0">
              <a:latin typeface="Arial" charset="0"/>
              <a:ea typeface="Arial" charset="0"/>
              <a:cs typeface="Arial" charset="0"/>
            </a:endParaRPr>
          </a:p>
          <a:p>
            <a:pPr marL="361950" indent="-350838">
              <a:buFont typeface="Wingdings" charset="2"/>
              <a:buChar char="§"/>
            </a:pPr>
            <a:r>
              <a:rPr lang="en-US" sz="2000" dirty="0" smtClean="0">
                <a:latin typeface="Arial" charset="0"/>
                <a:ea typeface="Arial" charset="0"/>
                <a:cs typeface="Arial" charset="0"/>
              </a:rPr>
              <a:t>Of these towns, only </a:t>
            </a:r>
            <a:r>
              <a:rPr lang="en-US" sz="2000" dirty="0" err="1" smtClean="0">
                <a:latin typeface="Arial" charset="0"/>
                <a:ea typeface="Arial" charset="0"/>
                <a:cs typeface="Arial" charset="0"/>
              </a:rPr>
              <a:t>Sengkang</a:t>
            </a:r>
            <a:r>
              <a:rPr lang="en-US" sz="2000" dirty="0" smtClean="0">
                <a:latin typeface="Arial" charset="0"/>
                <a:ea typeface="Arial" charset="0"/>
                <a:cs typeface="Arial" charset="0"/>
              </a:rPr>
              <a:t> is growing faster than the overall rate, while </a:t>
            </a:r>
            <a:r>
              <a:rPr lang="en-US" sz="2000" dirty="0" err="1" smtClean="0">
                <a:latin typeface="Arial" charset="0"/>
                <a:ea typeface="Arial" charset="0"/>
                <a:cs typeface="Arial" charset="0"/>
              </a:rPr>
              <a:t>Bedok’s</a:t>
            </a:r>
            <a:r>
              <a:rPr lang="en-US" sz="2000" dirty="0" smtClean="0">
                <a:latin typeface="Arial" charset="0"/>
                <a:ea typeface="Arial" charset="0"/>
                <a:cs typeface="Arial" charset="0"/>
              </a:rPr>
              <a:t> population is declining </a:t>
            </a:r>
            <a:r>
              <a:rPr lang="en-US" sz="2000" dirty="0" smtClean="0">
                <a:latin typeface="Arial" charset="0"/>
                <a:ea typeface="Arial" charset="0"/>
                <a:cs typeface="Arial" charset="0"/>
              </a:rPr>
              <a:t>slightly</a:t>
            </a:r>
            <a:endParaRPr lang="en-US" sz="2000" dirty="0" smtClean="0">
              <a:latin typeface="Arial" charset="0"/>
              <a:ea typeface="Arial" charset="0"/>
              <a:cs typeface="Arial" charset="0"/>
            </a:endParaRPr>
          </a:p>
          <a:p>
            <a:pPr marL="361950" indent="-350838">
              <a:buFont typeface="Wingdings" charset="2"/>
              <a:buChar char="§"/>
            </a:pPr>
            <a:r>
              <a:rPr lang="en-US" sz="2000" dirty="0" smtClean="0">
                <a:latin typeface="Arial" charset="0"/>
                <a:ea typeface="Arial" charset="0"/>
                <a:cs typeface="Arial" charset="0"/>
              </a:rPr>
              <a:t>Growth in most towns hover around -6% to 14%; </a:t>
            </a:r>
            <a:r>
              <a:rPr lang="en-US" sz="2000" dirty="0" err="1" smtClean="0">
                <a:latin typeface="Arial" charset="0"/>
                <a:ea typeface="Arial" charset="0"/>
                <a:cs typeface="Arial" charset="0"/>
              </a:rPr>
              <a:t>Punggol</a:t>
            </a:r>
            <a:r>
              <a:rPr lang="en-US" sz="2000" dirty="0" smtClean="0">
                <a:latin typeface="Arial" charset="0"/>
                <a:ea typeface="Arial" charset="0"/>
                <a:cs typeface="Arial" charset="0"/>
              </a:rPr>
              <a:t> and </a:t>
            </a:r>
            <a:r>
              <a:rPr lang="en-US" sz="2000" dirty="0" err="1" smtClean="0">
                <a:latin typeface="Arial" charset="0"/>
                <a:ea typeface="Arial" charset="0"/>
                <a:cs typeface="Arial" charset="0"/>
              </a:rPr>
              <a:t>Sengkang</a:t>
            </a:r>
            <a:r>
              <a:rPr lang="en-US" sz="2000" dirty="0" smtClean="0">
                <a:latin typeface="Arial" charset="0"/>
                <a:ea typeface="Arial" charset="0"/>
                <a:cs typeface="Arial" charset="0"/>
              </a:rPr>
              <a:t> are by far the fastest growing towns at 36% and 115% respectively</a:t>
            </a:r>
          </a:p>
          <a:p>
            <a:pPr marL="361950" indent="-350838">
              <a:buFont typeface="Wingdings" charset="2"/>
              <a:buChar char="§"/>
            </a:pPr>
            <a:r>
              <a:rPr lang="en-US" sz="2000" dirty="0" smtClean="0">
                <a:latin typeface="Arial" charset="0"/>
                <a:ea typeface="Arial" charset="0"/>
                <a:cs typeface="Arial" charset="0"/>
              </a:rPr>
              <a:t>Town populations are declining fastest in </a:t>
            </a:r>
            <a:r>
              <a:rPr lang="en-US" sz="2000" dirty="0" err="1" smtClean="0">
                <a:latin typeface="Arial" charset="0"/>
                <a:ea typeface="Arial" charset="0"/>
                <a:cs typeface="Arial" charset="0"/>
              </a:rPr>
              <a:t>Serangoon</a:t>
            </a:r>
            <a:r>
              <a:rPr lang="en-US" sz="2000" dirty="0" smtClean="0">
                <a:latin typeface="Arial" charset="0"/>
                <a:ea typeface="Arial" charset="0"/>
                <a:cs typeface="Arial" charset="0"/>
              </a:rPr>
              <a:t> and </a:t>
            </a:r>
            <a:r>
              <a:rPr lang="en-US" sz="2000" dirty="0" err="1" smtClean="0">
                <a:latin typeface="Arial" charset="0"/>
                <a:ea typeface="Arial" charset="0"/>
                <a:cs typeface="Arial" charset="0"/>
              </a:rPr>
              <a:t>Geylang</a:t>
            </a:r>
            <a:endParaRPr lang="en-US" sz="2000" dirty="0" smtClean="0">
              <a:latin typeface="Arial" charset="0"/>
              <a:ea typeface="Arial" charset="0"/>
              <a:cs typeface="Arial" charset="0"/>
            </a:endParaRPr>
          </a:p>
          <a:p>
            <a:pPr marL="361950" indent="-350838">
              <a:buFont typeface="Wingdings" charset="2"/>
              <a:buChar char="§"/>
            </a:pPr>
            <a:r>
              <a:rPr lang="en-US" sz="2000" dirty="0" smtClean="0">
                <a:latin typeface="Arial" charset="0"/>
                <a:ea typeface="Arial" charset="0"/>
                <a:cs typeface="Arial" charset="0"/>
              </a:rPr>
              <a:t>Non-mature estates tended to have larger population increases, with the exception of Bukit </a:t>
            </a:r>
            <a:r>
              <a:rPr lang="en-US" sz="2000" dirty="0" err="1" smtClean="0">
                <a:latin typeface="Arial" charset="0"/>
                <a:ea typeface="Arial" charset="0"/>
                <a:cs typeface="Arial" charset="0"/>
              </a:rPr>
              <a:t>Batok</a:t>
            </a:r>
            <a:r>
              <a:rPr lang="en-US" sz="2000" dirty="0" smtClean="0">
                <a:latin typeface="Arial" charset="0"/>
                <a:ea typeface="Arial" charset="0"/>
                <a:cs typeface="Arial" charset="0"/>
              </a:rPr>
              <a:t> and </a:t>
            </a:r>
            <a:r>
              <a:rPr lang="en-US" sz="2000" dirty="0" err="1" smtClean="0">
                <a:latin typeface="Arial" charset="0"/>
                <a:ea typeface="Arial" charset="0"/>
                <a:cs typeface="Arial" charset="0"/>
              </a:rPr>
              <a:t>Jurong</a:t>
            </a:r>
            <a:r>
              <a:rPr lang="en-US" sz="2000" dirty="0" smtClean="0">
                <a:latin typeface="Arial" charset="0"/>
                <a:ea typeface="Arial" charset="0"/>
                <a:cs typeface="Arial" charset="0"/>
              </a:rPr>
              <a:t> East.</a:t>
            </a:r>
            <a:endParaRPr lang="en-US" sz="2000" dirty="0" smtClean="0">
              <a:latin typeface="Arial" charset="0"/>
              <a:ea typeface="Arial" charset="0"/>
              <a:cs typeface="Arial" charset="0"/>
            </a:endParaRPr>
          </a:p>
          <a:p>
            <a:pPr marL="361950" indent="-350838">
              <a:buFont typeface="Wingdings" charset="2"/>
              <a:buChar char="§"/>
            </a:pPr>
            <a:endParaRPr lang="en-US" sz="2000" dirty="0" smtClean="0">
              <a:latin typeface="Arial" charset="0"/>
              <a:ea typeface="Arial" charset="0"/>
              <a:cs typeface="Arial" charset="0"/>
            </a:endParaRPr>
          </a:p>
          <a:p>
            <a:pPr>
              <a:buFont typeface="Wingdings" charset="2"/>
              <a:buChar char="§"/>
            </a:pPr>
            <a:endParaRPr lang="en-US" sz="2000" dirty="0">
              <a:latin typeface="Arial" charset="0"/>
              <a:ea typeface="Arial" charset="0"/>
              <a:cs typeface="Arial" charset="0"/>
            </a:endParaRPr>
          </a:p>
        </p:txBody>
      </p:sp>
      <p:sp>
        <p:nvSpPr>
          <p:cNvPr id="6" name="TextBox 5"/>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Resident </a:t>
            </a:r>
            <a:r>
              <a:rPr lang="en-US" cap="all" dirty="0">
                <a:solidFill>
                  <a:schemeClr val="bg1">
                    <a:lumMod val="65000"/>
                  </a:schemeClr>
                </a:solidFill>
                <a:latin typeface="Gill Sans MT Condensed" charset="0"/>
                <a:ea typeface="Gill Sans MT Condensed" charset="0"/>
                <a:cs typeface="Gill Sans MT Condensed" charset="0"/>
              </a:rPr>
              <a:t>Population in HDB Flats</a:t>
            </a:r>
          </a:p>
        </p:txBody>
      </p:sp>
    </p:spTree>
    <p:extLst>
      <p:ext uri="{BB962C8B-B14F-4D97-AF65-F5344CB8AC3E}">
        <p14:creationId xmlns:p14="http://schemas.microsoft.com/office/powerpoint/2010/main" val="1179536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ill Sans MT Condensed" charset="0"/>
                <a:ea typeface="Gill Sans MT Condensed" charset="0"/>
                <a:cs typeface="Gill Sans MT Condensed" charset="0"/>
              </a:rPr>
              <a:t>Age group distribution in </a:t>
            </a:r>
            <a:r>
              <a:rPr lang="en-US" dirty="0" err="1" smtClean="0">
                <a:latin typeface="Gill Sans MT Condensed" charset="0"/>
                <a:ea typeface="Gill Sans MT Condensed" charset="0"/>
                <a:cs typeface="Gill Sans MT Condensed" charset="0"/>
              </a:rPr>
              <a:t>hdb</a:t>
            </a:r>
            <a:r>
              <a:rPr lang="en-US" dirty="0" smtClean="0">
                <a:latin typeface="Gill Sans MT Condensed" charset="0"/>
                <a:ea typeface="Gill Sans MT Condensed" charset="0"/>
                <a:cs typeface="Gill Sans MT Condensed" charset="0"/>
              </a:rPr>
              <a:t> flats</a:t>
            </a:r>
            <a:endParaRPr lang="en-US" dirty="0">
              <a:latin typeface="Gill Sans MT Condensed" charset="0"/>
              <a:ea typeface="Gill Sans MT Condensed" charset="0"/>
              <a:cs typeface="Gill Sans MT Condensed" charset="0"/>
            </a:endParaRPr>
          </a:p>
        </p:txBody>
      </p:sp>
      <p:sp>
        <p:nvSpPr>
          <p:cNvPr id="3" name="Text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733521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charset="0"/>
                <a:ea typeface="Helvetica Neue" charset="0"/>
                <a:cs typeface="Helvetica Neue" charset="0"/>
              </a:rPr>
              <a:t>ABOUT THE DATA SET</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p:txBody>
          <a:bodyPr>
            <a:normAutofit lnSpcReduction="10000"/>
          </a:bodyPr>
          <a:lstStyle/>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Data is from the Sample Household Survey conducted every 5 years</a:t>
            </a: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There are a few data sets at the </a:t>
            </a:r>
            <a:r>
              <a:rPr lang="en-SG" sz="2000" dirty="0" smtClean="0">
                <a:latin typeface="Arial" charset="0"/>
                <a:ea typeface="Arial" charset="0"/>
                <a:cs typeface="Arial" charset="0"/>
              </a:rPr>
              <a:t>URL. </a:t>
            </a:r>
            <a:r>
              <a:rPr lang="en-SG" sz="2000" dirty="0" smtClean="0">
                <a:latin typeface="Arial" charset="0"/>
                <a:ea typeface="Arial" charset="0"/>
                <a:cs typeface="Arial" charset="0"/>
              </a:rPr>
              <a:t>For the purpose of analysis, the data set ‘Age of HDB Resident Population by flat type’ was used</a:t>
            </a: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The data set has 42 records with 4 different variables: survey year (‘year’), flat type (‘type’), age group (‘</a:t>
            </a:r>
            <a:r>
              <a:rPr lang="en-SG" sz="2000" dirty="0" err="1" smtClean="0">
                <a:latin typeface="Arial" charset="0"/>
                <a:ea typeface="Arial" charset="0"/>
                <a:cs typeface="Arial" charset="0"/>
              </a:rPr>
              <a:t>age_group</a:t>
            </a:r>
            <a:r>
              <a:rPr lang="en-SG" sz="2000" dirty="0" smtClean="0">
                <a:latin typeface="Arial" charset="0"/>
                <a:ea typeface="Arial" charset="0"/>
                <a:cs typeface="Arial" charset="0"/>
              </a:rPr>
              <a:t>’) and </a:t>
            </a:r>
            <a:r>
              <a:rPr lang="en-SG" sz="2000" dirty="0" smtClean="0">
                <a:latin typeface="Arial" charset="0"/>
                <a:ea typeface="Arial" charset="0"/>
                <a:cs typeface="Arial" charset="0"/>
              </a:rPr>
              <a:t>percentage (‘</a:t>
            </a:r>
            <a:r>
              <a:rPr lang="en-SG" sz="2000" dirty="0" smtClean="0">
                <a:latin typeface="Arial" charset="0"/>
                <a:ea typeface="Arial" charset="0"/>
                <a:cs typeface="Arial" charset="0"/>
              </a:rPr>
              <a:t>percentage’) </a:t>
            </a:r>
            <a:endParaRPr lang="en-SG" sz="2000" dirty="0" smtClean="0">
              <a:latin typeface="Arial" charset="0"/>
              <a:ea typeface="Arial" charset="0"/>
              <a:cs typeface="Arial" charset="0"/>
            </a:endParaRP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‘year’ covers 2008 </a:t>
            </a:r>
            <a:r>
              <a:rPr lang="en-SG" sz="2000" dirty="0" smtClean="0">
                <a:latin typeface="Arial" charset="0"/>
                <a:ea typeface="Arial" charset="0"/>
                <a:cs typeface="Arial" charset="0"/>
              </a:rPr>
              <a:t>and 2013</a:t>
            </a: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a:t>
            </a:r>
            <a:r>
              <a:rPr lang="en-SG" sz="2000" dirty="0" err="1" smtClean="0">
                <a:latin typeface="Arial" charset="0"/>
                <a:ea typeface="Arial" charset="0"/>
                <a:cs typeface="Arial" charset="0"/>
              </a:rPr>
              <a:t>age_group</a:t>
            </a:r>
            <a:r>
              <a:rPr lang="en-SG" sz="2000" dirty="0" smtClean="0">
                <a:latin typeface="Arial" charset="0"/>
                <a:ea typeface="Arial" charset="0"/>
                <a:cs typeface="Arial" charset="0"/>
              </a:rPr>
              <a:t>’ covers 3 </a:t>
            </a:r>
            <a:r>
              <a:rPr lang="en-SG" sz="2000" dirty="0" smtClean="0">
                <a:latin typeface="Arial" charset="0"/>
                <a:ea typeface="Arial" charset="0"/>
                <a:cs typeface="Arial" charset="0"/>
              </a:rPr>
              <a:t>age </a:t>
            </a:r>
            <a:r>
              <a:rPr lang="en-SG" sz="2000" dirty="0" smtClean="0">
                <a:latin typeface="Arial" charset="0"/>
                <a:ea typeface="Arial" charset="0"/>
                <a:cs typeface="Arial" charset="0"/>
              </a:rPr>
              <a:t>groups </a:t>
            </a:r>
            <a:r>
              <a:rPr lang="en-US" sz="2000" dirty="0" smtClean="0">
                <a:latin typeface="Arial" charset="0"/>
                <a:ea typeface="Arial" charset="0"/>
                <a:cs typeface="Arial" charset="0"/>
              </a:rPr>
              <a:t>: '15 - 64</a:t>
            </a:r>
            <a:r>
              <a:rPr lang="en-US" sz="2000" dirty="0">
                <a:latin typeface="Arial" charset="0"/>
                <a:ea typeface="Arial" charset="0"/>
                <a:cs typeface="Arial" charset="0"/>
              </a:rPr>
              <a:t>' </a:t>
            </a:r>
            <a:r>
              <a:rPr lang="en-US" sz="2000" dirty="0" smtClean="0">
                <a:latin typeface="Arial" charset="0"/>
                <a:ea typeface="Arial" charset="0"/>
                <a:cs typeface="Arial" charset="0"/>
              </a:rPr>
              <a:t>, '65 </a:t>
            </a:r>
            <a:r>
              <a:rPr lang="en-US" sz="2000" dirty="0">
                <a:latin typeface="Arial" charset="0"/>
                <a:ea typeface="Arial" charset="0"/>
                <a:cs typeface="Arial" charset="0"/>
              </a:rPr>
              <a:t>&amp; above' </a:t>
            </a:r>
            <a:r>
              <a:rPr lang="en-US" sz="2000" dirty="0" smtClean="0">
                <a:latin typeface="Arial" charset="0"/>
                <a:ea typeface="Arial" charset="0"/>
                <a:cs typeface="Arial" charset="0"/>
              </a:rPr>
              <a:t>, 'Below 15’</a:t>
            </a:r>
          </a:p>
          <a:p>
            <a:pPr marL="355600" indent="-355600">
              <a:buFont typeface="Wingdings" panose="05000000000000000000" pitchFamily="2" charset="2"/>
              <a:buChar char="§"/>
              <a:tabLst>
                <a:tab pos="355600" algn="l"/>
              </a:tabLst>
            </a:pPr>
            <a:r>
              <a:rPr lang="en-US" sz="2000" dirty="0" smtClean="0">
                <a:latin typeface="Arial" charset="0"/>
                <a:ea typeface="Arial" charset="0"/>
                <a:cs typeface="Arial" charset="0"/>
              </a:rPr>
              <a:t>‘type’ covers 6 </a:t>
            </a:r>
            <a:r>
              <a:rPr lang="en-US" sz="2000" dirty="0" smtClean="0">
                <a:latin typeface="Arial" charset="0"/>
                <a:ea typeface="Arial" charset="0"/>
                <a:cs typeface="Arial" charset="0"/>
              </a:rPr>
              <a:t>flat types: 1 - </a:t>
            </a:r>
            <a:r>
              <a:rPr lang="en-US" sz="2000" dirty="0" smtClean="0">
                <a:latin typeface="Arial" charset="0"/>
                <a:ea typeface="Arial" charset="0"/>
                <a:cs typeface="Arial" charset="0"/>
              </a:rPr>
              <a:t>room to </a:t>
            </a:r>
            <a:r>
              <a:rPr lang="en-US" sz="2000" dirty="0" smtClean="0">
                <a:latin typeface="Arial" charset="0"/>
                <a:ea typeface="Arial" charset="0"/>
                <a:cs typeface="Arial" charset="0"/>
              </a:rPr>
              <a:t>5 - room </a:t>
            </a:r>
            <a:r>
              <a:rPr lang="en-US" sz="2000" dirty="0" smtClean="0">
                <a:latin typeface="Arial" charset="0"/>
                <a:ea typeface="Arial" charset="0"/>
                <a:cs typeface="Arial" charset="0"/>
              </a:rPr>
              <a:t>and Executive. There’s also an ‘All’ value which corresponds to overall </a:t>
            </a:r>
            <a:r>
              <a:rPr lang="en-US" sz="2000" dirty="0" smtClean="0">
                <a:latin typeface="Arial" charset="0"/>
                <a:ea typeface="Arial" charset="0"/>
                <a:cs typeface="Arial" charset="0"/>
              </a:rPr>
              <a:t>age distribution </a:t>
            </a:r>
            <a:r>
              <a:rPr lang="en-US" sz="2000" dirty="0" smtClean="0">
                <a:latin typeface="Arial" charset="0"/>
                <a:ea typeface="Arial" charset="0"/>
                <a:cs typeface="Arial" charset="0"/>
              </a:rPr>
              <a:t>across all flat </a:t>
            </a:r>
            <a:r>
              <a:rPr lang="en-US" sz="2000" dirty="0" smtClean="0">
                <a:latin typeface="Arial" charset="0"/>
                <a:ea typeface="Arial" charset="0"/>
                <a:cs typeface="Arial" charset="0"/>
              </a:rPr>
              <a:t>types</a:t>
            </a:r>
          </a:p>
          <a:p>
            <a:pPr marL="355600" indent="-355600">
              <a:buFont typeface="Wingdings" panose="05000000000000000000" pitchFamily="2" charset="2"/>
              <a:buChar char="§"/>
              <a:tabLst>
                <a:tab pos="355600" algn="l"/>
              </a:tabLst>
            </a:pPr>
            <a:r>
              <a:rPr lang="en-US" sz="2000" dirty="0" smtClean="0">
                <a:latin typeface="Arial" charset="0"/>
                <a:ea typeface="Arial" charset="0"/>
                <a:cs typeface="Arial" charset="0"/>
              </a:rPr>
              <a:t>‘percentage’ gives the percentage of residents in that age group for that particular flat type</a:t>
            </a:r>
            <a:endParaRPr lang="en-SG" sz="2000" dirty="0" smtClean="0">
              <a:latin typeface="Arial" charset="0"/>
              <a:ea typeface="Arial" charset="0"/>
              <a:cs typeface="Arial" charset="0"/>
            </a:endParaRPr>
          </a:p>
        </p:txBody>
      </p:sp>
      <p:sp>
        <p:nvSpPr>
          <p:cNvPr id="5" name="TextBox 4"/>
          <p:cNvSpPr txBox="1"/>
          <p:nvPr/>
        </p:nvSpPr>
        <p:spPr>
          <a:xfrm>
            <a:off x="141937" y="6375692"/>
            <a:ext cx="4526280" cy="369332"/>
          </a:xfrm>
          <a:prstGeom prst="rect">
            <a:avLst/>
          </a:prstGeom>
          <a:noFill/>
        </p:spPr>
        <p:txBody>
          <a:bodyPr wrap="square" rtlCol="0">
            <a:spAutoFit/>
          </a:bodyPr>
          <a:lstStyle/>
          <a:p>
            <a:r>
              <a:rPr lang="en-US" cap="all" dirty="0" smtClean="0">
                <a:solidFill>
                  <a:schemeClr val="bg1">
                    <a:lumMod val="65000"/>
                  </a:schemeClr>
                </a:solidFill>
                <a:latin typeface="Gill Sans MT Condensed" charset="0"/>
                <a:ea typeface="Gill Sans MT Condensed" charset="0"/>
                <a:cs typeface="Gill Sans MT Condensed" charset="0"/>
              </a:rPr>
              <a:t>Age group distribution in </a:t>
            </a:r>
            <a:r>
              <a:rPr lang="en-US" cap="all" dirty="0">
                <a:solidFill>
                  <a:schemeClr val="bg1">
                    <a:lumMod val="65000"/>
                  </a:schemeClr>
                </a:solidFill>
                <a:latin typeface="Gill Sans MT Condensed" charset="0"/>
                <a:ea typeface="Gill Sans MT Condensed" charset="0"/>
                <a:cs typeface="Gill Sans MT Condensed" charset="0"/>
              </a:rPr>
              <a:t>HDB Flats</a:t>
            </a:r>
          </a:p>
        </p:txBody>
      </p:sp>
    </p:spTree>
    <p:extLst>
      <p:ext uri="{BB962C8B-B14F-4D97-AF65-F5344CB8AC3E}">
        <p14:creationId xmlns:p14="http://schemas.microsoft.com/office/powerpoint/2010/main" val="17380024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PROCESS</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a:xfrm>
            <a:off x="1117263" y="1968500"/>
            <a:ext cx="9720071" cy="4023360"/>
          </a:xfrm>
        </p:spPr>
        <p:txBody>
          <a:bodyPr>
            <a:noAutofit/>
          </a:bodyPr>
          <a:lstStyle/>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Data </a:t>
            </a:r>
            <a:r>
              <a:rPr lang="en-SG" sz="2000" dirty="0" smtClean="0">
                <a:latin typeface="Arial" charset="0"/>
                <a:ea typeface="Arial" charset="0"/>
                <a:cs typeface="Arial" charset="0"/>
              </a:rPr>
              <a:t>was loaded into </a:t>
            </a:r>
            <a:r>
              <a:rPr lang="en-SG" sz="2000" dirty="0" err="1" smtClean="0">
                <a:latin typeface="Arial" charset="0"/>
                <a:ea typeface="Arial" charset="0"/>
                <a:cs typeface="Arial" charset="0"/>
              </a:rPr>
              <a:t>numpy</a:t>
            </a:r>
            <a:r>
              <a:rPr lang="en-SG" sz="2000" dirty="0" smtClean="0">
                <a:latin typeface="Arial" charset="0"/>
                <a:ea typeface="Arial" charset="0"/>
                <a:cs typeface="Arial" charset="0"/>
              </a:rPr>
              <a:t> array using </a:t>
            </a:r>
            <a:r>
              <a:rPr lang="en-SG" sz="2000" dirty="0" err="1" smtClean="0">
                <a:latin typeface="Arial" charset="0"/>
                <a:ea typeface="Arial" charset="0"/>
                <a:cs typeface="Arial" charset="0"/>
              </a:rPr>
              <a:t>np.genfromtext</a:t>
            </a:r>
            <a:r>
              <a:rPr lang="en-SG" sz="2000" dirty="0" smtClean="0">
                <a:latin typeface="Arial" charset="0"/>
                <a:ea typeface="Arial" charset="0"/>
                <a:cs typeface="Arial" charset="0"/>
              </a:rPr>
              <a:t> with variable names ‘year’, ‘type’, ‘</a:t>
            </a:r>
            <a:r>
              <a:rPr lang="en-SG" sz="2000" dirty="0" err="1" smtClean="0">
                <a:latin typeface="Arial" charset="0"/>
                <a:ea typeface="Arial" charset="0"/>
                <a:cs typeface="Arial" charset="0"/>
              </a:rPr>
              <a:t>age_group</a:t>
            </a:r>
            <a:r>
              <a:rPr lang="en-SG" sz="2000" dirty="0" smtClean="0">
                <a:latin typeface="Arial" charset="0"/>
                <a:ea typeface="Arial" charset="0"/>
                <a:cs typeface="Arial" charset="0"/>
              </a:rPr>
              <a:t>’ and ‘percentage</a:t>
            </a:r>
            <a:r>
              <a:rPr lang="en-SG" sz="2000" dirty="0" smtClean="0">
                <a:latin typeface="Arial" charset="0"/>
                <a:ea typeface="Arial" charset="0"/>
                <a:cs typeface="Arial" charset="0"/>
              </a:rPr>
              <a:t>’.</a:t>
            </a:r>
          </a:p>
          <a:p>
            <a:pPr marL="355600" indent="-355600">
              <a:buFont typeface="Wingdings" panose="05000000000000000000" pitchFamily="2" charset="2"/>
              <a:buChar char="§"/>
              <a:tabLst>
                <a:tab pos="355600" algn="l"/>
              </a:tabLst>
            </a:pPr>
            <a:r>
              <a:rPr lang="en-US" sz="2000" dirty="0" smtClean="0">
                <a:latin typeface="Arial" charset="0"/>
                <a:ea typeface="Arial" charset="0"/>
                <a:cs typeface="Arial" charset="0"/>
              </a:rPr>
              <a:t>A </a:t>
            </a:r>
            <a:r>
              <a:rPr lang="en-US" sz="2000" dirty="0" smtClean="0">
                <a:latin typeface="Arial" charset="0"/>
                <a:ea typeface="Arial" charset="0"/>
                <a:cs typeface="Arial" charset="0"/>
              </a:rPr>
              <a:t>pie chart was used to </a:t>
            </a:r>
            <a:r>
              <a:rPr lang="en-US" sz="2000" dirty="0" smtClean="0">
                <a:latin typeface="Arial" charset="0"/>
                <a:ea typeface="Arial" charset="0"/>
                <a:cs typeface="Arial" charset="0"/>
              </a:rPr>
              <a:t>compare </a:t>
            </a:r>
            <a:r>
              <a:rPr lang="en-US" sz="2000" b="1" dirty="0" smtClean="0">
                <a:solidFill>
                  <a:srgbClr val="0070C0"/>
                </a:solidFill>
                <a:latin typeface="Arial" charset="0"/>
                <a:ea typeface="Arial" charset="0"/>
                <a:cs typeface="Arial" charset="0"/>
              </a:rPr>
              <a:t>overall </a:t>
            </a:r>
            <a:r>
              <a:rPr lang="en-US" sz="2000" b="1" dirty="0" smtClean="0">
                <a:solidFill>
                  <a:srgbClr val="0070C0"/>
                </a:solidFill>
                <a:latin typeface="Arial" charset="0"/>
                <a:ea typeface="Arial" charset="0"/>
                <a:cs typeface="Arial" charset="0"/>
              </a:rPr>
              <a:t>age distribution </a:t>
            </a:r>
            <a:r>
              <a:rPr lang="en-US" sz="2000" b="1" dirty="0" smtClean="0">
                <a:solidFill>
                  <a:srgbClr val="0070C0"/>
                </a:solidFill>
                <a:latin typeface="Arial" charset="0"/>
                <a:ea typeface="Arial" charset="0"/>
                <a:cs typeface="Arial" charset="0"/>
              </a:rPr>
              <a:t>between 2008 and 2013</a:t>
            </a:r>
          </a:p>
          <a:p>
            <a:pPr marL="711200" lvl="1" indent="-317500">
              <a:buFont typeface="Wingdings" panose="05000000000000000000" pitchFamily="2" charset="2"/>
              <a:buChar char="§"/>
              <a:tabLst>
                <a:tab pos="355600" algn="l"/>
              </a:tabLst>
            </a:pPr>
            <a:r>
              <a:rPr lang="en-US" sz="1600" dirty="0" err="1" smtClean="0">
                <a:latin typeface="Arial" charset="0"/>
                <a:ea typeface="Arial" charset="0"/>
                <a:cs typeface="Arial" charset="0"/>
              </a:rPr>
              <a:t>plt.pie</a:t>
            </a:r>
            <a:r>
              <a:rPr lang="en-US" sz="1600" dirty="0" smtClean="0">
                <a:latin typeface="Arial" charset="0"/>
                <a:ea typeface="Arial" charset="0"/>
                <a:cs typeface="Arial" charset="0"/>
              </a:rPr>
              <a:t> for pie chart</a:t>
            </a:r>
          </a:p>
          <a:p>
            <a:pPr marL="711200" lvl="1" indent="-317500">
              <a:buFont typeface="Wingdings" panose="05000000000000000000" pitchFamily="2" charset="2"/>
              <a:buChar char="§"/>
              <a:tabLst>
                <a:tab pos="355600" algn="l"/>
              </a:tabLst>
            </a:pPr>
            <a:r>
              <a:rPr lang="en-US" sz="1600" dirty="0" err="1" smtClean="0">
                <a:latin typeface="Arial" charset="0"/>
                <a:ea typeface="Arial" charset="0"/>
                <a:cs typeface="Arial" charset="0"/>
              </a:rPr>
              <a:t>matplotlib.gridspec</a:t>
            </a:r>
            <a:r>
              <a:rPr lang="en-US" sz="1600" dirty="0" smtClean="0">
                <a:latin typeface="Arial" charset="0"/>
                <a:ea typeface="Arial" charset="0"/>
                <a:cs typeface="Arial" charset="0"/>
              </a:rPr>
              <a:t> to control layout of pie charts</a:t>
            </a:r>
            <a:endParaRPr lang="en-SG" sz="1600" dirty="0" smtClean="0">
              <a:latin typeface="Arial" charset="0"/>
              <a:ea typeface="Arial" charset="0"/>
              <a:cs typeface="Arial" charset="0"/>
            </a:endParaRP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For comparing</a:t>
            </a:r>
            <a:r>
              <a:rPr lang="en-SG" sz="2000" b="1" dirty="0" smtClean="0">
                <a:solidFill>
                  <a:srgbClr val="0070C0"/>
                </a:solidFill>
                <a:latin typeface="Arial" charset="0"/>
                <a:ea typeface="Arial" charset="0"/>
                <a:cs typeface="Arial" charset="0"/>
              </a:rPr>
              <a:t> age distribution in different flat </a:t>
            </a:r>
            <a:r>
              <a:rPr lang="en-SG" sz="2000" b="1" dirty="0" smtClean="0">
                <a:solidFill>
                  <a:srgbClr val="0070C0"/>
                </a:solidFill>
                <a:latin typeface="Arial" charset="0"/>
                <a:ea typeface="Arial" charset="0"/>
                <a:cs typeface="Arial" charset="0"/>
              </a:rPr>
              <a:t>types in 2013</a:t>
            </a:r>
            <a:r>
              <a:rPr lang="en-SG" sz="2000" dirty="0" smtClean="0">
                <a:latin typeface="Arial" charset="0"/>
                <a:ea typeface="Arial" charset="0"/>
                <a:cs typeface="Arial" charset="0"/>
              </a:rPr>
              <a:t>, bar charts were </a:t>
            </a:r>
            <a:r>
              <a:rPr lang="en-SG" sz="2000" dirty="0" smtClean="0">
                <a:latin typeface="Arial" charset="0"/>
                <a:ea typeface="Arial" charset="0"/>
                <a:cs typeface="Arial" charset="0"/>
              </a:rPr>
              <a:t>used. </a:t>
            </a:r>
            <a:endParaRPr lang="en-SG" sz="2000" dirty="0" smtClean="0">
              <a:latin typeface="Arial" charset="0"/>
              <a:ea typeface="Arial" charset="0"/>
              <a:cs typeface="Arial" charset="0"/>
            </a:endParaRPr>
          </a:p>
          <a:p>
            <a:pPr marL="749300" lvl="1" indent="-393700">
              <a:buFont typeface="Wingdings" panose="05000000000000000000" pitchFamily="2" charset="2"/>
              <a:buChar char="§"/>
              <a:tabLst>
                <a:tab pos="355600" algn="l"/>
              </a:tabLst>
            </a:pPr>
            <a:r>
              <a:rPr lang="en-SG" sz="1600" dirty="0" err="1" smtClean="0">
                <a:latin typeface="Arial" charset="0"/>
                <a:ea typeface="Arial" charset="0"/>
                <a:cs typeface="Arial" charset="0"/>
              </a:rPr>
              <a:t>plt.bar</a:t>
            </a:r>
            <a:r>
              <a:rPr lang="en-SG" sz="1600" dirty="0" smtClean="0">
                <a:latin typeface="Arial" charset="0"/>
                <a:ea typeface="Arial" charset="0"/>
                <a:cs typeface="Arial" charset="0"/>
              </a:rPr>
              <a:t> for bar charts</a:t>
            </a:r>
          </a:p>
          <a:p>
            <a:pPr marL="749300" lvl="1" indent="-393700">
              <a:buFont typeface="Wingdings" panose="05000000000000000000" pitchFamily="2" charset="2"/>
              <a:buChar char="§"/>
              <a:tabLst>
                <a:tab pos="355600" algn="l"/>
              </a:tabLst>
            </a:pPr>
            <a:r>
              <a:rPr lang="en-SG" sz="1600" dirty="0" smtClean="0">
                <a:latin typeface="Arial" charset="0"/>
                <a:ea typeface="Arial" charset="0"/>
                <a:cs typeface="Arial" charset="0"/>
              </a:rPr>
              <a:t>array indexing and specifying bar width to control x positions to plot grouped vertical bars for each flat type</a:t>
            </a:r>
            <a:endParaRPr lang="en-SG" sz="1600" dirty="0" smtClean="0">
              <a:latin typeface="Arial" charset="0"/>
              <a:ea typeface="Arial" charset="0"/>
              <a:cs typeface="Arial" charset="0"/>
            </a:endParaRPr>
          </a:p>
        </p:txBody>
      </p:sp>
      <p:sp>
        <p:nvSpPr>
          <p:cNvPr id="6" name="TextBox 5"/>
          <p:cNvSpPr txBox="1"/>
          <p:nvPr/>
        </p:nvSpPr>
        <p:spPr>
          <a:xfrm>
            <a:off x="141937" y="6375692"/>
            <a:ext cx="4526280" cy="369332"/>
          </a:xfrm>
          <a:prstGeom prst="rect">
            <a:avLst/>
          </a:prstGeom>
          <a:noFill/>
        </p:spPr>
        <p:txBody>
          <a:bodyPr wrap="square" rtlCol="0">
            <a:spAutoFit/>
          </a:bodyPr>
          <a:lstStyle/>
          <a:p>
            <a:r>
              <a:rPr lang="en-US" cap="all" dirty="0" smtClean="0">
                <a:solidFill>
                  <a:schemeClr val="bg1">
                    <a:lumMod val="65000"/>
                  </a:schemeClr>
                </a:solidFill>
                <a:latin typeface="Gill Sans MT Condensed" charset="0"/>
                <a:ea typeface="Gill Sans MT Condensed" charset="0"/>
                <a:cs typeface="Gill Sans MT Condensed" charset="0"/>
              </a:rPr>
              <a:t>Age group distribution in </a:t>
            </a:r>
            <a:r>
              <a:rPr lang="en-US" cap="all" dirty="0">
                <a:solidFill>
                  <a:schemeClr val="bg1">
                    <a:lumMod val="65000"/>
                  </a:schemeClr>
                </a:solidFill>
                <a:latin typeface="Gill Sans MT Condensed" charset="0"/>
                <a:ea typeface="Gill Sans MT Condensed" charset="0"/>
                <a:cs typeface="Gill Sans MT Condensed" charset="0"/>
              </a:rPr>
              <a:t>HDB Flats</a:t>
            </a:r>
          </a:p>
        </p:txBody>
      </p:sp>
    </p:spTree>
    <p:extLst>
      <p:ext uri="{BB962C8B-B14F-4D97-AF65-F5344CB8AC3E}">
        <p14:creationId xmlns:p14="http://schemas.microsoft.com/office/powerpoint/2010/main" val="10105887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2240061" y="1117600"/>
            <a:ext cx="7288205" cy="4122810"/>
          </a:xfrm>
        </p:spPr>
      </p:pic>
      <p:sp>
        <p:nvSpPr>
          <p:cNvPr id="6" name="TextBox 5"/>
          <p:cNvSpPr txBox="1"/>
          <p:nvPr/>
        </p:nvSpPr>
        <p:spPr>
          <a:xfrm>
            <a:off x="141937" y="6375692"/>
            <a:ext cx="4526280" cy="369332"/>
          </a:xfrm>
          <a:prstGeom prst="rect">
            <a:avLst/>
          </a:prstGeom>
          <a:noFill/>
        </p:spPr>
        <p:txBody>
          <a:bodyPr wrap="square" rtlCol="0">
            <a:spAutoFit/>
          </a:bodyPr>
          <a:lstStyle/>
          <a:p>
            <a:r>
              <a:rPr lang="en-US" cap="all" dirty="0" smtClean="0">
                <a:solidFill>
                  <a:schemeClr val="bg1">
                    <a:lumMod val="65000"/>
                  </a:schemeClr>
                </a:solidFill>
                <a:latin typeface="Gill Sans MT Condensed" charset="0"/>
                <a:ea typeface="Gill Sans MT Condensed" charset="0"/>
                <a:cs typeface="Gill Sans MT Condensed" charset="0"/>
              </a:rPr>
              <a:t>Age group distribution in </a:t>
            </a:r>
            <a:r>
              <a:rPr lang="en-US" cap="all" dirty="0">
                <a:solidFill>
                  <a:schemeClr val="bg1">
                    <a:lumMod val="65000"/>
                  </a:schemeClr>
                </a:solidFill>
                <a:latin typeface="Gill Sans MT Condensed" charset="0"/>
                <a:ea typeface="Gill Sans MT Condensed" charset="0"/>
                <a:cs typeface="Gill Sans MT Condensed" charset="0"/>
              </a:rPr>
              <a:t>HDB Flats</a:t>
            </a:r>
          </a:p>
        </p:txBody>
      </p:sp>
      <p:sp>
        <p:nvSpPr>
          <p:cNvPr id="7" name="TextBox 6"/>
          <p:cNvSpPr txBox="1"/>
          <p:nvPr/>
        </p:nvSpPr>
        <p:spPr>
          <a:xfrm>
            <a:off x="1536701" y="5445270"/>
            <a:ext cx="9207499" cy="646331"/>
          </a:xfrm>
          <a:prstGeom prst="rect">
            <a:avLst/>
          </a:prstGeom>
          <a:noFill/>
          <a:ln>
            <a:noFill/>
          </a:ln>
        </p:spPr>
        <p:txBody>
          <a:bodyPr wrap="square" rtlCol="0">
            <a:spAutoFit/>
          </a:bodyPr>
          <a:lstStyle/>
          <a:p>
            <a:pPr marL="11112"/>
            <a:r>
              <a:rPr lang="en-US" dirty="0" smtClean="0">
                <a:latin typeface="Calibri" charset="0"/>
                <a:ea typeface="Calibri" charset="0"/>
                <a:cs typeface="Calibri" charset="0"/>
              </a:rPr>
              <a:t>Percentage </a:t>
            </a:r>
            <a:r>
              <a:rPr lang="en-US" dirty="0">
                <a:latin typeface="Calibri" charset="0"/>
                <a:ea typeface="Calibri" charset="0"/>
                <a:cs typeface="Calibri" charset="0"/>
              </a:rPr>
              <a:t>of </a:t>
            </a:r>
            <a:r>
              <a:rPr lang="en-US" dirty="0" smtClean="0">
                <a:latin typeface="Calibri" charset="0"/>
                <a:ea typeface="Calibri" charset="0"/>
                <a:cs typeface="Calibri" charset="0"/>
              </a:rPr>
              <a:t>HDB residents aged &gt; = 65 </a:t>
            </a:r>
            <a:r>
              <a:rPr lang="en-US" dirty="0">
                <a:latin typeface="Calibri" charset="0"/>
                <a:ea typeface="Calibri" charset="0"/>
                <a:cs typeface="Calibri" charset="0"/>
              </a:rPr>
              <a:t>years increased by 1.2% and percentage of </a:t>
            </a:r>
            <a:r>
              <a:rPr lang="en-US" dirty="0" smtClean="0">
                <a:latin typeface="Calibri" charset="0"/>
                <a:ea typeface="Calibri" charset="0"/>
                <a:cs typeface="Calibri" charset="0"/>
              </a:rPr>
              <a:t>residents aged &lt;</a:t>
            </a:r>
            <a:r>
              <a:rPr lang="en-US" dirty="0">
                <a:latin typeface="Calibri" charset="0"/>
                <a:ea typeface="Calibri" charset="0"/>
                <a:cs typeface="Calibri" charset="0"/>
              </a:rPr>
              <a:t>15 years decreased by a comparable amount (-1.0%)</a:t>
            </a:r>
          </a:p>
        </p:txBody>
      </p:sp>
    </p:spTree>
    <p:extLst>
      <p:ext uri="{BB962C8B-B14F-4D97-AF65-F5344CB8AC3E}">
        <p14:creationId xmlns:p14="http://schemas.microsoft.com/office/powerpoint/2010/main" val="17994712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1024129" y="722377"/>
            <a:ext cx="6661185" cy="5599560"/>
          </a:xfrm>
        </p:spPr>
      </p:pic>
      <p:sp>
        <p:nvSpPr>
          <p:cNvPr id="6" name="TextBox 5"/>
          <p:cNvSpPr txBox="1"/>
          <p:nvPr/>
        </p:nvSpPr>
        <p:spPr>
          <a:xfrm>
            <a:off x="141937" y="6375692"/>
            <a:ext cx="4526280" cy="369332"/>
          </a:xfrm>
          <a:prstGeom prst="rect">
            <a:avLst/>
          </a:prstGeom>
          <a:noFill/>
        </p:spPr>
        <p:txBody>
          <a:bodyPr wrap="square" rtlCol="0">
            <a:spAutoFit/>
          </a:bodyPr>
          <a:lstStyle/>
          <a:p>
            <a:r>
              <a:rPr lang="en-US" cap="all" dirty="0" smtClean="0">
                <a:solidFill>
                  <a:schemeClr val="bg1">
                    <a:lumMod val="65000"/>
                  </a:schemeClr>
                </a:solidFill>
                <a:latin typeface="Gill Sans MT Condensed" charset="0"/>
                <a:ea typeface="Gill Sans MT Condensed" charset="0"/>
                <a:cs typeface="Gill Sans MT Condensed" charset="0"/>
              </a:rPr>
              <a:t>Age group distribution in </a:t>
            </a:r>
            <a:r>
              <a:rPr lang="en-US" cap="all" dirty="0">
                <a:solidFill>
                  <a:schemeClr val="bg1">
                    <a:lumMod val="65000"/>
                  </a:schemeClr>
                </a:solidFill>
                <a:latin typeface="Gill Sans MT Condensed" charset="0"/>
                <a:ea typeface="Gill Sans MT Condensed" charset="0"/>
                <a:cs typeface="Gill Sans MT Condensed" charset="0"/>
              </a:rPr>
              <a:t>HDB Flats</a:t>
            </a:r>
          </a:p>
        </p:txBody>
      </p:sp>
      <p:sp>
        <p:nvSpPr>
          <p:cNvPr id="7" name="TextBox 6"/>
          <p:cNvSpPr txBox="1"/>
          <p:nvPr/>
        </p:nvSpPr>
        <p:spPr>
          <a:xfrm>
            <a:off x="8317857" y="2335430"/>
            <a:ext cx="2519477" cy="3139321"/>
          </a:xfrm>
          <a:prstGeom prst="rect">
            <a:avLst/>
          </a:prstGeom>
          <a:noFill/>
          <a:ln>
            <a:noFill/>
          </a:ln>
        </p:spPr>
        <p:txBody>
          <a:bodyPr wrap="square" rtlCol="0">
            <a:spAutoFit/>
          </a:bodyPr>
          <a:lstStyle/>
          <a:p>
            <a:pPr marL="11112"/>
            <a:r>
              <a:rPr lang="en-US" dirty="0" smtClean="0">
                <a:latin typeface="Calibri" charset="0"/>
                <a:ea typeface="Calibri" charset="0"/>
                <a:cs typeface="Calibri" charset="0"/>
              </a:rPr>
              <a:t>1 </a:t>
            </a:r>
            <a:r>
              <a:rPr lang="en-US" dirty="0">
                <a:latin typeface="Calibri" charset="0"/>
                <a:ea typeface="Calibri" charset="0"/>
                <a:cs typeface="Calibri" charset="0"/>
              </a:rPr>
              <a:t>room flats </a:t>
            </a:r>
            <a:r>
              <a:rPr lang="en-US" dirty="0" smtClean="0">
                <a:latin typeface="Calibri" charset="0"/>
                <a:ea typeface="Calibri" charset="0"/>
                <a:cs typeface="Calibri" charset="0"/>
              </a:rPr>
              <a:t>tend to have larger proportion of residents aged &gt;= 65 years (31%) and smaller proportion of residents aged &lt;</a:t>
            </a:r>
            <a:r>
              <a:rPr lang="en-US" dirty="0">
                <a:latin typeface="Calibri" charset="0"/>
                <a:ea typeface="Calibri" charset="0"/>
                <a:cs typeface="Calibri" charset="0"/>
              </a:rPr>
              <a:t>15 </a:t>
            </a:r>
            <a:r>
              <a:rPr lang="en-US" dirty="0" smtClean="0">
                <a:latin typeface="Calibri" charset="0"/>
                <a:ea typeface="Calibri" charset="0"/>
                <a:cs typeface="Calibri" charset="0"/>
              </a:rPr>
              <a:t>years (~10%). </a:t>
            </a:r>
          </a:p>
          <a:p>
            <a:pPr marL="11112"/>
            <a:endParaRPr lang="en-US" dirty="0">
              <a:latin typeface="Calibri" charset="0"/>
              <a:ea typeface="Calibri" charset="0"/>
              <a:cs typeface="Calibri" charset="0"/>
            </a:endParaRPr>
          </a:p>
          <a:p>
            <a:pPr marL="11112"/>
            <a:r>
              <a:rPr lang="en-US" dirty="0" smtClean="0">
                <a:latin typeface="Calibri" charset="0"/>
                <a:ea typeface="Calibri" charset="0"/>
                <a:cs typeface="Calibri" charset="0"/>
              </a:rPr>
              <a:t>Larger flats tend to have larger proportion of residents </a:t>
            </a:r>
            <a:r>
              <a:rPr lang="en-US" dirty="0">
                <a:latin typeface="Calibri" charset="0"/>
                <a:ea typeface="Calibri" charset="0"/>
                <a:cs typeface="Calibri" charset="0"/>
              </a:rPr>
              <a:t>in the age group 15 </a:t>
            </a:r>
            <a:r>
              <a:rPr lang="mr-IN" dirty="0">
                <a:latin typeface="Calibri" charset="0"/>
                <a:ea typeface="Calibri" charset="0"/>
                <a:cs typeface="Calibri" charset="0"/>
              </a:rPr>
              <a:t>–</a:t>
            </a:r>
            <a:r>
              <a:rPr lang="en-US" dirty="0">
                <a:latin typeface="Calibri" charset="0"/>
                <a:ea typeface="Calibri" charset="0"/>
                <a:cs typeface="Calibri" charset="0"/>
              </a:rPr>
              <a:t> </a:t>
            </a:r>
            <a:r>
              <a:rPr lang="en-US" dirty="0" smtClean="0">
                <a:latin typeface="Calibri" charset="0"/>
                <a:ea typeface="Calibri" charset="0"/>
                <a:cs typeface="Calibri" charset="0"/>
              </a:rPr>
              <a:t>64 </a:t>
            </a:r>
            <a:r>
              <a:rPr lang="en-US" dirty="0">
                <a:latin typeface="Calibri" charset="0"/>
                <a:ea typeface="Calibri" charset="0"/>
                <a:cs typeface="Calibri" charset="0"/>
              </a:rPr>
              <a:t>years. </a:t>
            </a:r>
          </a:p>
        </p:txBody>
      </p:sp>
    </p:spTree>
    <p:extLst>
      <p:ext uri="{BB962C8B-B14F-4D97-AF65-F5344CB8AC3E}">
        <p14:creationId xmlns:p14="http://schemas.microsoft.com/office/powerpoint/2010/main" val="5161280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SUMMARY</a:t>
            </a:r>
            <a:endParaRPr lang="en-US" dirty="0">
              <a:latin typeface="Helvetica Neue" charset="0"/>
              <a:ea typeface="Helvetica Neue" charset="0"/>
              <a:cs typeface="Helvetica Neue" charset="0"/>
            </a:endParaRPr>
          </a:p>
        </p:txBody>
      </p:sp>
      <p:sp>
        <p:nvSpPr>
          <p:cNvPr id="3" name="Content Placeholder 2"/>
          <p:cNvSpPr>
            <a:spLocks noGrp="1"/>
          </p:cNvSpPr>
          <p:nvPr>
            <p:ph idx="1"/>
          </p:nvPr>
        </p:nvSpPr>
        <p:spPr>
          <a:xfrm>
            <a:off x="1024128" y="2289557"/>
            <a:ext cx="9720071" cy="4023360"/>
          </a:xfrm>
        </p:spPr>
        <p:txBody>
          <a:bodyPr>
            <a:noAutofit/>
          </a:bodyPr>
          <a:lstStyle/>
          <a:p>
            <a:pPr marL="361950" indent="-350838">
              <a:buFont typeface="Wingdings" charset="2"/>
              <a:buChar char="§"/>
            </a:pPr>
            <a:r>
              <a:rPr lang="en-US" sz="2000" dirty="0" smtClean="0">
                <a:latin typeface="Arial" charset="0"/>
                <a:ea typeface="Arial" charset="0"/>
                <a:cs typeface="Arial" charset="0"/>
              </a:rPr>
              <a:t>From 2008 </a:t>
            </a:r>
            <a:r>
              <a:rPr lang="mr-IN" sz="2000" dirty="0" smtClean="0">
                <a:latin typeface="Arial" charset="0"/>
                <a:ea typeface="Arial" charset="0"/>
                <a:cs typeface="Arial" charset="0"/>
              </a:rPr>
              <a:t>–</a:t>
            </a:r>
            <a:r>
              <a:rPr lang="en-US" sz="2000" dirty="0" smtClean="0">
                <a:latin typeface="Arial" charset="0"/>
                <a:ea typeface="Arial" charset="0"/>
                <a:cs typeface="Arial" charset="0"/>
              </a:rPr>
              <a:t> 2013, p</a:t>
            </a:r>
            <a:r>
              <a:rPr lang="en-US" sz="2000" dirty="0" smtClean="0">
                <a:latin typeface="Arial" charset="0"/>
                <a:ea typeface="Arial" charset="0"/>
                <a:cs typeface="Arial" charset="0"/>
              </a:rPr>
              <a:t>ercentage </a:t>
            </a:r>
            <a:r>
              <a:rPr lang="en-US" sz="2000" dirty="0">
                <a:latin typeface="Arial" charset="0"/>
                <a:ea typeface="Arial" charset="0"/>
                <a:cs typeface="Arial" charset="0"/>
              </a:rPr>
              <a:t>of HDB residents aged </a:t>
            </a:r>
            <a:r>
              <a:rPr lang="en-US" sz="2000" dirty="0" smtClean="0">
                <a:latin typeface="Arial" charset="0"/>
                <a:ea typeface="Arial" charset="0"/>
                <a:cs typeface="Arial" charset="0"/>
              </a:rPr>
              <a:t>&gt;= 65 </a:t>
            </a:r>
            <a:r>
              <a:rPr lang="en-US" sz="2000" dirty="0">
                <a:latin typeface="Arial" charset="0"/>
                <a:ea typeface="Arial" charset="0"/>
                <a:cs typeface="Arial" charset="0"/>
              </a:rPr>
              <a:t>years increased by 1.2% and percentage of residents aged &lt;15 years decreased by a comparable amount (-</a:t>
            </a:r>
            <a:r>
              <a:rPr lang="en-US" sz="2000" dirty="0" smtClean="0">
                <a:latin typeface="Arial" charset="0"/>
                <a:ea typeface="Arial" charset="0"/>
                <a:cs typeface="Arial" charset="0"/>
              </a:rPr>
              <a:t>1.0%) </a:t>
            </a:r>
          </a:p>
          <a:p>
            <a:pPr marL="361950" indent="-350838">
              <a:buFont typeface="Wingdings" charset="2"/>
              <a:buChar char="§"/>
            </a:pPr>
            <a:r>
              <a:rPr lang="en-US" sz="2000" dirty="0" smtClean="0">
                <a:latin typeface="Arial" charset="0"/>
                <a:ea typeface="Arial" charset="0"/>
                <a:cs typeface="Arial" charset="0"/>
              </a:rPr>
              <a:t>For 2013, 1 - </a:t>
            </a:r>
            <a:r>
              <a:rPr lang="en-US" sz="2000" dirty="0">
                <a:latin typeface="Arial" charset="0"/>
                <a:ea typeface="Arial" charset="0"/>
                <a:cs typeface="Arial" charset="0"/>
              </a:rPr>
              <a:t>room flats </a:t>
            </a:r>
            <a:r>
              <a:rPr lang="en-US" sz="2000" dirty="0" smtClean="0">
                <a:latin typeface="Arial" charset="0"/>
                <a:ea typeface="Arial" charset="0"/>
                <a:cs typeface="Arial" charset="0"/>
              </a:rPr>
              <a:t>tended </a:t>
            </a:r>
            <a:r>
              <a:rPr lang="en-US" sz="2000" dirty="0">
                <a:latin typeface="Arial" charset="0"/>
                <a:ea typeface="Arial" charset="0"/>
                <a:cs typeface="Arial" charset="0"/>
              </a:rPr>
              <a:t>to </a:t>
            </a:r>
            <a:r>
              <a:rPr lang="en-US" sz="2000" dirty="0" smtClean="0">
                <a:latin typeface="Arial" charset="0"/>
                <a:ea typeface="Arial" charset="0"/>
                <a:cs typeface="Arial" charset="0"/>
              </a:rPr>
              <a:t>have larger proportion of residents </a:t>
            </a:r>
            <a:r>
              <a:rPr lang="en-US" sz="2000" dirty="0">
                <a:latin typeface="Arial" charset="0"/>
                <a:ea typeface="Arial" charset="0"/>
                <a:cs typeface="Arial" charset="0"/>
              </a:rPr>
              <a:t>aged </a:t>
            </a:r>
            <a:r>
              <a:rPr lang="en-US" sz="2000" dirty="0" smtClean="0">
                <a:latin typeface="Arial" charset="0"/>
                <a:ea typeface="Arial" charset="0"/>
                <a:cs typeface="Arial" charset="0"/>
              </a:rPr>
              <a:t>&gt;= </a:t>
            </a:r>
            <a:r>
              <a:rPr lang="en-US" sz="2000" dirty="0">
                <a:latin typeface="Arial" charset="0"/>
                <a:ea typeface="Arial" charset="0"/>
                <a:cs typeface="Arial" charset="0"/>
              </a:rPr>
              <a:t>65 years (31%) and </a:t>
            </a:r>
            <a:r>
              <a:rPr lang="en-US" sz="2000" dirty="0" smtClean="0">
                <a:latin typeface="Arial" charset="0"/>
                <a:ea typeface="Arial" charset="0"/>
                <a:cs typeface="Arial" charset="0"/>
              </a:rPr>
              <a:t>smaller proportion of </a:t>
            </a:r>
            <a:r>
              <a:rPr lang="en-US" sz="2000" dirty="0">
                <a:latin typeface="Arial" charset="0"/>
                <a:ea typeface="Arial" charset="0"/>
                <a:cs typeface="Arial" charset="0"/>
              </a:rPr>
              <a:t>residents aged &lt;15 years (~10%). </a:t>
            </a:r>
          </a:p>
          <a:p>
            <a:pPr marL="361950" indent="-350838">
              <a:buFont typeface="Wingdings" charset="2"/>
              <a:buChar char="§"/>
            </a:pPr>
            <a:r>
              <a:rPr lang="en-US" sz="2000" dirty="0" smtClean="0">
                <a:latin typeface="Arial" charset="0"/>
                <a:ea typeface="Arial" charset="0"/>
                <a:cs typeface="Arial" charset="0"/>
              </a:rPr>
              <a:t>Larger </a:t>
            </a:r>
            <a:r>
              <a:rPr lang="en-US" sz="2000" dirty="0">
                <a:latin typeface="Arial" charset="0"/>
                <a:ea typeface="Arial" charset="0"/>
                <a:cs typeface="Arial" charset="0"/>
              </a:rPr>
              <a:t>flats tend to have </a:t>
            </a:r>
            <a:r>
              <a:rPr lang="en-US" sz="2000" dirty="0" smtClean="0">
                <a:latin typeface="Arial" charset="0"/>
                <a:ea typeface="Arial" charset="0"/>
                <a:cs typeface="Arial" charset="0"/>
              </a:rPr>
              <a:t>larger proportion of residents </a:t>
            </a:r>
            <a:r>
              <a:rPr lang="en-US" sz="2000" dirty="0">
                <a:latin typeface="Arial" charset="0"/>
                <a:ea typeface="Arial" charset="0"/>
                <a:cs typeface="Arial" charset="0"/>
              </a:rPr>
              <a:t>in the age group 15 </a:t>
            </a:r>
            <a:r>
              <a:rPr lang="mr-IN" sz="2000" dirty="0">
                <a:latin typeface="Arial" charset="0"/>
                <a:ea typeface="Arial" charset="0"/>
                <a:cs typeface="Arial" charset="0"/>
              </a:rPr>
              <a:t>–</a:t>
            </a:r>
            <a:r>
              <a:rPr lang="en-US" sz="2000" dirty="0">
                <a:latin typeface="Arial" charset="0"/>
                <a:ea typeface="Arial" charset="0"/>
                <a:cs typeface="Arial" charset="0"/>
              </a:rPr>
              <a:t> </a:t>
            </a:r>
            <a:r>
              <a:rPr lang="en-US" sz="2000" dirty="0" smtClean="0">
                <a:latin typeface="Arial" charset="0"/>
                <a:ea typeface="Arial" charset="0"/>
                <a:cs typeface="Arial" charset="0"/>
              </a:rPr>
              <a:t>64 </a:t>
            </a:r>
            <a:r>
              <a:rPr lang="en-US" sz="2000" dirty="0">
                <a:latin typeface="Arial" charset="0"/>
                <a:ea typeface="Arial" charset="0"/>
                <a:cs typeface="Arial" charset="0"/>
              </a:rPr>
              <a:t>years. </a:t>
            </a:r>
            <a:endParaRPr lang="en-US" sz="2000" dirty="0">
              <a:latin typeface="Arial" charset="0"/>
              <a:ea typeface="Arial" charset="0"/>
              <a:cs typeface="Arial" charset="0"/>
            </a:endParaRPr>
          </a:p>
        </p:txBody>
      </p:sp>
      <p:sp>
        <p:nvSpPr>
          <p:cNvPr id="6" name="TextBox 5"/>
          <p:cNvSpPr txBox="1"/>
          <p:nvPr/>
        </p:nvSpPr>
        <p:spPr>
          <a:xfrm>
            <a:off x="294337" y="6528092"/>
            <a:ext cx="4526280" cy="369332"/>
          </a:xfrm>
          <a:prstGeom prst="rect">
            <a:avLst/>
          </a:prstGeom>
          <a:noFill/>
        </p:spPr>
        <p:txBody>
          <a:bodyPr wrap="square" rtlCol="0">
            <a:spAutoFit/>
          </a:bodyPr>
          <a:lstStyle/>
          <a:p>
            <a:r>
              <a:rPr lang="en-US" cap="all" dirty="0" smtClean="0">
                <a:solidFill>
                  <a:schemeClr val="bg1">
                    <a:lumMod val="65000"/>
                  </a:schemeClr>
                </a:solidFill>
                <a:latin typeface="Gill Sans MT Condensed" charset="0"/>
                <a:ea typeface="Gill Sans MT Condensed" charset="0"/>
                <a:cs typeface="Gill Sans MT Condensed" charset="0"/>
              </a:rPr>
              <a:t>Age group distribution in </a:t>
            </a:r>
            <a:r>
              <a:rPr lang="en-US" cap="all" dirty="0">
                <a:solidFill>
                  <a:schemeClr val="bg1">
                    <a:lumMod val="65000"/>
                  </a:schemeClr>
                </a:solidFill>
                <a:latin typeface="Gill Sans MT Condensed" charset="0"/>
                <a:ea typeface="Gill Sans MT Condensed" charset="0"/>
                <a:cs typeface="Gill Sans MT Condensed" charset="0"/>
              </a:rPr>
              <a:t>HDB Flats</a:t>
            </a:r>
          </a:p>
        </p:txBody>
      </p:sp>
    </p:spTree>
    <p:extLst>
      <p:ext uri="{BB962C8B-B14F-4D97-AF65-F5344CB8AC3E}">
        <p14:creationId xmlns:p14="http://schemas.microsoft.com/office/powerpoint/2010/main" val="14008117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FURTHER EXPLORATION</a:t>
            </a:r>
            <a:endParaRPr lang="en-US" dirty="0">
              <a:latin typeface="Helvetica Neue" charset="0"/>
              <a:ea typeface="Helvetica Neue" charset="0"/>
              <a:cs typeface="Helvetica Neue" charset="0"/>
            </a:endParaRPr>
          </a:p>
        </p:txBody>
      </p:sp>
      <p:sp>
        <p:nvSpPr>
          <p:cNvPr id="3" name="Content Placeholder 2"/>
          <p:cNvSpPr>
            <a:spLocks noGrp="1"/>
          </p:cNvSpPr>
          <p:nvPr>
            <p:ph idx="1"/>
          </p:nvPr>
        </p:nvSpPr>
        <p:spPr/>
        <p:txBody>
          <a:bodyPr>
            <a:normAutofit/>
          </a:bodyPr>
          <a:lstStyle/>
          <a:p>
            <a:pPr>
              <a:buFont typeface="Wingdings" charset="2"/>
              <a:buChar char="§"/>
            </a:pPr>
            <a:r>
              <a:rPr lang="en-US" sz="2000" dirty="0" smtClean="0">
                <a:latin typeface="Arial" charset="0"/>
                <a:ea typeface="Arial" charset="0"/>
                <a:cs typeface="Arial" charset="0"/>
              </a:rPr>
              <a:t>  Investigate how median resale price has varied with time on quarterly basis </a:t>
            </a:r>
          </a:p>
          <a:p>
            <a:pPr>
              <a:buFont typeface="Wingdings" charset="2"/>
              <a:buChar char="§"/>
            </a:pPr>
            <a:r>
              <a:rPr lang="en-US" sz="2000" dirty="0">
                <a:latin typeface="Arial" charset="0"/>
                <a:ea typeface="Arial" charset="0"/>
                <a:cs typeface="Arial" charset="0"/>
              </a:rPr>
              <a:t> </a:t>
            </a:r>
            <a:r>
              <a:rPr lang="en-US" sz="2000" dirty="0" smtClean="0">
                <a:latin typeface="Arial" charset="0"/>
                <a:ea typeface="Arial" charset="0"/>
                <a:cs typeface="Arial" charset="0"/>
              </a:rPr>
              <a:t> Incorporate all resale flat transactions for analysis</a:t>
            </a:r>
          </a:p>
          <a:p>
            <a:pPr marL="228600" indent="-217488">
              <a:buFont typeface="Wingdings" charset="2"/>
              <a:buChar char="§"/>
            </a:pPr>
            <a:r>
              <a:rPr lang="en-US" sz="2000" dirty="0" smtClean="0">
                <a:latin typeface="Arial" charset="0"/>
                <a:ea typeface="Arial" charset="0"/>
                <a:cs typeface="Arial" charset="0"/>
              </a:rPr>
              <a:t>Compare resale data in 2016 with population / population change in 2016 to see if there is any correlation</a:t>
            </a:r>
          </a:p>
          <a:p>
            <a:pPr marL="228600" indent="-217488">
              <a:buFont typeface="Wingdings" charset="2"/>
              <a:buChar char="§"/>
            </a:pPr>
            <a:r>
              <a:rPr lang="en-US" sz="2000" dirty="0" smtClean="0">
                <a:latin typeface="Arial" charset="0"/>
                <a:ea typeface="Arial" charset="0"/>
                <a:cs typeface="Arial" charset="0"/>
              </a:rPr>
              <a:t>Compare resale trends between different towns or different regions by </a:t>
            </a:r>
            <a:r>
              <a:rPr lang="en-US" sz="2000" dirty="0" smtClean="0">
                <a:latin typeface="Arial" charset="0"/>
                <a:ea typeface="Arial" charset="0"/>
                <a:cs typeface="Arial" charset="0"/>
              </a:rPr>
              <a:t>using individual plots for each town -&gt; comparing median values does not give the entire picture! </a:t>
            </a:r>
            <a:endParaRPr lang="en-US" sz="2000" dirty="0" smtClean="0">
              <a:latin typeface="Arial" charset="0"/>
              <a:ea typeface="Arial" charset="0"/>
              <a:cs typeface="Arial" charset="0"/>
            </a:endParaRPr>
          </a:p>
        </p:txBody>
      </p:sp>
    </p:spTree>
    <p:extLst>
      <p:ext uri="{BB962C8B-B14F-4D97-AF65-F5344CB8AC3E}">
        <p14:creationId xmlns:p14="http://schemas.microsoft.com/office/powerpoint/2010/main" val="1515363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5309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4824"/>
            <a:ext cx="7772400" cy="1463040"/>
          </a:xfrm>
        </p:spPr>
        <p:txBody>
          <a:bodyPr>
            <a:normAutofit/>
          </a:bodyPr>
          <a:lstStyle/>
          <a:p>
            <a:r>
              <a:rPr lang="en-US" dirty="0" smtClean="0">
                <a:latin typeface="Gill Sans MT Condensed" charset="0"/>
                <a:ea typeface="Gill Sans MT Condensed" charset="0"/>
                <a:cs typeface="Gill Sans MT Condensed" charset="0"/>
              </a:rPr>
              <a:t>HDB resale flat prices </a:t>
            </a:r>
            <a:br>
              <a:rPr lang="en-US" dirty="0" smtClean="0">
                <a:latin typeface="Gill Sans MT Condensed" charset="0"/>
                <a:ea typeface="Gill Sans MT Condensed" charset="0"/>
                <a:cs typeface="Gill Sans MT Condensed" charset="0"/>
              </a:rPr>
            </a:br>
            <a:endParaRPr lang="en-US" dirty="0">
              <a:latin typeface="Gill Sans MT Condensed" charset="0"/>
              <a:ea typeface="Gill Sans MT Condensed" charset="0"/>
              <a:cs typeface="Gill Sans MT Condensed" charset="0"/>
            </a:endParaRPr>
          </a:p>
        </p:txBody>
      </p:sp>
      <p:sp>
        <p:nvSpPr>
          <p:cNvPr id="3" name="Text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085467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charset="0"/>
                <a:ea typeface="Helvetica Neue" charset="0"/>
                <a:cs typeface="Helvetica Neue" charset="0"/>
              </a:rPr>
              <a:t>ABOUT THE DATA SET</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p:txBody>
          <a:bodyPr>
            <a:normAutofit/>
          </a:bodyPr>
          <a:lstStyle/>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Data set gives resale prices and information about the HDB flat sold</a:t>
            </a: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4 data sets are available at the URL, spanning different date ranges. For the purpose of this analysis, the data set for Jan 2015 </a:t>
            </a:r>
            <a:r>
              <a:rPr lang="mr-IN" sz="2000" dirty="0" smtClean="0">
                <a:latin typeface="Arial" charset="0"/>
                <a:ea typeface="Arial" charset="0"/>
                <a:cs typeface="Arial" charset="0"/>
              </a:rPr>
              <a:t>–</a:t>
            </a:r>
            <a:r>
              <a:rPr lang="en-SG" sz="2000" dirty="0" smtClean="0">
                <a:latin typeface="Arial" charset="0"/>
                <a:ea typeface="Arial" charset="0"/>
                <a:cs typeface="Arial" charset="0"/>
              </a:rPr>
              <a:t> Feb 2018 was used</a:t>
            </a: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For the selected data set</a:t>
            </a:r>
          </a:p>
          <a:p>
            <a:pPr marL="800100" lvl="1" indent="-406400">
              <a:buFont typeface="Wingdings" panose="05000000000000000000" pitchFamily="2" charset="2"/>
              <a:buChar char="§"/>
              <a:tabLst>
                <a:tab pos="355600" algn="l"/>
              </a:tabLst>
            </a:pPr>
            <a:r>
              <a:rPr lang="en-SG" sz="2000" dirty="0" smtClean="0">
                <a:latin typeface="Arial" charset="0"/>
                <a:ea typeface="Arial" charset="0"/>
                <a:cs typeface="Arial" charset="0"/>
              </a:rPr>
              <a:t>59809 resale transactions</a:t>
            </a:r>
          </a:p>
          <a:p>
            <a:pPr marL="800100" lvl="1" indent="-406400">
              <a:buFont typeface="Wingdings" panose="05000000000000000000" pitchFamily="2" charset="2"/>
              <a:buChar char="§"/>
              <a:tabLst>
                <a:tab pos="355600" algn="l"/>
              </a:tabLst>
            </a:pPr>
            <a:r>
              <a:rPr lang="en-SG" sz="2000" dirty="0" smtClean="0">
                <a:latin typeface="Arial" charset="0"/>
                <a:ea typeface="Arial" charset="0"/>
                <a:cs typeface="Arial" charset="0"/>
              </a:rPr>
              <a:t>11 variables include: month, town, </a:t>
            </a:r>
            <a:r>
              <a:rPr lang="en-SG" sz="2000" dirty="0" err="1" smtClean="0">
                <a:latin typeface="Arial" charset="0"/>
                <a:ea typeface="Arial" charset="0"/>
                <a:cs typeface="Arial" charset="0"/>
              </a:rPr>
              <a:t>flat_type</a:t>
            </a:r>
            <a:r>
              <a:rPr lang="en-SG" sz="2000" dirty="0" smtClean="0">
                <a:latin typeface="Arial" charset="0"/>
                <a:ea typeface="Arial" charset="0"/>
                <a:cs typeface="Arial" charset="0"/>
              </a:rPr>
              <a:t>, block, </a:t>
            </a:r>
            <a:r>
              <a:rPr lang="en-SG" sz="2000" dirty="0" err="1" smtClean="0">
                <a:latin typeface="Arial" charset="0"/>
                <a:ea typeface="Arial" charset="0"/>
                <a:cs typeface="Arial" charset="0"/>
              </a:rPr>
              <a:t>street_name</a:t>
            </a:r>
            <a:r>
              <a:rPr lang="en-SG" sz="2000" dirty="0" smtClean="0">
                <a:latin typeface="Arial" charset="0"/>
                <a:ea typeface="Arial" charset="0"/>
                <a:cs typeface="Arial" charset="0"/>
              </a:rPr>
              <a:t>, </a:t>
            </a:r>
            <a:r>
              <a:rPr lang="en-SG" sz="2000" dirty="0" err="1" smtClean="0">
                <a:latin typeface="Arial" charset="0"/>
                <a:ea typeface="Arial" charset="0"/>
                <a:cs typeface="Arial" charset="0"/>
              </a:rPr>
              <a:t>storey_range</a:t>
            </a:r>
            <a:r>
              <a:rPr lang="en-SG" sz="2000" dirty="0" smtClean="0">
                <a:latin typeface="Arial" charset="0"/>
                <a:ea typeface="Arial" charset="0"/>
                <a:cs typeface="Arial" charset="0"/>
              </a:rPr>
              <a:t>, </a:t>
            </a:r>
            <a:r>
              <a:rPr lang="en-SG" sz="2000" dirty="0" err="1" smtClean="0">
                <a:latin typeface="Arial" charset="0"/>
                <a:ea typeface="Arial" charset="0"/>
                <a:cs typeface="Arial" charset="0"/>
              </a:rPr>
              <a:t>floor_area_sqm</a:t>
            </a:r>
            <a:r>
              <a:rPr lang="en-SG" sz="2000" dirty="0" smtClean="0">
                <a:latin typeface="Arial" charset="0"/>
                <a:ea typeface="Arial" charset="0"/>
                <a:cs typeface="Arial" charset="0"/>
              </a:rPr>
              <a:t>, </a:t>
            </a:r>
            <a:r>
              <a:rPr lang="en-SG" sz="2000" dirty="0" err="1" smtClean="0">
                <a:latin typeface="Arial" charset="0"/>
                <a:ea typeface="Arial" charset="0"/>
                <a:cs typeface="Arial" charset="0"/>
              </a:rPr>
              <a:t>flat_model</a:t>
            </a:r>
            <a:r>
              <a:rPr lang="en-SG" sz="2000" dirty="0" smtClean="0">
                <a:latin typeface="Arial" charset="0"/>
                <a:ea typeface="Arial" charset="0"/>
                <a:cs typeface="Arial" charset="0"/>
              </a:rPr>
              <a:t>, </a:t>
            </a:r>
            <a:r>
              <a:rPr lang="en-SG" sz="2000" dirty="0" err="1" smtClean="0">
                <a:latin typeface="Arial" charset="0"/>
                <a:ea typeface="Arial" charset="0"/>
                <a:cs typeface="Arial" charset="0"/>
              </a:rPr>
              <a:t>lease_commence_date</a:t>
            </a:r>
            <a:r>
              <a:rPr lang="en-SG" sz="2000" dirty="0" smtClean="0">
                <a:latin typeface="Arial" charset="0"/>
                <a:ea typeface="Arial" charset="0"/>
                <a:cs typeface="Arial" charset="0"/>
              </a:rPr>
              <a:t>, </a:t>
            </a:r>
            <a:r>
              <a:rPr lang="en-SG" sz="2000" dirty="0" err="1" smtClean="0">
                <a:latin typeface="Arial" charset="0"/>
                <a:ea typeface="Arial" charset="0"/>
                <a:cs typeface="Arial" charset="0"/>
              </a:rPr>
              <a:t>remaining_lease</a:t>
            </a:r>
            <a:r>
              <a:rPr lang="en-SG" sz="2000" dirty="0" smtClean="0">
                <a:latin typeface="Arial" charset="0"/>
                <a:ea typeface="Arial" charset="0"/>
                <a:cs typeface="Arial" charset="0"/>
              </a:rPr>
              <a:t>, </a:t>
            </a:r>
            <a:r>
              <a:rPr lang="en-SG" sz="2000" dirty="0" err="1" smtClean="0">
                <a:latin typeface="Arial" charset="0"/>
                <a:ea typeface="Arial" charset="0"/>
                <a:cs typeface="Arial" charset="0"/>
              </a:rPr>
              <a:t>resale_price</a:t>
            </a:r>
            <a:endParaRPr lang="en-SG" sz="2000" dirty="0">
              <a:latin typeface="Arial" charset="0"/>
              <a:ea typeface="Arial" charset="0"/>
              <a:cs typeface="Arial" charset="0"/>
            </a:endParaRPr>
          </a:p>
          <a:p>
            <a:pPr marL="361950" lvl="1" indent="-361950">
              <a:buFont typeface="Wingdings" panose="05000000000000000000" pitchFamily="2" charset="2"/>
              <a:buChar char="§"/>
            </a:pPr>
            <a:r>
              <a:rPr lang="en-SG" sz="2000" dirty="0">
                <a:latin typeface="Arial" charset="0"/>
                <a:ea typeface="Arial" charset="0"/>
                <a:cs typeface="Arial" charset="0"/>
              </a:rPr>
              <a:t>Resale transactions covered 26 towns</a:t>
            </a:r>
          </a:p>
          <a:p>
            <a:pPr marL="800100" lvl="1" indent="-406400">
              <a:buFont typeface="Wingdings" panose="05000000000000000000" pitchFamily="2" charset="2"/>
              <a:buChar char="§"/>
              <a:tabLst>
                <a:tab pos="355600" algn="l"/>
              </a:tabLst>
            </a:pPr>
            <a:endParaRPr lang="en-SG" sz="2000" dirty="0" smtClean="0">
              <a:latin typeface="Arial" charset="0"/>
              <a:ea typeface="Arial" charset="0"/>
              <a:cs typeface="Arial" charset="0"/>
            </a:endParaRPr>
          </a:p>
          <a:p>
            <a:pPr marL="355600" indent="-355600">
              <a:buFont typeface="Wingdings" panose="05000000000000000000" pitchFamily="2" charset="2"/>
              <a:buChar char="§"/>
              <a:tabLst>
                <a:tab pos="355600" algn="l"/>
              </a:tabLst>
            </a:pPr>
            <a:endParaRPr lang="en-SG" sz="2000" dirty="0" smtClean="0">
              <a:latin typeface="Arial" charset="0"/>
              <a:ea typeface="Arial" charset="0"/>
              <a:cs typeface="Arial" charset="0"/>
            </a:endParaRPr>
          </a:p>
        </p:txBody>
      </p:sp>
      <p:sp>
        <p:nvSpPr>
          <p:cNvPr id="5" name="TextBox 4"/>
          <p:cNvSpPr txBox="1"/>
          <p:nvPr/>
        </p:nvSpPr>
        <p:spPr>
          <a:xfrm>
            <a:off x="141937" y="6375692"/>
            <a:ext cx="4526280" cy="369332"/>
          </a:xfrm>
          <a:prstGeom prst="rect">
            <a:avLst/>
          </a:prstGeom>
          <a:noFill/>
        </p:spPr>
        <p:txBody>
          <a:bodyPr wrap="square" rtlCol="0">
            <a:spAutoFit/>
          </a:bodyPr>
          <a:lstStyle/>
          <a:p>
            <a:r>
              <a:rPr lang="en-US" cap="all" dirty="0"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2040898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charset="0"/>
                <a:ea typeface="Helvetica Neue" charset="0"/>
                <a:cs typeface="Helvetica Neue" charset="0"/>
              </a:rPr>
              <a:t>ABOUT THE DATA SET</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a:xfrm>
            <a:off x="1024128" y="1863969"/>
            <a:ext cx="9720071" cy="3149600"/>
          </a:xfrm>
        </p:spPr>
        <p:txBody>
          <a:bodyPr>
            <a:noAutofit/>
          </a:bodyPr>
          <a:lstStyle/>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Median resale price was $</a:t>
            </a:r>
            <a:r>
              <a:rPr lang="is-IS" sz="2000" dirty="0">
                <a:latin typeface="Arial" charset="0"/>
                <a:ea typeface="Arial" charset="0"/>
                <a:cs typeface="Arial" charset="0"/>
              </a:rPr>
              <a:t> </a:t>
            </a:r>
            <a:r>
              <a:rPr lang="is-IS" sz="2000" dirty="0" smtClean="0">
                <a:latin typeface="Arial" charset="0"/>
                <a:ea typeface="Arial" charset="0"/>
                <a:cs typeface="Arial" charset="0"/>
              </a:rPr>
              <a:t>410,000</a:t>
            </a:r>
            <a:endParaRPr lang="en-SG" sz="2000" dirty="0" smtClean="0">
              <a:latin typeface="Arial" charset="0"/>
              <a:ea typeface="Arial" charset="0"/>
              <a:cs typeface="Arial" charset="0"/>
            </a:endParaRPr>
          </a:p>
          <a:p>
            <a:pPr marL="355600" indent="-355600">
              <a:buFont typeface="Wingdings" panose="05000000000000000000" pitchFamily="2" charset="2"/>
              <a:buChar char="§"/>
              <a:tabLst>
                <a:tab pos="355600" algn="l"/>
              </a:tabLst>
            </a:pPr>
            <a:r>
              <a:rPr lang="en-US" sz="2000" dirty="0" smtClean="0">
                <a:latin typeface="Arial" charset="0"/>
                <a:ea typeface="Arial" charset="0"/>
                <a:cs typeface="Arial" charset="0"/>
              </a:rPr>
              <a:t>Highest </a:t>
            </a:r>
            <a:r>
              <a:rPr lang="en-US" sz="2000" dirty="0">
                <a:latin typeface="Arial" charset="0"/>
                <a:ea typeface="Arial" charset="0"/>
                <a:cs typeface="Arial" charset="0"/>
              </a:rPr>
              <a:t>resale price was $</a:t>
            </a:r>
            <a:r>
              <a:rPr lang="en-US" sz="2000" dirty="0" smtClean="0">
                <a:latin typeface="Arial" charset="0"/>
                <a:ea typeface="Arial" charset="0"/>
                <a:cs typeface="Arial" charset="0"/>
              </a:rPr>
              <a:t>1,180,000 </a:t>
            </a:r>
            <a:r>
              <a:rPr lang="en-US" sz="2000" dirty="0">
                <a:latin typeface="Arial" charset="0"/>
                <a:ea typeface="Arial" charset="0"/>
                <a:cs typeface="Arial" charset="0"/>
              </a:rPr>
              <a:t>for a flat in </a:t>
            </a:r>
            <a:r>
              <a:rPr lang="en-US" sz="2000" dirty="0" err="1">
                <a:latin typeface="Arial" charset="0"/>
                <a:ea typeface="Arial" charset="0"/>
                <a:cs typeface="Arial" charset="0"/>
              </a:rPr>
              <a:t>Bishan</a:t>
            </a:r>
            <a:r>
              <a:rPr lang="en-US" sz="2000" dirty="0">
                <a:latin typeface="Arial" charset="0"/>
                <a:ea typeface="Arial" charset="0"/>
                <a:cs typeface="Arial" charset="0"/>
              </a:rPr>
              <a:t>, sold in </a:t>
            </a:r>
            <a:r>
              <a:rPr lang="en-US" sz="2000" dirty="0" smtClean="0">
                <a:latin typeface="Arial" charset="0"/>
                <a:ea typeface="Arial" charset="0"/>
                <a:cs typeface="Arial" charset="0"/>
              </a:rPr>
              <a:t>2017-02</a:t>
            </a:r>
          </a:p>
          <a:p>
            <a:pPr marL="660400" lvl="1" indent="-304800">
              <a:buFont typeface="Wingdings" panose="05000000000000000000" pitchFamily="2" charset="2"/>
              <a:buChar char="§"/>
              <a:tabLst>
                <a:tab pos="355600" algn="l"/>
              </a:tabLst>
            </a:pPr>
            <a:r>
              <a:rPr lang="en-US" sz="2000" dirty="0" smtClean="0">
                <a:latin typeface="Arial" charset="0"/>
                <a:ea typeface="Arial" charset="0"/>
                <a:cs typeface="Arial" charset="0"/>
              </a:rPr>
              <a:t>Flat-type</a:t>
            </a:r>
            <a:r>
              <a:rPr lang="en-US" sz="2000" dirty="0">
                <a:latin typeface="Arial" charset="0"/>
                <a:ea typeface="Arial" charset="0"/>
                <a:cs typeface="Arial" charset="0"/>
              </a:rPr>
              <a:t>: 5 </a:t>
            </a:r>
            <a:r>
              <a:rPr lang="en-US" sz="2000" dirty="0" smtClean="0">
                <a:latin typeface="Arial" charset="0"/>
                <a:ea typeface="Arial" charset="0"/>
                <a:cs typeface="Arial" charset="0"/>
              </a:rPr>
              <a:t>room</a:t>
            </a:r>
          </a:p>
          <a:p>
            <a:pPr marL="660400" lvl="1" indent="-304800">
              <a:buFont typeface="Wingdings" panose="05000000000000000000" pitchFamily="2" charset="2"/>
              <a:buChar char="§"/>
              <a:tabLst>
                <a:tab pos="355600" algn="l"/>
              </a:tabLst>
            </a:pPr>
            <a:r>
              <a:rPr lang="en-US" sz="2000" dirty="0" smtClean="0">
                <a:latin typeface="Arial" charset="0"/>
                <a:ea typeface="Arial" charset="0"/>
                <a:cs typeface="Arial" charset="0"/>
              </a:rPr>
              <a:t>Floor number: 40 to 42</a:t>
            </a:r>
          </a:p>
          <a:p>
            <a:pPr marL="660400" lvl="1" indent="-304800">
              <a:buFont typeface="Wingdings" panose="05000000000000000000" pitchFamily="2" charset="2"/>
              <a:buChar char="§"/>
              <a:tabLst>
                <a:tab pos="355600" algn="l"/>
              </a:tabLst>
            </a:pPr>
            <a:r>
              <a:rPr lang="en-US" sz="2000" dirty="0" smtClean="0">
                <a:latin typeface="Arial" charset="0"/>
                <a:ea typeface="Arial" charset="0"/>
                <a:cs typeface="Arial" charset="0"/>
              </a:rPr>
              <a:t>Floor area: 120 </a:t>
            </a:r>
            <a:r>
              <a:rPr lang="en-US" sz="2000" dirty="0" err="1" smtClean="0">
                <a:latin typeface="Arial" charset="0"/>
                <a:ea typeface="Arial" charset="0"/>
                <a:cs typeface="Arial" charset="0"/>
              </a:rPr>
              <a:t>sqm</a:t>
            </a:r>
            <a:endParaRPr lang="en-US" sz="2000" dirty="0" smtClean="0">
              <a:latin typeface="Arial" charset="0"/>
              <a:ea typeface="Arial" charset="0"/>
              <a:cs typeface="Arial" charset="0"/>
            </a:endParaRPr>
          </a:p>
          <a:p>
            <a:pPr marL="660400" lvl="1" indent="-304800">
              <a:buFont typeface="Wingdings" panose="05000000000000000000" pitchFamily="2" charset="2"/>
              <a:buChar char="§"/>
              <a:tabLst>
                <a:tab pos="355600" algn="l"/>
              </a:tabLst>
            </a:pPr>
            <a:r>
              <a:rPr lang="en-US" sz="2000" dirty="0" smtClean="0">
                <a:latin typeface="Arial" charset="0"/>
                <a:ea typeface="Arial" charset="0"/>
                <a:cs typeface="Arial" charset="0"/>
              </a:rPr>
              <a:t>Remaining Lease: 93 years</a:t>
            </a:r>
          </a:p>
          <a:p>
            <a:pPr marL="355600" lvl="1" indent="-355600">
              <a:buFont typeface="Wingdings" panose="05000000000000000000" pitchFamily="2" charset="2"/>
              <a:buChar char="§"/>
            </a:pPr>
            <a:r>
              <a:rPr lang="en-US" sz="2000" dirty="0" smtClean="0">
                <a:latin typeface="Arial" charset="0"/>
                <a:ea typeface="Arial" charset="0"/>
                <a:cs typeface="Arial" charset="0"/>
              </a:rPr>
              <a:t>Number of resale transactions by flat-type:</a:t>
            </a:r>
          </a:p>
          <a:p>
            <a:pPr marL="355600" indent="-355600">
              <a:buFont typeface="Wingdings" panose="05000000000000000000" pitchFamily="2" charset="2"/>
              <a:buChar char="§"/>
              <a:tabLst>
                <a:tab pos="355600" algn="l"/>
              </a:tabLst>
            </a:pPr>
            <a:endParaRPr lang="en-SG" sz="2000" dirty="0" smtClean="0">
              <a:latin typeface="Arial" charset="0"/>
              <a:ea typeface="Arial" charset="0"/>
              <a:cs typeface="Arial" charset="0"/>
            </a:endParaRPr>
          </a:p>
        </p:txBody>
      </p:sp>
      <p:sp>
        <p:nvSpPr>
          <p:cNvPr id="7" name="TextBox 6"/>
          <p:cNvSpPr txBox="1"/>
          <p:nvPr/>
        </p:nvSpPr>
        <p:spPr>
          <a:xfrm>
            <a:off x="1024127" y="4476440"/>
            <a:ext cx="5824493" cy="1815882"/>
          </a:xfrm>
          <a:prstGeom prst="rect">
            <a:avLst/>
          </a:prstGeom>
          <a:noFill/>
        </p:spPr>
        <p:txBody>
          <a:bodyPr wrap="square" numCol="2" rtlCol="0">
            <a:spAutoFit/>
          </a:bodyPr>
          <a:lstStyle/>
          <a:p>
            <a:pPr marL="538480" lvl="2">
              <a:tabLst>
                <a:tab pos="355600" algn="l"/>
              </a:tabLst>
            </a:pPr>
            <a:r>
              <a:rPr lang="en-US" sz="1600" dirty="0">
                <a:latin typeface="Arial" charset="0"/>
                <a:ea typeface="Arial" charset="0"/>
                <a:cs typeface="Arial" charset="0"/>
              </a:rPr>
              <a:t>1 ROOM: 25 </a:t>
            </a:r>
          </a:p>
          <a:p>
            <a:pPr marL="538480" lvl="2">
              <a:tabLst>
                <a:tab pos="355600" algn="l"/>
              </a:tabLst>
            </a:pPr>
            <a:r>
              <a:rPr lang="en-US" sz="1600" dirty="0">
                <a:latin typeface="Arial" charset="0"/>
                <a:ea typeface="Arial" charset="0"/>
                <a:cs typeface="Arial" charset="0"/>
              </a:rPr>
              <a:t>2 ROOM: 598 	</a:t>
            </a:r>
          </a:p>
          <a:p>
            <a:pPr marL="538480" lvl="2">
              <a:tabLst>
                <a:tab pos="355600" algn="l"/>
              </a:tabLst>
            </a:pPr>
            <a:r>
              <a:rPr lang="en-US" sz="1600" dirty="0">
                <a:latin typeface="Arial" charset="0"/>
                <a:ea typeface="Arial" charset="0"/>
                <a:cs typeface="Arial" charset="0"/>
              </a:rPr>
              <a:t>3 ROOM: 15611 </a:t>
            </a:r>
          </a:p>
          <a:p>
            <a:pPr marL="538480" lvl="2">
              <a:tabLst>
                <a:tab pos="355600" algn="l"/>
              </a:tabLst>
            </a:pPr>
            <a:r>
              <a:rPr lang="en-US" sz="1600" dirty="0">
                <a:latin typeface="Arial" charset="0"/>
                <a:ea typeface="Arial" charset="0"/>
                <a:cs typeface="Arial" charset="0"/>
              </a:rPr>
              <a:t>4 ROOM: 24628 </a:t>
            </a:r>
          </a:p>
          <a:p>
            <a:pPr marL="538480" lvl="2">
              <a:tabLst>
                <a:tab pos="355600" algn="l"/>
              </a:tabLst>
            </a:pPr>
            <a:endParaRPr lang="en-US" sz="1600" dirty="0" smtClean="0">
              <a:latin typeface="Arial" charset="0"/>
              <a:ea typeface="Arial" charset="0"/>
              <a:cs typeface="Arial" charset="0"/>
            </a:endParaRPr>
          </a:p>
          <a:p>
            <a:pPr marL="538480" lvl="2">
              <a:tabLst>
                <a:tab pos="355600" algn="l"/>
              </a:tabLst>
            </a:pPr>
            <a:endParaRPr lang="en-US" sz="1600" dirty="0">
              <a:latin typeface="Arial" charset="0"/>
              <a:ea typeface="Arial" charset="0"/>
              <a:cs typeface="Arial" charset="0"/>
            </a:endParaRPr>
          </a:p>
          <a:p>
            <a:pPr marL="538480" lvl="2">
              <a:tabLst>
                <a:tab pos="355600" algn="l"/>
              </a:tabLst>
            </a:pPr>
            <a:endParaRPr lang="en-US" sz="1600" dirty="0" smtClean="0">
              <a:latin typeface="Arial" charset="0"/>
              <a:ea typeface="Arial" charset="0"/>
              <a:cs typeface="Arial" charset="0"/>
            </a:endParaRPr>
          </a:p>
          <a:p>
            <a:pPr marL="538480" lvl="2">
              <a:tabLst>
                <a:tab pos="355600" algn="l"/>
              </a:tabLst>
            </a:pPr>
            <a:r>
              <a:rPr lang="en-US" sz="1600" dirty="0" smtClean="0">
                <a:latin typeface="Arial" charset="0"/>
                <a:ea typeface="Arial" charset="0"/>
                <a:cs typeface="Arial" charset="0"/>
              </a:rPr>
              <a:t>5 </a:t>
            </a:r>
            <a:r>
              <a:rPr lang="en-US" sz="1600" dirty="0">
                <a:latin typeface="Arial" charset="0"/>
                <a:ea typeface="Arial" charset="0"/>
                <a:cs typeface="Arial" charset="0"/>
              </a:rPr>
              <a:t>ROOM: 14257 </a:t>
            </a:r>
          </a:p>
          <a:p>
            <a:pPr marL="538480" lvl="2">
              <a:tabLst>
                <a:tab pos="355600" algn="l"/>
              </a:tabLst>
            </a:pPr>
            <a:r>
              <a:rPr lang="en-US" sz="1600" dirty="0">
                <a:latin typeface="Arial" charset="0"/>
                <a:ea typeface="Arial" charset="0"/>
                <a:cs typeface="Arial" charset="0"/>
              </a:rPr>
              <a:t>EXECUTIVE: 4681 </a:t>
            </a:r>
          </a:p>
          <a:p>
            <a:pPr marL="538480" lvl="2">
              <a:tabLst>
                <a:tab pos="355600" algn="l"/>
              </a:tabLst>
            </a:pPr>
            <a:r>
              <a:rPr lang="en-US" sz="1600" dirty="0">
                <a:latin typeface="Arial" charset="0"/>
                <a:ea typeface="Arial" charset="0"/>
                <a:cs typeface="Arial" charset="0"/>
              </a:rPr>
              <a:t>MULTI-GENERATION: 9</a:t>
            </a:r>
          </a:p>
        </p:txBody>
      </p:sp>
      <p:sp>
        <p:nvSpPr>
          <p:cNvPr id="8" name="TextBox 7"/>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692686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PROCESS</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a:xfrm>
            <a:off x="1117263" y="1968500"/>
            <a:ext cx="9720071" cy="4023360"/>
          </a:xfrm>
        </p:spPr>
        <p:txBody>
          <a:bodyPr>
            <a:noAutofit/>
          </a:bodyPr>
          <a:lstStyle/>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Data </a:t>
            </a:r>
            <a:r>
              <a:rPr lang="en-SG" sz="2000" dirty="0" smtClean="0">
                <a:latin typeface="Arial" charset="0"/>
                <a:ea typeface="Arial" charset="0"/>
                <a:cs typeface="Arial" charset="0"/>
              </a:rPr>
              <a:t>was loaded into </a:t>
            </a:r>
            <a:r>
              <a:rPr lang="en-SG" sz="2000" dirty="0" err="1" smtClean="0">
                <a:latin typeface="Arial" charset="0"/>
                <a:ea typeface="Arial" charset="0"/>
                <a:cs typeface="Arial" charset="0"/>
              </a:rPr>
              <a:t>numpy</a:t>
            </a:r>
            <a:r>
              <a:rPr lang="en-SG" sz="2000" dirty="0" smtClean="0">
                <a:latin typeface="Arial" charset="0"/>
                <a:ea typeface="Arial" charset="0"/>
                <a:cs typeface="Arial" charset="0"/>
              </a:rPr>
              <a:t> array using </a:t>
            </a:r>
            <a:r>
              <a:rPr lang="en-SG" sz="2000" dirty="0" err="1" smtClean="0">
                <a:latin typeface="Arial" charset="0"/>
                <a:ea typeface="Arial" charset="0"/>
                <a:cs typeface="Arial" charset="0"/>
              </a:rPr>
              <a:t>np.genfromtext</a:t>
            </a:r>
            <a:r>
              <a:rPr lang="en-SG" sz="2000" dirty="0" smtClean="0">
                <a:latin typeface="Arial" charset="0"/>
                <a:ea typeface="Arial" charset="0"/>
                <a:cs typeface="Arial" charset="0"/>
              </a:rPr>
              <a:t> selectively. </a:t>
            </a:r>
            <a:r>
              <a:rPr lang="en-SG" sz="2000" dirty="0" smtClean="0">
                <a:latin typeface="Arial" charset="0"/>
                <a:ea typeface="Arial" charset="0"/>
                <a:cs typeface="Arial" charset="0"/>
              </a:rPr>
              <a:t>Some columns such as ‘block’ and ‘</a:t>
            </a:r>
            <a:r>
              <a:rPr lang="en-SG" sz="2000" dirty="0" err="1" smtClean="0">
                <a:latin typeface="Arial" charset="0"/>
                <a:ea typeface="Arial" charset="0"/>
                <a:cs typeface="Arial" charset="0"/>
              </a:rPr>
              <a:t>street_name</a:t>
            </a:r>
            <a:r>
              <a:rPr lang="en-SG" sz="2000" dirty="0" smtClean="0">
                <a:latin typeface="Arial" charset="0"/>
                <a:ea typeface="Arial" charset="0"/>
                <a:cs typeface="Arial" charset="0"/>
              </a:rPr>
              <a:t>’ were omitted as there would be too many different data values for the </a:t>
            </a:r>
            <a:r>
              <a:rPr lang="en-SG" sz="2000" dirty="0" smtClean="0">
                <a:latin typeface="Arial" charset="0"/>
                <a:ea typeface="Arial" charset="0"/>
                <a:cs typeface="Arial" charset="0"/>
              </a:rPr>
              <a:t>purpose of this analysis</a:t>
            </a:r>
            <a:endParaRPr lang="en-SG" sz="2000" dirty="0" smtClean="0">
              <a:latin typeface="Arial" charset="0"/>
              <a:ea typeface="Arial" charset="0"/>
              <a:cs typeface="Arial" charset="0"/>
            </a:endParaRP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Histogram </a:t>
            </a:r>
            <a:r>
              <a:rPr lang="en-SG" sz="2000" dirty="0" smtClean="0">
                <a:latin typeface="Arial" charset="0"/>
                <a:ea typeface="Arial" charset="0"/>
                <a:cs typeface="Arial" charset="0"/>
              </a:rPr>
              <a:t>was used </a:t>
            </a:r>
            <a:r>
              <a:rPr lang="en-SG" sz="2000" dirty="0" smtClean="0">
                <a:latin typeface="Arial" charset="0"/>
                <a:ea typeface="Arial" charset="0"/>
                <a:cs typeface="Arial" charset="0"/>
              </a:rPr>
              <a:t>to </a:t>
            </a:r>
            <a:r>
              <a:rPr lang="en-SG" sz="2000" dirty="0" smtClean="0">
                <a:latin typeface="Arial" charset="0"/>
                <a:ea typeface="Arial" charset="0"/>
                <a:cs typeface="Arial" charset="0"/>
              </a:rPr>
              <a:t>show the </a:t>
            </a:r>
            <a:r>
              <a:rPr lang="en-SG" sz="2000" b="1" dirty="0" smtClean="0">
                <a:solidFill>
                  <a:srgbClr val="0070C0"/>
                </a:solidFill>
                <a:latin typeface="Arial" charset="0"/>
                <a:ea typeface="Arial" charset="0"/>
                <a:cs typeface="Arial" charset="0"/>
              </a:rPr>
              <a:t>distribution </a:t>
            </a:r>
            <a:r>
              <a:rPr lang="en-SG" sz="2000" b="1" dirty="0" smtClean="0">
                <a:solidFill>
                  <a:srgbClr val="0070C0"/>
                </a:solidFill>
                <a:latin typeface="Arial" charset="0"/>
                <a:ea typeface="Arial" charset="0"/>
                <a:cs typeface="Arial" charset="0"/>
              </a:rPr>
              <a:t>of resale prices</a:t>
            </a:r>
            <a:endParaRPr lang="en-SG" sz="2000" dirty="0">
              <a:latin typeface="Arial" charset="0"/>
              <a:ea typeface="Arial" charset="0"/>
              <a:cs typeface="Arial" charset="0"/>
            </a:endParaRPr>
          </a:p>
          <a:p>
            <a:pPr marL="711200" lvl="1" indent="-355600">
              <a:buFont typeface="Wingdings" panose="05000000000000000000" pitchFamily="2" charset="2"/>
              <a:buChar char="§"/>
              <a:tabLst>
                <a:tab pos="355600" algn="l"/>
              </a:tabLst>
            </a:pPr>
            <a:r>
              <a:rPr lang="en-SG" sz="1600" dirty="0" err="1" smtClean="0">
                <a:latin typeface="Arial" charset="0"/>
                <a:ea typeface="Arial" charset="0"/>
                <a:cs typeface="Arial" charset="0"/>
              </a:rPr>
              <a:t>plt.hist</a:t>
            </a:r>
            <a:r>
              <a:rPr lang="en-SG" sz="1600" dirty="0" smtClean="0">
                <a:latin typeface="Arial" charset="0"/>
                <a:ea typeface="Arial" charset="0"/>
                <a:cs typeface="Arial" charset="0"/>
              </a:rPr>
              <a:t> to plot histograms with </a:t>
            </a:r>
            <a:r>
              <a:rPr lang="en-SG" sz="1600" dirty="0" err="1" smtClean="0">
                <a:latin typeface="Arial" charset="0"/>
                <a:ea typeface="Arial" charset="0"/>
                <a:cs typeface="Arial" charset="0"/>
              </a:rPr>
              <a:t>plt.text</a:t>
            </a:r>
            <a:r>
              <a:rPr lang="en-SG" sz="1600" dirty="0" smtClean="0">
                <a:latin typeface="Arial" charset="0"/>
                <a:ea typeface="Arial" charset="0"/>
                <a:cs typeface="Arial" charset="0"/>
              </a:rPr>
              <a:t> and </a:t>
            </a:r>
            <a:r>
              <a:rPr lang="en-SG" sz="1600" dirty="0" err="1" smtClean="0">
                <a:latin typeface="Arial" charset="0"/>
                <a:ea typeface="Arial" charset="0"/>
                <a:cs typeface="Arial" charset="0"/>
              </a:rPr>
              <a:t>bbox</a:t>
            </a:r>
            <a:r>
              <a:rPr lang="en-SG" sz="1600" dirty="0" smtClean="0">
                <a:latin typeface="Arial" charset="0"/>
                <a:ea typeface="Arial" charset="0"/>
                <a:cs typeface="Arial" charset="0"/>
              </a:rPr>
              <a:t> specifications to annotate number of transactions </a:t>
            </a:r>
            <a:endParaRPr lang="en-SG" sz="1600" dirty="0" smtClean="0">
              <a:latin typeface="Arial" charset="0"/>
              <a:ea typeface="Arial" charset="0"/>
              <a:cs typeface="Arial" charset="0"/>
            </a:endParaRPr>
          </a:p>
          <a:p>
            <a:pPr marL="355600" indent="-355600">
              <a:buFont typeface="Wingdings" panose="05000000000000000000" pitchFamily="2" charset="2"/>
              <a:buChar char="§"/>
              <a:tabLst>
                <a:tab pos="355600" algn="l"/>
              </a:tabLst>
            </a:pPr>
            <a:r>
              <a:rPr lang="en-SG" sz="2000" dirty="0" smtClean="0">
                <a:latin typeface="Arial" charset="0"/>
                <a:ea typeface="Arial" charset="0"/>
                <a:cs typeface="Arial" charset="0"/>
              </a:rPr>
              <a:t>Boxplots to compare </a:t>
            </a:r>
            <a:r>
              <a:rPr lang="en-SG" sz="2000" b="1" dirty="0" smtClean="0">
                <a:solidFill>
                  <a:srgbClr val="0070C0"/>
                </a:solidFill>
                <a:latin typeface="Arial" charset="0"/>
                <a:ea typeface="Arial" charset="0"/>
                <a:cs typeface="Arial" charset="0"/>
              </a:rPr>
              <a:t>resale price distributions for different flat types</a:t>
            </a:r>
          </a:p>
          <a:p>
            <a:pPr marL="711200" lvl="1" indent="-355600">
              <a:buFont typeface="Wingdings" panose="05000000000000000000" pitchFamily="2" charset="2"/>
              <a:buChar char="§"/>
              <a:tabLst>
                <a:tab pos="355600" algn="l"/>
              </a:tabLst>
            </a:pPr>
            <a:r>
              <a:rPr lang="en-SG" sz="1600" dirty="0" err="1" smtClean="0">
                <a:latin typeface="Arial" charset="0"/>
                <a:ea typeface="Arial" charset="0"/>
                <a:cs typeface="Arial" charset="0"/>
              </a:rPr>
              <a:t>plt.boxplot</a:t>
            </a:r>
            <a:r>
              <a:rPr lang="en-SG" sz="1600" dirty="0" smtClean="0">
                <a:latin typeface="Arial" charset="0"/>
                <a:ea typeface="Arial" charset="0"/>
                <a:cs typeface="Arial" charset="0"/>
              </a:rPr>
              <a:t> to plot boxplots, defining properties for median, box, cap, whisker and flier to refine aesthetics</a:t>
            </a:r>
            <a:endParaRPr lang="en-SG" sz="1600" dirty="0" smtClean="0">
              <a:latin typeface="Arial" charset="0"/>
              <a:ea typeface="Arial" charset="0"/>
              <a:cs typeface="Arial" charset="0"/>
            </a:endParaRPr>
          </a:p>
          <a:p>
            <a:pPr marL="355600" indent="-355600">
              <a:buFont typeface="Wingdings" panose="05000000000000000000" pitchFamily="2" charset="2"/>
              <a:buChar char="§"/>
              <a:tabLst>
                <a:tab pos="355600" algn="l"/>
              </a:tabLst>
            </a:pPr>
            <a:r>
              <a:rPr lang="en-US" sz="2000" dirty="0" smtClean="0">
                <a:latin typeface="Arial" charset="0"/>
                <a:ea typeface="Arial" charset="0"/>
                <a:cs typeface="Arial" charset="0"/>
              </a:rPr>
              <a:t>Distribution could be expected to vary between towns.  To dive deeper in the data, histograms and boxplots could be generated for a user-specified town (available as separate </a:t>
            </a:r>
            <a:r>
              <a:rPr lang="en-US" sz="2000" dirty="0" err="1" smtClean="0">
                <a:latin typeface="Arial" charset="0"/>
                <a:ea typeface="Arial" charset="0"/>
                <a:cs typeface="Arial" charset="0"/>
              </a:rPr>
              <a:t>jupyter</a:t>
            </a:r>
            <a:r>
              <a:rPr lang="en-US" sz="2000" dirty="0" smtClean="0">
                <a:latin typeface="Arial" charset="0"/>
                <a:ea typeface="Arial" charset="0"/>
                <a:cs typeface="Arial" charset="0"/>
              </a:rPr>
              <a:t> notebook)</a:t>
            </a:r>
          </a:p>
          <a:p>
            <a:pPr marL="355600" indent="-355600">
              <a:buFont typeface="Wingdings" panose="05000000000000000000" pitchFamily="2" charset="2"/>
              <a:buChar char="§"/>
              <a:tabLst>
                <a:tab pos="355600" algn="l"/>
              </a:tabLst>
            </a:pPr>
            <a:r>
              <a:rPr lang="en-US" sz="2000" dirty="0" smtClean="0">
                <a:latin typeface="Arial" charset="0"/>
                <a:ea typeface="Arial" charset="0"/>
                <a:cs typeface="Arial" charset="0"/>
              </a:rPr>
              <a:t>For this presentation, the overall distribution will be shown</a:t>
            </a:r>
            <a:endParaRPr lang="en-US" sz="2000" dirty="0" smtClean="0">
              <a:latin typeface="Arial" charset="0"/>
              <a:ea typeface="Arial" charset="0"/>
              <a:cs typeface="Arial" charset="0"/>
            </a:endParaRPr>
          </a:p>
          <a:p>
            <a:pPr marL="173736" lvl="1" indent="0">
              <a:buNone/>
              <a:tabLst>
                <a:tab pos="355600" algn="l"/>
              </a:tabLst>
            </a:pPr>
            <a:r>
              <a:rPr lang="en-SG" sz="2000" dirty="0" smtClean="0">
                <a:latin typeface="Arial" charset="0"/>
                <a:ea typeface="Arial" charset="0"/>
                <a:cs typeface="Arial" charset="0"/>
              </a:rPr>
              <a:t>     </a:t>
            </a:r>
            <a:endParaRPr lang="en-SG" sz="2000" dirty="0" smtClean="0">
              <a:latin typeface="Arial" charset="0"/>
              <a:ea typeface="Arial" charset="0"/>
              <a:cs typeface="Arial" charset="0"/>
            </a:endParaRPr>
          </a:p>
        </p:txBody>
      </p:sp>
      <p:sp>
        <p:nvSpPr>
          <p:cNvPr id="6" name="TextBox 5"/>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2027864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PROCESS</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a:xfrm>
            <a:off x="1024129" y="1884680"/>
            <a:ext cx="9720071" cy="4023360"/>
          </a:xfrm>
        </p:spPr>
        <p:txBody>
          <a:bodyPr>
            <a:noAutofit/>
          </a:bodyPr>
          <a:lstStyle/>
          <a:p>
            <a:pPr marL="479425" indent="-298450">
              <a:lnSpc>
                <a:spcPct val="100000"/>
              </a:lnSpc>
              <a:buFont typeface="Wingdings" charset="2"/>
              <a:buChar char="§"/>
              <a:tabLst>
                <a:tab pos="355600" algn="l"/>
              </a:tabLst>
            </a:pPr>
            <a:r>
              <a:rPr lang="en-SG" sz="2000" dirty="0" smtClean="0">
                <a:latin typeface="Arial" charset="0"/>
                <a:ea typeface="Arial" charset="0"/>
                <a:cs typeface="Arial" charset="0"/>
              </a:rPr>
              <a:t>Besides resale price, some variables of interest </a:t>
            </a:r>
            <a:r>
              <a:rPr lang="en-SG" sz="2000" dirty="0" smtClean="0">
                <a:latin typeface="Arial" charset="0"/>
                <a:ea typeface="Arial" charset="0"/>
                <a:cs typeface="Arial" charset="0"/>
              </a:rPr>
              <a:t>are floor </a:t>
            </a:r>
            <a:r>
              <a:rPr lang="en-SG" sz="2000" dirty="0" smtClean="0">
                <a:latin typeface="Arial" charset="0"/>
                <a:ea typeface="Arial" charset="0"/>
                <a:cs typeface="Arial" charset="0"/>
              </a:rPr>
              <a:t>area and </a:t>
            </a:r>
            <a:r>
              <a:rPr lang="en-SG" sz="2000" dirty="0" smtClean="0">
                <a:latin typeface="Arial" charset="0"/>
                <a:ea typeface="Arial" charset="0"/>
                <a:cs typeface="Arial" charset="0"/>
              </a:rPr>
              <a:t>remaining lease</a:t>
            </a:r>
            <a:endParaRPr lang="en-SG" sz="2000" dirty="0" smtClean="0">
              <a:latin typeface="Arial" charset="0"/>
              <a:ea typeface="Arial" charset="0"/>
              <a:cs typeface="Arial" charset="0"/>
            </a:endParaRPr>
          </a:p>
          <a:p>
            <a:pPr marL="479425" indent="-298450">
              <a:lnSpc>
                <a:spcPct val="100000"/>
              </a:lnSpc>
              <a:buFont typeface="Wingdings" charset="2"/>
              <a:buChar char="§"/>
              <a:tabLst>
                <a:tab pos="355600" algn="l"/>
              </a:tabLst>
            </a:pPr>
            <a:r>
              <a:rPr lang="en-SG" sz="2000" dirty="0" smtClean="0">
                <a:latin typeface="Arial" charset="0"/>
                <a:ea typeface="Arial" charset="0"/>
                <a:cs typeface="Arial" charset="0"/>
              </a:rPr>
              <a:t>Scatterplot to visualize </a:t>
            </a:r>
            <a:r>
              <a:rPr lang="en-SG" sz="2000" b="1" dirty="0" smtClean="0">
                <a:solidFill>
                  <a:srgbClr val="0070C0"/>
                </a:solidFill>
                <a:latin typeface="Arial" charset="0"/>
                <a:ea typeface="Arial" charset="0"/>
                <a:cs typeface="Arial" charset="0"/>
              </a:rPr>
              <a:t>relationship between </a:t>
            </a:r>
            <a:r>
              <a:rPr lang="en-SG" sz="2000" b="1" dirty="0" smtClean="0">
                <a:solidFill>
                  <a:srgbClr val="0070C0"/>
                </a:solidFill>
                <a:latin typeface="Arial" charset="0"/>
                <a:ea typeface="Arial" charset="0"/>
                <a:cs typeface="Arial" charset="0"/>
              </a:rPr>
              <a:t>resale </a:t>
            </a:r>
            <a:r>
              <a:rPr lang="en-SG" sz="2000" b="1" dirty="0">
                <a:solidFill>
                  <a:srgbClr val="0070C0"/>
                </a:solidFill>
                <a:latin typeface="Arial" charset="0"/>
                <a:ea typeface="Arial" charset="0"/>
                <a:cs typeface="Arial" charset="0"/>
              </a:rPr>
              <a:t>price and floor </a:t>
            </a:r>
            <a:r>
              <a:rPr lang="en-SG" sz="2000" b="1" dirty="0" smtClean="0">
                <a:solidFill>
                  <a:srgbClr val="0070C0"/>
                </a:solidFill>
                <a:latin typeface="Arial" charset="0"/>
                <a:ea typeface="Arial" charset="0"/>
                <a:cs typeface="Arial" charset="0"/>
              </a:rPr>
              <a:t>area / remaining lease</a:t>
            </a:r>
            <a:endParaRPr lang="en-SG" sz="2000" b="1" dirty="0">
              <a:solidFill>
                <a:srgbClr val="0070C0"/>
              </a:solidFill>
              <a:latin typeface="Arial" charset="0"/>
              <a:ea typeface="Arial" charset="0"/>
              <a:cs typeface="Arial" charset="0"/>
            </a:endParaRPr>
          </a:p>
          <a:p>
            <a:pPr marL="838200" lvl="1" indent="-355600">
              <a:lnSpc>
                <a:spcPct val="100000"/>
              </a:lnSpc>
              <a:buFont typeface="Wingdings" charset="2"/>
              <a:buChar char="§"/>
              <a:tabLst>
                <a:tab pos="482600" algn="l"/>
              </a:tabLst>
            </a:pPr>
            <a:r>
              <a:rPr lang="en-SG" sz="1600" dirty="0" err="1" smtClean="0">
                <a:latin typeface="Arial" charset="0"/>
                <a:ea typeface="Arial" charset="0"/>
                <a:cs typeface="Arial" charset="0"/>
              </a:rPr>
              <a:t>plt.scatter</a:t>
            </a:r>
            <a:r>
              <a:rPr lang="en-SG" sz="1600" dirty="0" smtClean="0">
                <a:latin typeface="Arial" charset="0"/>
                <a:ea typeface="Arial" charset="0"/>
                <a:cs typeface="Arial" charset="0"/>
              </a:rPr>
              <a:t> to create scatterplots with ‘</a:t>
            </a:r>
            <a:r>
              <a:rPr lang="en-SG" sz="1600" dirty="0" err="1" smtClean="0">
                <a:latin typeface="Arial" charset="0"/>
                <a:ea typeface="Arial" charset="0"/>
                <a:cs typeface="Arial" charset="0"/>
              </a:rPr>
              <a:t>resale_price</a:t>
            </a:r>
            <a:r>
              <a:rPr lang="en-SG" sz="1600" dirty="0" smtClean="0">
                <a:latin typeface="Arial" charset="0"/>
                <a:ea typeface="Arial" charset="0"/>
                <a:cs typeface="Arial" charset="0"/>
              </a:rPr>
              <a:t>’ and ‘</a:t>
            </a:r>
            <a:r>
              <a:rPr lang="en-SG" sz="1600" dirty="0" err="1" smtClean="0">
                <a:latin typeface="Arial" charset="0"/>
                <a:ea typeface="Arial" charset="0"/>
                <a:cs typeface="Arial" charset="0"/>
              </a:rPr>
              <a:t>floor_area_sqm</a:t>
            </a:r>
            <a:r>
              <a:rPr lang="en-SG" sz="1600" dirty="0" smtClean="0">
                <a:latin typeface="Arial" charset="0"/>
                <a:ea typeface="Arial" charset="0"/>
                <a:cs typeface="Arial" charset="0"/>
              </a:rPr>
              <a:t>’ as primary variables on the y- and x- axis</a:t>
            </a:r>
          </a:p>
          <a:p>
            <a:pPr marL="838200" lvl="1" indent="-355600">
              <a:lnSpc>
                <a:spcPct val="100000"/>
              </a:lnSpc>
              <a:buFont typeface="Wingdings" charset="2"/>
              <a:buChar char="§"/>
              <a:tabLst>
                <a:tab pos="482600" algn="l"/>
              </a:tabLst>
            </a:pPr>
            <a:r>
              <a:rPr lang="en-SG" sz="1600" dirty="0" err="1">
                <a:latin typeface="Arial" charset="0"/>
                <a:ea typeface="Arial" charset="0"/>
                <a:cs typeface="Arial" charset="0"/>
              </a:rPr>
              <a:t>c</a:t>
            </a:r>
            <a:r>
              <a:rPr lang="en-SG" sz="1600" dirty="0" err="1" smtClean="0">
                <a:latin typeface="Arial" charset="0"/>
                <a:ea typeface="Arial" charset="0"/>
                <a:cs typeface="Arial" charset="0"/>
              </a:rPr>
              <a:t>map</a:t>
            </a:r>
            <a:r>
              <a:rPr lang="en-SG" sz="1600" dirty="0" smtClean="0">
                <a:latin typeface="Arial" charset="0"/>
                <a:ea typeface="Arial" charset="0"/>
                <a:cs typeface="Arial" charset="0"/>
              </a:rPr>
              <a:t> and </a:t>
            </a:r>
            <a:r>
              <a:rPr lang="en-SG" sz="1600" dirty="0" err="1" smtClean="0">
                <a:latin typeface="Arial" charset="0"/>
                <a:ea typeface="Arial" charset="0"/>
                <a:cs typeface="Arial" charset="0"/>
              </a:rPr>
              <a:t>c</a:t>
            </a:r>
            <a:r>
              <a:rPr lang="en-SG" sz="1600" dirty="0" err="1" smtClean="0">
                <a:latin typeface="Arial" charset="0"/>
                <a:ea typeface="Arial" charset="0"/>
                <a:cs typeface="Arial" charset="0"/>
              </a:rPr>
              <a:t>olor</a:t>
            </a:r>
            <a:r>
              <a:rPr lang="en-SG" sz="1600" dirty="0" smtClean="0">
                <a:latin typeface="Arial" charset="0"/>
                <a:ea typeface="Arial" charset="0"/>
                <a:cs typeface="Arial" charset="0"/>
              </a:rPr>
              <a:t> attributes in </a:t>
            </a:r>
            <a:r>
              <a:rPr lang="en-SG" sz="1600" dirty="0" err="1" smtClean="0">
                <a:latin typeface="Arial" charset="0"/>
                <a:ea typeface="Arial" charset="0"/>
                <a:cs typeface="Arial" charset="0"/>
              </a:rPr>
              <a:t>plt.scatter</a:t>
            </a:r>
            <a:r>
              <a:rPr lang="en-SG" sz="1600" dirty="0" smtClean="0">
                <a:latin typeface="Arial" charset="0"/>
                <a:ea typeface="Arial" charset="0"/>
                <a:cs typeface="Arial" charset="0"/>
              </a:rPr>
              <a:t> are defined to vary the </a:t>
            </a:r>
            <a:r>
              <a:rPr lang="en-SG" sz="1600" dirty="0" err="1" smtClean="0">
                <a:latin typeface="Arial" charset="0"/>
                <a:ea typeface="Arial" charset="0"/>
                <a:cs typeface="Arial" charset="0"/>
              </a:rPr>
              <a:t>color</a:t>
            </a:r>
            <a:r>
              <a:rPr lang="en-SG" sz="1600" dirty="0" smtClean="0">
                <a:latin typeface="Arial" charset="0"/>
                <a:ea typeface="Arial" charset="0"/>
                <a:cs typeface="Arial" charset="0"/>
              </a:rPr>
              <a:t> intensity of markers according to the 3</a:t>
            </a:r>
            <a:r>
              <a:rPr lang="en-SG" sz="1600" baseline="30000" dirty="0" smtClean="0">
                <a:latin typeface="Arial" charset="0"/>
                <a:ea typeface="Arial" charset="0"/>
                <a:cs typeface="Arial" charset="0"/>
              </a:rPr>
              <a:t>rd</a:t>
            </a:r>
            <a:r>
              <a:rPr lang="en-SG" sz="1600" dirty="0">
                <a:latin typeface="Arial" charset="0"/>
                <a:ea typeface="Arial" charset="0"/>
                <a:cs typeface="Arial" charset="0"/>
              </a:rPr>
              <a:t> </a:t>
            </a:r>
            <a:r>
              <a:rPr lang="en-SG" sz="1600" dirty="0" smtClean="0">
                <a:latin typeface="Arial" charset="0"/>
                <a:ea typeface="Arial" charset="0"/>
                <a:cs typeface="Arial" charset="0"/>
              </a:rPr>
              <a:t>variable, ‘</a:t>
            </a:r>
            <a:r>
              <a:rPr lang="en-SG" sz="1600" dirty="0" err="1" smtClean="0">
                <a:latin typeface="Arial" charset="0"/>
                <a:ea typeface="Arial" charset="0"/>
                <a:cs typeface="Arial" charset="0"/>
              </a:rPr>
              <a:t>remaining_lease</a:t>
            </a:r>
            <a:r>
              <a:rPr lang="en-SG" sz="1600" dirty="0" smtClean="0">
                <a:latin typeface="Arial" charset="0"/>
                <a:ea typeface="Arial" charset="0"/>
                <a:cs typeface="Arial" charset="0"/>
              </a:rPr>
              <a:t>’</a:t>
            </a:r>
          </a:p>
          <a:p>
            <a:pPr marL="838200" lvl="1" indent="-355600">
              <a:lnSpc>
                <a:spcPct val="100000"/>
              </a:lnSpc>
              <a:buFont typeface="Wingdings" charset="2"/>
              <a:buChar char="§"/>
              <a:tabLst>
                <a:tab pos="482600" algn="l"/>
              </a:tabLst>
            </a:pPr>
            <a:r>
              <a:rPr lang="en-SG" sz="1600" dirty="0" smtClean="0">
                <a:latin typeface="Arial" charset="0"/>
                <a:ea typeface="Arial" charset="0"/>
                <a:cs typeface="Arial" charset="0"/>
              </a:rPr>
              <a:t>Functions from </a:t>
            </a:r>
            <a:r>
              <a:rPr lang="en-SG" sz="1600" dirty="0" err="1" smtClean="0">
                <a:latin typeface="Arial" charset="0"/>
                <a:ea typeface="Arial" charset="0"/>
                <a:cs typeface="Arial" charset="0"/>
              </a:rPr>
              <a:t>matplotlib.colors</a:t>
            </a:r>
            <a:r>
              <a:rPr lang="en-SG" sz="1600" dirty="0" smtClean="0">
                <a:latin typeface="Arial" charset="0"/>
                <a:ea typeface="Arial" charset="0"/>
                <a:cs typeface="Arial" charset="0"/>
              </a:rPr>
              <a:t> and </a:t>
            </a:r>
            <a:r>
              <a:rPr lang="en-SG" sz="1600" dirty="0" err="1" smtClean="0">
                <a:latin typeface="Arial" charset="0"/>
                <a:ea typeface="Arial" charset="0"/>
                <a:cs typeface="Arial" charset="0"/>
              </a:rPr>
              <a:t>matplotlib.cm</a:t>
            </a:r>
            <a:r>
              <a:rPr lang="en-SG" sz="1600" dirty="0" smtClean="0">
                <a:latin typeface="Arial" charset="0"/>
                <a:ea typeface="Arial" charset="0"/>
                <a:cs typeface="Arial" charset="0"/>
              </a:rPr>
              <a:t> were used to create a </a:t>
            </a:r>
            <a:r>
              <a:rPr lang="en-SG" sz="1600" dirty="0" err="1" smtClean="0">
                <a:latin typeface="Arial" charset="0"/>
                <a:ea typeface="Arial" charset="0"/>
                <a:cs typeface="Arial" charset="0"/>
              </a:rPr>
              <a:t>colorbar</a:t>
            </a:r>
            <a:r>
              <a:rPr lang="en-SG" sz="1600" dirty="0" smtClean="0">
                <a:latin typeface="Arial" charset="0"/>
                <a:ea typeface="Arial" charset="0"/>
                <a:cs typeface="Arial" charset="0"/>
              </a:rPr>
              <a:t> </a:t>
            </a:r>
            <a:endParaRPr lang="en-SG" sz="1600" dirty="0" smtClean="0">
              <a:latin typeface="Arial" charset="0"/>
              <a:ea typeface="Arial" charset="0"/>
              <a:cs typeface="Arial" charset="0"/>
            </a:endParaRPr>
          </a:p>
          <a:p>
            <a:pPr marL="355600" indent="-355600">
              <a:buFont typeface="Wingdings" panose="05000000000000000000" pitchFamily="2" charset="2"/>
              <a:buChar char="§"/>
              <a:tabLst>
                <a:tab pos="355600" algn="l"/>
              </a:tabLst>
            </a:pPr>
            <a:r>
              <a:rPr lang="en-US" sz="2000" dirty="0">
                <a:latin typeface="Arial" charset="0"/>
                <a:ea typeface="Arial" charset="0"/>
                <a:cs typeface="Arial" charset="0"/>
              </a:rPr>
              <a:t>Scatterplot showing all 59000+ records will be </a:t>
            </a:r>
            <a:r>
              <a:rPr lang="en-US" sz="2000" dirty="0" smtClean="0">
                <a:latin typeface="Arial" charset="0"/>
                <a:ea typeface="Arial" charset="0"/>
                <a:cs typeface="Arial" charset="0"/>
              </a:rPr>
              <a:t>noisy. The relationship of the 3 variables could also be expected to vary for different towns and flat types.  Scatterplots could be generated based on user-specified input (available </a:t>
            </a:r>
            <a:r>
              <a:rPr lang="en-US" sz="2000" dirty="0">
                <a:latin typeface="Arial" charset="0"/>
                <a:ea typeface="Arial" charset="0"/>
                <a:cs typeface="Arial" charset="0"/>
              </a:rPr>
              <a:t>as separate </a:t>
            </a:r>
            <a:r>
              <a:rPr lang="en-US" sz="2000" dirty="0" err="1">
                <a:latin typeface="Arial" charset="0"/>
                <a:ea typeface="Arial" charset="0"/>
                <a:cs typeface="Arial" charset="0"/>
              </a:rPr>
              <a:t>jupyter</a:t>
            </a:r>
            <a:r>
              <a:rPr lang="en-US" sz="2000" dirty="0">
                <a:latin typeface="Arial" charset="0"/>
                <a:ea typeface="Arial" charset="0"/>
                <a:cs typeface="Arial" charset="0"/>
              </a:rPr>
              <a:t> notebook</a:t>
            </a:r>
            <a:r>
              <a:rPr lang="en-US" sz="2000" dirty="0" smtClean="0">
                <a:latin typeface="Arial" charset="0"/>
                <a:ea typeface="Arial" charset="0"/>
                <a:cs typeface="Arial" charset="0"/>
              </a:rPr>
              <a:t>)</a:t>
            </a:r>
          </a:p>
        </p:txBody>
      </p:sp>
      <p:sp>
        <p:nvSpPr>
          <p:cNvPr id="7" name="TextBox 6"/>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364076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PROCESS</a:t>
            </a:r>
            <a:endParaRPr lang="en-SG" dirty="0">
              <a:latin typeface="Helvetica Neue" charset="0"/>
              <a:ea typeface="Helvetica Neue" charset="0"/>
              <a:cs typeface="Helvetica Neue" charset="0"/>
            </a:endParaRPr>
          </a:p>
        </p:txBody>
      </p:sp>
      <p:sp>
        <p:nvSpPr>
          <p:cNvPr id="3" name="Content Placeholder 2"/>
          <p:cNvSpPr>
            <a:spLocks noGrp="1"/>
          </p:cNvSpPr>
          <p:nvPr>
            <p:ph idx="1"/>
          </p:nvPr>
        </p:nvSpPr>
        <p:spPr>
          <a:xfrm>
            <a:off x="1024128" y="2084832"/>
            <a:ext cx="9720071" cy="4023360"/>
          </a:xfrm>
        </p:spPr>
        <p:txBody>
          <a:bodyPr>
            <a:noAutofit/>
          </a:bodyPr>
          <a:lstStyle/>
          <a:p>
            <a:pPr marL="479425" indent="-298450">
              <a:lnSpc>
                <a:spcPct val="100000"/>
              </a:lnSpc>
              <a:buFont typeface="Wingdings" charset="2"/>
              <a:buChar char="§"/>
              <a:tabLst>
                <a:tab pos="355600" algn="l"/>
              </a:tabLst>
            </a:pPr>
            <a:r>
              <a:rPr lang="en-US" sz="2000" dirty="0" smtClean="0">
                <a:latin typeface="Arial" charset="0"/>
                <a:ea typeface="Arial" charset="0"/>
                <a:cs typeface="Arial" charset="0"/>
              </a:rPr>
              <a:t>Scatterplots can also be used to compare:</a:t>
            </a:r>
          </a:p>
          <a:p>
            <a:pPr marL="889000" lvl="1" indent="-406400">
              <a:lnSpc>
                <a:spcPct val="100000"/>
              </a:lnSpc>
              <a:buFont typeface="Wingdings" charset="2"/>
              <a:buChar char="§"/>
              <a:tabLst>
                <a:tab pos="355600" algn="l"/>
              </a:tabLst>
            </a:pPr>
            <a:r>
              <a:rPr lang="en-SG" sz="1600" dirty="0" smtClean="0">
                <a:latin typeface="Arial" charset="0"/>
                <a:ea typeface="Arial" charset="0"/>
                <a:cs typeface="Arial" charset="0"/>
              </a:rPr>
              <a:t>highest resale price transactions among towns</a:t>
            </a:r>
          </a:p>
          <a:p>
            <a:pPr marL="889000" lvl="1" indent="-406400">
              <a:lnSpc>
                <a:spcPct val="100000"/>
              </a:lnSpc>
              <a:buFont typeface="Wingdings" charset="2"/>
              <a:buChar char="§"/>
              <a:tabLst>
                <a:tab pos="355600" algn="l"/>
              </a:tabLst>
            </a:pPr>
            <a:r>
              <a:rPr lang="en-SG" sz="1600" dirty="0" smtClean="0">
                <a:latin typeface="Arial" charset="0"/>
                <a:ea typeface="Arial" charset="0"/>
                <a:cs typeface="Arial" charset="0"/>
              </a:rPr>
              <a:t>median values for resale price, floor area and remaining lease on a single chart</a:t>
            </a:r>
          </a:p>
          <a:p>
            <a:pPr marL="482600" lvl="1" indent="0">
              <a:lnSpc>
                <a:spcPct val="100000"/>
              </a:lnSpc>
              <a:buNone/>
              <a:tabLst>
                <a:tab pos="355600" algn="l"/>
              </a:tabLst>
            </a:pPr>
            <a:endParaRPr lang="en-SG" sz="1600" dirty="0" smtClean="0">
              <a:latin typeface="Arial" charset="0"/>
              <a:ea typeface="Arial" charset="0"/>
              <a:cs typeface="Arial" charset="0"/>
            </a:endParaRPr>
          </a:p>
          <a:p>
            <a:pPr marL="493713" lvl="1" indent="-300038">
              <a:lnSpc>
                <a:spcPct val="100000"/>
              </a:lnSpc>
              <a:buFont typeface="Wingdings" charset="2"/>
              <a:buChar char="§"/>
              <a:tabLst>
                <a:tab pos="355600" algn="l"/>
              </a:tabLst>
            </a:pPr>
            <a:r>
              <a:rPr lang="en-SG" sz="2000" dirty="0" smtClean="0">
                <a:latin typeface="Arial" charset="0"/>
                <a:ea typeface="Arial" charset="0"/>
                <a:cs typeface="Arial" charset="0"/>
              </a:rPr>
              <a:t>To facilitate analysis, new table was created to aggregate data of interest for each town</a:t>
            </a:r>
          </a:p>
        </p:txBody>
      </p:sp>
      <p:sp>
        <p:nvSpPr>
          <p:cNvPr id="7" name="TextBox 6"/>
          <p:cNvSpPr txBox="1"/>
          <p:nvPr/>
        </p:nvSpPr>
        <p:spPr>
          <a:xfrm>
            <a:off x="141937" y="6375692"/>
            <a:ext cx="4526280" cy="369332"/>
          </a:xfrm>
          <a:prstGeom prst="rect">
            <a:avLst/>
          </a:prstGeom>
          <a:noFill/>
        </p:spPr>
        <p:txBody>
          <a:bodyPr wrap="square" rtlCol="0">
            <a:spAutoFit/>
          </a:bodyPr>
          <a:lstStyle/>
          <a:p>
            <a:r>
              <a:rPr lang="en-US" cap="all" smtClean="0">
                <a:solidFill>
                  <a:schemeClr val="bg1">
                    <a:lumMod val="65000"/>
                  </a:schemeClr>
                </a:solidFill>
                <a:latin typeface="Gill Sans MT Condensed" charset="0"/>
                <a:ea typeface="Gill Sans MT Condensed" charset="0"/>
                <a:cs typeface="Gill Sans MT Condensed" charset="0"/>
              </a:rPr>
              <a:t>resale FLAT TRANSACTIONS</a:t>
            </a:r>
            <a:endParaRPr lang="en-US" cap="all" dirty="0">
              <a:solidFill>
                <a:schemeClr val="bg1">
                  <a:lumMod val="65000"/>
                </a:schemeClr>
              </a:solidFill>
              <a:latin typeface="Gill Sans MT Condensed" charset="0"/>
              <a:ea typeface="Gill Sans MT Condensed" charset="0"/>
              <a:cs typeface="Gill Sans MT Condensed" charset="0"/>
            </a:endParaRPr>
          </a:p>
        </p:txBody>
      </p:sp>
    </p:spTree>
    <p:extLst>
      <p:ext uri="{BB962C8B-B14F-4D97-AF65-F5344CB8AC3E}">
        <p14:creationId xmlns:p14="http://schemas.microsoft.com/office/powerpoint/2010/main" val="3148658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tegral">
  <a:themeElements>
    <a:clrScheme name="Custom 2">
      <a:dk1>
        <a:srgbClr val="2E2B21"/>
      </a:dk1>
      <a:lt1>
        <a:srgbClr val="FFFFFF"/>
      </a:lt1>
      <a:dk2>
        <a:srgbClr val="605B4F"/>
      </a:dk2>
      <a:lt2>
        <a:srgbClr val="D8D6BE"/>
      </a:lt2>
      <a:accent1>
        <a:srgbClr val="A9A57C"/>
      </a:accent1>
      <a:accent2>
        <a:srgbClr val="9CBEBD"/>
      </a:accent2>
      <a:accent3>
        <a:srgbClr val="299DC0"/>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3079</TotalTime>
  <Words>3362</Words>
  <Application>Microsoft Macintosh PowerPoint</Application>
  <PresentationFormat>Widescreen</PresentationFormat>
  <Paragraphs>440</Paragraphs>
  <Slides>38</Slides>
  <Notes>23</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38</vt:i4>
      </vt:variant>
    </vt:vector>
  </HeadingPairs>
  <TitlesOfParts>
    <vt:vector size="52" baseType="lpstr">
      <vt:lpstr>Calibri</vt:lpstr>
      <vt:lpstr>Calibri Light</vt:lpstr>
      <vt:lpstr>Corbel</vt:lpstr>
      <vt:lpstr>Gill Sans</vt:lpstr>
      <vt:lpstr>Gill Sans MT Condensed</vt:lpstr>
      <vt:lpstr>Helvetica Neue</vt:lpstr>
      <vt:lpstr>Mangal</vt:lpstr>
      <vt:lpstr>Tw Cen MT</vt:lpstr>
      <vt:lpstr>Tw Cen MT Condensed</vt:lpstr>
      <vt:lpstr>Wingdings</vt:lpstr>
      <vt:lpstr>Wingdings 3</vt:lpstr>
      <vt:lpstr>Arial</vt:lpstr>
      <vt:lpstr>Integral</vt:lpstr>
      <vt:lpstr>Office Theme</vt:lpstr>
      <vt:lpstr>ANALYSIS OF SINGAPORE resident HDB population and HDB resale TRANSACTIONS</vt:lpstr>
      <vt:lpstr>overview</vt:lpstr>
      <vt:lpstr>Data sets</vt:lpstr>
      <vt:lpstr>HDB resale flat prices  </vt:lpstr>
      <vt:lpstr>ABOUT THE DATA SET</vt:lpstr>
      <vt:lpstr>ABOUT THE DATA SET</vt:lpstr>
      <vt:lpstr>PROCESS</vt:lpstr>
      <vt:lpstr>PROCESS</vt:lpstr>
      <vt:lpstr>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Singapore Resident Population in HDB Flats</vt:lpstr>
      <vt:lpstr>ABOUT THE DATA SET</vt:lpstr>
      <vt:lpstr>PROCESS</vt:lpstr>
      <vt:lpstr>PROCESS</vt:lpstr>
      <vt:lpstr>PowerPoint Presentation</vt:lpstr>
      <vt:lpstr>PowerPoint Presentation</vt:lpstr>
      <vt:lpstr>PowerPoint Presentation</vt:lpstr>
      <vt:lpstr>SUMMARY</vt:lpstr>
      <vt:lpstr>Age group distribution in hdb flats</vt:lpstr>
      <vt:lpstr>ABOUT THE DATA SET</vt:lpstr>
      <vt:lpstr>PROCESS</vt:lpstr>
      <vt:lpstr>PowerPoint Presentation</vt:lpstr>
      <vt:lpstr>PowerPoint Presentation</vt:lpstr>
      <vt:lpstr>SUMMARY</vt:lpstr>
      <vt:lpstr>FURTHER EXPLORATION</vt:lpstr>
      <vt:lpstr>THANK YOU!</vt:lpstr>
    </vt:vector>
  </TitlesOfParts>
  <Company>WOG 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Hdb resident population and resale prices in 201</dc:title>
  <dc:creator>Sherry TAN (MOM)</dc:creator>
  <cp:lastModifiedBy>Microsoft Office User</cp:lastModifiedBy>
  <cp:revision>235</cp:revision>
  <dcterms:created xsi:type="dcterms:W3CDTF">2018-06-08T05:11:46Z</dcterms:created>
  <dcterms:modified xsi:type="dcterms:W3CDTF">2018-06-17T10:16:43Z</dcterms:modified>
</cp:coreProperties>
</file>