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658" r:id="rId2"/>
    <p:sldId id="657" r:id="rId3"/>
    <p:sldId id="660" r:id="rId4"/>
    <p:sldId id="661" r:id="rId5"/>
    <p:sldId id="616" r:id="rId6"/>
    <p:sldId id="662" r:id="rId7"/>
    <p:sldId id="704" r:id="rId8"/>
    <p:sldId id="663" r:id="rId9"/>
    <p:sldId id="664" r:id="rId10"/>
    <p:sldId id="665" r:id="rId11"/>
    <p:sldId id="666" r:id="rId12"/>
    <p:sldId id="667" r:id="rId13"/>
    <p:sldId id="668" r:id="rId14"/>
    <p:sldId id="669" r:id="rId15"/>
    <p:sldId id="670" r:id="rId16"/>
    <p:sldId id="671" r:id="rId17"/>
    <p:sldId id="711" r:id="rId18"/>
    <p:sldId id="712" r:id="rId19"/>
    <p:sldId id="676" r:id="rId20"/>
    <p:sldId id="677" r:id="rId21"/>
    <p:sldId id="678" r:id="rId22"/>
    <p:sldId id="680" r:id="rId23"/>
    <p:sldId id="681" r:id="rId24"/>
    <p:sldId id="682" r:id="rId25"/>
    <p:sldId id="683" r:id="rId26"/>
    <p:sldId id="713" r:id="rId27"/>
    <p:sldId id="688" r:id="rId28"/>
    <p:sldId id="689" r:id="rId29"/>
    <p:sldId id="715" r:id="rId30"/>
    <p:sldId id="692" r:id="rId31"/>
    <p:sldId id="709" r:id="rId32"/>
    <p:sldId id="695" r:id="rId33"/>
    <p:sldId id="696" r:id="rId34"/>
    <p:sldId id="699" r:id="rId35"/>
    <p:sldId id="700" r:id="rId36"/>
    <p:sldId id="701" r:id="rId37"/>
    <p:sldId id="702" r:id="rId38"/>
    <p:sldId id="716" r:id="rId39"/>
    <p:sldId id="703" r:id="rId40"/>
    <p:sldId id="698"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F6CB986-628D-4DEB-BEA9-88E6FE7DC3F0}">
          <p14:sldIdLst>
            <p14:sldId id="658"/>
            <p14:sldId id="657"/>
            <p14:sldId id="660"/>
            <p14:sldId id="661"/>
            <p14:sldId id="616"/>
            <p14:sldId id="662"/>
            <p14:sldId id="704"/>
            <p14:sldId id="663"/>
            <p14:sldId id="664"/>
            <p14:sldId id="665"/>
            <p14:sldId id="666"/>
            <p14:sldId id="667"/>
            <p14:sldId id="668"/>
            <p14:sldId id="669"/>
            <p14:sldId id="670"/>
            <p14:sldId id="671"/>
            <p14:sldId id="711"/>
            <p14:sldId id="712"/>
            <p14:sldId id="676"/>
            <p14:sldId id="677"/>
            <p14:sldId id="678"/>
            <p14:sldId id="680"/>
            <p14:sldId id="681"/>
            <p14:sldId id="682"/>
            <p14:sldId id="683"/>
            <p14:sldId id="713"/>
            <p14:sldId id="688"/>
            <p14:sldId id="689"/>
            <p14:sldId id="715"/>
            <p14:sldId id="692"/>
            <p14:sldId id="709"/>
            <p14:sldId id="695"/>
            <p14:sldId id="696"/>
            <p14:sldId id="699"/>
            <p14:sldId id="700"/>
            <p14:sldId id="701"/>
            <p14:sldId id="702"/>
            <p14:sldId id="716"/>
            <p14:sldId id="703"/>
            <p14:sldId id="6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140"/>
    <a:srgbClr val="000000"/>
    <a:srgbClr val="C17137"/>
    <a:srgbClr val="FFFFFF"/>
    <a:srgbClr val="B8B8B8"/>
    <a:srgbClr val="F8E2D3"/>
    <a:srgbClr val="08383E"/>
    <a:srgbClr val="ECECEC"/>
    <a:srgbClr val="DCDCDC"/>
    <a:srgbClr val="1387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4" autoAdjust="0"/>
    <p:restoredTop sz="83732" autoAdjust="0"/>
  </p:normalViewPr>
  <p:slideViewPr>
    <p:cSldViewPr snapToGrid="0">
      <p:cViewPr varScale="1">
        <p:scale>
          <a:sx n="57" d="100"/>
          <a:sy n="57" d="100"/>
        </p:scale>
        <p:origin x="864" y="52"/>
      </p:cViewPr>
      <p:guideLst/>
    </p:cSldViewPr>
  </p:slideViewPr>
  <p:notesTextViewPr>
    <p:cViewPr>
      <p:scale>
        <a:sx n="1" d="1"/>
        <a:sy n="1" d="1"/>
      </p:scale>
      <p:origin x="0" y="0"/>
    </p:cViewPr>
  </p:notesTextViewPr>
  <p:notesViewPr>
    <p:cSldViewPr snapToGrid="0" showGuides="1">
      <p:cViewPr varScale="1">
        <p:scale>
          <a:sx n="58" d="100"/>
          <a:sy n="58" d="100"/>
        </p:scale>
        <p:origin x="2536"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B1489-C7FA-44AF-9A05-8C7F4AFAD5CF}" type="datetimeFigureOut">
              <a:rPr lang="zh-TW" altLang="en-US" smtClean="0"/>
              <a:t>2021/12/29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A19E9-32F9-43E4-93CC-CB90FA0DCBED}" type="slidenum">
              <a:rPr lang="zh-TW" altLang="en-US" smtClean="0"/>
              <a:t>‹#›</a:t>
            </a:fld>
            <a:endParaRPr lang="zh-TW" altLang="en-US"/>
          </a:p>
        </p:txBody>
      </p:sp>
    </p:spTree>
    <p:extLst>
      <p:ext uri="{BB962C8B-B14F-4D97-AF65-F5344CB8AC3E}">
        <p14:creationId xmlns:p14="http://schemas.microsoft.com/office/powerpoint/2010/main" val="106599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9CA19E9-32F9-43E4-93CC-CB90FA0DCBED}" type="slidenum">
              <a:rPr lang="zh-TW" altLang="en-US" smtClean="0"/>
              <a:t>1</a:t>
            </a:fld>
            <a:endParaRPr lang="zh-TW" altLang="en-US"/>
          </a:p>
        </p:txBody>
      </p:sp>
    </p:spTree>
    <p:extLst>
      <p:ext uri="{BB962C8B-B14F-4D97-AF65-F5344CB8AC3E}">
        <p14:creationId xmlns:p14="http://schemas.microsoft.com/office/powerpoint/2010/main" val="558590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u="none" strike="noStrike" kern="1200" dirty="0">
                <a:solidFill>
                  <a:schemeClr val="tx1"/>
                </a:solidFill>
                <a:effectLst/>
                <a:latin typeface="+mn-lt"/>
                <a:ea typeface="+mn-ea"/>
                <a:cs typeface="+mn-cs"/>
              </a:rPr>
              <a:t>我們認為在前面做繳交次數、上傳時間、考古題等分析當中，第一次上傳的時間點這一項是最能代表一個人的讀書習慣的，又因為我們想觀察低高群是如何進步的，因此選擇低高群在第一次上傳作業的時間點來做假設檢定。</a:t>
            </a:r>
            <a:endParaRPr lang="zh-TW" altLang="en-US" dirty="0"/>
          </a:p>
        </p:txBody>
      </p:sp>
      <p:sp>
        <p:nvSpPr>
          <p:cNvPr id="4" name="Slide Number Placeholder 3"/>
          <p:cNvSpPr>
            <a:spLocks noGrp="1"/>
          </p:cNvSpPr>
          <p:nvPr>
            <p:ph type="sldNum" sz="quarter" idx="10"/>
          </p:nvPr>
        </p:nvSpPr>
        <p:spPr/>
        <p:txBody>
          <a:bodyPr/>
          <a:lstStyle/>
          <a:p>
            <a:fld id="{49CA19E9-32F9-43E4-93CC-CB90FA0DCBED}" type="slidenum">
              <a:rPr lang="zh-TW" altLang="en-US" smtClean="0"/>
              <a:t>32</a:t>
            </a:fld>
            <a:endParaRPr lang="zh-TW" altLang="en-US"/>
          </a:p>
        </p:txBody>
      </p:sp>
    </p:spTree>
    <p:extLst>
      <p:ext uri="{BB962C8B-B14F-4D97-AF65-F5344CB8AC3E}">
        <p14:creationId xmlns:p14="http://schemas.microsoft.com/office/powerpoint/2010/main" val="309181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9CA19E9-32F9-43E4-93CC-CB90FA0DCBED}" type="slidenum">
              <a:rPr lang="zh-TW" altLang="en-US" smtClean="0"/>
              <a:t>33</a:t>
            </a:fld>
            <a:endParaRPr lang="zh-TW" altLang="en-US"/>
          </a:p>
        </p:txBody>
      </p:sp>
    </p:spTree>
    <p:extLst>
      <p:ext uri="{BB962C8B-B14F-4D97-AF65-F5344CB8AC3E}">
        <p14:creationId xmlns:p14="http://schemas.microsoft.com/office/powerpoint/2010/main" val="3099710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zh-TW" altLang="en-US" sz="1200" b="0" i="0" u="none" strike="noStrike" kern="1200" dirty="0">
                <a:solidFill>
                  <a:schemeClr val="tx1"/>
                </a:solidFill>
                <a:effectLst/>
                <a:latin typeface="+mn-lt"/>
                <a:ea typeface="+mn-ea"/>
                <a:cs typeface="+mn-cs"/>
              </a:rPr>
              <a:t>視覺化結果</a:t>
            </a:r>
          </a:p>
          <a:p>
            <a:pPr lvl="1" rtl="0" fontAlgn="base"/>
            <a:r>
              <a:rPr lang="en-US" altLang="zh-TW" sz="1200" b="0" i="0" u="none" strike="noStrike" kern="1200" dirty="0">
                <a:solidFill>
                  <a:schemeClr val="tx1"/>
                </a:solidFill>
                <a:effectLst/>
                <a:latin typeface="+mn-lt"/>
                <a:ea typeface="+mn-ea"/>
                <a:cs typeface="+mn-cs"/>
              </a:rPr>
              <a:t>Q1 : </a:t>
            </a:r>
            <a:r>
              <a:rPr lang="zh-TW" altLang="en-US" sz="1200" b="0" i="0" u="none" strike="noStrike" kern="1200" dirty="0">
                <a:solidFill>
                  <a:schemeClr val="tx1"/>
                </a:solidFill>
                <a:effectLst/>
                <a:latin typeface="+mn-lt"/>
                <a:ea typeface="+mn-ea"/>
                <a:cs typeface="+mn-cs"/>
              </a:rPr>
              <a:t>作業成績是否跟考試有關？</a:t>
            </a:r>
          </a:p>
          <a:p>
            <a:pPr lvl="2" rtl="0" fontAlgn="base"/>
            <a:r>
              <a:rPr lang="en-US" altLang="zh-TW" sz="1200" b="0" i="0" u="none" strike="noStrike" kern="1200" dirty="0">
                <a:solidFill>
                  <a:schemeClr val="tx1"/>
                </a:solidFill>
                <a:effectLst/>
                <a:latin typeface="+mn-lt"/>
                <a:ea typeface="+mn-ea"/>
                <a:cs typeface="+mn-cs"/>
              </a:rPr>
              <a:t>yes, moderate positive linear relationship </a:t>
            </a:r>
          </a:p>
          <a:p>
            <a:pPr lvl="1" rtl="0" fontAlgn="base"/>
            <a:r>
              <a:rPr lang="en-US" altLang="zh-TW" sz="1200" b="0" i="0" u="none" strike="noStrike" kern="1200" dirty="0">
                <a:solidFill>
                  <a:schemeClr val="tx1"/>
                </a:solidFill>
                <a:effectLst/>
                <a:latin typeface="+mn-lt"/>
                <a:ea typeface="+mn-ea"/>
                <a:cs typeface="+mn-cs"/>
              </a:rPr>
              <a:t>Q2 : </a:t>
            </a:r>
            <a:r>
              <a:rPr lang="zh-TW" altLang="en-US" sz="1200" b="0" i="0" u="none" strike="noStrike" kern="1200" dirty="0">
                <a:solidFill>
                  <a:schemeClr val="tx1"/>
                </a:solidFill>
                <a:effectLst/>
                <a:latin typeface="+mn-lt"/>
                <a:ea typeface="+mn-ea"/>
                <a:cs typeface="+mn-cs"/>
              </a:rPr>
              <a:t>繳交越多次成績真的有越好？</a:t>
            </a:r>
          </a:p>
          <a:p>
            <a:pPr lvl="2" rtl="0" fontAlgn="base"/>
            <a:r>
              <a:rPr lang="zh-TW" altLang="en-US" sz="1200" b="0" i="0" u="none" strike="noStrike" kern="1200" dirty="0">
                <a:solidFill>
                  <a:schemeClr val="tx1"/>
                </a:solidFill>
                <a:effectLst/>
                <a:latin typeface="+mn-lt"/>
                <a:ea typeface="+mn-ea"/>
                <a:cs typeface="+mn-cs"/>
              </a:rPr>
              <a:t>不一定，考試成績可能和其他因素有關，像是難度、運氣、天份、臨場應變、作業抄襲、課程基礎沒有學好。且繳交次數沒辦法代表功課有確實寫對（</a:t>
            </a:r>
            <a:r>
              <a:rPr lang="en-US" altLang="zh-TW" sz="1200" b="0" i="0" u="none" strike="noStrike" kern="1200" dirty="0">
                <a:solidFill>
                  <a:schemeClr val="tx1"/>
                </a:solidFill>
                <a:effectLst/>
                <a:latin typeface="+mn-lt"/>
                <a:ea typeface="+mn-ea"/>
                <a:cs typeface="+mn-cs"/>
              </a:rPr>
              <a:t>AC</a:t>
            </a:r>
            <a:r>
              <a:rPr lang="zh-TW" altLang="en-US" sz="1200" b="0" i="0" u="none" strike="noStrike" kern="1200" dirty="0">
                <a:solidFill>
                  <a:schemeClr val="tx1"/>
                </a:solidFill>
                <a:effectLst/>
                <a:latin typeface="+mn-lt"/>
                <a:ea typeface="+mn-ea"/>
                <a:cs typeface="+mn-cs"/>
              </a:rPr>
              <a:t>）。</a:t>
            </a:r>
          </a:p>
          <a:p>
            <a:pPr lvl="1" rtl="0" fontAlgn="base"/>
            <a:r>
              <a:rPr lang="en-US" altLang="zh-TW" sz="1200" b="0" i="0" u="none" strike="noStrike" kern="1200" dirty="0">
                <a:solidFill>
                  <a:schemeClr val="tx1"/>
                </a:solidFill>
                <a:effectLst/>
                <a:latin typeface="+mn-lt"/>
                <a:ea typeface="+mn-ea"/>
                <a:cs typeface="+mn-cs"/>
              </a:rPr>
              <a:t>Q3: </a:t>
            </a:r>
            <a:r>
              <a:rPr lang="zh-TW" altLang="en-US" sz="1200" b="0" i="0" u="none" strike="noStrike" kern="1200" dirty="0">
                <a:solidFill>
                  <a:schemeClr val="tx1"/>
                </a:solidFill>
                <a:effectLst/>
                <a:latin typeface="+mn-lt"/>
                <a:ea typeface="+mn-ea"/>
                <a:cs typeface="+mn-cs"/>
              </a:rPr>
              <a:t>死線戰士不分你我？</a:t>
            </a:r>
          </a:p>
          <a:p>
            <a:pPr lvl="2" rtl="0" fontAlgn="base"/>
            <a:r>
              <a:rPr lang="en-US" altLang="zh-TW" sz="1200" b="0" i="0" u="none" strike="noStrike" kern="1200" dirty="0">
                <a:solidFill>
                  <a:schemeClr val="tx1"/>
                </a:solidFill>
                <a:effectLst/>
                <a:latin typeface="+mn-lt"/>
                <a:ea typeface="+mn-ea"/>
                <a:cs typeface="+mn-cs"/>
              </a:rPr>
              <a:t>yes</a:t>
            </a:r>
            <a:r>
              <a:rPr lang="zh-TW" altLang="en-US" sz="1200" b="0" i="0" u="none" strike="noStrike" kern="1200" dirty="0">
                <a:solidFill>
                  <a:schemeClr val="tx1"/>
                </a:solidFill>
                <a:effectLst/>
                <a:latin typeface="+mn-lt"/>
                <a:ea typeface="+mn-ea"/>
                <a:cs typeface="+mn-cs"/>
              </a:rPr>
              <a:t>，但高高在死線前預留了更多時間（第五天是高峰）。</a:t>
            </a:r>
          </a:p>
          <a:p>
            <a:pPr lvl="1" rtl="0" fontAlgn="base"/>
            <a:r>
              <a:rPr lang="en-US" altLang="zh-TW" sz="1200" b="0" i="0" u="none" strike="noStrike" kern="1200" dirty="0">
                <a:solidFill>
                  <a:schemeClr val="tx1"/>
                </a:solidFill>
                <a:effectLst/>
                <a:latin typeface="+mn-lt"/>
                <a:ea typeface="+mn-ea"/>
                <a:cs typeface="+mn-cs"/>
              </a:rPr>
              <a:t>Q4</a:t>
            </a:r>
            <a:r>
              <a:rPr lang="zh-TW" altLang="en-US" sz="1200" b="0" i="0" u="none" strike="noStrike" kern="1200" dirty="0">
                <a:solidFill>
                  <a:schemeClr val="tx1"/>
                </a:solidFill>
                <a:effectLst/>
                <a:latin typeface="+mn-lt"/>
                <a:ea typeface="+mn-ea"/>
                <a:cs typeface="+mn-cs"/>
              </a:rPr>
              <a:t>：成績好的人都超前部署？</a:t>
            </a:r>
          </a:p>
          <a:p>
            <a:pPr lvl="2" rtl="0" fontAlgn="base"/>
            <a:r>
              <a:rPr lang="en-US" altLang="zh-TW" sz="1200" b="0" i="0" u="none" strike="noStrike" kern="1200" dirty="0">
                <a:solidFill>
                  <a:schemeClr val="tx1"/>
                </a:solidFill>
                <a:effectLst/>
                <a:latin typeface="+mn-lt"/>
                <a:ea typeface="+mn-ea"/>
                <a:cs typeface="+mn-cs"/>
              </a:rPr>
              <a:t>yes</a:t>
            </a:r>
          </a:p>
          <a:p>
            <a:pPr lvl="3" rtl="0" fontAlgn="base"/>
            <a:r>
              <a:rPr lang="zh-TW" altLang="en-US" sz="1200" b="0" i="0" u="none" strike="noStrike" kern="1200" dirty="0">
                <a:solidFill>
                  <a:schemeClr val="tx1"/>
                </a:solidFill>
                <a:effectLst/>
                <a:latin typeface="+mn-lt"/>
                <a:ea typeface="+mn-ea"/>
                <a:cs typeface="+mn-cs"/>
              </a:rPr>
              <a:t>第一次期中前，高高群、高低群、低高群的高峰皆在第</a:t>
            </a:r>
            <a:r>
              <a:rPr lang="en-US" altLang="zh-TW" sz="1200" b="0" i="0" u="none" strike="noStrike" kern="1200" dirty="0">
                <a:solidFill>
                  <a:schemeClr val="tx1"/>
                </a:solidFill>
                <a:effectLst/>
                <a:latin typeface="+mn-lt"/>
                <a:ea typeface="+mn-ea"/>
                <a:cs typeface="+mn-cs"/>
              </a:rPr>
              <a:t>1</a:t>
            </a:r>
            <a:r>
              <a:rPr lang="zh-TW" altLang="en-US" sz="1200" b="0" i="0" u="none" strike="noStrike" kern="1200" dirty="0">
                <a:solidFill>
                  <a:schemeClr val="tx1"/>
                </a:solidFill>
                <a:effectLst/>
                <a:latin typeface="+mn-lt"/>
                <a:ea typeface="+mn-ea"/>
                <a:cs typeface="+mn-cs"/>
              </a:rPr>
              <a:t>天，低低群則在第</a:t>
            </a:r>
            <a:r>
              <a:rPr lang="en-US" altLang="zh-TW" sz="1200" b="0" i="0" u="none" strike="noStrike" kern="1200" dirty="0">
                <a:solidFill>
                  <a:schemeClr val="tx1"/>
                </a:solidFill>
                <a:effectLst/>
                <a:latin typeface="+mn-lt"/>
                <a:ea typeface="+mn-ea"/>
                <a:cs typeface="+mn-cs"/>
              </a:rPr>
              <a:t>2</a:t>
            </a:r>
            <a:r>
              <a:rPr lang="zh-TW" altLang="en-US" sz="1200" b="0" i="0" u="none" strike="noStrike" kern="1200" dirty="0">
                <a:solidFill>
                  <a:schemeClr val="tx1"/>
                </a:solidFill>
                <a:effectLst/>
                <a:latin typeface="+mn-lt"/>
                <a:ea typeface="+mn-ea"/>
                <a:cs typeface="+mn-cs"/>
              </a:rPr>
              <a:t>和第</a:t>
            </a:r>
            <a:r>
              <a:rPr lang="en-US" altLang="zh-TW" sz="1200" b="0" i="0" u="none" strike="noStrike" kern="1200" dirty="0">
                <a:solidFill>
                  <a:schemeClr val="tx1"/>
                </a:solidFill>
                <a:effectLst/>
                <a:latin typeface="+mn-lt"/>
                <a:ea typeface="+mn-ea"/>
                <a:cs typeface="+mn-cs"/>
              </a:rPr>
              <a:t>6</a:t>
            </a:r>
            <a:r>
              <a:rPr lang="zh-TW" altLang="en-US" sz="1200" b="0" i="0" u="none" strike="noStrike" kern="1200" dirty="0">
                <a:solidFill>
                  <a:schemeClr val="tx1"/>
                </a:solidFill>
                <a:effectLst/>
                <a:latin typeface="+mn-lt"/>
                <a:ea typeface="+mn-ea"/>
                <a:cs typeface="+mn-cs"/>
              </a:rPr>
              <a:t>天出現高峰，</a:t>
            </a:r>
          </a:p>
          <a:p>
            <a:pPr lvl="3" rtl="0" fontAlgn="base"/>
            <a:r>
              <a:rPr lang="zh-TW" altLang="en-US" sz="1200" b="0" i="0" u="none" strike="noStrike" kern="1200" dirty="0">
                <a:solidFill>
                  <a:schemeClr val="tx1"/>
                </a:solidFill>
                <a:effectLst/>
                <a:latin typeface="+mn-lt"/>
                <a:ea typeface="+mn-ea"/>
                <a:cs typeface="+mn-cs"/>
              </a:rPr>
              <a:t>另外我們也發現，期中後各群分佈都變得較平均，推測可能是作業難度上升，使得寫 </a:t>
            </a:r>
            <a:r>
              <a:rPr lang="en-US" altLang="zh-TW" sz="1200" b="0" i="0" u="none" strike="noStrike" kern="1200" dirty="0">
                <a:solidFill>
                  <a:schemeClr val="tx1"/>
                </a:solidFill>
                <a:effectLst/>
                <a:latin typeface="+mn-lt"/>
                <a:ea typeface="+mn-ea"/>
                <a:cs typeface="+mn-cs"/>
              </a:rPr>
              <a:t>code </a:t>
            </a:r>
            <a:r>
              <a:rPr lang="zh-TW" altLang="en-US" sz="1200" b="0" i="0" u="none" strike="noStrike" kern="1200" dirty="0">
                <a:solidFill>
                  <a:schemeClr val="tx1"/>
                </a:solidFill>
                <a:effectLst/>
                <a:latin typeface="+mn-lt"/>
                <a:ea typeface="+mn-ea"/>
                <a:cs typeface="+mn-cs"/>
              </a:rPr>
              <a:t>時間拉長，需要較多天才能第一次上傳。</a:t>
            </a:r>
          </a:p>
          <a:p>
            <a:pPr lvl="1" rtl="0" fontAlgn="base"/>
            <a:r>
              <a:rPr lang="en-US" altLang="zh-TW" sz="1200" b="0" i="0" u="none" strike="noStrike" kern="1200" dirty="0">
                <a:solidFill>
                  <a:schemeClr val="tx1"/>
                </a:solidFill>
                <a:effectLst/>
                <a:latin typeface="+mn-lt"/>
                <a:ea typeface="+mn-ea"/>
                <a:cs typeface="+mn-cs"/>
              </a:rPr>
              <a:t>Q5: </a:t>
            </a:r>
            <a:r>
              <a:rPr lang="zh-TW" altLang="en-US" sz="1200" b="0" i="0" u="none" strike="noStrike" kern="1200" dirty="0">
                <a:solidFill>
                  <a:schemeClr val="tx1"/>
                </a:solidFill>
                <a:effectLst/>
                <a:latin typeface="+mn-lt"/>
                <a:ea typeface="+mn-ea"/>
                <a:cs typeface="+mn-cs"/>
              </a:rPr>
              <a:t>有沒有寫考古題有差？</a:t>
            </a:r>
          </a:p>
          <a:p>
            <a:pPr lvl="2" rtl="0" fontAlgn="base"/>
            <a:r>
              <a:rPr lang="zh-TW" altLang="en-US" sz="1200" b="0" i="0" u="none" strike="noStrike" kern="1200" dirty="0">
                <a:solidFill>
                  <a:schemeClr val="tx1"/>
                </a:solidFill>
                <a:effectLst/>
                <a:latin typeface="+mn-lt"/>
                <a:ea typeface="+mn-ea"/>
                <a:cs typeface="+mn-cs"/>
              </a:rPr>
              <a:t>不一定</a:t>
            </a:r>
          </a:p>
          <a:p>
            <a:pPr lvl="3" rtl="0" fontAlgn="base"/>
            <a:r>
              <a:rPr lang="en-US" altLang="zh-TW" sz="1200" b="0" i="0" u="none" strike="noStrike" kern="1200" dirty="0">
                <a:solidFill>
                  <a:schemeClr val="tx1"/>
                </a:solidFill>
                <a:effectLst/>
                <a:latin typeface="+mn-lt"/>
                <a:ea typeface="+mn-ea"/>
                <a:cs typeface="+mn-cs"/>
              </a:rPr>
              <a:t>No</a:t>
            </a:r>
            <a:r>
              <a:rPr lang="zh-TW" altLang="en-US" sz="1200" b="0" i="0" u="none" strike="noStrike" kern="1200" dirty="0">
                <a:solidFill>
                  <a:schemeClr val="tx1"/>
                </a:solidFill>
                <a:effectLst/>
                <a:latin typeface="+mn-lt"/>
                <a:ea typeface="+mn-ea"/>
                <a:cs typeface="+mn-cs"/>
              </a:rPr>
              <a:t>：低低群第二次期中有寫考古題的比例上升了</a:t>
            </a:r>
            <a:r>
              <a:rPr lang="en-US" altLang="zh-TW" sz="1200" b="0" i="0" u="none" strike="noStrike" kern="1200" dirty="0">
                <a:solidFill>
                  <a:schemeClr val="tx1"/>
                </a:solidFill>
                <a:effectLst/>
                <a:latin typeface="+mn-lt"/>
                <a:ea typeface="+mn-ea"/>
                <a:cs typeface="+mn-cs"/>
              </a:rPr>
              <a:t>6.4%</a:t>
            </a:r>
          </a:p>
          <a:p>
            <a:pPr lvl="3" rtl="0" fontAlgn="base"/>
            <a:r>
              <a:rPr lang="en-US" altLang="zh-TW" sz="1200" b="0" i="0" u="none" strike="noStrike" kern="1200" dirty="0">
                <a:solidFill>
                  <a:schemeClr val="tx1"/>
                </a:solidFill>
                <a:effectLst/>
                <a:latin typeface="+mn-lt"/>
                <a:ea typeface="+mn-ea"/>
                <a:cs typeface="+mn-cs"/>
              </a:rPr>
              <a:t>Yes</a:t>
            </a:r>
            <a:r>
              <a:rPr lang="zh-TW" altLang="en-US" sz="1200" b="0" i="0" u="none" strike="noStrike" kern="1200" dirty="0">
                <a:solidFill>
                  <a:schemeClr val="tx1"/>
                </a:solidFill>
                <a:effectLst/>
                <a:latin typeface="+mn-lt"/>
                <a:ea typeface="+mn-ea"/>
                <a:cs typeface="+mn-cs"/>
              </a:rPr>
              <a:t>：高低群第二次期中有寫考古題的比例下降了</a:t>
            </a:r>
            <a:r>
              <a:rPr lang="en-US" altLang="zh-TW" sz="1200" b="0" i="0" u="none" strike="noStrike" kern="1200" dirty="0">
                <a:solidFill>
                  <a:schemeClr val="tx1"/>
                </a:solidFill>
                <a:effectLst/>
                <a:latin typeface="+mn-lt"/>
                <a:ea typeface="+mn-ea"/>
                <a:cs typeface="+mn-cs"/>
              </a:rPr>
              <a:t>6.8%</a:t>
            </a:r>
            <a:r>
              <a:rPr lang="zh-TW" altLang="en-US" sz="1200" b="0" i="0" u="none" strike="noStrike" kern="1200" dirty="0">
                <a:solidFill>
                  <a:schemeClr val="tx1"/>
                </a:solidFill>
                <a:effectLst/>
                <a:latin typeface="+mn-lt"/>
                <a:ea typeface="+mn-ea"/>
                <a:cs typeface="+mn-cs"/>
              </a:rPr>
              <a:t>，低高群上升了</a:t>
            </a:r>
            <a:r>
              <a:rPr lang="en-US" altLang="zh-TW" sz="1200" b="0" i="0" u="none" strike="noStrike" kern="1200" dirty="0">
                <a:solidFill>
                  <a:schemeClr val="tx1"/>
                </a:solidFill>
                <a:effectLst/>
                <a:latin typeface="+mn-lt"/>
                <a:ea typeface="+mn-ea"/>
                <a:cs typeface="+mn-cs"/>
              </a:rPr>
              <a:t>2.1%</a:t>
            </a:r>
          </a:p>
          <a:p>
            <a:pPr lvl="3" rtl="0" fontAlgn="base"/>
            <a:r>
              <a:rPr lang="zh-TW" altLang="en-US" sz="1200" b="0" i="0" u="none" strike="noStrike" kern="1200" dirty="0">
                <a:solidFill>
                  <a:schemeClr val="tx1"/>
                </a:solidFill>
                <a:effectLst/>
                <a:latin typeface="+mn-lt"/>
                <a:ea typeface="+mn-ea"/>
                <a:cs typeface="+mn-cs"/>
              </a:rPr>
              <a:t>更重要的是平時基礎需要打好</a:t>
            </a:r>
          </a:p>
          <a:p>
            <a:pPr rtl="0" fontAlgn="base"/>
            <a:r>
              <a:rPr lang="zh-TW" altLang="en-US" sz="1200" b="0" i="0" u="none" strike="noStrike" kern="1200" dirty="0">
                <a:solidFill>
                  <a:schemeClr val="tx1"/>
                </a:solidFill>
                <a:effectLst/>
                <a:latin typeface="+mn-lt"/>
                <a:ea typeface="+mn-ea"/>
                <a:cs typeface="+mn-cs"/>
              </a:rPr>
              <a:t>檢定結果</a:t>
            </a:r>
          </a:p>
          <a:p>
            <a:pPr lvl="1" rtl="0" fontAlgn="base"/>
            <a:r>
              <a:rPr lang="zh-TW" altLang="en-US" sz="1200" b="0" i="0" u="none" strike="noStrike" kern="1200" dirty="0">
                <a:solidFill>
                  <a:schemeClr val="tx1"/>
                </a:solidFill>
                <a:effectLst/>
                <a:latin typeface="+mn-lt"/>
                <a:ea typeface="+mn-ea"/>
                <a:cs typeface="+mn-cs"/>
              </a:rPr>
              <a:t>原本推測低高群進步跟學習動機有關，但檢定後發現低高群第一次期中後反而較晚開始繳交作業，沒有足夠證據證明第一次繳交作業的時間和成績進步有關。因此可能受其他因素的影響程度較大。</a:t>
            </a:r>
          </a:p>
          <a:p>
            <a:pPr rtl="0" fontAlgn="base"/>
            <a:r>
              <a:rPr lang="zh-TW" altLang="en-US" sz="1200" b="0" i="0" u="none" strike="noStrike" kern="1200" dirty="0">
                <a:solidFill>
                  <a:schemeClr val="tx1"/>
                </a:solidFill>
                <a:effectLst/>
                <a:latin typeface="+mn-lt"/>
                <a:ea typeface="+mn-ea"/>
                <a:cs typeface="+mn-cs"/>
              </a:rPr>
              <a:t>總體結論</a:t>
            </a:r>
          </a:p>
          <a:p>
            <a:pPr lvl="1" rtl="0" fontAlgn="base"/>
            <a:r>
              <a:rPr lang="zh-TW" altLang="en-US" sz="1200" b="0" i="0" u="none" strike="noStrike" kern="1200" dirty="0">
                <a:solidFill>
                  <a:schemeClr val="tx1"/>
                </a:solidFill>
                <a:effectLst/>
                <a:latin typeface="+mn-lt"/>
                <a:ea typeface="+mn-ea"/>
                <a:cs typeface="+mn-cs"/>
              </a:rPr>
              <a:t>我們從第一點發現作業成績與考試成績呈正相關，而在後面三點則發現繳交作業的習慣跟考試成績沒有明顯關係</a:t>
            </a:r>
          </a:p>
          <a:p>
            <a:pPr lvl="1" rtl="0" fontAlgn="base"/>
            <a:r>
              <a:rPr lang="zh-TW" altLang="en-US" sz="1200" b="0" i="0" u="none" strike="noStrike" kern="1200" dirty="0">
                <a:solidFill>
                  <a:schemeClr val="tx1"/>
                </a:solidFill>
                <a:effectLst/>
                <a:latin typeface="+mn-lt"/>
                <a:ea typeface="+mn-ea"/>
                <a:cs typeface="+mn-cs"/>
              </a:rPr>
              <a:t>高低群、低高群的行為大多很相似，所以我們認為所有學生都很努力的繳交作業，因此推測其他因素如，難度、運氣、天份、臨場應變、作業抄襲等也都是影響程式設計課程的考試表現之原因。</a:t>
            </a:r>
          </a:p>
          <a:p>
            <a:pPr rtl="0" fontAlgn="base"/>
            <a:r>
              <a:rPr lang="zh-TW" altLang="en-US" sz="1200" b="0" i="0" u="none" strike="noStrike" kern="1200" dirty="0">
                <a:solidFill>
                  <a:schemeClr val="tx1"/>
                </a:solidFill>
                <a:effectLst/>
                <a:latin typeface="+mn-lt"/>
                <a:ea typeface="+mn-ea"/>
                <a:cs typeface="+mn-cs"/>
              </a:rPr>
              <a:t>建議 </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給未來修 </a:t>
            </a:r>
            <a:r>
              <a:rPr lang="en-US" altLang="zh-TW" sz="1200" b="0" i="0" u="none" strike="noStrike" kern="1200" dirty="0">
                <a:solidFill>
                  <a:schemeClr val="tx1"/>
                </a:solidFill>
                <a:effectLst/>
                <a:latin typeface="+mn-lt"/>
                <a:ea typeface="+mn-ea"/>
                <a:cs typeface="+mn-cs"/>
              </a:rPr>
              <a:t>PD </a:t>
            </a:r>
            <a:r>
              <a:rPr lang="zh-TW" altLang="en-US" sz="1200" b="0" i="0" u="none" strike="noStrike" kern="1200" dirty="0">
                <a:solidFill>
                  <a:schemeClr val="tx1"/>
                </a:solidFill>
                <a:effectLst/>
                <a:latin typeface="+mn-lt"/>
                <a:ea typeface="+mn-ea"/>
                <a:cs typeface="+mn-cs"/>
              </a:rPr>
              <a:t>的人</a:t>
            </a:r>
            <a:r>
              <a:rPr lang="en-US" altLang="zh-TW" sz="1200" b="0" i="0" u="none" strike="noStrike" kern="1200" dirty="0">
                <a:solidFill>
                  <a:schemeClr val="tx1"/>
                </a:solidFill>
                <a:effectLst/>
                <a:latin typeface="+mn-lt"/>
                <a:ea typeface="+mn-ea"/>
                <a:cs typeface="+mn-cs"/>
              </a:rPr>
              <a:t>?)</a:t>
            </a:r>
          </a:p>
          <a:p>
            <a:pPr rtl="0"/>
            <a:r>
              <a:rPr lang="zh-TW" altLang="en-US" sz="1200" b="0" i="0" u="none" strike="noStrike" kern="1200" dirty="0">
                <a:solidFill>
                  <a:schemeClr val="tx1"/>
                </a:solidFill>
                <a:effectLst/>
                <a:latin typeface="+mn-lt"/>
                <a:ea typeface="+mn-ea"/>
                <a:cs typeface="+mn-cs"/>
              </a:rPr>
              <a:t>若平時能提早準備，打好基礎功，還是會有顯著的進步！！！</a:t>
            </a:r>
            <a:endParaRPr lang="zh-TW" altLang="en-US" b="0" dirty="0">
              <a:effectLst/>
            </a:endParaRPr>
          </a:p>
          <a:p>
            <a:pPr rtl="0" fontAlgn="base"/>
            <a:r>
              <a:rPr lang="zh-TW" altLang="en-US" sz="1200" b="0" i="0" u="none" strike="noStrike" kern="1200" dirty="0">
                <a:solidFill>
                  <a:schemeClr val="tx1"/>
                </a:solidFill>
                <a:effectLst/>
                <a:latin typeface="+mn-lt"/>
                <a:ea typeface="+mn-ea"/>
                <a:cs typeface="+mn-cs"/>
              </a:rPr>
              <a:t>就算作業已經 </a:t>
            </a:r>
            <a:r>
              <a:rPr lang="en-US" altLang="zh-TW" sz="1200" b="0" i="0" u="none" strike="noStrike" kern="1200" dirty="0">
                <a:solidFill>
                  <a:schemeClr val="tx1"/>
                </a:solidFill>
                <a:effectLst/>
                <a:latin typeface="+mn-lt"/>
                <a:ea typeface="+mn-ea"/>
                <a:cs typeface="+mn-cs"/>
              </a:rPr>
              <a:t>AC </a:t>
            </a:r>
            <a:r>
              <a:rPr lang="zh-TW" altLang="en-US" sz="1200" b="0" i="0" u="none" strike="noStrike" kern="1200" dirty="0">
                <a:solidFill>
                  <a:schemeClr val="tx1"/>
                </a:solidFill>
                <a:effectLst/>
                <a:latin typeface="+mn-lt"/>
                <a:ea typeface="+mn-ea"/>
                <a:cs typeface="+mn-cs"/>
              </a:rPr>
              <a:t>了也可以繼續優化自己的程式碼，幫自己打好基礎。</a:t>
            </a:r>
          </a:p>
          <a:p>
            <a:pPr rtl="0" fontAlgn="base"/>
            <a:r>
              <a:rPr lang="zh-TW" altLang="en-US" sz="1200" b="0" i="0" u="none" strike="noStrike" kern="1200" dirty="0">
                <a:solidFill>
                  <a:schemeClr val="tx1"/>
                </a:solidFill>
                <a:effectLst/>
                <a:latin typeface="+mn-lt"/>
                <a:ea typeface="+mn-ea"/>
                <a:cs typeface="+mn-cs"/>
              </a:rPr>
              <a:t>早一點開始寫作業，預留多一點時間消化課程內容。</a:t>
            </a:r>
          </a:p>
          <a:p>
            <a:endParaRPr lang="zh-TW" altLang="en-US" dirty="0"/>
          </a:p>
        </p:txBody>
      </p:sp>
      <p:sp>
        <p:nvSpPr>
          <p:cNvPr id="4" name="Slide Number Placeholder 3"/>
          <p:cNvSpPr>
            <a:spLocks noGrp="1"/>
          </p:cNvSpPr>
          <p:nvPr>
            <p:ph type="sldNum" sz="quarter" idx="10"/>
          </p:nvPr>
        </p:nvSpPr>
        <p:spPr/>
        <p:txBody>
          <a:bodyPr/>
          <a:lstStyle/>
          <a:p>
            <a:fld id="{49CA19E9-32F9-43E4-93CC-CB90FA0DCBED}" type="slidenum">
              <a:rPr lang="zh-TW" altLang="en-US" smtClean="0"/>
              <a:t>35</a:t>
            </a:fld>
            <a:endParaRPr lang="zh-TW" altLang="en-US"/>
          </a:p>
        </p:txBody>
      </p:sp>
    </p:spTree>
    <p:extLst>
      <p:ext uri="{BB962C8B-B14F-4D97-AF65-F5344CB8AC3E}">
        <p14:creationId xmlns:p14="http://schemas.microsoft.com/office/powerpoint/2010/main" val="2261163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zh-TW" altLang="en-US" sz="1200" b="0" i="0" u="none" strike="noStrike" kern="1200" dirty="0">
                <a:solidFill>
                  <a:schemeClr val="tx1"/>
                </a:solidFill>
                <a:effectLst/>
                <a:latin typeface="+mn-lt"/>
                <a:ea typeface="+mn-ea"/>
                <a:cs typeface="+mn-cs"/>
              </a:rPr>
              <a:t>視覺化結果</a:t>
            </a:r>
          </a:p>
          <a:p>
            <a:pPr lvl="1" rtl="0" fontAlgn="base"/>
            <a:r>
              <a:rPr lang="en-US" altLang="zh-TW" sz="1200" b="0" i="0" u="none" strike="noStrike" kern="1200" dirty="0">
                <a:solidFill>
                  <a:schemeClr val="tx1"/>
                </a:solidFill>
                <a:effectLst/>
                <a:latin typeface="+mn-lt"/>
                <a:ea typeface="+mn-ea"/>
                <a:cs typeface="+mn-cs"/>
              </a:rPr>
              <a:t>Q1 : </a:t>
            </a:r>
            <a:r>
              <a:rPr lang="zh-TW" altLang="en-US" sz="1200" b="0" i="0" u="none" strike="noStrike" kern="1200" dirty="0">
                <a:solidFill>
                  <a:schemeClr val="tx1"/>
                </a:solidFill>
                <a:effectLst/>
                <a:latin typeface="+mn-lt"/>
                <a:ea typeface="+mn-ea"/>
                <a:cs typeface="+mn-cs"/>
              </a:rPr>
              <a:t>作業成績是否跟考試有關？</a:t>
            </a:r>
          </a:p>
          <a:p>
            <a:pPr lvl="2" rtl="0" fontAlgn="base"/>
            <a:r>
              <a:rPr lang="en-US" altLang="zh-TW" sz="1200" b="0" i="0" u="none" strike="noStrike" kern="1200" dirty="0">
                <a:solidFill>
                  <a:schemeClr val="tx1"/>
                </a:solidFill>
                <a:effectLst/>
                <a:latin typeface="+mn-lt"/>
                <a:ea typeface="+mn-ea"/>
                <a:cs typeface="+mn-cs"/>
              </a:rPr>
              <a:t>yes, moderate positive linear relationship </a:t>
            </a:r>
          </a:p>
          <a:p>
            <a:pPr lvl="1" rtl="0" fontAlgn="base"/>
            <a:r>
              <a:rPr lang="en-US" altLang="zh-TW" sz="1200" b="0" i="0" u="none" strike="noStrike" kern="1200" dirty="0">
                <a:solidFill>
                  <a:schemeClr val="tx1"/>
                </a:solidFill>
                <a:effectLst/>
                <a:latin typeface="+mn-lt"/>
                <a:ea typeface="+mn-ea"/>
                <a:cs typeface="+mn-cs"/>
              </a:rPr>
              <a:t>Q2 : </a:t>
            </a:r>
            <a:r>
              <a:rPr lang="zh-TW" altLang="en-US" sz="1200" b="0" i="0" u="none" strike="noStrike" kern="1200" dirty="0">
                <a:solidFill>
                  <a:schemeClr val="tx1"/>
                </a:solidFill>
                <a:effectLst/>
                <a:latin typeface="+mn-lt"/>
                <a:ea typeface="+mn-ea"/>
                <a:cs typeface="+mn-cs"/>
              </a:rPr>
              <a:t>繳交越多次成績真的有越好？</a:t>
            </a:r>
          </a:p>
          <a:p>
            <a:pPr lvl="2" rtl="0" fontAlgn="base"/>
            <a:r>
              <a:rPr lang="zh-TW" altLang="en-US" sz="1200" b="0" i="0" u="none" strike="noStrike" kern="1200" dirty="0">
                <a:solidFill>
                  <a:schemeClr val="tx1"/>
                </a:solidFill>
                <a:effectLst/>
                <a:latin typeface="+mn-lt"/>
                <a:ea typeface="+mn-ea"/>
                <a:cs typeface="+mn-cs"/>
              </a:rPr>
              <a:t>不一定，考試成績可能和其他因素有關，像是難度、運氣、天份、臨場應變、作業抄襲、課程基礎沒有學好。且繳交次數沒辦法代表功課有確實寫對（</a:t>
            </a:r>
            <a:r>
              <a:rPr lang="en-US" altLang="zh-TW" sz="1200" b="0" i="0" u="none" strike="noStrike" kern="1200" dirty="0">
                <a:solidFill>
                  <a:schemeClr val="tx1"/>
                </a:solidFill>
                <a:effectLst/>
                <a:latin typeface="+mn-lt"/>
                <a:ea typeface="+mn-ea"/>
                <a:cs typeface="+mn-cs"/>
              </a:rPr>
              <a:t>AC</a:t>
            </a:r>
            <a:r>
              <a:rPr lang="zh-TW" altLang="en-US" sz="1200" b="0" i="0" u="none" strike="noStrike" kern="1200" dirty="0">
                <a:solidFill>
                  <a:schemeClr val="tx1"/>
                </a:solidFill>
                <a:effectLst/>
                <a:latin typeface="+mn-lt"/>
                <a:ea typeface="+mn-ea"/>
                <a:cs typeface="+mn-cs"/>
              </a:rPr>
              <a:t>）。</a:t>
            </a:r>
          </a:p>
          <a:p>
            <a:pPr lvl="1" rtl="0" fontAlgn="base"/>
            <a:r>
              <a:rPr lang="en-US" altLang="zh-TW" sz="1200" b="0" i="0" u="none" strike="noStrike" kern="1200" dirty="0">
                <a:solidFill>
                  <a:schemeClr val="tx1"/>
                </a:solidFill>
                <a:effectLst/>
                <a:latin typeface="+mn-lt"/>
                <a:ea typeface="+mn-ea"/>
                <a:cs typeface="+mn-cs"/>
              </a:rPr>
              <a:t>Q3: </a:t>
            </a:r>
            <a:r>
              <a:rPr lang="zh-TW" altLang="en-US" sz="1200" b="0" i="0" u="none" strike="noStrike" kern="1200" dirty="0">
                <a:solidFill>
                  <a:schemeClr val="tx1"/>
                </a:solidFill>
                <a:effectLst/>
                <a:latin typeface="+mn-lt"/>
                <a:ea typeface="+mn-ea"/>
                <a:cs typeface="+mn-cs"/>
              </a:rPr>
              <a:t>死線戰士不分你我？</a:t>
            </a:r>
          </a:p>
          <a:p>
            <a:pPr lvl="2" rtl="0" fontAlgn="base"/>
            <a:r>
              <a:rPr lang="en-US" altLang="zh-TW" sz="1200" b="0" i="0" u="none" strike="noStrike" kern="1200" dirty="0">
                <a:solidFill>
                  <a:schemeClr val="tx1"/>
                </a:solidFill>
                <a:effectLst/>
                <a:latin typeface="+mn-lt"/>
                <a:ea typeface="+mn-ea"/>
                <a:cs typeface="+mn-cs"/>
              </a:rPr>
              <a:t>yes</a:t>
            </a:r>
            <a:r>
              <a:rPr lang="zh-TW" altLang="en-US" sz="1200" b="0" i="0" u="none" strike="noStrike" kern="1200" dirty="0">
                <a:solidFill>
                  <a:schemeClr val="tx1"/>
                </a:solidFill>
                <a:effectLst/>
                <a:latin typeface="+mn-lt"/>
                <a:ea typeface="+mn-ea"/>
                <a:cs typeface="+mn-cs"/>
              </a:rPr>
              <a:t>，但高高在死線前預留了更多時間（第五天是高峰）。</a:t>
            </a:r>
          </a:p>
          <a:p>
            <a:pPr lvl="1" rtl="0" fontAlgn="base"/>
            <a:r>
              <a:rPr lang="en-US" altLang="zh-TW" sz="1200" b="0" i="0" u="none" strike="noStrike" kern="1200" dirty="0">
                <a:solidFill>
                  <a:schemeClr val="tx1"/>
                </a:solidFill>
                <a:effectLst/>
                <a:latin typeface="+mn-lt"/>
                <a:ea typeface="+mn-ea"/>
                <a:cs typeface="+mn-cs"/>
              </a:rPr>
              <a:t>Q4</a:t>
            </a:r>
            <a:r>
              <a:rPr lang="zh-TW" altLang="en-US" sz="1200" b="0" i="0" u="none" strike="noStrike" kern="1200" dirty="0">
                <a:solidFill>
                  <a:schemeClr val="tx1"/>
                </a:solidFill>
                <a:effectLst/>
                <a:latin typeface="+mn-lt"/>
                <a:ea typeface="+mn-ea"/>
                <a:cs typeface="+mn-cs"/>
              </a:rPr>
              <a:t>：成績好的人都超前部署？</a:t>
            </a:r>
          </a:p>
          <a:p>
            <a:pPr lvl="2" rtl="0" fontAlgn="base"/>
            <a:r>
              <a:rPr lang="en-US" altLang="zh-TW" sz="1200" b="0" i="0" u="none" strike="noStrike" kern="1200" dirty="0">
                <a:solidFill>
                  <a:schemeClr val="tx1"/>
                </a:solidFill>
                <a:effectLst/>
                <a:latin typeface="+mn-lt"/>
                <a:ea typeface="+mn-ea"/>
                <a:cs typeface="+mn-cs"/>
              </a:rPr>
              <a:t>yes</a:t>
            </a:r>
          </a:p>
          <a:p>
            <a:pPr lvl="3" rtl="0" fontAlgn="base"/>
            <a:r>
              <a:rPr lang="zh-TW" altLang="en-US" sz="1200" b="0" i="0" u="none" strike="noStrike" kern="1200" dirty="0">
                <a:solidFill>
                  <a:schemeClr val="tx1"/>
                </a:solidFill>
                <a:effectLst/>
                <a:latin typeface="+mn-lt"/>
                <a:ea typeface="+mn-ea"/>
                <a:cs typeface="+mn-cs"/>
              </a:rPr>
              <a:t>第一次期中前，高高群、高低群、低高群的高峰皆在第</a:t>
            </a:r>
            <a:r>
              <a:rPr lang="en-US" altLang="zh-TW" sz="1200" b="0" i="0" u="none" strike="noStrike" kern="1200" dirty="0">
                <a:solidFill>
                  <a:schemeClr val="tx1"/>
                </a:solidFill>
                <a:effectLst/>
                <a:latin typeface="+mn-lt"/>
                <a:ea typeface="+mn-ea"/>
                <a:cs typeface="+mn-cs"/>
              </a:rPr>
              <a:t>1</a:t>
            </a:r>
            <a:r>
              <a:rPr lang="zh-TW" altLang="en-US" sz="1200" b="0" i="0" u="none" strike="noStrike" kern="1200" dirty="0">
                <a:solidFill>
                  <a:schemeClr val="tx1"/>
                </a:solidFill>
                <a:effectLst/>
                <a:latin typeface="+mn-lt"/>
                <a:ea typeface="+mn-ea"/>
                <a:cs typeface="+mn-cs"/>
              </a:rPr>
              <a:t>天，低低群則在第</a:t>
            </a:r>
            <a:r>
              <a:rPr lang="en-US" altLang="zh-TW" sz="1200" b="0" i="0" u="none" strike="noStrike" kern="1200" dirty="0">
                <a:solidFill>
                  <a:schemeClr val="tx1"/>
                </a:solidFill>
                <a:effectLst/>
                <a:latin typeface="+mn-lt"/>
                <a:ea typeface="+mn-ea"/>
                <a:cs typeface="+mn-cs"/>
              </a:rPr>
              <a:t>2</a:t>
            </a:r>
            <a:r>
              <a:rPr lang="zh-TW" altLang="en-US" sz="1200" b="0" i="0" u="none" strike="noStrike" kern="1200" dirty="0">
                <a:solidFill>
                  <a:schemeClr val="tx1"/>
                </a:solidFill>
                <a:effectLst/>
                <a:latin typeface="+mn-lt"/>
                <a:ea typeface="+mn-ea"/>
                <a:cs typeface="+mn-cs"/>
              </a:rPr>
              <a:t>和第</a:t>
            </a:r>
            <a:r>
              <a:rPr lang="en-US" altLang="zh-TW" sz="1200" b="0" i="0" u="none" strike="noStrike" kern="1200" dirty="0">
                <a:solidFill>
                  <a:schemeClr val="tx1"/>
                </a:solidFill>
                <a:effectLst/>
                <a:latin typeface="+mn-lt"/>
                <a:ea typeface="+mn-ea"/>
                <a:cs typeface="+mn-cs"/>
              </a:rPr>
              <a:t>6</a:t>
            </a:r>
            <a:r>
              <a:rPr lang="zh-TW" altLang="en-US" sz="1200" b="0" i="0" u="none" strike="noStrike" kern="1200" dirty="0">
                <a:solidFill>
                  <a:schemeClr val="tx1"/>
                </a:solidFill>
                <a:effectLst/>
                <a:latin typeface="+mn-lt"/>
                <a:ea typeface="+mn-ea"/>
                <a:cs typeface="+mn-cs"/>
              </a:rPr>
              <a:t>天出現高峰，</a:t>
            </a:r>
          </a:p>
          <a:p>
            <a:pPr lvl="3" rtl="0" fontAlgn="base"/>
            <a:r>
              <a:rPr lang="zh-TW" altLang="en-US" sz="1200" b="0" i="0" u="none" strike="noStrike" kern="1200" dirty="0">
                <a:solidFill>
                  <a:schemeClr val="tx1"/>
                </a:solidFill>
                <a:effectLst/>
                <a:latin typeface="+mn-lt"/>
                <a:ea typeface="+mn-ea"/>
                <a:cs typeface="+mn-cs"/>
              </a:rPr>
              <a:t>另外我們也發現，期中後各群分佈都變得較平均，推測可能是作業難度上升，使得寫 </a:t>
            </a:r>
            <a:r>
              <a:rPr lang="en-US" altLang="zh-TW" sz="1200" b="0" i="0" u="none" strike="noStrike" kern="1200" dirty="0">
                <a:solidFill>
                  <a:schemeClr val="tx1"/>
                </a:solidFill>
                <a:effectLst/>
                <a:latin typeface="+mn-lt"/>
                <a:ea typeface="+mn-ea"/>
                <a:cs typeface="+mn-cs"/>
              </a:rPr>
              <a:t>code </a:t>
            </a:r>
            <a:r>
              <a:rPr lang="zh-TW" altLang="en-US" sz="1200" b="0" i="0" u="none" strike="noStrike" kern="1200" dirty="0">
                <a:solidFill>
                  <a:schemeClr val="tx1"/>
                </a:solidFill>
                <a:effectLst/>
                <a:latin typeface="+mn-lt"/>
                <a:ea typeface="+mn-ea"/>
                <a:cs typeface="+mn-cs"/>
              </a:rPr>
              <a:t>時間拉長，需要較多天才能第一次上傳。</a:t>
            </a:r>
          </a:p>
          <a:p>
            <a:pPr lvl="1" rtl="0" fontAlgn="base"/>
            <a:r>
              <a:rPr lang="en-US" altLang="zh-TW" sz="1200" b="0" i="0" u="none" strike="noStrike" kern="1200" dirty="0">
                <a:solidFill>
                  <a:schemeClr val="tx1"/>
                </a:solidFill>
                <a:effectLst/>
                <a:latin typeface="+mn-lt"/>
                <a:ea typeface="+mn-ea"/>
                <a:cs typeface="+mn-cs"/>
              </a:rPr>
              <a:t>Q5: </a:t>
            </a:r>
            <a:r>
              <a:rPr lang="zh-TW" altLang="en-US" sz="1200" b="0" i="0" u="none" strike="noStrike" kern="1200" dirty="0">
                <a:solidFill>
                  <a:schemeClr val="tx1"/>
                </a:solidFill>
                <a:effectLst/>
                <a:latin typeface="+mn-lt"/>
                <a:ea typeface="+mn-ea"/>
                <a:cs typeface="+mn-cs"/>
              </a:rPr>
              <a:t>有沒有寫考古題有差？</a:t>
            </a:r>
          </a:p>
          <a:p>
            <a:pPr lvl="2" rtl="0" fontAlgn="base"/>
            <a:r>
              <a:rPr lang="zh-TW" altLang="en-US" sz="1200" b="0" i="0" u="none" strike="noStrike" kern="1200" dirty="0">
                <a:solidFill>
                  <a:schemeClr val="tx1"/>
                </a:solidFill>
                <a:effectLst/>
                <a:latin typeface="+mn-lt"/>
                <a:ea typeface="+mn-ea"/>
                <a:cs typeface="+mn-cs"/>
              </a:rPr>
              <a:t>不一定</a:t>
            </a:r>
          </a:p>
          <a:p>
            <a:pPr lvl="3" rtl="0" fontAlgn="base"/>
            <a:r>
              <a:rPr lang="en-US" altLang="zh-TW" sz="1200" b="0" i="0" u="none" strike="noStrike" kern="1200" dirty="0">
                <a:solidFill>
                  <a:schemeClr val="tx1"/>
                </a:solidFill>
                <a:effectLst/>
                <a:latin typeface="+mn-lt"/>
                <a:ea typeface="+mn-ea"/>
                <a:cs typeface="+mn-cs"/>
              </a:rPr>
              <a:t>No</a:t>
            </a:r>
            <a:r>
              <a:rPr lang="zh-TW" altLang="en-US" sz="1200" b="0" i="0" u="none" strike="noStrike" kern="1200" dirty="0">
                <a:solidFill>
                  <a:schemeClr val="tx1"/>
                </a:solidFill>
                <a:effectLst/>
                <a:latin typeface="+mn-lt"/>
                <a:ea typeface="+mn-ea"/>
                <a:cs typeface="+mn-cs"/>
              </a:rPr>
              <a:t>：低低群第二次期中有寫考古題的比例上升了</a:t>
            </a:r>
            <a:r>
              <a:rPr lang="en-US" altLang="zh-TW" sz="1200" b="0" i="0" u="none" strike="noStrike" kern="1200" dirty="0">
                <a:solidFill>
                  <a:schemeClr val="tx1"/>
                </a:solidFill>
                <a:effectLst/>
                <a:latin typeface="+mn-lt"/>
                <a:ea typeface="+mn-ea"/>
                <a:cs typeface="+mn-cs"/>
              </a:rPr>
              <a:t>6.4%</a:t>
            </a:r>
          </a:p>
          <a:p>
            <a:pPr lvl="3" rtl="0" fontAlgn="base"/>
            <a:r>
              <a:rPr lang="en-US" altLang="zh-TW" sz="1200" b="0" i="0" u="none" strike="noStrike" kern="1200" dirty="0">
                <a:solidFill>
                  <a:schemeClr val="tx1"/>
                </a:solidFill>
                <a:effectLst/>
                <a:latin typeface="+mn-lt"/>
                <a:ea typeface="+mn-ea"/>
                <a:cs typeface="+mn-cs"/>
              </a:rPr>
              <a:t>Yes</a:t>
            </a:r>
            <a:r>
              <a:rPr lang="zh-TW" altLang="en-US" sz="1200" b="0" i="0" u="none" strike="noStrike" kern="1200" dirty="0">
                <a:solidFill>
                  <a:schemeClr val="tx1"/>
                </a:solidFill>
                <a:effectLst/>
                <a:latin typeface="+mn-lt"/>
                <a:ea typeface="+mn-ea"/>
                <a:cs typeface="+mn-cs"/>
              </a:rPr>
              <a:t>：高低群第二次期中有寫考古題的比例下降了</a:t>
            </a:r>
            <a:r>
              <a:rPr lang="en-US" altLang="zh-TW" sz="1200" b="0" i="0" u="none" strike="noStrike" kern="1200" dirty="0">
                <a:solidFill>
                  <a:schemeClr val="tx1"/>
                </a:solidFill>
                <a:effectLst/>
                <a:latin typeface="+mn-lt"/>
                <a:ea typeface="+mn-ea"/>
                <a:cs typeface="+mn-cs"/>
              </a:rPr>
              <a:t>6.8%</a:t>
            </a:r>
            <a:r>
              <a:rPr lang="zh-TW" altLang="en-US" sz="1200" b="0" i="0" u="none" strike="noStrike" kern="1200" dirty="0">
                <a:solidFill>
                  <a:schemeClr val="tx1"/>
                </a:solidFill>
                <a:effectLst/>
                <a:latin typeface="+mn-lt"/>
                <a:ea typeface="+mn-ea"/>
                <a:cs typeface="+mn-cs"/>
              </a:rPr>
              <a:t>，低高群上升了</a:t>
            </a:r>
            <a:r>
              <a:rPr lang="en-US" altLang="zh-TW" sz="1200" b="0" i="0" u="none" strike="noStrike" kern="1200" dirty="0">
                <a:solidFill>
                  <a:schemeClr val="tx1"/>
                </a:solidFill>
                <a:effectLst/>
                <a:latin typeface="+mn-lt"/>
                <a:ea typeface="+mn-ea"/>
                <a:cs typeface="+mn-cs"/>
              </a:rPr>
              <a:t>2.1%</a:t>
            </a:r>
          </a:p>
          <a:p>
            <a:pPr lvl="3" rtl="0" fontAlgn="base"/>
            <a:r>
              <a:rPr lang="zh-TW" altLang="en-US" sz="1200" b="0" i="0" u="none" strike="noStrike" kern="1200" dirty="0">
                <a:solidFill>
                  <a:schemeClr val="tx1"/>
                </a:solidFill>
                <a:effectLst/>
                <a:latin typeface="+mn-lt"/>
                <a:ea typeface="+mn-ea"/>
                <a:cs typeface="+mn-cs"/>
              </a:rPr>
              <a:t>更重要的是平時基礎需要打好</a:t>
            </a:r>
          </a:p>
          <a:p>
            <a:pPr rtl="0" fontAlgn="base"/>
            <a:r>
              <a:rPr lang="zh-TW" altLang="en-US" sz="1200" b="0" i="0" u="none" strike="noStrike" kern="1200" dirty="0">
                <a:solidFill>
                  <a:schemeClr val="tx1"/>
                </a:solidFill>
                <a:effectLst/>
                <a:latin typeface="+mn-lt"/>
                <a:ea typeface="+mn-ea"/>
                <a:cs typeface="+mn-cs"/>
              </a:rPr>
              <a:t>檢定結果</a:t>
            </a:r>
          </a:p>
          <a:p>
            <a:pPr lvl="1" rtl="0" fontAlgn="base"/>
            <a:r>
              <a:rPr lang="zh-TW" altLang="en-US" sz="1200" b="0" i="0" u="none" strike="noStrike" kern="1200" dirty="0">
                <a:solidFill>
                  <a:schemeClr val="tx1"/>
                </a:solidFill>
                <a:effectLst/>
                <a:latin typeface="+mn-lt"/>
                <a:ea typeface="+mn-ea"/>
                <a:cs typeface="+mn-cs"/>
              </a:rPr>
              <a:t>原本推測低高群進步跟學習動機有關，但檢定後發現低高群第一次期中後反而較晚開始繳交作業，沒有足夠證據證明第一次繳交作業的時間和成績進步有關。因此可能受其他因素的影響程度較大。</a:t>
            </a:r>
          </a:p>
          <a:p>
            <a:pPr rtl="0" fontAlgn="base"/>
            <a:r>
              <a:rPr lang="zh-TW" altLang="en-US" sz="1200" b="0" i="0" u="none" strike="noStrike" kern="1200" dirty="0">
                <a:solidFill>
                  <a:schemeClr val="tx1"/>
                </a:solidFill>
                <a:effectLst/>
                <a:latin typeface="+mn-lt"/>
                <a:ea typeface="+mn-ea"/>
                <a:cs typeface="+mn-cs"/>
              </a:rPr>
              <a:t>總體結論</a:t>
            </a:r>
          </a:p>
          <a:p>
            <a:pPr lvl="1" rtl="0" fontAlgn="base"/>
            <a:r>
              <a:rPr lang="zh-TW" altLang="en-US" sz="1200" b="0" i="0" u="none" strike="noStrike" kern="1200" dirty="0">
                <a:solidFill>
                  <a:schemeClr val="tx1"/>
                </a:solidFill>
                <a:effectLst/>
                <a:latin typeface="+mn-lt"/>
                <a:ea typeface="+mn-ea"/>
                <a:cs typeface="+mn-cs"/>
              </a:rPr>
              <a:t>我們從第一點發現作業成績與考試成績呈正相關，而在後面三點則發現繳交作業的習慣跟考試成績沒有明顯關係</a:t>
            </a:r>
          </a:p>
          <a:p>
            <a:pPr lvl="1" rtl="0" fontAlgn="base"/>
            <a:r>
              <a:rPr lang="zh-TW" altLang="en-US" sz="1200" b="0" i="0" u="none" strike="noStrike" kern="1200" dirty="0">
                <a:solidFill>
                  <a:schemeClr val="tx1"/>
                </a:solidFill>
                <a:effectLst/>
                <a:latin typeface="+mn-lt"/>
                <a:ea typeface="+mn-ea"/>
                <a:cs typeface="+mn-cs"/>
              </a:rPr>
              <a:t>高低群、低高群的行為大多很相似，所以我們認為所有學生都很努力的繳交作業，因此推測其他因素如，難度、運氣、天份、臨場應變、作業抄襲等也都是影響程式設計課程的考試表現之原因。</a:t>
            </a:r>
          </a:p>
          <a:p>
            <a:pPr rtl="0" fontAlgn="base"/>
            <a:r>
              <a:rPr lang="zh-TW" altLang="en-US" sz="1200" b="0" i="0" u="none" strike="noStrike" kern="1200" dirty="0">
                <a:solidFill>
                  <a:schemeClr val="tx1"/>
                </a:solidFill>
                <a:effectLst/>
                <a:latin typeface="+mn-lt"/>
                <a:ea typeface="+mn-ea"/>
                <a:cs typeface="+mn-cs"/>
              </a:rPr>
              <a:t>建議 </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給未來修 </a:t>
            </a:r>
            <a:r>
              <a:rPr lang="en-US" altLang="zh-TW" sz="1200" b="0" i="0" u="none" strike="noStrike" kern="1200" dirty="0">
                <a:solidFill>
                  <a:schemeClr val="tx1"/>
                </a:solidFill>
                <a:effectLst/>
                <a:latin typeface="+mn-lt"/>
                <a:ea typeface="+mn-ea"/>
                <a:cs typeface="+mn-cs"/>
              </a:rPr>
              <a:t>PD </a:t>
            </a:r>
            <a:r>
              <a:rPr lang="zh-TW" altLang="en-US" sz="1200" b="0" i="0" u="none" strike="noStrike" kern="1200" dirty="0">
                <a:solidFill>
                  <a:schemeClr val="tx1"/>
                </a:solidFill>
                <a:effectLst/>
                <a:latin typeface="+mn-lt"/>
                <a:ea typeface="+mn-ea"/>
                <a:cs typeface="+mn-cs"/>
              </a:rPr>
              <a:t>的人</a:t>
            </a:r>
            <a:r>
              <a:rPr lang="en-US" altLang="zh-TW" sz="1200" b="0" i="0" u="none" strike="noStrike" kern="1200" dirty="0">
                <a:solidFill>
                  <a:schemeClr val="tx1"/>
                </a:solidFill>
                <a:effectLst/>
                <a:latin typeface="+mn-lt"/>
                <a:ea typeface="+mn-ea"/>
                <a:cs typeface="+mn-cs"/>
              </a:rPr>
              <a:t>?)</a:t>
            </a:r>
          </a:p>
          <a:p>
            <a:pPr rtl="0"/>
            <a:r>
              <a:rPr lang="zh-TW" altLang="en-US" sz="1200" b="0" i="0" u="none" strike="noStrike" kern="1200" dirty="0">
                <a:solidFill>
                  <a:schemeClr val="tx1"/>
                </a:solidFill>
                <a:effectLst/>
                <a:latin typeface="+mn-lt"/>
                <a:ea typeface="+mn-ea"/>
                <a:cs typeface="+mn-cs"/>
              </a:rPr>
              <a:t>若平時能提早準備，打好基礎功，還是會有顯著的進步！！！</a:t>
            </a:r>
            <a:endParaRPr lang="zh-TW" altLang="en-US" b="0" dirty="0">
              <a:effectLst/>
            </a:endParaRPr>
          </a:p>
          <a:p>
            <a:pPr rtl="0" fontAlgn="base"/>
            <a:r>
              <a:rPr lang="zh-TW" altLang="en-US" sz="1200" b="0" i="0" u="none" strike="noStrike" kern="1200" dirty="0">
                <a:solidFill>
                  <a:schemeClr val="tx1"/>
                </a:solidFill>
                <a:effectLst/>
                <a:latin typeface="+mn-lt"/>
                <a:ea typeface="+mn-ea"/>
                <a:cs typeface="+mn-cs"/>
              </a:rPr>
              <a:t>就算作業已經 </a:t>
            </a:r>
            <a:r>
              <a:rPr lang="en-US" altLang="zh-TW" sz="1200" b="0" i="0" u="none" strike="noStrike" kern="1200" dirty="0">
                <a:solidFill>
                  <a:schemeClr val="tx1"/>
                </a:solidFill>
                <a:effectLst/>
                <a:latin typeface="+mn-lt"/>
                <a:ea typeface="+mn-ea"/>
                <a:cs typeface="+mn-cs"/>
              </a:rPr>
              <a:t>AC </a:t>
            </a:r>
            <a:r>
              <a:rPr lang="zh-TW" altLang="en-US" sz="1200" b="0" i="0" u="none" strike="noStrike" kern="1200" dirty="0">
                <a:solidFill>
                  <a:schemeClr val="tx1"/>
                </a:solidFill>
                <a:effectLst/>
                <a:latin typeface="+mn-lt"/>
                <a:ea typeface="+mn-ea"/>
                <a:cs typeface="+mn-cs"/>
              </a:rPr>
              <a:t>了也可以繼續優化自己的程式碼，幫自己打好基礎。</a:t>
            </a:r>
          </a:p>
          <a:p>
            <a:pPr rtl="0" fontAlgn="base"/>
            <a:r>
              <a:rPr lang="zh-TW" altLang="en-US" sz="1200" b="0" i="0" u="none" strike="noStrike" kern="1200" dirty="0">
                <a:solidFill>
                  <a:schemeClr val="tx1"/>
                </a:solidFill>
                <a:effectLst/>
                <a:latin typeface="+mn-lt"/>
                <a:ea typeface="+mn-ea"/>
                <a:cs typeface="+mn-cs"/>
              </a:rPr>
              <a:t>早一點開始寫作業，預留多一點時間消化課程內容。</a:t>
            </a:r>
          </a:p>
          <a:p>
            <a:endParaRPr lang="zh-TW" altLang="en-US" dirty="0"/>
          </a:p>
        </p:txBody>
      </p:sp>
      <p:sp>
        <p:nvSpPr>
          <p:cNvPr id="4" name="Slide Number Placeholder 3"/>
          <p:cNvSpPr>
            <a:spLocks noGrp="1"/>
          </p:cNvSpPr>
          <p:nvPr>
            <p:ph type="sldNum" sz="quarter" idx="10"/>
          </p:nvPr>
        </p:nvSpPr>
        <p:spPr/>
        <p:txBody>
          <a:bodyPr/>
          <a:lstStyle/>
          <a:p>
            <a:fld id="{49CA19E9-32F9-43E4-93CC-CB90FA0DCBED}" type="slidenum">
              <a:rPr lang="zh-TW" altLang="en-US" smtClean="0"/>
              <a:t>36</a:t>
            </a:fld>
            <a:endParaRPr lang="zh-TW" altLang="en-US"/>
          </a:p>
        </p:txBody>
      </p:sp>
    </p:spTree>
    <p:extLst>
      <p:ext uri="{BB962C8B-B14F-4D97-AF65-F5344CB8AC3E}">
        <p14:creationId xmlns:p14="http://schemas.microsoft.com/office/powerpoint/2010/main" val="979982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zh-TW" altLang="en-US" sz="1200" b="0" i="0" u="none" strike="noStrike" kern="1200" dirty="0">
                <a:solidFill>
                  <a:schemeClr val="tx1"/>
                </a:solidFill>
                <a:effectLst/>
                <a:latin typeface="+mn-lt"/>
                <a:ea typeface="+mn-ea"/>
                <a:cs typeface="+mn-cs"/>
              </a:rPr>
              <a:t>視覺化結果</a:t>
            </a:r>
          </a:p>
          <a:p>
            <a:pPr lvl="1" rtl="0" fontAlgn="base"/>
            <a:r>
              <a:rPr lang="en-US" altLang="zh-TW" sz="1200" b="0" i="0" u="none" strike="noStrike" kern="1200" dirty="0">
                <a:solidFill>
                  <a:schemeClr val="tx1"/>
                </a:solidFill>
                <a:effectLst/>
                <a:latin typeface="+mn-lt"/>
                <a:ea typeface="+mn-ea"/>
                <a:cs typeface="+mn-cs"/>
              </a:rPr>
              <a:t>Q1 : </a:t>
            </a:r>
            <a:r>
              <a:rPr lang="zh-TW" altLang="en-US" sz="1200" b="0" i="0" u="none" strike="noStrike" kern="1200" dirty="0">
                <a:solidFill>
                  <a:schemeClr val="tx1"/>
                </a:solidFill>
                <a:effectLst/>
                <a:latin typeface="+mn-lt"/>
                <a:ea typeface="+mn-ea"/>
                <a:cs typeface="+mn-cs"/>
              </a:rPr>
              <a:t>作業成績是否跟考試有關？</a:t>
            </a:r>
          </a:p>
          <a:p>
            <a:pPr lvl="2" rtl="0" fontAlgn="base"/>
            <a:r>
              <a:rPr lang="en-US" altLang="zh-TW" sz="1200" b="0" i="0" u="none" strike="noStrike" kern="1200" dirty="0">
                <a:solidFill>
                  <a:schemeClr val="tx1"/>
                </a:solidFill>
                <a:effectLst/>
                <a:latin typeface="+mn-lt"/>
                <a:ea typeface="+mn-ea"/>
                <a:cs typeface="+mn-cs"/>
              </a:rPr>
              <a:t>yes, moderate positive linear relationship </a:t>
            </a:r>
          </a:p>
          <a:p>
            <a:pPr lvl="1" rtl="0" fontAlgn="base"/>
            <a:r>
              <a:rPr lang="en-US" altLang="zh-TW" sz="1200" b="0" i="0" u="none" strike="noStrike" kern="1200" dirty="0">
                <a:solidFill>
                  <a:schemeClr val="tx1"/>
                </a:solidFill>
                <a:effectLst/>
                <a:latin typeface="+mn-lt"/>
                <a:ea typeface="+mn-ea"/>
                <a:cs typeface="+mn-cs"/>
              </a:rPr>
              <a:t>Q2 : </a:t>
            </a:r>
            <a:r>
              <a:rPr lang="zh-TW" altLang="en-US" sz="1200" b="0" i="0" u="none" strike="noStrike" kern="1200" dirty="0">
                <a:solidFill>
                  <a:schemeClr val="tx1"/>
                </a:solidFill>
                <a:effectLst/>
                <a:latin typeface="+mn-lt"/>
                <a:ea typeface="+mn-ea"/>
                <a:cs typeface="+mn-cs"/>
              </a:rPr>
              <a:t>繳交越多次成績真的有越好？</a:t>
            </a:r>
          </a:p>
          <a:p>
            <a:pPr lvl="2" rtl="0" fontAlgn="base"/>
            <a:r>
              <a:rPr lang="zh-TW" altLang="en-US" sz="1200" b="0" i="0" u="none" strike="noStrike" kern="1200" dirty="0">
                <a:solidFill>
                  <a:schemeClr val="tx1"/>
                </a:solidFill>
                <a:effectLst/>
                <a:latin typeface="+mn-lt"/>
                <a:ea typeface="+mn-ea"/>
                <a:cs typeface="+mn-cs"/>
              </a:rPr>
              <a:t>不一定，考試成績可能和其他因素有關，像是難度、運氣、天份、臨場應變、作業抄襲、課程基礎沒有學好。且繳交次數沒辦法代表功課有確實寫對（</a:t>
            </a:r>
            <a:r>
              <a:rPr lang="en-US" altLang="zh-TW" sz="1200" b="0" i="0" u="none" strike="noStrike" kern="1200" dirty="0">
                <a:solidFill>
                  <a:schemeClr val="tx1"/>
                </a:solidFill>
                <a:effectLst/>
                <a:latin typeface="+mn-lt"/>
                <a:ea typeface="+mn-ea"/>
                <a:cs typeface="+mn-cs"/>
              </a:rPr>
              <a:t>AC</a:t>
            </a:r>
            <a:r>
              <a:rPr lang="zh-TW" altLang="en-US" sz="1200" b="0" i="0" u="none" strike="noStrike" kern="1200" dirty="0">
                <a:solidFill>
                  <a:schemeClr val="tx1"/>
                </a:solidFill>
                <a:effectLst/>
                <a:latin typeface="+mn-lt"/>
                <a:ea typeface="+mn-ea"/>
                <a:cs typeface="+mn-cs"/>
              </a:rPr>
              <a:t>）。</a:t>
            </a:r>
          </a:p>
          <a:p>
            <a:pPr lvl="1" rtl="0" fontAlgn="base"/>
            <a:r>
              <a:rPr lang="en-US" altLang="zh-TW" sz="1200" b="0" i="0" u="none" strike="noStrike" kern="1200" dirty="0">
                <a:solidFill>
                  <a:schemeClr val="tx1"/>
                </a:solidFill>
                <a:effectLst/>
                <a:latin typeface="+mn-lt"/>
                <a:ea typeface="+mn-ea"/>
                <a:cs typeface="+mn-cs"/>
              </a:rPr>
              <a:t>Q3: </a:t>
            </a:r>
            <a:r>
              <a:rPr lang="zh-TW" altLang="en-US" sz="1200" b="0" i="0" u="none" strike="noStrike" kern="1200" dirty="0">
                <a:solidFill>
                  <a:schemeClr val="tx1"/>
                </a:solidFill>
                <a:effectLst/>
                <a:latin typeface="+mn-lt"/>
                <a:ea typeface="+mn-ea"/>
                <a:cs typeface="+mn-cs"/>
              </a:rPr>
              <a:t>死線戰士不分你我？</a:t>
            </a:r>
          </a:p>
          <a:p>
            <a:pPr lvl="2" rtl="0" fontAlgn="base"/>
            <a:r>
              <a:rPr lang="en-US" altLang="zh-TW" sz="1200" b="0" i="0" u="none" strike="noStrike" kern="1200" dirty="0">
                <a:solidFill>
                  <a:schemeClr val="tx1"/>
                </a:solidFill>
                <a:effectLst/>
                <a:latin typeface="+mn-lt"/>
                <a:ea typeface="+mn-ea"/>
                <a:cs typeface="+mn-cs"/>
              </a:rPr>
              <a:t>yes</a:t>
            </a:r>
            <a:r>
              <a:rPr lang="zh-TW" altLang="en-US" sz="1200" b="0" i="0" u="none" strike="noStrike" kern="1200" dirty="0">
                <a:solidFill>
                  <a:schemeClr val="tx1"/>
                </a:solidFill>
                <a:effectLst/>
                <a:latin typeface="+mn-lt"/>
                <a:ea typeface="+mn-ea"/>
                <a:cs typeface="+mn-cs"/>
              </a:rPr>
              <a:t>，但高高在死線前預留了更多時間（第五天是高峰）。</a:t>
            </a:r>
          </a:p>
          <a:p>
            <a:pPr lvl="1" rtl="0" fontAlgn="base"/>
            <a:r>
              <a:rPr lang="en-US" altLang="zh-TW" sz="1200" b="0" i="0" u="none" strike="noStrike" kern="1200" dirty="0">
                <a:solidFill>
                  <a:schemeClr val="tx1"/>
                </a:solidFill>
                <a:effectLst/>
                <a:latin typeface="+mn-lt"/>
                <a:ea typeface="+mn-ea"/>
                <a:cs typeface="+mn-cs"/>
              </a:rPr>
              <a:t>Q4</a:t>
            </a:r>
            <a:r>
              <a:rPr lang="zh-TW" altLang="en-US" sz="1200" b="0" i="0" u="none" strike="noStrike" kern="1200" dirty="0">
                <a:solidFill>
                  <a:schemeClr val="tx1"/>
                </a:solidFill>
                <a:effectLst/>
                <a:latin typeface="+mn-lt"/>
                <a:ea typeface="+mn-ea"/>
                <a:cs typeface="+mn-cs"/>
              </a:rPr>
              <a:t>：成績好的人都超前部署？</a:t>
            </a:r>
          </a:p>
          <a:p>
            <a:pPr lvl="2" rtl="0" fontAlgn="base"/>
            <a:r>
              <a:rPr lang="en-US" altLang="zh-TW" sz="1200" b="0" i="0" u="none" strike="noStrike" kern="1200" dirty="0">
                <a:solidFill>
                  <a:schemeClr val="tx1"/>
                </a:solidFill>
                <a:effectLst/>
                <a:latin typeface="+mn-lt"/>
                <a:ea typeface="+mn-ea"/>
                <a:cs typeface="+mn-cs"/>
              </a:rPr>
              <a:t>yes</a:t>
            </a:r>
          </a:p>
          <a:p>
            <a:pPr lvl="3" rtl="0" fontAlgn="base"/>
            <a:r>
              <a:rPr lang="zh-TW" altLang="en-US" sz="1200" b="0" i="0" u="none" strike="noStrike" kern="1200" dirty="0">
                <a:solidFill>
                  <a:schemeClr val="tx1"/>
                </a:solidFill>
                <a:effectLst/>
                <a:latin typeface="+mn-lt"/>
                <a:ea typeface="+mn-ea"/>
                <a:cs typeface="+mn-cs"/>
              </a:rPr>
              <a:t>第一次期中前，高高群、高低群、低高群的高峰皆在第</a:t>
            </a:r>
            <a:r>
              <a:rPr lang="en-US" altLang="zh-TW" sz="1200" b="0" i="0" u="none" strike="noStrike" kern="1200" dirty="0">
                <a:solidFill>
                  <a:schemeClr val="tx1"/>
                </a:solidFill>
                <a:effectLst/>
                <a:latin typeface="+mn-lt"/>
                <a:ea typeface="+mn-ea"/>
                <a:cs typeface="+mn-cs"/>
              </a:rPr>
              <a:t>1</a:t>
            </a:r>
            <a:r>
              <a:rPr lang="zh-TW" altLang="en-US" sz="1200" b="0" i="0" u="none" strike="noStrike" kern="1200" dirty="0">
                <a:solidFill>
                  <a:schemeClr val="tx1"/>
                </a:solidFill>
                <a:effectLst/>
                <a:latin typeface="+mn-lt"/>
                <a:ea typeface="+mn-ea"/>
                <a:cs typeface="+mn-cs"/>
              </a:rPr>
              <a:t>天，低低群則在第</a:t>
            </a:r>
            <a:r>
              <a:rPr lang="en-US" altLang="zh-TW" sz="1200" b="0" i="0" u="none" strike="noStrike" kern="1200" dirty="0">
                <a:solidFill>
                  <a:schemeClr val="tx1"/>
                </a:solidFill>
                <a:effectLst/>
                <a:latin typeface="+mn-lt"/>
                <a:ea typeface="+mn-ea"/>
                <a:cs typeface="+mn-cs"/>
              </a:rPr>
              <a:t>2</a:t>
            </a:r>
            <a:r>
              <a:rPr lang="zh-TW" altLang="en-US" sz="1200" b="0" i="0" u="none" strike="noStrike" kern="1200" dirty="0">
                <a:solidFill>
                  <a:schemeClr val="tx1"/>
                </a:solidFill>
                <a:effectLst/>
                <a:latin typeface="+mn-lt"/>
                <a:ea typeface="+mn-ea"/>
                <a:cs typeface="+mn-cs"/>
              </a:rPr>
              <a:t>和第</a:t>
            </a:r>
            <a:r>
              <a:rPr lang="en-US" altLang="zh-TW" sz="1200" b="0" i="0" u="none" strike="noStrike" kern="1200" dirty="0">
                <a:solidFill>
                  <a:schemeClr val="tx1"/>
                </a:solidFill>
                <a:effectLst/>
                <a:latin typeface="+mn-lt"/>
                <a:ea typeface="+mn-ea"/>
                <a:cs typeface="+mn-cs"/>
              </a:rPr>
              <a:t>6</a:t>
            </a:r>
            <a:r>
              <a:rPr lang="zh-TW" altLang="en-US" sz="1200" b="0" i="0" u="none" strike="noStrike" kern="1200" dirty="0">
                <a:solidFill>
                  <a:schemeClr val="tx1"/>
                </a:solidFill>
                <a:effectLst/>
                <a:latin typeface="+mn-lt"/>
                <a:ea typeface="+mn-ea"/>
                <a:cs typeface="+mn-cs"/>
              </a:rPr>
              <a:t>天出現高峰，</a:t>
            </a:r>
          </a:p>
          <a:p>
            <a:pPr lvl="3" rtl="0" fontAlgn="base"/>
            <a:r>
              <a:rPr lang="zh-TW" altLang="en-US" sz="1200" b="0" i="0" u="none" strike="noStrike" kern="1200" dirty="0">
                <a:solidFill>
                  <a:schemeClr val="tx1"/>
                </a:solidFill>
                <a:effectLst/>
                <a:latin typeface="+mn-lt"/>
                <a:ea typeface="+mn-ea"/>
                <a:cs typeface="+mn-cs"/>
              </a:rPr>
              <a:t>另外我們也發現，期中後各群分佈都變得較平均，推測可能是作業難度上升，使得寫 </a:t>
            </a:r>
            <a:r>
              <a:rPr lang="en-US" altLang="zh-TW" sz="1200" b="0" i="0" u="none" strike="noStrike" kern="1200" dirty="0">
                <a:solidFill>
                  <a:schemeClr val="tx1"/>
                </a:solidFill>
                <a:effectLst/>
                <a:latin typeface="+mn-lt"/>
                <a:ea typeface="+mn-ea"/>
                <a:cs typeface="+mn-cs"/>
              </a:rPr>
              <a:t>code </a:t>
            </a:r>
            <a:r>
              <a:rPr lang="zh-TW" altLang="en-US" sz="1200" b="0" i="0" u="none" strike="noStrike" kern="1200" dirty="0">
                <a:solidFill>
                  <a:schemeClr val="tx1"/>
                </a:solidFill>
                <a:effectLst/>
                <a:latin typeface="+mn-lt"/>
                <a:ea typeface="+mn-ea"/>
                <a:cs typeface="+mn-cs"/>
              </a:rPr>
              <a:t>時間拉長，需要較多天才能第一次上傳。</a:t>
            </a:r>
          </a:p>
          <a:p>
            <a:pPr lvl="1" rtl="0" fontAlgn="base"/>
            <a:r>
              <a:rPr lang="en-US" altLang="zh-TW" sz="1200" b="0" i="0" u="none" strike="noStrike" kern="1200" dirty="0">
                <a:solidFill>
                  <a:schemeClr val="tx1"/>
                </a:solidFill>
                <a:effectLst/>
                <a:latin typeface="+mn-lt"/>
                <a:ea typeface="+mn-ea"/>
                <a:cs typeface="+mn-cs"/>
              </a:rPr>
              <a:t>Q5: </a:t>
            </a:r>
            <a:r>
              <a:rPr lang="zh-TW" altLang="en-US" sz="1200" b="0" i="0" u="none" strike="noStrike" kern="1200" dirty="0">
                <a:solidFill>
                  <a:schemeClr val="tx1"/>
                </a:solidFill>
                <a:effectLst/>
                <a:latin typeface="+mn-lt"/>
                <a:ea typeface="+mn-ea"/>
                <a:cs typeface="+mn-cs"/>
              </a:rPr>
              <a:t>有沒有寫考古題有差？</a:t>
            </a:r>
          </a:p>
          <a:p>
            <a:pPr lvl="2" rtl="0" fontAlgn="base"/>
            <a:r>
              <a:rPr lang="zh-TW" altLang="en-US" sz="1200" b="0" i="0" u="none" strike="noStrike" kern="1200" dirty="0">
                <a:solidFill>
                  <a:schemeClr val="tx1"/>
                </a:solidFill>
                <a:effectLst/>
                <a:latin typeface="+mn-lt"/>
                <a:ea typeface="+mn-ea"/>
                <a:cs typeface="+mn-cs"/>
              </a:rPr>
              <a:t>不一定</a:t>
            </a:r>
          </a:p>
          <a:p>
            <a:pPr lvl="3" rtl="0" fontAlgn="base"/>
            <a:r>
              <a:rPr lang="en-US" altLang="zh-TW" sz="1200" b="0" i="0" u="none" strike="noStrike" kern="1200" dirty="0">
                <a:solidFill>
                  <a:schemeClr val="tx1"/>
                </a:solidFill>
                <a:effectLst/>
                <a:latin typeface="+mn-lt"/>
                <a:ea typeface="+mn-ea"/>
                <a:cs typeface="+mn-cs"/>
              </a:rPr>
              <a:t>No</a:t>
            </a:r>
            <a:r>
              <a:rPr lang="zh-TW" altLang="en-US" sz="1200" b="0" i="0" u="none" strike="noStrike" kern="1200" dirty="0">
                <a:solidFill>
                  <a:schemeClr val="tx1"/>
                </a:solidFill>
                <a:effectLst/>
                <a:latin typeface="+mn-lt"/>
                <a:ea typeface="+mn-ea"/>
                <a:cs typeface="+mn-cs"/>
              </a:rPr>
              <a:t>：低低群第二次期中有寫考古題的比例上升了</a:t>
            </a:r>
            <a:r>
              <a:rPr lang="en-US" altLang="zh-TW" sz="1200" b="0" i="0" u="none" strike="noStrike" kern="1200" dirty="0">
                <a:solidFill>
                  <a:schemeClr val="tx1"/>
                </a:solidFill>
                <a:effectLst/>
                <a:latin typeface="+mn-lt"/>
                <a:ea typeface="+mn-ea"/>
                <a:cs typeface="+mn-cs"/>
              </a:rPr>
              <a:t>6.4%</a:t>
            </a:r>
          </a:p>
          <a:p>
            <a:pPr lvl="3" rtl="0" fontAlgn="base"/>
            <a:r>
              <a:rPr lang="en-US" altLang="zh-TW" sz="1200" b="0" i="0" u="none" strike="noStrike" kern="1200" dirty="0">
                <a:solidFill>
                  <a:schemeClr val="tx1"/>
                </a:solidFill>
                <a:effectLst/>
                <a:latin typeface="+mn-lt"/>
                <a:ea typeface="+mn-ea"/>
                <a:cs typeface="+mn-cs"/>
              </a:rPr>
              <a:t>Yes</a:t>
            </a:r>
            <a:r>
              <a:rPr lang="zh-TW" altLang="en-US" sz="1200" b="0" i="0" u="none" strike="noStrike" kern="1200" dirty="0">
                <a:solidFill>
                  <a:schemeClr val="tx1"/>
                </a:solidFill>
                <a:effectLst/>
                <a:latin typeface="+mn-lt"/>
                <a:ea typeface="+mn-ea"/>
                <a:cs typeface="+mn-cs"/>
              </a:rPr>
              <a:t>：高低群第二次期中有寫考古題的比例下降了</a:t>
            </a:r>
            <a:r>
              <a:rPr lang="en-US" altLang="zh-TW" sz="1200" b="0" i="0" u="none" strike="noStrike" kern="1200" dirty="0">
                <a:solidFill>
                  <a:schemeClr val="tx1"/>
                </a:solidFill>
                <a:effectLst/>
                <a:latin typeface="+mn-lt"/>
                <a:ea typeface="+mn-ea"/>
                <a:cs typeface="+mn-cs"/>
              </a:rPr>
              <a:t>6.8%</a:t>
            </a:r>
            <a:r>
              <a:rPr lang="zh-TW" altLang="en-US" sz="1200" b="0" i="0" u="none" strike="noStrike" kern="1200" dirty="0">
                <a:solidFill>
                  <a:schemeClr val="tx1"/>
                </a:solidFill>
                <a:effectLst/>
                <a:latin typeface="+mn-lt"/>
                <a:ea typeface="+mn-ea"/>
                <a:cs typeface="+mn-cs"/>
              </a:rPr>
              <a:t>，低高群上升了</a:t>
            </a:r>
            <a:r>
              <a:rPr lang="en-US" altLang="zh-TW" sz="1200" b="0" i="0" u="none" strike="noStrike" kern="1200" dirty="0">
                <a:solidFill>
                  <a:schemeClr val="tx1"/>
                </a:solidFill>
                <a:effectLst/>
                <a:latin typeface="+mn-lt"/>
                <a:ea typeface="+mn-ea"/>
                <a:cs typeface="+mn-cs"/>
              </a:rPr>
              <a:t>2.1%</a:t>
            </a:r>
          </a:p>
          <a:p>
            <a:pPr lvl="3" rtl="0" fontAlgn="base"/>
            <a:r>
              <a:rPr lang="zh-TW" altLang="en-US" sz="1200" b="0" i="0" u="none" strike="noStrike" kern="1200" dirty="0">
                <a:solidFill>
                  <a:schemeClr val="tx1"/>
                </a:solidFill>
                <a:effectLst/>
                <a:latin typeface="+mn-lt"/>
                <a:ea typeface="+mn-ea"/>
                <a:cs typeface="+mn-cs"/>
              </a:rPr>
              <a:t>更重要的是平時基礎需要打好</a:t>
            </a:r>
          </a:p>
          <a:p>
            <a:pPr rtl="0" fontAlgn="base"/>
            <a:r>
              <a:rPr lang="zh-TW" altLang="en-US" sz="1200" b="0" i="0" u="none" strike="noStrike" kern="1200" dirty="0">
                <a:solidFill>
                  <a:schemeClr val="tx1"/>
                </a:solidFill>
                <a:effectLst/>
                <a:latin typeface="+mn-lt"/>
                <a:ea typeface="+mn-ea"/>
                <a:cs typeface="+mn-cs"/>
              </a:rPr>
              <a:t>檢定結果</a:t>
            </a:r>
          </a:p>
          <a:p>
            <a:pPr lvl="1" rtl="0" fontAlgn="base"/>
            <a:r>
              <a:rPr lang="zh-TW" altLang="en-US" sz="1200" b="0" i="0" u="none" strike="noStrike" kern="1200" dirty="0">
                <a:solidFill>
                  <a:schemeClr val="tx1"/>
                </a:solidFill>
                <a:effectLst/>
                <a:latin typeface="+mn-lt"/>
                <a:ea typeface="+mn-ea"/>
                <a:cs typeface="+mn-cs"/>
              </a:rPr>
              <a:t>原本推測低高群進步跟學習動機有關，但檢定後發現低高群第一次期中後反而較晚開始繳交作業，沒有足夠證據證明第一次繳交作業的時間和成績進步有關。因此可能受其他因素的影響程度較大。</a:t>
            </a:r>
          </a:p>
          <a:p>
            <a:pPr rtl="0" fontAlgn="base"/>
            <a:r>
              <a:rPr lang="zh-TW" altLang="en-US" sz="1200" b="0" i="0" u="none" strike="noStrike" kern="1200" dirty="0">
                <a:solidFill>
                  <a:schemeClr val="tx1"/>
                </a:solidFill>
                <a:effectLst/>
                <a:latin typeface="+mn-lt"/>
                <a:ea typeface="+mn-ea"/>
                <a:cs typeface="+mn-cs"/>
              </a:rPr>
              <a:t>總體結論</a:t>
            </a:r>
          </a:p>
          <a:p>
            <a:pPr lvl="1" rtl="0" fontAlgn="base"/>
            <a:r>
              <a:rPr lang="zh-TW" altLang="en-US" sz="1200" b="0" i="0" u="none" strike="noStrike" kern="1200" dirty="0">
                <a:solidFill>
                  <a:schemeClr val="tx1"/>
                </a:solidFill>
                <a:effectLst/>
                <a:latin typeface="+mn-lt"/>
                <a:ea typeface="+mn-ea"/>
                <a:cs typeface="+mn-cs"/>
              </a:rPr>
              <a:t>我們從第一點發現作業成績與考試成績呈正相關，而在後面三點則發現繳交作業的習慣跟考試成績沒有明顯關係</a:t>
            </a:r>
          </a:p>
          <a:p>
            <a:pPr lvl="1" rtl="0" fontAlgn="base"/>
            <a:r>
              <a:rPr lang="zh-TW" altLang="en-US" sz="1200" b="0" i="0" u="none" strike="noStrike" kern="1200" dirty="0">
                <a:solidFill>
                  <a:schemeClr val="tx1"/>
                </a:solidFill>
                <a:effectLst/>
                <a:latin typeface="+mn-lt"/>
                <a:ea typeface="+mn-ea"/>
                <a:cs typeface="+mn-cs"/>
              </a:rPr>
              <a:t>高低群、低高群的行為大多很相似，所以我們認為所有學生都很努力的繳交作業，因此推測其他因素如，難度、運氣、天份、臨場應變、作業抄襲等也都是影響程式設計課程的考試表現之原因。</a:t>
            </a:r>
          </a:p>
          <a:p>
            <a:pPr rtl="0" fontAlgn="base"/>
            <a:r>
              <a:rPr lang="zh-TW" altLang="en-US" sz="1200" b="0" i="0" u="none" strike="noStrike" kern="1200" dirty="0">
                <a:solidFill>
                  <a:schemeClr val="tx1"/>
                </a:solidFill>
                <a:effectLst/>
                <a:latin typeface="+mn-lt"/>
                <a:ea typeface="+mn-ea"/>
                <a:cs typeface="+mn-cs"/>
              </a:rPr>
              <a:t>建議 </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給未來修 </a:t>
            </a:r>
            <a:r>
              <a:rPr lang="en-US" altLang="zh-TW" sz="1200" b="0" i="0" u="none" strike="noStrike" kern="1200" dirty="0">
                <a:solidFill>
                  <a:schemeClr val="tx1"/>
                </a:solidFill>
                <a:effectLst/>
                <a:latin typeface="+mn-lt"/>
                <a:ea typeface="+mn-ea"/>
                <a:cs typeface="+mn-cs"/>
              </a:rPr>
              <a:t>PD </a:t>
            </a:r>
            <a:r>
              <a:rPr lang="zh-TW" altLang="en-US" sz="1200" b="0" i="0" u="none" strike="noStrike" kern="1200" dirty="0">
                <a:solidFill>
                  <a:schemeClr val="tx1"/>
                </a:solidFill>
                <a:effectLst/>
                <a:latin typeface="+mn-lt"/>
                <a:ea typeface="+mn-ea"/>
                <a:cs typeface="+mn-cs"/>
              </a:rPr>
              <a:t>的人</a:t>
            </a:r>
            <a:r>
              <a:rPr lang="en-US" altLang="zh-TW" sz="1200" b="0" i="0" u="none" strike="noStrike" kern="1200" dirty="0">
                <a:solidFill>
                  <a:schemeClr val="tx1"/>
                </a:solidFill>
                <a:effectLst/>
                <a:latin typeface="+mn-lt"/>
                <a:ea typeface="+mn-ea"/>
                <a:cs typeface="+mn-cs"/>
              </a:rPr>
              <a:t>?)</a:t>
            </a:r>
          </a:p>
          <a:p>
            <a:pPr rtl="0"/>
            <a:r>
              <a:rPr lang="zh-TW" altLang="en-US" sz="1200" b="0" i="0" u="none" strike="noStrike" kern="1200" dirty="0">
                <a:solidFill>
                  <a:schemeClr val="tx1"/>
                </a:solidFill>
                <a:effectLst/>
                <a:latin typeface="+mn-lt"/>
                <a:ea typeface="+mn-ea"/>
                <a:cs typeface="+mn-cs"/>
              </a:rPr>
              <a:t>若平時能提早準備，打好基礎功，還是會有顯著的進步！！！</a:t>
            </a:r>
            <a:endParaRPr lang="zh-TW" altLang="en-US" b="0" dirty="0">
              <a:effectLst/>
            </a:endParaRPr>
          </a:p>
          <a:p>
            <a:pPr rtl="0" fontAlgn="base"/>
            <a:r>
              <a:rPr lang="zh-TW" altLang="en-US" sz="1200" b="0" i="0" u="none" strike="noStrike" kern="1200" dirty="0">
                <a:solidFill>
                  <a:schemeClr val="tx1"/>
                </a:solidFill>
                <a:effectLst/>
                <a:latin typeface="+mn-lt"/>
                <a:ea typeface="+mn-ea"/>
                <a:cs typeface="+mn-cs"/>
              </a:rPr>
              <a:t>就算作業已經 </a:t>
            </a:r>
            <a:r>
              <a:rPr lang="en-US" altLang="zh-TW" sz="1200" b="0" i="0" u="none" strike="noStrike" kern="1200" dirty="0">
                <a:solidFill>
                  <a:schemeClr val="tx1"/>
                </a:solidFill>
                <a:effectLst/>
                <a:latin typeface="+mn-lt"/>
                <a:ea typeface="+mn-ea"/>
                <a:cs typeface="+mn-cs"/>
              </a:rPr>
              <a:t>AC </a:t>
            </a:r>
            <a:r>
              <a:rPr lang="zh-TW" altLang="en-US" sz="1200" b="0" i="0" u="none" strike="noStrike" kern="1200" dirty="0">
                <a:solidFill>
                  <a:schemeClr val="tx1"/>
                </a:solidFill>
                <a:effectLst/>
                <a:latin typeface="+mn-lt"/>
                <a:ea typeface="+mn-ea"/>
                <a:cs typeface="+mn-cs"/>
              </a:rPr>
              <a:t>了也可以繼續優化自己的程式碼，幫自己打好基礎。</a:t>
            </a:r>
          </a:p>
          <a:p>
            <a:pPr rtl="0" fontAlgn="base"/>
            <a:r>
              <a:rPr lang="zh-TW" altLang="en-US" sz="1200" b="0" i="0" u="none" strike="noStrike" kern="1200" dirty="0">
                <a:solidFill>
                  <a:schemeClr val="tx1"/>
                </a:solidFill>
                <a:effectLst/>
                <a:latin typeface="+mn-lt"/>
                <a:ea typeface="+mn-ea"/>
                <a:cs typeface="+mn-cs"/>
              </a:rPr>
              <a:t>早一點開始寫作業，預留多一點時間消化課程內容。</a:t>
            </a:r>
          </a:p>
          <a:p>
            <a:endParaRPr lang="zh-TW" altLang="en-US" dirty="0"/>
          </a:p>
        </p:txBody>
      </p:sp>
      <p:sp>
        <p:nvSpPr>
          <p:cNvPr id="4" name="Slide Number Placeholder 3"/>
          <p:cNvSpPr>
            <a:spLocks noGrp="1"/>
          </p:cNvSpPr>
          <p:nvPr>
            <p:ph type="sldNum" sz="quarter" idx="10"/>
          </p:nvPr>
        </p:nvSpPr>
        <p:spPr/>
        <p:txBody>
          <a:bodyPr/>
          <a:lstStyle/>
          <a:p>
            <a:fld id="{49CA19E9-32F9-43E4-93CC-CB90FA0DCBED}" type="slidenum">
              <a:rPr lang="zh-TW" altLang="en-US" smtClean="0"/>
              <a:t>37</a:t>
            </a:fld>
            <a:endParaRPr lang="zh-TW" altLang="en-US"/>
          </a:p>
        </p:txBody>
      </p:sp>
    </p:spTree>
    <p:extLst>
      <p:ext uri="{BB962C8B-B14F-4D97-AF65-F5344CB8AC3E}">
        <p14:creationId xmlns:p14="http://schemas.microsoft.com/office/powerpoint/2010/main" val="3435276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zh-TW" altLang="en-US" sz="1200" b="0" i="0" u="none" strike="noStrike" kern="1200" dirty="0">
                <a:solidFill>
                  <a:schemeClr val="tx1"/>
                </a:solidFill>
                <a:effectLst/>
                <a:latin typeface="+mn-lt"/>
                <a:ea typeface="+mn-ea"/>
                <a:cs typeface="+mn-cs"/>
              </a:rPr>
              <a:t>視覺化結果</a:t>
            </a:r>
          </a:p>
          <a:p>
            <a:pPr lvl="1" rtl="0" fontAlgn="base"/>
            <a:r>
              <a:rPr lang="en-US" altLang="zh-TW" sz="1200" b="0" i="0" u="none" strike="noStrike" kern="1200" dirty="0">
                <a:solidFill>
                  <a:schemeClr val="tx1"/>
                </a:solidFill>
                <a:effectLst/>
                <a:latin typeface="+mn-lt"/>
                <a:ea typeface="+mn-ea"/>
                <a:cs typeface="+mn-cs"/>
              </a:rPr>
              <a:t>Q1 : </a:t>
            </a:r>
            <a:r>
              <a:rPr lang="zh-TW" altLang="en-US" sz="1200" b="0" i="0" u="none" strike="noStrike" kern="1200" dirty="0">
                <a:solidFill>
                  <a:schemeClr val="tx1"/>
                </a:solidFill>
                <a:effectLst/>
                <a:latin typeface="+mn-lt"/>
                <a:ea typeface="+mn-ea"/>
                <a:cs typeface="+mn-cs"/>
              </a:rPr>
              <a:t>作業成績是否跟考試有關？</a:t>
            </a:r>
          </a:p>
          <a:p>
            <a:pPr lvl="2" rtl="0" fontAlgn="base"/>
            <a:r>
              <a:rPr lang="en-US" altLang="zh-TW" sz="1200" b="0" i="0" u="none" strike="noStrike" kern="1200" dirty="0">
                <a:solidFill>
                  <a:schemeClr val="tx1"/>
                </a:solidFill>
                <a:effectLst/>
                <a:latin typeface="+mn-lt"/>
                <a:ea typeface="+mn-ea"/>
                <a:cs typeface="+mn-cs"/>
              </a:rPr>
              <a:t>yes, moderate positive linear relationship </a:t>
            </a:r>
          </a:p>
          <a:p>
            <a:pPr lvl="1" rtl="0" fontAlgn="base"/>
            <a:r>
              <a:rPr lang="en-US" altLang="zh-TW" sz="1200" b="0" i="0" u="none" strike="noStrike" kern="1200" dirty="0">
                <a:solidFill>
                  <a:schemeClr val="tx1"/>
                </a:solidFill>
                <a:effectLst/>
                <a:latin typeface="+mn-lt"/>
                <a:ea typeface="+mn-ea"/>
                <a:cs typeface="+mn-cs"/>
              </a:rPr>
              <a:t>Q2 : </a:t>
            </a:r>
            <a:r>
              <a:rPr lang="zh-TW" altLang="en-US" sz="1200" b="0" i="0" u="none" strike="noStrike" kern="1200" dirty="0">
                <a:solidFill>
                  <a:schemeClr val="tx1"/>
                </a:solidFill>
                <a:effectLst/>
                <a:latin typeface="+mn-lt"/>
                <a:ea typeface="+mn-ea"/>
                <a:cs typeface="+mn-cs"/>
              </a:rPr>
              <a:t>繳交越多次成績真的有越好？</a:t>
            </a:r>
          </a:p>
          <a:p>
            <a:pPr lvl="2" rtl="0" fontAlgn="base"/>
            <a:r>
              <a:rPr lang="zh-TW" altLang="en-US" sz="1200" b="0" i="0" u="none" strike="noStrike" kern="1200" dirty="0">
                <a:solidFill>
                  <a:schemeClr val="tx1"/>
                </a:solidFill>
                <a:effectLst/>
                <a:latin typeface="+mn-lt"/>
                <a:ea typeface="+mn-ea"/>
                <a:cs typeface="+mn-cs"/>
              </a:rPr>
              <a:t>不一定，考試成績可能和其他因素有關，像是難度、運氣、天份、臨場應變、作業抄襲、課程基礎沒有學好。且繳交次數沒辦法代表功課有確實寫對（</a:t>
            </a:r>
            <a:r>
              <a:rPr lang="en-US" altLang="zh-TW" sz="1200" b="0" i="0" u="none" strike="noStrike" kern="1200" dirty="0">
                <a:solidFill>
                  <a:schemeClr val="tx1"/>
                </a:solidFill>
                <a:effectLst/>
                <a:latin typeface="+mn-lt"/>
                <a:ea typeface="+mn-ea"/>
                <a:cs typeface="+mn-cs"/>
              </a:rPr>
              <a:t>AC</a:t>
            </a:r>
            <a:r>
              <a:rPr lang="zh-TW" altLang="en-US" sz="1200" b="0" i="0" u="none" strike="noStrike" kern="1200" dirty="0">
                <a:solidFill>
                  <a:schemeClr val="tx1"/>
                </a:solidFill>
                <a:effectLst/>
                <a:latin typeface="+mn-lt"/>
                <a:ea typeface="+mn-ea"/>
                <a:cs typeface="+mn-cs"/>
              </a:rPr>
              <a:t>）。</a:t>
            </a:r>
          </a:p>
          <a:p>
            <a:pPr lvl="1" rtl="0" fontAlgn="base"/>
            <a:r>
              <a:rPr lang="en-US" altLang="zh-TW" sz="1200" b="0" i="0" u="none" strike="noStrike" kern="1200" dirty="0">
                <a:solidFill>
                  <a:schemeClr val="tx1"/>
                </a:solidFill>
                <a:effectLst/>
                <a:latin typeface="+mn-lt"/>
                <a:ea typeface="+mn-ea"/>
                <a:cs typeface="+mn-cs"/>
              </a:rPr>
              <a:t>Q3: </a:t>
            </a:r>
            <a:r>
              <a:rPr lang="zh-TW" altLang="en-US" sz="1200" b="0" i="0" u="none" strike="noStrike" kern="1200" dirty="0">
                <a:solidFill>
                  <a:schemeClr val="tx1"/>
                </a:solidFill>
                <a:effectLst/>
                <a:latin typeface="+mn-lt"/>
                <a:ea typeface="+mn-ea"/>
                <a:cs typeface="+mn-cs"/>
              </a:rPr>
              <a:t>死線戰士不分你我？</a:t>
            </a:r>
          </a:p>
          <a:p>
            <a:pPr lvl="2" rtl="0" fontAlgn="base"/>
            <a:r>
              <a:rPr lang="en-US" altLang="zh-TW" sz="1200" b="0" i="0" u="none" strike="noStrike" kern="1200" dirty="0">
                <a:solidFill>
                  <a:schemeClr val="tx1"/>
                </a:solidFill>
                <a:effectLst/>
                <a:latin typeface="+mn-lt"/>
                <a:ea typeface="+mn-ea"/>
                <a:cs typeface="+mn-cs"/>
              </a:rPr>
              <a:t>yes</a:t>
            </a:r>
            <a:r>
              <a:rPr lang="zh-TW" altLang="en-US" sz="1200" b="0" i="0" u="none" strike="noStrike" kern="1200" dirty="0">
                <a:solidFill>
                  <a:schemeClr val="tx1"/>
                </a:solidFill>
                <a:effectLst/>
                <a:latin typeface="+mn-lt"/>
                <a:ea typeface="+mn-ea"/>
                <a:cs typeface="+mn-cs"/>
              </a:rPr>
              <a:t>，但高高在死線前預留了更多時間（第五天是高峰）。</a:t>
            </a:r>
          </a:p>
          <a:p>
            <a:pPr lvl="1" rtl="0" fontAlgn="base"/>
            <a:r>
              <a:rPr lang="en-US" altLang="zh-TW" sz="1200" b="0" i="0" u="none" strike="noStrike" kern="1200" dirty="0">
                <a:solidFill>
                  <a:schemeClr val="tx1"/>
                </a:solidFill>
                <a:effectLst/>
                <a:latin typeface="+mn-lt"/>
                <a:ea typeface="+mn-ea"/>
                <a:cs typeface="+mn-cs"/>
              </a:rPr>
              <a:t>Q4</a:t>
            </a:r>
            <a:r>
              <a:rPr lang="zh-TW" altLang="en-US" sz="1200" b="0" i="0" u="none" strike="noStrike" kern="1200" dirty="0">
                <a:solidFill>
                  <a:schemeClr val="tx1"/>
                </a:solidFill>
                <a:effectLst/>
                <a:latin typeface="+mn-lt"/>
                <a:ea typeface="+mn-ea"/>
                <a:cs typeface="+mn-cs"/>
              </a:rPr>
              <a:t>：成績好的人都超前部署？</a:t>
            </a:r>
          </a:p>
          <a:p>
            <a:pPr lvl="2" rtl="0" fontAlgn="base"/>
            <a:r>
              <a:rPr lang="en-US" altLang="zh-TW" sz="1200" b="0" i="0" u="none" strike="noStrike" kern="1200" dirty="0">
                <a:solidFill>
                  <a:schemeClr val="tx1"/>
                </a:solidFill>
                <a:effectLst/>
                <a:latin typeface="+mn-lt"/>
                <a:ea typeface="+mn-ea"/>
                <a:cs typeface="+mn-cs"/>
              </a:rPr>
              <a:t>yes</a:t>
            </a:r>
          </a:p>
          <a:p>
            <a:pPr lvl="3" rtl="0" fontAlgn="base"/>
            <a:r>
              <a:rPr lang="zh-TW" altLang="en-US" sz="1200" b="0" i="0" u="none" strike="noStrike" kern="1200" dirty="0">
                <a:solidFill>
                  <a:schemeClr val="tx1"/>
                </a:solidFill>
                <a:effectLst/>
                <a:latin typeface="+mn-lt"/>
                <a:ea typeface="+mn-ea"/>
                <a:cs typeface="+mn-cs"/>
              </a:rPr>
              <a:t>第一次期中前，高高群、高低群、低高群的高峰皆在第</a:t>
            </a:r>
            <a:r>
              <a:rPr lang="en-US" altLang="zh-TW" sz="1200" b="0" i="0" u="none" strike="noStrike" kern="1200" dirty="0">
                <a:solidFill>
                  <a:schemeClr val="tx1"/>
                </a:solidFill>
                <a:effectLst/>
                <a:latin typeface="+mn-lt"/>
                <a:ea typeface="+mn-ea"/>
                <a:cs typeface="+mn-cs"/>
              </a:rPr>
              <a:t>1</a:t>
            </a:r>
            <a:r>
              <a:rPr lang="zh-TW" altLang="en-US" sz="1200" b="0" i="0" u="none" strike="noStrike" kern="1200" dirty="0">
                <a:solidFill>
                  <a:schemeClr val="tx1"/>
                </a:solidFill>
                <a:effectLst/>
                <a:latin typeface="+mn-lt"/>
                <a:ea typeface="+mn-ea"/>
                <a:cs typeface="+mn-cs"/>
              </a:rPr>
              <a:t>天，低低群則在第</a:t>
            </a:r>
            <a:r>
              <a:rPr lang="en-US" altLang="zh-TW" sz="1200" b="0" i="0" u="none" strike="noStrike" kern="1200" dirty="0">
                <a:solidFill>
                  <a:schemeClr val="tx1"/>
                </a:solidFill>
                <a:effectLst/>
                <a:latin typeface="+mn-lt"/>
                <a:ea typeface="+mn-ea"/>
                <a:cs typeface="+mn-cs"/>
              </a:rPr>
              <a:t>2</a:t>
            </a:r>
            <a:r>
              <a:rPr lang="zh-TW" altLang="en-US" sz="1200" b="0" i="0" u="none" strike="noStrike" kern="1200" dirty="0">
                <a:solidFill>
                  <a:schemeClr val="tx1"/>
                </a:solidFill>
                <a:effectLst/>
                <a:latin typeface="+mn-lt"/>
                <a:ea typeface="+mn-ea"/>
                <a:cs typeface="+mn-cs"/>
              </a:rPr>
              <a:t>和第</a:t>
            </a:r>
            <a:r>
              <a:rPr lang="en-US" altLang="zh-TW" sz="1200" b="0" i="0" u="none" strike="noStrike" kern="1200" dirty="0">
                <a:solidFill>
                  <a:schemeClr val="tx1"/>
                </a:solidFill>
                <a:effectLst/>
                <a:latin typeface="+mn-lt"/>
                <a:ea typeface="+mn-ea"/>
                <a:cs typeface="+mn-cs"/>
              </a:rPr>
              <a:t>6</a:t>
            </a:r>
            <a:r>
              <a:rPr lang="zh-TW" altLang="en-US" sz="1200" b="0" i="0" u="none" strike="noStrike" kern="1200" dirty="0">
                <a:solidFill>
                  <a:schemeClr val="tx1"/>
                </a:solidFill>
                <a:effectLst/>
                <a:latin typeface="+mn-lt"/>
                <a:ea typeface="+mn-ea"/>
                <a:cs typeface="+mn-cs"/>
              </a:rPr>
              <a:t>天出現高峰，</a:t>
            </a:r>
          </a:p>
          <a:p>
            <a:pPr lvl="3" rtl="0" fontAlgn="base"/>
            <a:r>
              <a:rPr lang="zh-TW" altLang="en-US" sz="1200" b="0" i="0" u="none" strike="noStrike" kern="1200" dirty="0">
                <a:solidFill>
                  <a:schemeClr val="tx1"/>
                </a:solidFill>
                <a:effectLst/>
                <a:latin typeface="+mn-lt"/>
                <a:ea typeface="+mn-ea"/>
                <a:cs typeface="+mn-cs"/>
              </a:rPr>
              <a:t>另外我們也發現，期中後各群分佈都變得較平均，推測可能是作業難度上升，使得寫 </a:t>
            </a:r>
            <a:r>
              <a:rPr lang="en-US" altLang="zh-TW" sz="1200" b="0" i="0" u="none" strike="noStrike" kern="1200" dirty="0">
                <a:solidFill>
                  <a:schemeClr val="tx1"/>
                </a:solidFill>
                <a:effectLst/>
                <a:latin typeface="+mn-lt"/>
                <a:ea typeface="+mn-ea"/>
                <a:cs typeface="+mn-cs"/>
              </a:rPr>
              <a:t>code </a:t>
            </a:r>
            <a:r>
              <a:rPr lang="zh-TW" altLang="en-US" sz="1200" b="0" i="0" u="none" strike="noStrike" kern="1200" dirty="0">
                <a:solidFill>
                  <a:schemeClr val="tx1"/>
                </a:solidFill>
                <a:effectLst/>
                <a:latin typeface="+mn-lt"/>
                <a:ea typeface="+mn-ea"/>
                <a:cs typeface="+mn-cs"/>
              </a:rPr>
              <a:t>時間拉長，需要較多天才能第一次上傳。</a:t>
            </a:r>
          </a:p>
          <a:p>
            <a:pPr lvl="1" rtl="0" fontAlgn="base"/>
            <a:r>
              <a:rPr lang="en-US" altLang="zh-TW" sz="1200" b="0" i="0" u="none" strike="noStrike" kern="1200" dirty="0">
                <a:solidFill>
                  <a:schemeClr val="tx1"/>
                </a:solidFill>
                <a:effectLst/>
                <a:latin typeface="+mn-lt"/>
                <a:ea typeface="+mn-ea"/>
                <a:cs typeface="+mn-cs"/>
              </a:rPr>
              <a:t>Q5: </a:t>
            </a:r>
            <a:r>
              <a:rPr lang="zh-TW" altLang="en-US" sz="1200" b="0" i="0" u="none" strike="noStrike" kern="1200" dirty="0">
                <a:solidFill>
                  <a:schemeClr val="tx1"/>
                </a:solidFill>
                <a:effectLst/>
                <a:latin typeface="+mn-lt"/>
                <a:ea typeface="+mn-ea"/>
                <a:cs typeface="+mn-cs"/>
              </a:rPr>
              <a:t>有沒有寫考古題有差？</a:t>
            </a:r>
          </a:p>
          <a:p>
            <a:pPr lvl="2" rtl="0" fontAlgn="base"/>
            <a:r>
              <a:rPr lang="zh-TW" altLang="en-US" sz="1200" b="0" i="0" u="none" strike="noStrike" kern="1200" dirty="0">
                <a:solidFill>
                  <a:schemeClr val="tx1"/>
                </a:solidFill>
                <a:effectLst/>
                <a:latin typeface="+mn-lt"/>
                <a:ea typeface="+mn-ea"/>
                <a:cs typeface="+mn-cs"/>
              </a:rPr>
              <a:t>不一定</a:t>
            </a:r>
          </a:p>
          <a:p>
            <a:pPr lvl="3" rtl="0" fontAlgn="base"/>
            <a:r>
              <a:rPr lang="en-US" altLang="zh-TW" sz="1200" b="0" i="0" u="none" strike="noStrike" kern="1200" dirty="0">
                <a:solidFill>
                  <a:schemeClr val="tx1"/>
                </a:solidFill>
                <a:effectLst/>
                <a:latin typeface="+mn-lt"/>
                <a:ea typeface="+mn-ea"/>
                <a:cs typeface="+mn-cs"/>
              </a:rPr>
              <a:t>No</a:t>
            </a:r>
            <a:r>
              <a:rPr lang="zh-TW" altLang="en-US" sz="1200" b="0" i="0" u="none" strike="noStrike" kern="1200" dirty="0">
                <a:solidFill>
                  <a:schemeClr val="tx1"/>
                </a:solidFill>
                <a:effectLst/>
                <a:latin typeface="+mn-lt"/>
                <a:ea typeface="+mn-ea"/>
                <a:cs typeface="+mn-cs"/>
              </a:rPr>
              <a:t>：低低群第二次期中有寫考古題的比例上升了</a:t>
            </a:r>
            <a:r>
              <a:rPr lang="en-US" altLang="zh-TW" sz="1200" b="0" i="0" u="none" strike="noStrike" kern="1200" dirty="0">
                <a:solidFill>
                  <a:schemeClr val="tx1"/>
                </a:solidFill>
                <a:effectLst/>
                <a:latin typeface="+mn-lt"/>
                <a:ea typeface="+mn-ea"/>
                <a:cs typeface="+mn-cs"/>
              </a:rPr>
              <a:t>6.4%</a:t>
            </a:r>
          </a:p>
          <a:p>
            <a:pPr lvl="3" rtl="0" fontAlgn="base"/>
            <a:r>
              <a:rPr lang="en-US" altLang="zh-TW" sz="1200" b="0" i="0" u="none" strike="noStrike" kern="1200" dirty="0">
                <a:solidFill>
                  <a:schemeClr val="tx1"/>
                </a:solidFill>
                <a:effectLst/>
                <a:latin typeface="+mn-lt"/>
                <a:ea typeface="+mn-ea"/>
                <a:cs typeface="+mn-cs"/>
              </a:rPr>
              <a:t>Yes</a:t>
            </a:r>
            <a:r>
              <a:rPr lang="zh-TW" altLang="en-US" sz="1200" b="0" i="0" u="none" strike="noStrike" kern="1200" dirty="0">
                <a:solidFill>
                  <a:schemeClr val="tx1"/>
                </a:solidFill>
                <a:effectLst/>
                <a:latin typeface="+mn-lt"/>
                <a:ea typeface="+mn-ea"/>
                <a:cs typeface="+mn-cs"/>
              </a:rPr>
              <a:t>：高低群第二次期中有寫考古題的比例下降了</a:t>
            </a:r>
            <a:r>
              <a:rPr lang="en-US" altLang="zh-TW" sz="1200" b="0" i="0" u="none" strike="noStrike" kern="1200" dirty="0">
                <a:solidFill>
                  <a:schemeClr val="tx1"/>
                </a:solidFill>
                <a:effectLst/>
                <a:latin typeface="+mn-lt"/>
                <a:ea typeface="+mn-ea"/>
                <a:cs typeface="+mn-cs"/>
              </a:rPr>
              <a:t>6.8%</a:t>
            </a:r>
            <a:r>
              <a:rPr lang="zh-TW" altLang="en-US" sz="1200" b="0" i="0" u="none" strike="noStrike" kern="1200" dirty="0">
                <a:solidFill>
                  <a:schemeClr val="tx1"/>
                </a:solidFill>
                <a:effectLst/>
                <a:latin typeface="+mn-lt"/>
                <a:ea typeface="+mn-ea"/>
                <a:cs typeface="+mn-cs"/>
              </a:rPr>
              <a:t>，低高群上升了</a:t>
            </a:r>
            <a:r>
              <a:rPr lang="en-US" altLang="zh-TW" sz="1200" b="0" i="0" u="none" strike="noStrike" kern="1200" dirty="0">
                <a:solidFill>
                  <a:schemeClr val="tx1"/>
                </a:solidFill>
                <a:effectLst/>
                <a:latin typeface="+mn-lt"/>
                <a:ea typeface="+mn-ea"/>
                <a:cs typeface="+mn-cs"/>
              </a:rPr>
              <a:t>2.1%</a:t>
            </a:r>
          </a:p>
          <a:p>
            <a:pPr lvl="3" rtl="0" fontAlgn="base"/>
            <a:r>
              <a:rPr lang="zh-TW" altLang="en-US" sz="1200" b="0" i="0" u="none" strike="noStrike" kern="1200" dirty="0">
                <a:solidFill>
                  <a:schemeClr val="tx1"/>
                </a:solidFill>
                <a:effectLst/>
                <a:latin typeface="+mn-lt"/>
                <a:ea typeface="+mn-ea"/>
                <a:cs typeface="+mn-cs"/>
              </a:rPr>
              <a:t>更重要的是平時基礎需要打好</a:t>
            </a:r>
          </a:p>
          <a:p>
            <a:pPr rtl="0" fontAlgn="base"/>
            <a:r>
              <a:rPr lang="zh-TW" altLang="en-US" sz="1200" b="0" i="0" u="none" strike="noStrike" kern="1200" dirty="0">
                <a:solidFill>
                  <a:schemeClr val="tx1"/>
                </a:solidFill>
                <a:effectLst/>
                <a:latin typeface="+mn-lt"/>
                <a:ea typeface="+mn-ea"/>
                <a:cs typeface="+mn-cs"/>
              </a:rPr>
              <a:t>檢定結果</a:t>
            </a:r>
          </a:p>
          <a:p>
            <a:pPr lvl="1" rtl="0" fontAlgn="base"/>
            <a:r>
              <a:rPr lang="zh-TW" altLang="en-US" sz="1200" b="0" i="0" u="none" strike="noStrike" kern="1200" dirty="0">
                <a:solidFill>
                  <a:schemeClr val="tx1"/>
                </a:solidFill>
                <a:effectLst/>
                <a:latin typeface="+mn-lt"/>
                <a:ea typeface="+mn-ea"/>
                <a:cs typeface="+mn-cs"/>
              </a:rPr>
              <a:t>原本推測低高群進步跟學習動機有關，但檢定後發現低高群第一次期中後反而較晚開始繳交作業，沒有足夠證據證明第一次繳交作業的時間和成績進步有關。因此可能受其他因素的影響程度較大。</a:t>
            </a:r>
          </a:p>
          <a:p>
            <a:pPr rtl="0" fontAlgn="base"/>
            <a:r>
              <a:rPr lang="zh-TW" altLang="en-US" sz="1200" b="0" i="0" u="none" strike="noStrike" kern="1200" dirty="0">
                <a:solidFill>
                  <a:schemeClr val="tx1"/>
                </a:solidFill>
                <a:effectLst/>
                <a:latin typeface="+mn-lt"/>
                <a:ea typeface="+mn-ea"/>
                <a:cs typeface="+mn-cs"/>
              </a:rPr>
              <a:t>總體結論</a:t>
            </a:r>
          </a:p>
          <a:p>
            <a:pPr lvl="1" rtl="0" fontAlgn="base"/>
            <a:r>
              <a:rPr lang="zh-TW" altLang="en-US" sz="1200" b="0" i="0" u="none" strike="noStrike" kern="1200" dirty="0">
                <a:solidFill>
                  <a:schemeClr val="tx1"/>
                </a:solidFill>
                <a:effectLst/>
                <a:latin typeface="+mn-lt"/>
                <a:ea typeface="+mn-ea"/>
                <a:cs typeface="+mn-cs"/>
              </a:rPr>
              <a:t>我們從第一點發現作業成績與考試成績呈正相關，而在後面三點則發現繳交作業的習慣跟考試成績沒有明顯關係</a:t>
            </a:r>
          </a:p>
          <a:p>
            <a:pPr lvl="1" rtl="0" fontAlgn="base"/>
            <a:r>
              <a:rPr lang="zh-TW" altLang="en-US" sz="1200" b="0" i="0" u="none" strike="noStrike" kern="1200" dirty="0">
                <a:solidFill>
                  <a:schemeClr val="tx1"/>
                </a:solidFill>
                <a:effectLst/>
                <a:latin typeface="+mn-lt"/>
                <a:ea typeface="+mn-ea"/>
                <a:cs typeface="+mn-cs"/>
              </a:rPr>
              <a:t>高低群、低高群的行為大多很相似，所以我們認為所有學生都很努力的繳交作業，因此推測其他因素如，難度、運氣、天份、臨場應變、作業抄襲等也都是影響程式設計課程的考試表現之原因。</a:t>
            </a:r>
          </a:p>
          <a:p>
            <a:pPr rtl="0" fontAlgn="base"/>
            <a:r>
              <a:rPr lang="zh-TW" altLang="en-US" sz="1200" b="0" i="0" u="none" strike="noStrike" kern="1200" dirty="0">
                <a:solidFill>
                  <a:schemeClr val="tx1"/>
                </a:solidFill>
                <a:effectLst/>
                <a:latin typeface="+mn-lt"/>
                <a:ea typeface="+mn-ea"/>
                <a:cs typeface="+mn-cs"/>
              </a:rPr>
              <a:t>建議 </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給未來修 </a:t>
            </a:r>
            <a:r>
              <a:rPr lang="en-US" altLang="zh-TW" sz="1200" b="0" i="0" u="none" strike="noStrike" kern="1200" dirty="0">
                <a:solidFill>
                  <a:schemeClr val="tx1"/>
                </a:solidFill>
                <a:effectLst/>
                <a:latin typeface="+mn-lt"/>
                <a:ea typeface="+mn-ea"/>
                <a:cs typeface="+mn-cs"/>
              </a:rPr>
              <a:t>PD </a:t>
            </a:r>
            <a:r>
              <a:rPr lang="zh-TW" altLang="en-US" sz="1200" b="0" i="0" u="none" strike="noStrike" kern="1200" dirty="0">
                <a:solidFill>
                  <a:schemeClr val="tx1"/>
                </a:solidFill>
                <a:effectLst/>
                <a:latin typeface="+mn-lt"/>
                <a:ea typeface="+mn-ea"/>
                <a:cs typeface="+mn-cs"/>
              </a:rPr>
              <a:t>的人</a:t>
            </a:r>
            <a:r>
              <a:rPr lang="en-US" altLang="zh-TW" sz="1200" b="0" i="0" u="none" strike="noStrike" kern="1200" dirty="0">
                <a:solidFill>
                  <a:schemeClr val="tx1"/>
                </a:solidFill>
                <a:effectLst/>
                <a:latin typeface="+mn-lt"/>
                <a:ea typeface="+mn-ea"/>
                <a:cs typeface="+mn-cs"/>
              </a:rPr>
              <a:t>?)</a:t>
            </a:r>
          </a:p>
          <a:p>
            <a:pPr rtl="0"/>
            <a:r>
              <a:rPr lang="zh-TW" altLang="en-US" sz="1200" b="0" i="0" u="none" strike="noStrike" kern="1200" dirty="0">
                <a:solidFill>
                  <a:schemeClr val="tx1"/>
                </a:solidFill>
                <a:effectLst/>
                <a:latin typeface="+mn-lt"/>
                <a:ea typeface="+mn-ea"/>
                <a:cs typeface="+mn-cs"/>
              </a:rPr>
              <a:t>若平時能提早準備，打好基礎功，還是會有顯著的進步！！！</a:t>
            </a:r>
            <a:endParaRPr lang="zh-TW" altLang="en-US" b="0" dirty="0">
              <a:effectLst/>
            </a:endParaRPr>
          </a:p>
          <a:p>
            <a:pPr rtl="0" fontAlgn="base"/>
            <a:r>
              <a:rPr lang="zh-TW" altLang="en-US" sz="1200" b="0" i="0" u="none" strike="noStrike" kern="1200" dirty="0">
                <a:solidFill>
                  <a:schemeClr val="tx1"/>
                </a:solidFill>
                <a:effectLst/>
                <a:latin typeface="+mn-lt"/>
                <a:ea typeface="+mn-ea"/>
                <a:cs typeface="+mn-cs"/>
              </a:rPr>
              <a:t>就算作業已經 </a:t>
            </a:r>
            <a:r>
              <a:rPr lang="en-US" altLang="zh-TW" sz="1200" b="0" i="0" u="none" strike="noStrike" kern="1200" dirty="0">
                <a:solidFill>
                  <a:schemeClr val="tx1"/>
                </a:solidFill>
                <a:effectLst/>
                <a:latin typeface="+mn-lt"/>
                <a:ea typeface="+mn-ea"/>
                <a:cs typeface="+mn-cs"/>
              </a:rPr>
              <a:t>AC </a:t>
            </a:r>
            <a:r>
              <a:rPr lang="zh-TW" altLang="en-US" sz="1200" b="0" i="0" u="none" strike="noStrike" kern="1200" dirty="0">
                <a:solidFill>
                  <a:schemeClr val="tx1"/>
                </a:solidFill>
                <a:effectLst/>
                <a:latin typeface="+mn-lt"/>
                <a:ea typeface="+mn-ea"/>
                <a:cs typeface="+mn-cs"/>
              </a:rPr>
              <a:t>了也可以繼續優化自己的程式碼，幫自己打好基礎。</a:t>
            </a:r>
          </a:p>
          <a:p>
            <a:pPr rtl="0" fontAlgn="base"/>
            <a:r>
              <a:rPr lang="zh-TW" altLang="en-US" sz="1200" b="0" i="0" u="none" strike="noStrike" kern="1200" dirty="0">
                <a:solidFill>
                  <a:schemeClr val="tx1"/>
                </a:solidFill>
                <a:effectLst/>
                <a:latin typeface="+mn-lt"/>
                <a:ea typeface="+mn-ea"/>
                <a:cs typeface="+mn-cs"/>
              </a:rPr>
              <a:t>早一點開始寫作業，預留多一點時間消化課程內容。</a:t>
            </a:r>
          </a:p>
          <a:p>
            <a:endParaRPr lang="zh-TW" altLang="en-US" dirty="0"/>
          </a:p>
        </p:txBody>
      </p:sp>
      <p:sp>
        <p:nvSpPr>
          <p:cNvPr id="4" name="Slide Number Placeholder 3"/>
          <p:cNvSpPr>
            <a:spLocks noGrp="1"/>
          </p:cNvSpPr>
          <p:nvPr>
            <p:ph type="sldNum" sz="quarter" idx="10"/>
          </p:nvPr>
        </p:nvSpPr>
        <p:spPr/>
        <p:txBody>
          <a:bodyPr/>
          <a:lstStyle/>
          <a:p>
            <a:fld id="{49CA19E9-32F9-43E4-93CC-CB90FA0DCBED}" type="slidenum">
              <a:rPr lang="zh-TW" altLang="en-US" smtClean="0"/>
              <a:t>39</a:t>
            </a:fld>
            <a:endParaRPr lang="zh-TW" altLang="en-US"/>
          </a:p>
        </p:txBody>
      </p:sp>
    </p:spTree>
    <p:extLst>
      <p:ext uri="{BB962C8B-B14F-4D97-AF65-F5344CB8AC3E}">
        <p14:creationId xmlns:p14="http://schemas.microsoft.com/office/powerpoint/2010/main" val="46170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一些線的架構</a:t>
            </a:r>
          </a:p>
        </p:txBody>
      </p:sp>
      <p:sp>
        <p:nvSpPr>
          <p:cNvPr id="4" name="投影片編號版面配置區 3"/>
          <p:cNvSpPr>
            <a:spLocks noGrp="1"/>
          </p:cNvSpPr>
          <p:nvPr>
            <p:ph type="sldNum" sz="quarter" idx="5"/>
          </p:nvPr>
        </p:nvSpPr>
        <p:spPr/>
        <p:txBody>
          <a:bodyPr/>
          <a:lstStyle/>
          <a:p>
            <a:fld id="{49CA19E9-32F9-43E4-93CC-CB90FA0DCBED}" type="slidenum">
              <a:rPr lang="zh-TW" altLang="en-US" smtClean="0"/>
              <a:t>5</a:t>
            </a:fld>
            <a:endParaRPr lang="zh-TW" altLang="en-US"/>
          </a:p>
        </p:txBody>
      </p:sp>
    </p:spTree>
    <p:extLst>
      <p:ext uri="{BB962C8B-B14F-4D97-AF65-F5344CB8AC3E}">
        <p14:creationId xmlns:p14="http://schemas.microsoft.com/office/powerpoint/2010/main" val="425789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9CA19E9-32F9-43E4-93CC-CB90FA0DCBED}" type="slidenum">
              <a:rPr lang="zh-TW" altLang="en-US" smtClean="0"/>
              <a:t>6</a:t>
            </a:fld>
            <a:endParaRPr lang="zh-TW" altLang="en-US"/>
          </a:p>
        </p:txBody>
      </p:sp>
    </p:spTree>
    <p:extLst>
      <p:ext uri="{BB962C8B-B14F-4D97-AF65-F5344CB8AC3E}">
        <p14:creationId xmlns:p14="http://schemas.microsoft.com/office/powerpoint/2010/main" val="3766242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9CA19E9-32F9-43E4-93CC-CB90FA0DCBED}" type="slidenum">
              <a:rPr lang="zh-TW" altLang="en-US" smtClean="0"/>
              <a:t>16</a:t>
            </a:fld>
            <a:endParaRPr lang="zh-TW" altLang="en-US"/>
          </a:p>
        </p:txBody>
      </p:sp>
    </p:spTree>
    <p:extLst>
      <p:ext uri="{BB962C8B-B14F-4D97-AF65-F5344CB8AC3E}">
        <p14:creationId xmlns:p14="http://schemas.microsoft.com/office/powerpoint/2010/main" val="1796915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9CA19E9-32F9-43E4-93CC-CB90FA0DCBED}" type="slidenum">
              <a:rPr lang="zh-TW" altLang="en-US" smtClean="0"/>
              <a:t>17</a:t>
            </a:fld>
            <a:endParaRPr lang="zh-TW" altLang="en-US"/>
          </a:p>
        </p:txBody>
      </p:sp>
    </p:spTree>
    <p:extLst>
      <p:ext uri="{BB962C8B-B14F-4D97-AF65-F5344CB8AC3E}">
        <p14:creationId xmlns:p14="http://schemas.microsoft.com/office/powerpoint/2010/main" val="2032540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9CA19E9-32F9-43E4-93CC-CB90FA0DCBED}" type="slidenum">
              <a:rPr lang="zh-TW" altLang="en-US" smtClean="0"/>
              <a:t>18</a:t>
            </a:fld>
            <a:endParaRPr lang="zh-TW" altLang="en-US"/>
          </a:p>
        </p:txBody>
      </p:sp>
    </p:spTree>
    <p:extLst>
      <p:ext uri="{BB962C8B-B14F-4D97-AF65-F5344CB8AC3E}">
        <p14:creationId xmlns:p14="http://schemas.microsoft.com/office/powerpoint/2010/main" val="24833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u="none" strike="noStrike" kern="1200" dirty="0">
                <a:solidFill>
                  <a:schemeClr val="tx1"/>
                </a:solidFill>
                <a:effectLst/>
                <a:latin typeface="+mn-lt"/>
                <a:ea typeface="+mn-ea"/>
                <a:cs typeface="+mn-cs"/>
              </a:rPr>
              <a:t> 期中考拿到低分的低高群和低低群明顯比拿高分的族群寫考古題的比例低，和我們的預測相同</a:t>
            </a:r>
            <a:endParaRPr lang="zh-TW" altLang="en-US" dirty="0"/>
          </a:p>
        </p:txBody>
      </p:sp>
      <p:sp>
        <p:nvSpPr>
          <p:cNvPr id="4" name="Slide Number Placeholder 3"/>
          <p:cNvSpPr>
            <a:spLocks noGrp="1"/>
          </p:cNvSpPr>
          <p:nvPr>
            <p:ph type="sldNum" sz="quarter" idx="10"/>
          </p:nvPr>
        </p:nvSpPr>
        <p:spPr/>
        <p:txBody>
          <a:bodyPr/>
          <a:lstStyle/>
          <a:p>
            <a:fld id="{49CA19E9-32F9-43E4-93CC-CB90FA0DCBED}" type="slidenum">
              <a:rPr lang="zh-TW" altLang="en-US" smtClean="0"/>
              <a:t>28</a:t>
            </a:fld>
            <a:endParaRPr lang="zh-TW" altLang="en-US"/>
          </a:p>
        </p:txBody>
      </p:sp>
    </p:spTree>
    <p:extLst>
      <p:ext uri="{BB962C8B-B14F-4D97-AF65-F5344CB8AC3E}">
        <p14:creationId xmlns:p14="http://schemas.microsoft.com/office/powerpoint/2010/main" val="519603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ltLang="zh-TW" sz="1200" b="0" i="0" u="none" strike="noStrike" kern="1200" dirty="0">
                <a:solidFill>
                  <a:schemeClr val="tx1"/>
                </a:solidFill>
                <a:effectLst/>
                <a:latin typeface="+mn-lt"/>
                <a:ea typeface="+mn-ea"/>
                <a:cs typeface="+mn-cs"/>
              </a:rPr>
              <a:t>1. </a:t>
            </a:r>
            <a:r>
              <a:rPr lang="zh-TW" altLang="en-US" sz="1200" b="0" i="0" u="none" strike="noStrike" kern="1200" dirty="0">
                <a:solidFill>
                  <a:schemeClr val="tx1"/>
                </a:solidFill>
                <a:effectLst/>
                <a:latin typeface="+mn-lt"/>
                <a:ea typeface="+mn-ea"/>
                <a:cs typeface="+mn-cs"/>
              </a:rPr>
              <a:t>低高群和低低群</a:t>
            </a:r>
            <a:r>
              <a:rPr lang="en-US" altLang="zh-TW" sz="1200" b="0" i="0" u="none" strike="noStrike" kern="1200" dirty="0">
                <a:solidFill>
                  <a:schemeClr val="tx1"/>
                </a:solidFill>
                <a:effectLst/>
                <a:latin typeface="+mn-lt"/>
                <a:ea typeface="+mn-ea"/>
                <a:cs typeface="+mn-cs"/>
              </a:rPr>
              <a:t>mid2</a:t>
            </a:r>
            <a:r>
              <a:rPr lang="zh-TW" altLang="en-US" sz="1200" b="0" i="0" u="none" strike="noStrike" kern="1200" dirty="0">
                <a:solidFill>
                  <a:schemeClr val="tx1"/>
                </a:solidFill>
                <a:effectLst/>
                <a:latin typeface="+mn-lt"/>
                <a:ea typeface="+mn-ea"/>
                <a:cs typeface="+mn-cs"/>
              </a:rPr>
              <a:t>寫考古題的比例增加。低高群上升了</a:t>
            </a:r>
            <a:r>
              <a:rPr lang="en-US" altLang="zh-TW" sz="1200" b="0" i="0" u="none" strike="noStrike" kern="1200" dirty="0">
                <a:solidFill>
                  <a:schemeClr val="tx1"/>
                </a:solidFill>
                <a:effectLst/>
                <a:latin typeface="+mn-lt"/>
                <a:ea typeface="+mn-ea"/>
                <a:cs typeface="+mn-cs"/>
              </a:rPr>
              <a:t>2.1%</a:t>
            </a:r>
            <a:r>
              <a:rPr lang="zh-TW" altLang="en-US" sz="1200" b="0" i="0" u="none" strike="noStrike" kern="1200" dirty="0">
                <a:solidFill>
                  <a:schemeClr val="tx1"/>
                </a:solidFill>
                <a:effectLst/>
                <a:latin typeface="+mn-lt"/>
                <a:ea typeface="+mn-ea"/>
                <a:cs typeface="+mn-cs"/>
              </a:rPr>
              <a:t>，上升幅度不大。低低群上升了</a:t>
            </a:r>
            <a:r>
              <a:rPr lang="en-US" altLang="zh-TW" sz="1200" b="0" i="0" u="none" strike="noStrike" kern="1200" dirty="0">
                <a:solidFill>
                  <a:schemeClr val="tx1"/>
                </a:solidFill>
                <a:effectLst/>
                <a:latin typeface="+mn-lt"/>
                <a:ea typeface="+mn-ea"/>
                <a:cs typeface="+mn-cs"/>
              </a:rPr>
              <a:t>6.4%</a:t>
            </a:r>
            <a:r>
              <a:rPr lang="zh-TW" altLang="en-US" sz="1200" b="0" i="0" u="none" strike="noStrike" kern="1200" dirty="0">
                <a:solidFill>
                  <a:schemeClr val="tx1"/>
                </a:solidFill>
                <a:effectLst/>
                <a:latin typeface="+mn-lt"/>
                <a:ea typeface="+mn-ea"/>
                <a:cs typeface="+mn-cs"/>
              </a:rPr>
              <a:t>，上升幅度最大，我們認為原因可能是平時的努力不夠，基礎沒有打好，導致就算寫了考古題卻還是拿低分。</a:t>
            </a:r>
            <a:endParaRPr lang="zh-TW" altLang="en-US" b="0" dirty="0">
              <a:effectLst/>
            </a:endParaRPr>
          </a:p>
          <a:p>
            <a:pPr rtl="0"/>
            <a:r>
              <a:rPr lang="en-US" altLang="zh-TW" sz="1200" b="0" i="0" u="none" strike="noStrike" kern="1200" dirty="0">
                <a:solidFill>
                  <a:schemeClr val="tx1"/>
                </a:solidFill>
                <a:effectLst/>
                <a:latin typeface="+mn-lt"/>
                <a:ea typeface="+mn-ea"/>
                <a:cs typeface="+mn-cs"/>
              </a:rPr>
              <a:t>2. </a:t>
            </a:r>
            <a:r>
              <a:rPr lang="zh-TW" altLang="en-US" sz="1200" b="0" i="0" u="none" strike="noStrike" kern="1200" dirty="0">
                <a:solidFill>
                  <a:schemeClr val="tx1"/>
                </a:solidFill>
                <a:effectLst/>
                <a:latin typeface="+mn-lt"/>
                <a:ea typeface="+mn-ea"/>
                <a:cs typeface="+mn-cs"/>
              </a:rPr>
              <a:t>高低群</a:t>
            </a:r>
            <a:r>
              <a:rPr lang="en-US" altLang="zh-TW" sz="1200" b="0" i="0" u="none" strike="noStrike" kern="1200" dirty="0">
                <a:solidFill>
                  <a:schemeClr val="tx1"/>
                </a:solidFill>
                <a:effectLst/>
                <a:latin typeface="+mn-lt"/>
                <a:ea typeface="+mn-ea"/>
                <a:cs typeface="+mn-cs"/>
              </a:rPr>
              <a:t>mid2</a:t>
            </a:r>
            <a:r>
              <a:rPr lang="zh-TW" altLang="en-US" sz="1200" b="0" i="0" u="none" strike="noStrike" kern="1200" dirty="0">
                <a:solidFill>
                  <a:schemeClr val="tx1"/>
                </a:solidFill>
                <a:effectLst/>
                <a:latin typeface="+mn-lt"/>
                <a:ea typeface="+mn-ea"/>
                <a:cs typeface="+mn-cs"/>
              </a:rPr>
              <a:t>寫考古題的比例降低，下降了</a:t>
            </a:r>
            <a:r>
              <a:rPr lang="en-US" altLang="zh-TW" sz="1200" b="0" i="0" u="none" strike="noStrike" kern="1200" dirty="0">
                <a:solidFill>
                  <a:schemeClr val="tx1"/>
                </a:solidFill>
                <a:effectLst/>
                <a:latin typeface="+mn-lt"/>
                <a:ea typeface="+mn-ea"/>
                <a:cs typeface="+mn-cs"/>
              </a:rPr>
              <a:t>6.8%</a:t>
            </a:r>
            <a:r>
              <a:rPr lang="zh-TW" altLang="en-US" sz="1200" b="0" i="0" u="none" strike="noStrike" kern="1200" dirty="0">
                <a:solidFill>
                  <a:schemeClr val="tx1"/>
                </a:solidFill>
                <a:effectLst/>
                <a:latin typeface="+mn-lt"/>
                <a:ea typeface="+mn-ea"/>
                <a:cs typeface="+mn-cs"/>
              </a:rPr>
              <a:t>，跟預測一樣。</a:t>
            </a:r>
            <a:endParaRPr lang="zh-TW" altLang="en-US" b="0" dirty="0">
              <a:effectLst/>
            </a:endParaRPr>
          </a:p>
          <a:p>
            <a:pPr rtl="0"/>
            <a:r>
              <a:rPr lang="en-US" altLang="zh-TW" sz="1200" b="0" i="0" u="none" strike="noStrike" kern="1200" dirty="0">
                <a:solidFill>
                  <a:schemeClr val="tx1"/>
                </a:solidFill>
                <a:effectLst/>
                <a:latin typeface="+mn-lt"/>
                <a:ea typeface="+mn-ea"/>
                <a:cs typeface="+mn-cs"/>
              </a:rPr>
              <a:t>3. </a:t>
            </a:r>
            <a:r>
              <a:rPr lang="zh-TW" altLang="en-US" sz="1200" b="0" i="0" u="none" strike="noStrike" kern="1200" dirty="0">
                <a:solidFill>
                  <a:schemeClr val="tx1"/>
                </a:solidFill>
                <a:effectLst/>
                <a:latin typeface="+mn-lt"/>
                <a:ea typeface="+mn-ea"/>
                <a:cs typeface="+mn-cs"/>
              </a:rPr>
              <a:t>高高群下降了</a:t>
            </a:r>
            <a:r>
              <a:rPr lang="en-US" altLang="zh-TW" sz="1200" b="0" i="0" u="none" strike="noStrike" kern="1200" dirty="0">
                <a:solidFill>
                  <a:schemeClr val="tx1"/>
                </a:solidFill>
                <a:effectLst/>
                <a:latin typeface="+mn-lt"/>
                <a:ea typeface="+mn-ea"/>
                <a:cs typeface="+mn-cs"/>
              </a:rPr>
              <a:t>1.3%</a:t>
            </a:r>
            <a:r>
              <a:rPr lang="zh-TW" altLang="en-US" sz="1200" b="0" i="0" u="none" strike="noStrike" kern="1200" dirty="0">
                <a:solidFill>
                  <a:schemeClr val="tx1"/>
                </a:solidFill>
                <a:effectLst/>
                <a:latin typeface="+mn-lt"/>
                <a:ea typeface="+mn-ea"/>
                <a:cs typeface="+mn-cs"/>
              </a:rPr>
              <a:t>，變化不大。</a:t>
            </a:r>
            <a:endParaRPr lang="zh-TW" altLang="en-US" b="0" dirty="0">
              <a:effectLst/>
            </a:endParaRPr>
          </a:p>
          <a:p>
            <a:r>
              <a:rPr lang="zh-TW" altLang="en-US" dirty="0"/>
              <a:t/>
            </a:r>
            <a:br>
              <a:rPr lang="zh-TW" altLang="en-US" dirty="0"/>
            </a:br>
            <a:endParaRPr lang="zh-TW" altLang="en-US" dirty="0"/>
          </a:p>
        </p:txBody>
      </p:sp>
      <p:sp>
        <p:nvSpPr>
          <p:cNvPr id="4" name="Slide Number Placeholder 3"/>
          <p:cNvSpPr>
            <a:spLocks noGrp="1"/>
          </p:cNvSpPr>
          <p:nvPr>
            <p:ph type="sldNum" sz="quarter" idx="10"/>
          </p:nvPr>
        </p:nvSpPr>
        <p:spPr/>
        <p:txBody>
          <a:bodyPr/>
          <a:lstStyle/>
          <a:p>
            <a:fld id="{49CA19E9-32F9-43E4-93CC-CB90FA0DCBED}" type="slidenum">
              <a:rPr lang="zh-TW" altLang="en-US" smtClean="0"/>
              <a:t>30</a:t>
            </a:fld>
            <a:endParaRPr lang="zh-TW" altLang="en-US"/>
          </a:p>
        </p:txBody>
      </p:sp>
    </p:spTree>
    <p:extLst>
      <p:ext uri="{BB962C8B-B14F-4D97-AF65-F5344CB8AC3E}">
        <p14:creationId xmlns:p14="http://schemas.microsoft.com/office/powerpoint/2010/main" val="2065515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ltLang="zh-TW" sz="1200" b="0" i="0" u="none" strike="noStrike" kern="1200" dirty="0">
                <a:solidFill>
                  <a:schemeClr val="tx1"/>
                </a:solidFill>
                <a:effectLst/>
                <a:latin typeface="+mn-lt"/>
                <a:ea typeface="+mn-ea"/>
                <a:cs typeface="+mn-cs"/>
              </a:rPr>
              <a:t>1. </a:t>
            </a:r>
            <a:r>
              <a:rPr lang="zh-TW" altLang="en-US" sz="1200" b="0" i="0" u="none" strike="noStrike" kern="1200" dirty="0">
                <a:solidFill>
                  <a:schemeClr val="tx1"/>
                </a:solidFill>
                <a:effectLst/>
                <a:latin typeface="+mn-lt"/>
                <a:ea typeface="+mn-ea"/>
                <a:cs typeface="+mn-cs"/>
              </a:rPr>
              <a:t>低高群和低低群</a:t>
            </a:r>
            <a:r>
              <a:rPr lang="en-US" altLang="zh-TW" sz="1200" b="0" i="0" u="none" strike="noStrike" kern="1200" dirty="0">
                <a:solidFill>
                  <a:schemeClr val="tx1"/>
                </a:solidFill>
                <a:effectLst/>
                <a:latin typeface="+mn-lt"/>
                <a:ea typeface="+mn-ea"/>
                <a:cs typeface="+mn-cs"/>
              </a:rPr>
              <a:t>mid2</a:t>
            </a:r>
            <a:r>
              <a:rPr lang="zh-TW" altLang="en-US" sz="1200" b="0" i="0" u="none" strike="noStrike" kern="1200" dirty="0">
                <a:solidFill>
                  <a:schemeClr val="tx1"/>
                </a:solidFill>
                <a:effectLst/>
                <a:latin typeface="+mn-lt"/>
                <a:ea typeface="+mn-ea"/>
                <a:cs typeface="+mn-cs"/>
              </a:rPr>
              <a:t>寫考古題的比例增加。低高群上升了</a:t>
            </a:r>
            <a:r>
              <a:rPr lang="en-US" altLang="zh-TW" sz="1200" b="0" i="0" u="none" strike="noStrike" kern="1200" dirty="0">
                <a:solidFill>
                  <a:schemeClr val="tx1"/>
                </a:solidFill>
                <a:effectLst/>
                <a:latin typeface="+mn-lt"/>
                <a:ea typeface="+mn-ea"/>
                <a:cs typeface="+mn-cs"/>
              </a:rPr>
              <a:t>2.1%</a:t>
            </a:r>
            <a:r>
              <a:rPr lang="zh-TW" altLang="en-US" sz="1200" b="0" i="0" u="none" strike="noStrike" kern="1200" dirty="0">
                <a:solidFill>
                  <a:schemeClr val="tx1"/>
                </a:solidFill>
                <a:effectLst/>
                <a:latin typeface="+mn-lt"/>
                <a:ea typeface="+mn-ea"/>
                <a:cs typeface="+mn-cs"/>
              </a:rPr>
              <a:t>，上升幅度不大。低低群上升了</a:t>
            </a:r>
            <a:r>
              <a:rPr lang="en-US" altLang="zh-TW" sz="1200" b="0" i="0" u="none" strike="noStrike" kern="1200" dirty="0">
                <a:solidFill>
                  <a:schemeClr val="tx1"/>
                </a:solidFill>
                <a:effectLst/>
                <a:latin typeface="+mn-lt"/>
                <a:ea typeface="+mn-ea"/>
                <a:cs typeface="+mn-cs"/>
              </a:rPr>
              <a:t>6.4%</a:t>
            </a:r>
            <a:r>
              <a:rPr lang="zh-TW" altLang="en-US" sz="1200" b="0" i="0" u="none" strike="noStrike" kern="1200" dirty="0">
                <a:solidFill>
                  <a:schemeClr val="tx1"/>
                </a:solidFill>
                <a:effectLst/>
                <a:latin typeface="+mn-lt"/>
                <a:ea typeface="+mn-ea"/>
                <a:cs typeface="+mn-cs"/>
              </a:rPr>
              <a:t>，上升幅度最大，我們認為原因可能是平時的努力不夠，基礎沒有打好，導致就算寫了考古題卻還是拿低分。</a:t>
            </a:r>
            <a:endParaRPr lang="zh-TW" altLang="en-US" b="0" dirty="0">
              <a:effectLst/>
            </a:endParaRPr>
          </a:p>
          <a:p>
            <a:pPr rtl="0"/>
            <a:r>
              <a:rPr lang="en-US" altLang="zh-TW" sz="1200" b="0" i="0" u="none" strike="noStrike" kern="1200" dirty="0">
                <a:solidFill>
                  <a:schemeClr val="tx1"/>
                </a:solidFill>
                <a:effectLst/>
                <a:latin typeface="+mn-lt"/>
                <a:ea typeface="+mn-ea"/>
                <a:cs typeface="+mn-cs"/>
              </a:rPr>
              <a:t>2. </a:t>
            </a:r>
            <a:r>
              <a:rPr lang="zh-TW" altLang="en-US" sz="1200" b="0" i="0" u="none" strike="noStrike" kern="1200" dirty="0">
                <a:solidFill>
                  <a:schemeClr val="tx1"/>
                </a:solidFill>
                <a:effectLst/>
                <a:latin typeface="+mn-lt"/>
                <a:ea typeface="+mn-ea"/>
                <a:cs typeface="+mn-cs"/>
              </a:rPr>
              <a:t>高低群</a:t>
            </a:r>
            <a:r>
              <a:rPr lang="en-US" altLang="zh-TW" sz="1200" b="0" i="0" u="none" strike="noStrike" kern="1200" dirty="0">
                <a:solidFill>
                  <a:schemeClr val="tx1"/>
                </a:solidFill>
                <a:effectLst/>
                <a:latin typeface="+mn-lt"/>
                <a:ea typeface="+mn-ea"/>
                <a:cs typeface="+mn-cs"/>
              </a:rPr>
              <a:t>mid2</a:t>
            </a:r>
            <a:r>
              <a:rPr lang="zh-TW" altLang="en-US" sz="1200" b="0" i="0" u="none" strike="noStrike" kern="1200" dirty="0">
                <a:solidFill>
                  <a:schemeClr val="tx1"/>
                </a:solidFill>
                <a:effectLst/>
                <a:latin typeface="+mn-lt"/>
                <a:ea typeface="+mn-ea"/>
                <a:cs typeface="+mn-cs"/>
              </a:rPr>
              <a:t>寫考古題的比例降低，下降了</a:t>
            </a:r>
            <a:r>
              <a:rPr lang="en-US" altLang="zh-TW" sz="1200" b="0" i="0" u="none" strike="noStrike" kern="1200" dirty="0">
                <a:solidFill>
                  <a:schemeClr val="tx1"/>
                </a:solidFill>
                <a:effectLst/>
                <a:latin typeface="+mn-lt"/>
                <a:ea typeface="+mn-ea"/>
                <a:cs typeface="+mn-cs"/>
              </a:rPr>
              <a:t>6.8%</a:t>
            </a:r>
            <a:r>
              <a:rPr lang="zh-TW" altLang="en-US" sz="1200" b="0" i="0" u="none" strike="noStrike" kern="1200" dirty="0">
                <a:solidFill>
                  <a:schemeClr val="tx1"/>
                </a:solidFill>
                <a:effectLst/>
                <a:latin typeface="+mn-lt"/>
                <a:ea typeface="+mn-ea"/>
                <a:cs typeface="+mn-cs"/>
              </a:rPr>
              <a:t>，跟預測一樣。</a:t>
            </a:r>
            <a:endParaRPr lang="zh-TW" altLang="en-US" b="0" dirty="0">
              <a:effectLst/>
            </a:endParaRPr>
          </a:p>
          <a:p>
            <a:pPr rtl="0"/>
            <a:r>
              <a:rPr lang="en-US" altLang="zh-TW" sz="1200" b="0" i="0" u="none" strike="noStrike" kern="1200" dirty="0">
                <a:solidFill>
                  <a:schemeClr val="tx1"/>
                </a:solidFill>
                <a:effectLst/>
                <a:latin typeface="+mn-lt"/>
                <a:ea typeface="+mn-ea"/>
                <a:cs typeface="+mn-cs"/>
              </a:rPr>
              <a:t>3. </a:t>
            </a:r>
            <a:r>
              <a:rPr lang="zh-TW" altLang="en-US" sz="1200" b="0" i="0" u="none" strike="noStrike" kern="1200" dirty="0">
                <a:solidFill>
                  <a:schemeClr val="tx1"/>
                </a:solidFill>
                <a:effectLst/>
                <a:latin typeface="+mn-lt"/>
                <a:ea typeface="+mn-ea"/>
                <a:cs typeface="+mn-cs"/>
              </a:rPr>
              <a:t>高高群下降了</a:t>
            </a:r>
            <a:r>
              <a:rPr lang="en-US" altLang="zh-TW" sz="1200" b="0" i="0" u="none" strike="noStrike" kern="1200" dirty="0">
                <a:solidFill>
                  <a:schemeClr val="tx1"/>
                </a:solidFill>
                <a:effectLst/>
                <a:latin typeface="+mn-lt"/>
                <a:ea typeface="+mn-ea"/>
                <a:cs typeface="+mn-cs"/>
              </a:rPr>
              <a:t>1.3%</a:t>
            </a:r>
            <a:r>
              <a:rPr lang="zh-TW" altLang="en-US" sz="1200" b="0" i="0" u="none" strike="noStrike" kern="1200" dirty="0">
                <a:solidFill>
                  <a:schemeClr val="tx1"/>
                </a:solidFill>
                <a:effectLst/>
                <a:latin typeface="+mn-lt"/>
                <a:ea typeface="+mn-ea"/>
                <a:cs typeface="+mn-cs"/>
              </a:rPr>
              <a:t>，變化不大。</a:t>
            </a:r>
            <a:endParaRPr lang="zh-TW" altLang="en-US" b="0" dirty="0">
              <a:effectLst/>
            </a:endParaRPr>
          </a:p>
          <a:p>
            <a:r>
              <a:rPr lang="zh-TW" altLang="en-US" dirty="0"/>
              <a:t/>
            </a:r>
            <a:br>
              <a:rPr lang="zh-TW" altLang="en-US" dirty="0"/>
            </a:br>
            <a:endParaRPr lang="zh-TW" altLang="en-US" dirty="0"/>
          </a:p>
        </p:txBody>
      </p:sp>
      <p:sp>
        <p:nvSpPr>
          <p:cNvPr id="4" name="Slide Number Placeholder 3"/>
          <p:cNvSpPr>
            <a:spLocks noGrp="1"/>
          </p:cNvSpPr>
          <p:nvPr>
            <p:ph type="sldNum" sz="quarter" idx="10"/>
          </p:nvPr>
        </p:nvSpPr>
        <p:spPr/>
        <p:txBody>
          <a:bodyPr/>
          <a:lstStyle/>
          <a:p>
            <a:fld id="{49CA19E9-32F9-43E4-93CC-CB90FA0DCBED}" type="slidenum">
              <a:rPr lang="zh-TW" altLang="en-US" smtClean="0"/>
              <a:t>31</a:t>
            </a:fld>
            <a:endParaRPr lang="zh-TW" altLang="en-US"/>
          </a:p>
        </p:txBody>
      </p:sp>
    </p:spTree>
    <p:extLst>
      <p:ext uri="{BB962C8B-B14F-4D97-AF65-F5344CB8AC3E}">
        <p14:creationId xmlns:p14="http://schemas.microsoft.com/office/powerpoint/2010/main" val="54991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F74BCB3-C43B-42FA-9572-DE193DE4EDE2}"/>
              </a:ext>
            </a:extLst>
          </p:cNvPr>
          <p:cNvSpPr/>
          <p:nvPr userDrawn="1"/>
        </p:nvSpPr>
        <p:spPr>
          <a:xfrm>
            <a:off x="0" y="0"/>
            <a:ext cx="12192000" cy="6858000"/>
          </a:xfrm>
          <a:prstGeom prst="rect">
            <a:avLst/>
          </a:prstGeom>
          <a:gradFill>
            <a:gsLst>
              <a:gs pos="0">
                <a:srgbClr val="FFA826">
                  <a:alpha val="3000"/>
                </a:srgbClr>
              </a:gs>
              <a:gs pos="100000">
                <a:srgbClr val="EF6C00">
                  <a:alpha val="3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Noto Sans TC Medium" panose="020B0600000000000000" pitchFamily="34" charset="-120"/>
              <a:ea typeface="Noto Sans TC Medium" panose="020B0600000000000000" pitchFamily="34" charset="-120"/>
            </a:endParaRPr>
          </a:p>
        </p:txBody>
      </p:sp>
      <p:sp>
        <p:nvSpPr>
          <p:cNvPr id="2" name="標題 1">
            <a:extLst>
              <a:ext uri="{FF2B5EF4-FFF2-40B4-BE49-F238E27FC236}">
                <a16:creationId xmlns:a16="http://schemas.microsoft.com/office/drawing/2014/main" id="{7EBB21D9-8FA3-41B1-86E3-C9EBA2E76FE9}"/>
              </a:ext>
            </a:extLst>
          </p:cNvPr>
          <p:cNvSpPr>
            <a:spLocks noGrp="1"/>
          </p:cNvSpPr>
          <p:nvPr>
            <p:ph type="ctrTitle"/>
          </p:nvPr>
        </p:nvSpPr>
        <p:spPr>
          <a:xfrm>
            <a:off x="1524000" y="1122363"/>
            <a:ext cx="9144000" cy="2387600"/>
          </a:xfrm>
        </p:spPr>
        <p:txBody>
          <a:bodyPr anchor="b"/>
          <a:lstStyle>
            <a:lvl1pPr algn="ctr">
              <a:defRPr sz="6000">
                <a:latin typeface="Noto Sans TC Medium" panose="020B0600000000000000" pitchFamily="34" charset="-120"/>
                <a:ea typeface="Noto Sans TC Medium" panose="020B0600000000000000" pitchFamily="34"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2736994E-0478-46B3-B15C-CA8C852A1AD2}"/>
              </a:ext>
            </a:extLst>
          </p:cNvPr>
          <p:cNvSpPr>
            <a:spLocks noGrp="1"/>
          </p:cNvSpPr>
          <p:nvPr>
            <p:ph type="subTitle" idx="1"/>
          </p:nvPr>
        </p:nvSpPr>
        <p:spPr>
          <a:xfrm>
            <a:off x="1524000" y="3602038"/>
            <a:ext cx="9144000" cy="1655762"/>
          </a:xfrm>
        </p:spPr>
        <p:txBody>
          <a:bodyPr/>
          <a:lstStyle>
            <a:lvl1pPr marL="0" indent="0" algn="ctr">
              <a:buNone/>
              <a:defRPr sz="2400">
                <a:latin typeface="Noto Sans TC" panose="020B0500000000000000" pitchFamily="34" charset="-120"/>
                <a:ea typeface="Noto Sans TC" panose="020B0500000000000000"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1CC8AB75-F675-47F7-A43F-D10D9093A11F}"/>
              </a:ext>
            </a:extLst>
          </p:cNvPr>
          <p:cNvSpPr>
            <a:spLocks noGrp="1"/>
          </p:cNvSpPr>
          <p:nvPr>
            <p:ph type="dt" sz="half" idx="10"/>
          </p:nvPr>
        </p:nvSpPr>
        <p:spPr/>
        <p:txBody>
          <a:bodyPr/>
          <a:lstStyle>
            <a:lvl1pPr>
              <a:defRPr>
                <a:latin typeface="Noto Sans TC Medium" panose="020B0600000000000000" pitchFamily="34" charset="-120"/>
                <a:ea typeface="Noto Sans TC Medium" panose="020B0600000000000000" pitchFamily="34" charset="-120"/>
              </a:defRPr>
            </a:lvl1pPr>
          </a:lstStyle>
          <a:p>
            <a:fld id="{26A0A775-5FC2-4D75-993E-1F5084FCCD4E}" type="datetimeFigureOut">
              <a:rPr lang="zh-TW" altLang="en-US" smtClean="0"/>
              <a:pPr/>
              <a:t>2021/12/29</a:t>
            </a:fld>
            <a:endParaRPr lang="zh-TW" altLang="en-US" dirty="0"/>
          </a:p>
        </p:txBody>
      </p:sp>
      <p:sp>
        <p:nvSpPr>
          <p:cNvPr id="5" name="頁尾版面配置區 4">
            <a:extLst>
              <a:ext uri="{FF2B5EF4-FFF2-40B4-BE49-F238E27FC236}">
                <a16:creationId xmlns:a16="http://schemas.microsoft.com/office/drawing/2014/main" id="{EDD1CC34-D954-4494-BE12-9175E3572268}"/>
              </a:ext>
            </a:extLst>
          </p:cNvPr>
          <p:cNvSpPr>
            <a:spLocks noGrp="1"/>
          </p:cNvSpPr>
          <p:nvPr>
            <p:ph type="ftr" sz="quarter" idx="11"/>
          </p:nvPr>
        </p:nvSpPr>
        <p:spPr/>
        <p:txBody>
          <a:bodyPr/>
          <a:lstStyle>
            <a:lvl1pPr>
              <a:defRPr>
                <a:latin typeface="Noto Sans TC Medium" panose="020B0600000000000000" pitchFamily="34" charset="-120"/>
                <a:ea typeface="Noto Sans TC Medium" panose="020B0600000000000000" pitchFamily="34" charset="-120"/>
              </a:defRPr>
            </a:lvl1pPr>
          </a:lstStyle>
          <a:p>
            <a:endParaRPr lang="zh-TW" altLang="en-US"/>
          </a:p>
        </p:txBody>
      </p:sp>
      <p:sp>
        <p:nvSpPr>
          <p:cNvPr id="6" name="投影片編號版面配置區 5">
            <a:extLst>
              <a:ext uri="{FF2B5EF4-FFF2-40B4-BE49-F238E27FC236}">
                <a16:creationId xmlns:a16="http://schemas.microsoft.com/office/drawing/2014/main" id="{0532B457-3B27-4D82-8809-23DCF894CFD9}"/>
              </a:ext>
            </a:extLst>
          </p:cNvPr>
          <p:cNvSpPr>
            <a:spLocks noGrp="1"/>
          </p:cNvSpPr>
          <p:nvPr>
            <p:ph type="sldNum" sz="quarter" idx="12"/>
          </p:nvPr>
        </p:nvSpPr>
        <p:spPr/>
        <p:txBody>
          <a:bodyPr/>
          <a:lstStyle>
            <a:lvl1pPr>
              <a:defRPr>
                <a:latin typeface="Noto Sans TC Medium" panose="020B0600000000000000" pitchFamily="34" charset="-120"/>
                <a:ea typeface="Noto Sans TC Medium" panose="020B0600000000000000" pitchFamily="34" charset="-120"/>
              </a:defRPr>
            </a:lvl1pPr>
          </a:lstStyle>
          <a:p>
            <a:fld id="{686C7B1F-6FDB-44CD-B726-30F00D44136E}" type="slidenum">
              <a:rPr lang="zh-TW" altLang="en-US" smtClean="0"/>
              <a:pPr/>
              <a:t>‹#›</a:t>
            </a:fld>
            <a:endParaRPr lang="zh-TW" altLang="en-US"/>
          </a:p>
        </p:txBody>
      </p:sp>
    </p:spTree>
    <p:extLst>
      <p:ext uri="{BB962C8B-B14F-4D97-AF65-F5344CB8AC3E}">
        <p14:creationId xmlns:p14="http://schemas.microsoft.com/office/powerpoint/2010/main" val="301989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4ED2C-E8B6-4050-87FF-E5DB96A2A46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FE642E3-D7E7-43AD-9C12-CCE78FF21E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DF3F1C0-EF92-457C-B7F0-FE3AEEA43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AF3E858D-A72F-4BA9-80F0-D10302DBF7BB}"/>
              </a:ext>
            </a:extLst>
          </p:cNvPr>
          <p:cNvSpPr>
            <a:spLocks noGrp="1"/>
          </p:cNvSpPr>
          <p:nvPr>
            <p:ph type="dt" sz="half" idx="10"/>
          </p:nvPr>
        </p:nvSpPr>
        <p:spPr/>
        <p:txBody>
          <a:bodyPr/>
          <a:lstStyle/>
          <a:p>
            <a:fld id="{26A0A775-5FC2-4D75-993E-1F5084FCCD4E}" type="datetimeFigureOut">
              <a:rPr lang="zh-TW" altLang="en-US" smtClean="0"/>
              <a:t>2021/12/29</a:t>
            </a:fld>
            <a:endParaRPr lang="zh-TW" altLang="en-US"/>
          </a:p>
        </p:txBody>
      </p:sp>
      <p:sp>
        <p:nvSpPr>
          <p:cNvPr id="6" name="頁尾版面配置區 5">
            <a:extLst>
              <a:ext uri="{FF2B5EF4-FFF2-40B4-BE49-F238E27FC236}">
                <a16:creationId xmlns:a16="http://schemas.microsoft.com/office/drawing/2014/main" id="{8578754E-5287-4166-97D1-34952DB9C44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3597AEB-18B9-4D2E-B9D9-8E97D57A8550}"/>
              </a:ext>
            </a:extLst>
          </p:cNvPr>
          <p:cNvSpPr>
            <a:spLocks noGrp="1"/>
          </p:cNvSpPr>
          <p:nvPr>
            <p:ph type="sldNum" sz="quarter" idx="12"/>
          </p:nvPr>
        </p:nvSpPr>
        <p:spPr/>
        <p:txBody>
          <a:bodyPr/>
          <a:lstStyle/>
          <a:p>
            <a:fld id="{686C7B1F-6FDB-44CD-B726-30F00D44136E}" type="slidenum">
              <a:rPr lang="zh-TW" altLang="en-US" smtClean="0"/>
              <a:t>‹#›</a:t>
            </a:fld>
            <a:endParaRPr lang="zh-TW" altLang="en-US"/>
          </a:p>
        </p:txBody>
      </p:sp>
    </p:spTree>
    <p:extLst>
      <p:ext uri="{BB962C8B-B14F-4D97-AF65-F5344CB8AC3E}">
        <p14:creationId xmlns:p14="http://schemas.microsoft.com/office/powerpoint/2010/main" val="240879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9492FC-1B5B-4AC5-B039-7EC498ABF3E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3511674-1841-4F8C-B7CC-11F1E7072318}"/>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0B5AAC6-4A4E-48C7-8F75-F54EA2646688}"/>
              </a:ext>
            </a:extLst>
          </p:cNvPr>
          <p:cNvSpPr>
            <a:spLocks noGrp="1"/>
          </p:cNvSpPr>
          <p:nvPr>
            <p:ph type="dt" sz="half" idx="10"/>
          </p:nvPr>
        </p:nvSpPr>
        <p:spPr/>
        <p:txBody>
          <a:bodyPr/>
          <a:lstStyle/>
          <a:p>
            <a:fld id="{26A0A775-5FC2-4D75-993E-1F5084FCCD4E}" type="datetimeFigureOut">
              <a:rPr lang="zh-TW" altLang="en-US" smtClean="0"/>
              <a:t>2021/12/29</a:t>
            </a:fld>
            <a:endParaRPr lang="zh-TW" altLang="en-US"/>
          </a:p>
        </p:txBody>
      </p:sp>
      <p:sp>
        <p:nvSpPr>
          <p:cNvPr id="5" name="頁尾版面配置區 4">
            <a:extLst>
              <a:ext uri="{FF2B5EF4-FFF2-40B4-BE49-F238E27FC236}">
                <a16:creationId xmlns:a16="http://schemas.microsoft.com/office/drawing/2014/main" id="{268C96F3-D324-4DD9-8B1E-53CB5885676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94551F7-28D7-47EA-B433-7A0B39EB3364}"/>
              </a:ext>
            </a:extLst>
          </p:cNvPr>
          <p:cNvSpPr>
            <a:spLocks noGrp="1"/>
          </p:cNvSpPr>
          <p:nvPr>
            <p:ph type="sldNum" sz="quarter" idx="12"/>
          </p:nvPr>
        </p:nvSpPr>
        <p:spPr/>
        <p:txBody>
          <a:bodyPr/>
          <a:lstStyle/>
          <a:p>
            <a:fld id="{686C7B1F-6FDB-44CD-B726-30F00D44136E}" type="slidenum">
              <a:rPr lang="zh-TW" altLang="en-US" smtClean="0"/>
              <a:t>‹#›</a:t>
            </a:fld>
            <a:endParaRPr lang="zh-TW" altLang="en-US"/>
          </a:p>
        </p:txBody>
      </p:sp>
    </p:spTree>
    <p:extLst>
      <p:ext uri="{BB962C8B-B14F-4D97-AF65-F5344CB8AC3E}">
        <p14:creationId xmlns:p14="http://schemas.microsoft.com/office/powerpoint/2010/main" val="2533446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7ED8BFC-06D2-475A-AA0B-F65FEBC6670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B1F5852-B1EC-411B-9FA5-B0982A6009DA}"/>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45C4749-6C85-43D6-80C6-038B56B6FCAC}"/>
              </a:ext>
            </a:extLst>
          </p:cNvPr>
          <p:cNvSpPr>
            <a:spLocks noGrp="1"/>
          </p:cNvSpPr>
          <p:nvPr>
            <p:ph type="dt" sz="half" idx="10"/>
          </p:nvPr>
        </p:nvSpPr>
        <p:spPr/>
        <p:txBody>
          <a:bodyPr/>
          <a:lstStyle/>
          <a:p>
            <a:fld id="{26A0A775-5FC2-4D75-993E-1F5084FCCD4E}" type="datetimeFigureOut">
              <a:rPr lang="zh-TW" altLang="en-US" smtClean="0"/>
              <a:t>2021/12/29</a:t>
            </a:fld>
            <a:endParaRPr lang="zh-TW" altLang="en-US"/>
          </a:p>
        </p:txBody>
      </p:sp>
      <p:sp>
        <p:nvSpPr>
          <p:cNvPr id="5" name="頁尾版面配置區 4">
            <a:extLst>
              <a:ext uri="{FF2B5EF4-FFF2-40B4-BE49-F238E27FC236}">
                <a16:creationId xmlns:a16="http://schemas.microsoft.com/office/drawing/2014/main" id="{5F0F15BA-33C3-4E64-BC09-7C4D9037706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CF57198-17EF-45A2-9497-E226356839E7}"/>
              </a:ext>
            </a:extLst>
          </p:cNvPr>
          <p:cNvSpPr>
            <a:spLocks noGrp="1"/>
          </p:cNvSpPr>
          <p:nvPr>
            <p:ph type="sldNum" sz="quarter" idx="12"/>
          </p:nvPr>
        </p:nvSpPr>
        <p:spPr/>
        <p:txBody>
          <a:bodyPr/>
          <a:lstStyle/>
          <a:p>
            <a:fld id="{686C7B1F-6FDB-44CD-B726-30F00D44136E}" type="slidenum">
              <a:rPr lang="zh-TW" altLang="en-US" smtClean="0"/>
              <a:t>‹#›</a:t>
            </a:fld>
            <a:endParaRPr lang="zh-TW" altLang="en-US"/>
          </a:p>
        </p:txBody>
      </p:sp>
    </p:spTree>
    <p:extLst>
      <p:ext uri="{BB962C8B-B14F-4D97-AF65-F5344CB8AC3E}">
        <p14:creationId xmlns:p14="http://schemas.microsoft.com/office/powerpoint/2010/main" val="189269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1502DFC-CFAC-498C-A220-FFBEA417D0CB}"/>
              </a:ext>
            </a:extLst>
          </p:cNvPr>
          <p:cNvSpPr/>
          <p:nvPr userDrawn="1"/>
        </p:nvSpPr>
        <p:spPr>
          <a:xfrm>
            <a:off x="0" y="0"/>
            <a:ext cx="12192000" cy="6858000"/>
          </a:xfrm>
          <a:prstGeom prst="rect">
            <a:avLst/>
          </a:prstGeom>
          <a:gradFill>
            <a:gsLst>
              <a:gs pos="28600">
                <a:srgbClr val="F6F6F6">
                  <a:alpha val="45000"/>
                </a:srgbClr>
              </a:gs>
              <a:gs pos="0">
                <a:srgbClr val="F6F6F6"/>
              </a:gs>
              <a:gs pos="100000">
                <a:srgbClr val="138796">
                  <a:alpha val="60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Noto Sans TC" panose="020B0500000000000000" pitchFamily="34" charset="-120"/>
              <a:ea typeface="Noto Sans TC" panose="020B0500000000000000" pitchFamily="34" charset="-120"/>
            </a:endParaRPr>
          </a:p>
        </p:txBody>
      </p:sp>
      <p:sp>
        <p:nvSpPr>
          <p:cNvPr id="2" name="標題 1">
            <a:extLst>
              <a:ext uri="{FF2B5EF4-FFF2-40B4-BE49-F238E27FC236}">
                <a16:creationId xmlns:a16="http://schemas.microsoft.com/office/drawing/2014/main" id="{67DBE4C4-98D8-4050-922E-8603D83056D4}"/>
              </a:ext>
            </a:extLst>
          </p:cNvPr>
          <p:cNvSpPr>
            <a:spLocks noGrp="1"/>
          </p:cNvSpPr>
          <p:nvPr>
            <p:ph type="title"/>
          </p:nvPr>
        </p:nvSpPr>
        <p:spPr/>
        <p:txBody>
          <a:bodyPr/>
          <a:lstStyle>
            <a:lvl1pPr>
              <a:defRPr>
                <a:latin typeface="Noto Sans TC Medium" panose="020B0600000000000000" pitchFamily="34" charset="-120"/>
                <a:ea typeface="Noto Sans TC Medium" panose="020B0600000000000000" pitchFamily="34"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3B7F724C-004E-486B-BCA2-BD9C5E0AAAE3}"/>
              </a:ext>
            </a:extLst>
          </p:cNvPr>
          <p:cNvSpPr>
            <a:spLocks noGrp="1"/>
          </p:cNvSpPr>
          <p:nvPr>
            <p:ph idx="1"/>
          </p:nvPr>
        </p:nvSpPr>
        <p:spPr>
          <a:xfrm>
            <a:off x="838200" y="1825625"/>
            <a:ext cx="10515600" cy="4351338"/>
          </a:xfrm>
        </p:spPr>
        <p:txBody>
          <a:bodyPr/>
          <a:lstStyle>
            <a:lvl1pPr>
              <a:defRPr>
                <a:latin typeface="Noto Sans TC" panose="020B0500000000000000" pitchFamily="34" charset="-120"/>
                <a:ea typeface="Noto Sans TC" panose="020B0500000000000000" pitchFamily="34" charset="-120"/>
              </a:defRPr>
            </a:lvl1pPr>
            <a:lvl2pPr>
              <a:defRPr>
                <a:latin typeface="Noto Sans TC" panose="020B0500000000000000" pitchFamily="34" charset="-120"/>
                <a:ea typeface="Noto Sans TC" panose="020B0500000000000000" pitchFamily="34" charset="-120"/>
              </a:defRPr>
            </a:lvl2pPr>
            <a:lvl3pPr>
              <a:defRPr>
                <a:latin typeface="Noto Sans TC" panose="020B0500000000000000" pitchFamily="34" charset="-120"/>
                <a:ea typeface="Noto Sans TC" panose="020B0500000000000000" pitchFamily="34" charset="-120"/>
              </a:defRPr>
            </a:lvl3pPr>
            <a:lvl4pPr>
              <a:defRPr>
                <a:latin typeface="Noto Sans TC" panose="020B0500000000000000" pitchFamily="34" charset="-120"/>
                <a:ea typeface="Noto Sans TC" panose="020B0500000000000000" pitchFamily="34" charset="-120"/>
              </a:defRPr>
            </a:lvl4pPr>
            <a:lvl5pPr>
              <a:defRPr>
                <a:latin typeface="Noto Sans TC" panose="020B0500000000000000" pitchFamily="34" charset="-120"/>
                <a:ea typeface="Noto Sans TC" panose="020B0500000000000000"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548C12F2-2E58-4A25-B2F2-3FCD61378ED3}"/>
              </a:ext>
            </a:extLst>
          </p:cNvPr>
          <p:cNvSpPr>
            <a:spLocks noGrp="1"/>
          </p:cNvSpPr>
          <p:nvPr>
            <p:ph type="dt" sz="half" idx="10"/>
          </p:nvPr>
        </p:nvSpPr>
        <p:spPr/>
        <p:txBody>
          <a:bodyPr/>
          <a:lstStyle>
            <a:lvl1pPr>
              <a:defRPr>
                <a:latin typeface="Noto Sans TC" panose="020B0500000000000000" pitchFamily="34" charset="-120"/>
                <a:ea typeface="Noto Sans TC" panose="020B0500000000000000" pitchFamily="34" charset="-120"/>
              </a:defRPr>
            </a:lvl1pPr>
          </a:lstStyle>
          <a:p>
            <a:fld id="{26A0A775-5FC2-4D75-993E-1F5084FCCD4E}" type="datetimeFigureOut">
              <a:rPr lang="zh-TW" altLang="en-US" smtClean="0"/>
              <a:pPr/>
              <a:t>2021/12/29</a:t>
            </a:fld>
            <a:endParaRPr lang="zh-TW" altLang="en-US"/>
          </a:p>
        </p:txBody>
      </p:sp>
      <p:sp>
        <p:nvSpPr>
          <p:cNvPr id="5" name="頁尾版面配置區 4">
            <a:extLst>
              <a:ext uri="{FF2B5EF4-FFF2-40B4-BE49-F238E27FC236}">
                <a16:creationId xmlns:a16="http://schemas.microsoft.com/office/drawing/2014/main" id="{F100706B-8972-4E7C-9CB7-0571892D773C}"/>
              </a:ext>
            </a:extLst>
          </p:cNvPr>
          <p:cNvSpPr>
            <a:spLocks noGrp="1"/>
          </p:cNvSpPr>
          <p:nvPr>
            <p:ph type="ftr" sz="quarter" idx="11"/>
          </p:nvPr>
        </p:nvSpPr>
        <p:spPr/>
        <p:txBody>
          <a:bodyPr/>
          <a:lstStyle>
            <a:lvl1pPr>
              <a:defRPr>
                <a:latin typeface="Noto Sans TC" panose="020B0500000000000000" pitchFamily="34" charset="-120"/>
                <a:ea typeface="Noto Sans TC" panose="020B0500000000000000" pitchFamily="34" charset="-120"/>
              </a:defRPr>
            </a:lvl1pPr>
          </a:lstStyle>
          <a:p>
            <a:endParaRPr lang="zh-TW" altLang="en-US"/>
          </a:p>
        </p:txBody>
      </p:sp>
      <p:sp>
        <p:nvSpPr>
          <p:cNvPr id="6" name="投影片編號版面配置區 5">
            <a:extLst>
              <a:ext uri="{FF2B5EF4-FFF2-40B4-BE49-F238E27FC236}">
                <a16:creationId xmlns:a16="http://schemas.microsoft.com/office/drawing/2014/main" id="{7F2D2758-334B-4087-A92D-FFA0F62B4DCC}"/>
              </a:ext>
            </a:extLst>
          </p:cNvPr>
          <p:cNvSpPr>
            <a:spLocks noGrp="1"/>
          </p:cNvSpPr>
          <p:nvPr>
            <p:ph type="sldNum" sz="quarter" idx="12"/>
          </p:nvPr>
        </p:nvSpPr>
        <p:spPr/>
        <p:txBody>
          <a:bodyPr/>
          <a:lstStyle>
            <a:lvl1pPr>
              <a:defRPr>
                <a:latin typeface="Noto Sans TC" panose="020B0500000000000000" pitchFamily="34" charset="-120"/>
                <a:ea typeface="Noto Sans TC" panose="020B0500000000000000" pitchFamily="34" charset="-120"/>
              </a:defRPr>
            </a:lvl1pPr>
          </a:lstStyle>
          <a:p>
            <a:fld id="{686C7B1F-6FDB-44CD-B726-30F00D44136E}" type="slidenum">
              <a:rPr lang="zh-TW" altLang="en-US" smtClean="0"/>
              <a:pPr/>
              <a:t>‹#›</a:t>
            </a:fld>
            <a:endParaRPr lang="zh-TW" altLang="en-US"/>
          </a:p>
        </p:txBody>
      </p:sp>
      <p:pic>
        <p:nvPicPr>
          <p:cNvPr id="8" name="圖片 7">
            <a:extLst>
              <a:ext uri="{FF2B5EF4-FFF2-40B4-BE49-F238E27FC236}">
                <a16:creationId xmlns:a16="http://schemas.microsoft.com/office/drawing/2014/main" id="{A9DEBDD9-BA8B-47E2-AC12-C20A5225B082}"/>
              </a:ext>
            </a:extLst>
          </p:cNvPr>
          <p:cNvPicPr>
            <a:picLocks noChangeAspect="1"/>
          </p:cNvPicPr>
          <p:nvPr userDrawn="1"/>
        </p:nvPicPr>
        <p:blipFill>
          <a:blip r:embed="rId2"/>
          <a:stretch>
            <a:fillRect/>
          </a:stretch>
        </p:blipFill>
        <p:spPr>
          <a:xfrm>
            <a:off x="13973342" y="137692"/>
            <a:ext cx="6059800" cy="6858000"/>
          </a:xfrm>
          <a:prstGeom prst="rect">
            <a:avLst/>
          </a:prstGeom>
        </p:spPr>
      </p:pic>
    </p:spTree>
    <p:extLst>
      <p:ext uri="{BB962C8B-B14F-4D97-AF65-F5344CB8AC3E}">
        <p14:creationId xmlns:p14="http://schemas.microsoft.com/office/powerpoint/2010/main" val="248814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標題及內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4EE6AD5-2DC6-42A0-ADFA-B6135F3FF3AF}"/>
              </a:ext>
            </a:extLst>
          </p:cNvPr>
          <p:cNvSpPr/>
          <p:nvPr userDrawn="1"/>
        </p:nvSpPr>
        <p:spPr>
          <a:xfrm>
            <a:off x="0" y="0"/>
            <a:ext cx="12192000" cy="6858000"/>
          </a:xfrm>
          <a:prstGeom prst="rect">
            <a:avLst/>
          </a:prstGeom>
          <a:gradFill>
            <a:gsLst>
              <a:gs pos="28600">
                <a:srgbClr val="F6F6F6">
                  <a:alpha val="45000"/>
                </a:srgbClr>
              </a:gs>
              <a:gs pos="0">
                <a:srgbClr val="F6F6F6"/>
              </a:gs>
              <a:gs pos="100000">
                <a:srgbClr val="138796">
                  <a:alpha val="60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Noto Sans TC" panose="020B0500000000000000" pitchFamily="34" charset="-120"/>
              <a:ea typeface="Noto Sans TC" panose="020B0500000000000000" pitchFamily="34" charset="-120"/>
            </a:endParaRPr>
          </a:p>
        </p:txBody>
      </p:sp>
      <p:sp>
        <p:nvSpPr>
          <p:cNvPr id="2" name="標題 1">
            <a:extLst>
              <a:ext uri="{FF2B5EF4-FFF2-40B4-BE49-F238E27FC236}">
                <a16:creationId xmlns:a16="http://schemas.microsoft.com/office/drawing/2014/main" id="{67DBE4C4-98D8-4050-922E-8603D83056D4}"/>
              </a:ext>
            </a:extLst>
          </p:cNvPr>
          <p:cNvSpPr>
            <a:spLocks noGrp="1"/>
          </p:cNvSpPr>
          <p:nvPr>
            <p:ph type="title" hasCustomPrompt="1"/>
          </p:nvPr>
        </p:nvSpPr>
        <p:spPr>
          <a:xfrm>
            <a:off x="245533" y="158750"/>
            <a:ext cx="3335867" cy="511175"/>
          </a:xfrm>
        </p:spPr>
        <p:txBody>
          <a:bodyPr>
            <a:normAutofit/>
          </a:bodyPr>
          <a:lstStyle>
            <a:lvl1pPr>
              <a:defRPr sz="2000">
                <a:solidFill>
                  <a:srgbClr val="202020"/>
                </a:solidFill>
                <a:latin typeface="Noto Sans TC Medium" panose="020B0600000000000000" pitchFamily="34" charset="-120"/>
                <a:ea typeface="Noto Sans TC Medium" panose="020B0600000000000000" pitchFamily="34" charset="-120"/>
              </a:defRPr>
            </a:lvl1pPr>
          </a:lstStyle>
          <a:p>
            <a:r>
              <a:rPr lang="zh-TW" altLang="en-US" dirty="0"/>
              <a:t>我是標題 </a:t>
            </a:r>
            <a:r>
              <a:rPr lang="en-US" altLang="zh-TW" dirty="0"/>
              <a:t>- </a:t>
            </a:r>
            <a:endParaRPr lang="zh-TW" altLang="en-US" dirty="0"/>
          </a:p>
        </p:txBody>
      </p:sp>
      <p:sp>
        <p:nvSpPr>
          <p:cNvPr id="3" name="內容版面配置區 2">
            <a:extLst>
              <a:ext uri="{FF2B5EF4-FFF2-40B4-BE49-F238E27FC236}">
                <a16:creationId xmlns:a16="http://schemas.microsoft.com/office/drawing/2014/main" id="{3B7F724C-004E-486B-BCA2-BD9C5E0AAAE3}"/>
              </a:ext>
            </a:extLst>
          </p:cNvPr>
          <p:cNvSpPr>
            <a:spLocks noGrp="1"/>
          </p:cNvSpPr>
          <p:nvPr>
            <p:ph idx="1"/>
          </p:nvPr>
        </p:nvSpPr>
        <p:spPr>
          <a:xfrm>
            <a:off x="838200" y="1825625"/>
            <a:ext cx="10515600" cy="4351338"/>
          </a:xfrm>
        </p:spPr>
        <p:txBody>
          <a:bodyPr/>
          <a:lstStyle>
            <a:lvl1pPr>
              <a:defRPr>
                <a:solidFill>
                  <a:srgbClr val="202020"/>
                </a:solidFill>
                <a:latin typeface="Noto Sans TC" panose="020B0500000000000000" pitchFamily="34" charset="-120"/>
                <a:ea typeface="Noto Sans TC" panose="020B0500000000000000" pitchFamily="34" charset="-120"/>
              </a:defRPr>
            </a:lvl1pPr>
            <a:lvl2pPr>
              <a:defRPr>
                <a:solidFill>
                  <a:srgbClr val="202020"/>
                </a:solidFill>
                <a:latin typeface="Noto Sans TC" panose="020B0500000000000000" pitchFamily="34" charset="-120"/>
                <a:ea typeface="Noto Sans TC" panose="020B0500000000000000" pitchFamily="34" charset="-120"/>
              </a:defRPr>
            </a:lvl2pPr>
            <a:lvl3pPr>
              <a:defRPr>
                <a:solidFill>
                  <a:srgbClr val="202020"/>
                </a:solidFill>
                <a:latin typeface="Noto Sans TC" panose="020B0500000000000000" pitchFamily="34" charset="-120"/>
                <a:ea typeface="Noto Sans TC" panose="020B0500000000000000" pitchFamily="34" charset="-120"/>
              </a:defRPr>
            </a:lvl3pPr>
            <a:lvl4pPr>
              <a:defRPr>
                <a:solidFill>
                  <a:srgbClr val="202020"/>
                </a:solidFill>
                <a:latin typeface="Noto Sans TC" panose="020B0500000000000000" pitchFamily="34" charset="-120"/>
                <a:ea typeface="Noto Sans TC" panose="020B0500000000000000" pitchFamily="34" charset="-120"/>
              </a:defRPr>
            </a:lvl4pPr>
            <a:lvl5pPr>
              <a:defRPr>
                <a:solidFill>
                  <a:srgbClr val="202020"/>
                </a:solidFill>
                <a:latin typeface="Noto Sans TC" panose="020B0500000000000000" pitchFamily="34" charset="-120"/>
                <a:ea typeface="Noto Sans TC" panose="020B0500000000000000"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548C12F2-2E58-4A25-B2F2-3FCD61378ED3}"/>
              </a:ext>
            </a:extLst>
          </p:cNvPr>
          <p:cNvSpPr>
            <a:spLocks noGrp="1"/>
          </p:cNvSpPr>
          <p:nvPr>
            <p:ph type="dt" sz="half" idx="10"/>
          </p:nvPr>
        </p:nvSpPr>
        <p:spPr/>
        <p:txBody>
          <a:bodyPr/>
          <a:lstStyle>
            <a:lvl1pPr>
              <a:defRPr>
                <a:latin typeface="Noto Sans TC" panose="020B0500000000000000" pitchFamily="34" charset="-120"/>
                <a:ea typeface="Noto Sans TC" panose="020B0500000000000000" pitchFamily="34" charset="-120"/>
              </a:defRPr>
            </a:lvl1pPr>
          </a:lstStyle>
          <a:p>
            <a:fld id="{26A0A775-5FC2-4D75-993E-1F5084FCCD4E}" type="datetimeFigureOut">
              <a:rPr lang="zh-TW" altLang="en-US" smtClean="0"/>
              <a:pPr/>
              <a:t>2021/12/29</a:t>
            </a:fld>
            <a:endParaRPr lang="zh-TW" altLang="en-US" dirty="0"/>
          </a:p>
        </p:txBody>
      </p:sp>
      <p:sp>
        <p:nvSpPr>
          <p:cNvPr id="5" name="頁尾版面配置區 4">
            <a:extLst>
              <a:ext uri="{FF2B5EF4-FFF2-40B4-BE49-F238E27FC236}">
                <a16:creationId xmlns:a16="http://schemas.microsoft.com/office/drawing/2014/main" id="{F100706B-8972-4E7C-9CB7-0571892D773C}"/>
              </a:ext>
            </a:extLst>
          </p:cNvPr>
          <p:cNvSpPr>
            <a:spLocks noGrp="1"/>
          </p:cNvSpPr>
          <p:nvPr>
            <p:ph type="ftr" sz="quarter" idx="11"/>
          </p:nvPr>
        </p:nvSpPr>
        <p:spPr/>
        <p:txBody>
          <a:bodyPr/>
          <a:lstStyle>
            <a:lvl1pPr>
              <a:defRPr>
                <a:latin typeface="Noto Sans TC" panose="020B0500000000000000" pitchFamily="34" charset="-120"/>
                <a:ea typeface="Noto Sans TC" panose="020B0500000000000000" pitchFamily="34" charset="-120"/>
              </a:defRPr>
            </a:lvl1pPr>
          </a:lstStyle>
          <a:p>
            <a:endParaRPr lang="zh-TW" altLang="en-US" dirty="0"/>
          </a:p>
        </p:txBody>
      </p:sp>
      <p:sp>
        <p:nvSpPr>
          <p:cNvPr id="6" name="投影片編號版面配置區 5">
            <a:extLst>
              <a:ext uri="{FF2B5EF4-FFF2-40B4-BE49-F238E27FC236}">
                <a16:creationId xmlns:a16="http://schemas.microsoft.com/office/drawing/2014/main" id="{7F2D2758-334B-4087-A92D-FFA0F62B4DCC}"/>
              </a:ext>
            </a:extLst>
          </p:cNvPr>
          <p:cNvSpPr>
            <a:spLocks noGrp="1"/>
          </p:cNvSpPr>
          <p:nvPr>
            <p:ph type="sldNum" sz="quarter" idx="12"/>
          </p:nvPr>
        </p:nvSpPr>
        <p:spPr/>
        <p:txBody>
          <a:bodyPr/>
          <a:lstStyle>
            <a:lvl1pPr>
              <a:defRPr>
                <a:latin typeface="Noto Sans TC" panose="020B0500000000000000" pitchFamily="34" charset="-120"/>
                <a:ea typeface="Noto Sans TC" panose="020B0500000000000000" pitchFamily="34" charset="-120"/>
              </a:defRPr>
            </a:lvl1pPr>
          </a:lstStyle>
          <a:p>
            <a:fld id="{686C7B1F-6FDB-44CD-B726-30F00D44136E}" type="slidenum">
              <a:rPr lang="zh-TW" altLang="en-US" smtClean="0"/>
              <a:pPr/>
              <a:t>‹#›</a:t>
            </a:fld>
            <a:endParaRPr lang="zh-TW" altLang="en-US" dirty="0"/>
          </a:p>
        </p:txBody>
      </p:sp>
      <p:cxnSp>
        <p:nvCxnSpPr>
          <p:cNvPr id="9" name="直線接點 8">
            <a:extLst>
              <a:ext uri="{FF2B5EF4-FFF2-40B4-BE49-F238E27FC236}">
                <a16:creationId xmlns:a16="http://schemas.microsoft.com/office/drawing/2014/main" id="{A92C7E94-8191-4D44-BFB7-3FFD4B4814DC}"/>
              </a:ext>
            </a:extLst>
          </p:cNvPr>
          <p:cNvCxnSpPr/>
          <p:nvPr userDrawn="1"/>
        </p:nvCxnSpPr>
        <p:spPr>
          <a:xfrm>
            <a:off x="245533" y="711200"/>
            <a:ext cx="11459634" cy="0"/>
          </a:xfrm>
          <a:prstGeom prst="line">
            <a:avLst/>
          </a:prstGeom>
          <a:ln w="76200">
            <a:solidFill>
              <a:srgbClr val="138796"/>
            </a:solidFill>
          </a:ln>
        </p:spPr>
        <p:style>
          <a:lnRef idx="1">
            <a:schemeClr val="dk1"/>
          </a:lnRef>
          <a:fillRef idx="0">
            <a:schemeClr val="dk1"/>
          </a:fillRef>
          <a:effectRef idx="0">
            <a:schemeClr val="dk1"/>
          </a:effectRef>
          <a:fontRef idx="minor">
            <a:schemeClr val="tx1"/>
          </a:fontRef>
        </p:style>
      </p:cxnSp>
      <p:pic>
        <p:nvPicPr>
          <p:cNvPr id="11" name="圖片 10">
            <a:extLst>
              <a:ext uri="{FF2B5EF4-FFF2-40B4-BE49-F238E27FC236}">
                <a16:creationId xmlns:a16="http://schemas.microsoft.com/office/drawing/2014/main" id="{FA7F94F4-8C26-4CFE-AE90-CB56B58B748C}"/>
              </a:ext>
            </a:extLst>
          </p:cNvPr>
          <p:cNvPicPr>
            <a:picLocks noChangeAspect="1"/>
          </p:cNvPicPr>
          <p:nvPr userDrawn="1"/>
        </p:nvPicPr>
        <p:blipFill>
          <a:blip r:embed="rId2"/>
          <a:stretch>
            <a:fillRect/>
          </a:stretch>
        </p:blipFill>
        <p:spPr>
          <a:xfrm>
            <a:off x="13973342" y="137692"/>
            <a:ext cx="6059800" cy="6858000"/>
          </a:xfrm>
          <a:prstGeom prst="rect">
            <a:avLst/>
          </a:prstGeom>
        </p:spPr>
      </p:pic>
    </p:spTree>
    <p:extLst>
      <p:ext uri="{BB962C8B-B14F-4D97-AF65-F5344CB8AC3E}">
        <p14:creationId xmlns:p14="http://schemas.microsoft.com/office/powerpoint/2010/main" val="146945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5F3AE9-AFD8-41A0-A2D6-1FF05D35FCE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AD76FDC-86C0-49EC-A96F-E516779FBF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87583EE6-DADD-40BE-95B6-A8E480BB100B}"/>
              </a:ext>
            </a:extLst>
          </p:cNvPr>
          <p:cNvSpPr>
            <a:spLocks noGrp="1"/>
          </p:cNvSpPr>
          <p:nvPr>
            <p:ph type="dt" sz="half" idx="10"/>
          </p:nvPr>
        </p:nvSpPr>
        <p:spPr/>
        <p:txBody>
          <a:bodyPr/>
          <a:lstStyle/>
          <a:p>
            <a:fld id="{26A0A775-5FC2-4D75-993E-1F5084FCCD4E}" type="datetimeFigureOut">
              <a:rPr lang="zh-TW" altLang="en-US" smtClean="0"/>
              <a:t>2021/12/29</a:t>
            </a:fld>
            <a:endParaRPr lang="zh-TW" altLang="en-US"/>
          </a:p>
        </p:txBody>
      </p:sp>
      <p:sp>
        <p:nvSpPr>
          <p:cNvPr id="5" name="頁尾版面配置區 4">
            <a:extLst>
              <a:ext uri="{FF2B5EF4-FFF2-40B4-BE49-F238E27FC236}">
                <a16:creationId xmlns:a16="http://schemas.microsoft.com/office/drawing/2014/main" id="{E0EA1F0D-66AD-4642-AEB4-24FFDDCE3B0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F59193-1B3A-4B21-A7CC-2952895CD5BF}"/>
              </a:ext>
            </a:extLst>
          </p:cNvPr>
          <p:cNvSpPr>
            <a:spLocks noGrp="1"/>
          </p:cNvSpPr>
          <p:nvPr>
            <p:ph type="sldNum" sz="quarter" idx="12"/>
          </p:nvPr>
        </p:nvSpPr>
        <p:spPr/>
        <p:txBody>
          <a:bodyPr/>
          <a:lstStyle/>
          <a:p>
            <a:fld id="{686C7B1F-6FDB-44CD-B726-30F00D44136E}" type="slidenum">
              <a:rPr lang="zh-TW" altLang="en-US" smtClean="0"/>
              <a:t>‹#›</a:t>
            </a:fld>
            <a:endParaRPr lang="zh-TW" altLang="en-US"/>
          </a:p>
        </p:txBody>
      </p:sp>
    </p:spTree>
    <p:extLst>
      <p:ext uri="{BB962C8B-B14F-4D97-AF65-F5344CB8AC3E}">
        <p14:creationId xmlns:p14="http://schemas.microsoft.com/office/powerpoint/2010/main" val="190591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CAE83C-9EFC-4190-83DB-E543A3A9FBB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0979FF7-A38A-4398-85B8-C124AF98FC9B}"/>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36CCCD1-1DA2-4CA3-9697-6B32AE9D2D41}"/>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6E1EA3C-AC94-49EE-8EFC-154625E4148E}"/>
              </a:ext>
            </a:extLst>
          </p:cNvPr>
          <p:cNvSpPr>
            <a:spLocks noGrp="1"/>
          </p:cNvSpPr>
          <p:nvPr>
            <p:ph type="dt" sz="half" idx="10"/>
          </p:nvPr>
        </p:nvSpPr>
        <p:spPr/>
        <p:txBody>
          <a:bodyPr/>
          <a:lstStyle/>
          <a:p>
            <a:fld id="{26A0A775-5FC2-4D75-993E-1F5084FCCD4E}" type="datetimeFigureOut">
              <a:rPr lang="zh-TW" altLang="en-US" smtClean="0"/>
              <a:t>2021/12/29</a:t>
            </a:fld>
            <a:endParaRPr lang="zh-TW" altLang="en-US"/>
          </a:p>
        </p:txBody>
      </p:sp>
      <p:sp>
        <p:nvSpPr>
          <p:cNvPr id="6" name="頁尾版面配置區 5">
            <a:extLst>
              <a:ext uri="{FF2B5EF4-FFF2-40B4-BE49-F238E27FC236}">
                <a16:creationId xmlns:a16="http://schemas.microsoft.com/office/drawing/2014/main" id="{8FB24BB6-C2D8-40F5-9623-5D7ACCA84A5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F26B95-A79F-4C1A-BAFE-424A7C469CD7}"/>
              </a:ext>
            </a:extLst>
          </p:cNvPr>
          <p:cNvSpPr>
            <a:spLocks noGrp="1"/>
          </p:cNvSpPr>
          <p:nvPr>
            <p:ph type="sldNum" sz="quarter" idx="12"/>
          </p:nvPr>
        </p:nvSpPr>
        <p:spPr/>
        <p:txBody>
          <a:bodyPr/>
          <a:lstStyle/>
          <a:p>
            <a:fld id="{686C7B1F-6FDB-44CD-B726-30F00D44136E}" type="slidenum">
              <a:rPr lang="zh-TW" altLang="en-US" smtClean="0"/>
              <a:t>‹#›</a:t>
            </a:fld>
            <a:endParaRPr lang="zh-TW" altLang="en-US"/>
          </a:p>
        </p:txBody>
      </p:sp>
    </p:spTree>
    <p:extLst>
      <p:ext uri="{BB962C8B-B14F-4D97-AF65-F5344CB8AC3E}">
        <p14:creationId xmlns:p14="http://schemas.microsoft.com/office/powerpoint/2010/main" val="167828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F2541C-EF4A-4BAD-A831-D8A9296F173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AA420DA-FE69-4E85-8F75-A8FC728BB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FD50BFA7-3316-4C80-B2B9-093C55E5815A}"/>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B11CF15-F197-4EEB-9197-046CA3C8A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C8EAD25D-F54F-4162-BF15-DA0C278C386F}"/>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8DEA3E4-E067-4E2A-B25A-9715F7F65183}"/>
              </a:ext>
            </a:extLst>
          </p:cNvPr>
          <p:cNvSpPr>
            <a:spLocks noGrp="1"/>
          </p:cNvSpPr>
          <p:nvPr>
            <p:ph type="dt" sz="half" idx="10"/>
          </p:nvPr>
        </p:nvSpPr>
        <p:spPr/>
        <p:txBody>
          <a:bodyPr/>
          <a:lstStyle/>
          <a:p>
            <a:fld id="{26A0A775-5FC2-4D75-993E-1F5084FCCD4E}" type="datetimeFigureOut">
              <a:rPr lang="zh-TW" altLang="en-US" smtClean="0"/>
              <a:t>2021/12/29</a:t>
            </a:fld>
            <a:endParaRPr lang="zh-TW" altLang="en-US"/>
          </a:p>
        </p:txBody>
      </p:sp>
      <p:sp>
        <p:nvSpPr>
          <p:cNvPr id="8" name="頁尾版面配置區 7">
            <a:extLst>
              <a:ext uri="{FF2B5EF4-FFF2-40B4-BE49-F238E27FC236}">
                <a16:creationId xmlns:a16="http://schemas.microsoft.com/office/drawing/2014/main" id="{D77DA4D8-BB0F-4A88-80CF-85FB685C1F2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634A0BB-4A32-4E85-AEE2-E20E4BDD26CC}"/>
              </a:ext>
            </a:extLst>
          </p:cNvPr>
          <p:cNvSpPr>
            <a:spLocks noGrp="1"/>
          </p:cNvSpPr>
          <p:nvPr>
            <p:ph type="sldNum" sz="quarter" idx="12"/>
          </p:nvPr>
        </p:nvSpPr>
        <p:spPr/>
        <p:txBody>
          <a:bodyPr/>
          <a:lstStyle/>
          <a:p>
            <a:fld id="{686C7B1F-6FDB-44CD-B726-30F00D44136E}" type="slidenum">
              <a:rPr lang="zh-TW" altLang="en-US" smtClean="0"/>
              <a:t>‹#›</a:t>
            </a:fld>
            <a:endParaRPr lang="zh-TW" altLang="en-US"/>
          </a:p>
        </p:txBody>
      </p:sp>
    </p:spTree>
    <p:extLst>
      <p:ext uri="{BB962C8B-B14F-4D97-AF65-F5344CB8AC3E}">
        <p14:creationId xmlns:p14="http://schemas.microsoft.com/office/powerpoint/2010/main" val="224341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5E7912-E0A7-4DFA-AF96-A910707FAB9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43AD24E-011E-4D11-90B8-77E15B591CEB}"/>
              </a:ext>
            </a:extLst>
          </p:cNvPr>
          <p:cNvSpPr>
            <a:spLocks noGrp="1"/>
          </p:cNvSpPr>
          <p:nvPr>
            <p:ph type="dt" sz="half" idx="10"/>
          </p:nvPr>
        </p:nvSpPr>
        <p:spPr/>
        <p:txBody>
          <a:bodyPr/>
          <a:lstStyle/>
          <a:p>
            <a:fld id="{26A0A775-5FC2-4D75-993E-1F5084FCCD4E}" type="datetimeFigureOut">
              <a:rPr lang="zh-TW" altLang="en-US" smtClean="0"/>
              <a:t>2021/12/29</a:t>
            </a:fld>
            <a:endParaRPr lang="zh-TW" altLang="en-US"/>
          </a:p>
        </p:txBody>
      </p:sp>
      <p:sp>
        <p:nvSpPr>
          <p:cNvPr id="4" name="頁尾版面配置區 3">
            <a:extLst>
              <a:ext uri="{FF2B5EF4-FFF2-40B4-BE49-F238E27FC236}">
                <a16:creationId xmlns:a16="http://schemas.microsoft.com/office/drawing/2014/main" id="{7957AA9A-9894-4490-A05A-CDAB9C0773D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0D0A3C9-32E1-4B0C-B8B7-F24685EB1D1E}"/>
              </a:ext>
            </a:extLst>
          </p:cNvPr>
          <p:cNvSpPr>
            <a:spLocks noGrp="1"/>
          </p:cNvSpPr>
          <p:nvPr>
            <p:ph type="sldNum" sz="quarter" idx="12"/>
          </p:nvPr>
        </p:nvSpPr>
        <p:spPr/>
        <p:txBody>
          <a:bodyPr/>
          <a:lstStyle/>
          <a:p>
            <a:fld id="{686C7B1F-6FDB-44CD-B726-30F00D44136E}" type="slidenum">
              <a:rPr lang="zh-TW" altLang="en-US" smtClean="0"/>
              <a:t>‹#›</a:t>
            </a:fld>
            <a:endParaRPr lang="zh-TW" altLang="en-US"/>
          </a:p>
        </p:txBody>
      </p:sp>
    </p:spTree>
    <p:extLst>
      <p:ext uri="{BB962C8B-B14F-4D97-AF65-F5344CB8AC3E}">
        <p14:creationId xmlns:p14="http://schemas.microsoft.com/office/powerpoint/2010/main" val="2735186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38B14C3-9132-4F30-AEDC-E73CC67A093D}"/>
              </a:ext>
            </a:extLst>
          </p:cNvPr>
          <p:cNvSpPr>
            <a:spLocks noGrp="1"/>
          </p:cNvSpPr>
          <p:nvPr>
            <p:ph type="dt" sz="half" idx="10"/>
          </p:nvPr>
        </p:nvSpPr>
        <p:spPr/>
        <p:txBody>
          <a:bodyPr/>
          <a:lstStyle/>
          <a:p>
            <a:fld id="{26A0A775-5FC2-4D75-993E-1F5084FCCD4E}" type="datetimeFigureOut">
              <a:rPr lang="zh-TW" altLang="en-US" smtClean="0"/>
              <a:t>2021/12/29</a:t>
            </a:fld>
            <a:endParaRPr lang="zh-TW" altLang="en-US"/>
          </a:p>
        </p:txBody>
      </p:sp>
      <p:sp>
        <p:nvSpPr>
          <p:cNvPr id="3" name="頁尾版面配置區 2">
            <a:extLst>
              <a:ext uri="{FF2B5EF4-FFF2-40B4-BE49-F238E27FC236}">
                <a16:creationId xmlns:a16="http://schemas.microsoft.com/office/drawing/2014/main" id="{6ED03CE6-89D1-4D0C-8453-F0B4B8546A3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9AA8169-737B-4A20-A17A-BC3D001872BA}"/>
              </a:ext>
            </a:extLst>
          </p:cNvPr>
          <p:cNvSpPr>
            <a:spLocks noGrp="1"/>
          </p:cNvSpPr>
          <p:nvPr>
            <p:ph type="sldNum" sz="quarter" idx="12"/>
          </p:nvPr>
        </p:nvSpPr>
        <p:spPr/>
        <p:txBody>
          <a:bodyPr/>
          <a:lstStyle/>
          <a:p>
            <a:fld id="{686C7B1F-6FDB-44CD-B726-30F00D44136E}" type="slidenum">
              <a:rPr lang="zh-TW" altLang="en-US" smtClean="0"/>
              <a:t>‹#›</a:t>
            </a:fld>
            <a:endParaRPr lang="zh-TW" altLang="en-US"/>
          </a:p>
        </p:txBody>
      </p:sp>
    </p:spTree>
    <p:extLst>
      <p:ext uri="{BB962C8B-B14F-4D97-AF65-F5344CB8AC3E}">
        <p14:creationId xmlns:p14="http://schemas.microsoft.com/office/powerpoint/2010/main" val="415901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192D1C-EA72-45B0-AD55-1E9E38D078F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F9D6A8A-EA5C-4D50-B469-2215F98E9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29E2AFA-BFD8-49F7-A43F-F2AB48968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6F17742E-7FD5-49AB-8F75-D9CDA60807BA}"/>
              </a:ext>
            </a:extLst>
          </p:cNvPr>
          <p:cNvSpPr>
            <a:spLocks noGrp="1"/>
          </p:cNvSpPr>
          <p:nvPr>
            <p:ph type="dt" sz="half" idx="10"/>
          </p:nvPr>
        </p:nvSpPr>
        <p:spPr/>
        <p:txBody>
          <a:bodyPr/>
          <a:lstStyle/>
          <a:p>
            <a:fld id="{26A0A775-5FC2-4D75-993E-1F5084FCCD4E}" type="datetimeFigureOut">
              <a:rPr lang="zh-TW" altLang="en-US" smtClean="0"/>
              <a:t>2021/12/29</a:t>
            </a:fld>
            <a:endParaRPr lang="zh-TW" altLang="en-US"/>
          </a:p>
        </p:txBody>
      </p:sp>
      <p:sp>
        <p:nvSpPr>
          <p:cNvPr id="6" name="頁尾版面配置區 5">
            <a:extLst>
              <a:ext uri="{FF2B5EF4-FFF2-40B4-BE49-F238E27FC236}">
                <a16:creationId xmlns:a16="http://schemas.microsoft.com/office/drawing/2014/main" id="{13F4F238-E668-4574-90B5-8A0924ECFCE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A3CE2A8-58CF-4715-A2C4-CE750E2FCD58}"/>
              </a:ext>
            </a:extLst>
          </p:cNvPr>
          <p:cNvSpPr>
            <a:spLocks noGrp="1"/>
          </p:cNvSpPr>
          <p:nvPr>
            <p:ph type="sldNum" sz="quarter" idx="12"/>
          </p:nvPr>
        </p:nvSpPr>
        <p:spPr/>
        <p:txBody>
          <a:bodyPr/>
          <a:lstStyle/>
          <a:p>
            <a:fld id="{686C7B1F-6FDB-44CD-B726-30F00D44136E}" type="slidenum">
              <a:rPr lang="zh-TW" altLang="en-US" smtClean="0"/>
              <a:t>‹#›</a:t>
            </a:fld>
            <a:endParaRPr lang="zh-TW" altLang="en-US"/>
          </a:p>
        </p:txBody>
      </p:sp>
    </p:spTree>
    <p:extLst>
      <p:ext uri="{BB962C8B-B14F-4D97-AF65-F5344CB8AC3E}">
        <p14:creationId xmlns:p14="http://schemas.microsoft.com/office/powerpoint/2010/main" val="253181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60A6E31-04E1-415E-97F5-CD54436306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4588EF1-85EB-498C-AB73-A61810937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46EACE-298F-45A7-8660-A02D6F5BE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0A775-5FC2-4D75-993E-1F5084FCCD4E}" type="datetimeFigureOut">
              <a:rPr lang="zh-TW" altLang="en-US" smtClean="0"/>
              <a:t>2021/12/29</a:t>
            </a:fld>
            <a:endParaRPr lang="zh-TW" altLang="en-US"/>
          </a:p>
        </p:txBody>
      </p:sp>
      <p:sp>
        <p:nvSpPr>
          <p:cNvPr id="5" name="頁尾版面配置區 4">
            <a:extLst>
              <a:ext uri="{FF2B5EF4-FFF2-40B4-BE49-F238E27FC236}">
                <a16:creationId xmlns:a16="http://schemas.microsoft.com/office/drawing/2014/main" id="{085E505A-69CE-466D-96F8-B2933D530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EE05601-AF2C-41D3-AC4E-5558A43F82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C7B1F-6FDB-44CD-B726-30F00D44136E}" type="slidenum">
              <a:rPr lang="zh-TW" altLang="en-US" smtClean="0"/>
              <a:t>‹#›</a:t>
            </a:fld>
            <a:endParaRPr lang="zh-TW" altLang="en-US"/>
          </a:p>
        </p:txBody>
      </p:sp>
    </p:spTree>
    <p:extLst>
      <p:ext uri="{BB962C8B-B14F-4D97-AF65-F5344CB8AC3E}">
        <p14:creationId xmlns:p14="http://schemas.microsoft.com/office/powerpoint/2010/main" val="2892092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和AI 結伴寫程式！OpenAI 與GitHub 聯手推出AI 程式碼產生工具，比GPT-3 更強大| TechNews 科技新報"/>
          <p:cNvPicPr>
            <a:picLocks noChangeAspect="1" noChangeArrowheads="1"/>
          </p:cNvPicPr>
          <p:nvPr/>
        </p:nvPicPr>
        <p:blipFill rotWithShape="1">
          <a:blip r:embed="rId3">
            <a:extLst>
              <a:ext uri="{28A0092B-C50C-407E-A947-70E740481C1C}">
                <a14:useLocalDpi xmlns:a14="http://schemas.microsoft.com/office/drawing/2010/main" val="0"/>
              </a:ext>
            </a:extLst>
          </a:blip>
          <a:srcRect l="160" t="9089" r="-160" b="7439"/>
          <a:stretch/>
        </p:blipFill>
        <p:spPr bwMode="auto">
          <a:xfrm>
            <a:off x="0" y="0"/>
            <a:ext cx="12240000" cy="688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127250" y="942664"/>
            <a:ext cx="1695450" cy="111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13"/>
          <p:cNvSpPr/>
          <p:nvPr/>
        </p:nvSpPr>
        <p:spPr>
          <a:xfrm>
            <a:off x="-2127250" y="3152464"/>
            <a:ext cx="1695450" cy="11176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Rectangle 14"/>
          <p:cNvSpPr/>
          <p:nvPr/>
        </p:nvSpPr>
        <p:spPr>
          <a:xfrm>
            <a:off x="-2127250" y="-187636"/>
            <a:ext cx="169545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Picture 16"/>
          <p:cNvPicPr>
            <a:picLocks noChangeAspect="1"/>
          </p:cNvPicPr>
          <p:nvPr/>
        </p:nvPicPr>
        <p:blipFill>
          <a:blip r:embed="rId4"/>
          <a:stretch>
            <a:fillRect/>
          </a:stretch>
        </p:blipFill>
        <p:spPr>
          <a:xfrm>
            <a:off x="7482247" y="-3587963"/>
            <a:ext cx="8972120" cy="3194263"/>
          </a:xfrm>
          <a:prstGeom prst="rect">
            <a:avLst/>
          </a:prstGeom>
        </p:spPr>
      </p:pic>
      <p:sp>
        <p:nvSpPr>
          <p:cNvPr id="18" name="Rectangle 17"/>
          <p:cNvSpPr/>
          <p:nvPr/>
        </p:nvSpPr>
        <p:spPr>
          <a:xfrm>
            <a:off x="-3729808" y="-200336"/>
            <a:ext cx="1028700" cy="11176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24"/>
          <p:cNvSpPr/>
          <p:nvPr/>
        </p:nvSpPr>
        <p:spPr>
          <a:xfrm>
            <a:off x="1525365" y="1283158"/>
            <a:ext cx="9231179" cy="41490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Rectangle 18"/>
          <p:cNvSpPr/>
          <p:nvPr/>
        </p:nvSpPr>
        <p:spPr>
          <a:xfrm>
            <a:off x="-3729808" y="917264"/>
            <a:ext cx="1028700" cy="1117600"/>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19"/>
          <p:cNvSpPr/>
          <p:nvPr/>
        </p:nvSpPr>
        <p:spPr>
          <a:xfrm>
            <a:off x="-3729808" y="2034864"/>
            <a:ext cx="1028700" cy="1117600"/>
          </a:xfrm>
          <a:prstGeom prst="rect">
            <a:avLst/>
          </a:prstGeom>
          <a:solidFill>
            <a:srgbClr val="B8B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2127250" y="2072964"/>
            <a:ext cx="1695450" cy="1117600"/>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
        <p:nvSpPr>
          <p:cNvPr id="11" name="矩形 3"/>
          <p:cNvSpPr/>
          <p:nvPr/>
        </p:nvSpPr>
        <p:spPr>
          <a:xfrm>
            <a:off x="1801916" y="2313401"/>
            <a:ext cx="8653020" cy="1754326"/>
          </a:xfrm>
          <a:prstGeom prst="rect">
            <a:avLst/>
          </a:prstGeom>
          <a:noFill/>
        </p:spPr>
        <p:txBody>
          <a:bodyPr wrap="square" lIns="91440" tIns="45720" rIns="91440" bIns="45720">
            <a:spAutoFit/>
          </a:bodyPr>
          <a:lstStyle/>
          <a:p>
            <a:r>
              <a:rPr lang="zh-TW" altLang="en-US" sz="6600" b="1" dirty="0">
                <a:latin typeface="Noto Sans TC" panose="020B0500000000000000" pitchFamily="34" charset="-120"/>
                <a:ea typeface="Noto Sans TC" panose="020B0500000000000000" pitchFamily="34" charset="-120"/>
              </a:rPr>
              <a:t>統計期末專案 </a:t>
            </a:r>
            <a:r>
              <a:rPr lang="en-US" altLang="zh-TW" sz="6600" dirty="0">
                <a:latin typeface="Noto Sans TC" panose="020B0500000000000000" pitchFamily="34" charset="-120"/>
                <a:ea typeface="Noto Sans TC" panose="020B0500000000000000" pitchFamily="34" charset="-120"/>
              </a:rPr>
              <a:t>-</a:t>
            </a:r>
            <a:r>
              <a:rPr lang="en-US" altLang="zh-TW" sz="8000" dirty="0">
                <a:latin typeface="微軟正黑體" panose="020B0604030504040204" pitchFamily="34" charset="-120"/>
                <a:ea typeface="微軟正黑體" panose="020B0604030504040204" pitchFamily="34" charset="-120"/>
              </a:rPr>
              <a:t> </a:t>
            </a:r>
            <a:endParaRPr lang="zh-TW" altLang="en-US" sz="8000" dirty="0">
              <a:latin typeface="微軟正黑體" panose="020B0604030504040204" pitchFamily="34" charset="-120"/>
              <a:ea typeface="微軟正黑體" panose="020B0604030504040204" pitchFamily="34" charset="-120"/>
            </a:endParaRPr>
          </a:p>
          <a:p>
            <a:r>
              <a:rPr lang="zh-TW" altLang="en-US" sz="2800" b="1" dirty="0">
                <a:latin typeface="Noto Sans TC" panose="020B0500000000000000" pitchFamily="34" charset="-120"/>
                <a:ea typeface="Noto Sans TC" panose="020B0500000000000000" pitchFamily="34" charset="-120"/>
              </a:rPr>
              <a:t>程式設計課程中，學生的學習習慣是否影響考試表現？</a:t>
            </a:r>
          </a:p>
        </p:txBody>
      </p:sp>
      <p:sp>
        <p:nvSpPr>
          <p:cNvPr id="26" name="Rectangle 25"/>
          <p:cNvSpPr/>
          <p:nvPr/>
        </p:nvSpPr>
        <p:spPr>
          <a:xfrm>
            <a:off x="1525365" y="5432162"/>
            <a:ext cx="9231178" cy="371737"/>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7">
            <a:extLst>
              <a:ext uri="{FF2B5EF4-FFF2-40B4-BE49-F238E27FC236}">
                <a16:creationId xmlns:a16="http://schemas.microsoft.com/office/drawing/2014/main" id="{1732759E-C1F5-41C1-BDC3-181B088260B1}"/>
              </a:ext>
            </a:extLst>
          </p:cNvPr>
          <p:cNvSpPr/>
          <p:nvPr/>
        </p:nvSpPr>
        <p:spPr>
          <a:xfrm>
            <a:off x="1801917" y="4135442"/>
            <a:ext cx="4329376" cy="923330"/>
          </a:xfrm>
          <a:prstGeom prst="rect">
            <a:avLst/>
          </a:prstGeom>
        </p:spPr>
        <p:txBody>
          <a:bodyPr wrap="square">
            <a:spAutoFit/>
          </a:bodyPr>
          <a:lstStyle/>
          <a:p>
            <a:pPr>
              <a:lnSpc>
                <a:spcPct val="150000"/>
              </a:lnSpc>
            </a:pPr>
            <a:r>
              <a:rPr lang="en-US" altLang="zh-TW" sz="1200" dirty="0">
                <a:solidFill>
                  <a:srgbClr val="08383E"/>
                </a:solidFill>
                <a:latin typeface="Noto Sans CJK TC Light" panose="020B0300000000000000" pitchFamily="34" charset="-120"/>
                <a:ea typeface="Noto Sans CJK TC Light" panose="020B0300000000000000" pitchFamily="34" charset="-120"/>
              </a:rPr>
              <a:t>B09705001 </a:t>
            </a:r>
            <a:r>
              <a:rPr lang="zh-TW" altLang="en-US" sz="1200" dirty="0">
                <a:solidFill>
                  <a:srgbClr val="08383E"/>
                </a:solidFill>
                <a:latin typeface="Noto Sans CJK TC Light" panose="020B0300000000000000" pitchFamily="34" charset="-120"/>
                <a:ea typeface="Noto Sans CJK TC Light" panose="020B0300000000000000" pitchFamily="34" charset="-120"/>
              </a:rPr>
              <a:t>陳杰彤 </a:t>
            </a:r>
            <a:r>
              <a:rPr lang="en-US" altLang="zh-TW" sz="1200" dirty="0">
                <a:solidFill>
                  <a:srgbClr val="08383E"/>
                </a:solidFill>
                <a:latin typeface="Noto Sans CJK TC Light" panose="020B0300000000000000" pitchFamily="34" charset="-120"/>
                <a:ea typeface="Noto Sans CJK TC Light" panose="020B0300000000000000" pitchFamily="34" charset="-120"/>
              </a:rPr>
              <a:t>B09705002 </a:t>
            </a:r>
            <a:r>
              <a:rPr lang="zh-TW" altLang="en-US" sz="1200" dirty="0">
                <a:solidFill>
                  <a:srgbClr val="08383E"/>
                </a:solidFill>
                <a:latin typeface="Noto Sans CJK TC Light" panose="020B0300000000000000" pitchFamily="34" charset="-120"/>
                <a:ea typeface="Noto Sans CJK TC Light" panose="020B0300000000000000" pitchFamily="34" charset="-120"/>
              </a:rPr>
              <a:t>鄭安芸 </a:t>
            </a:r>
            <a:r>
              <a:rPr lang="en-US" altLang="zh-TW" sz="1200" dirty="0">
                <a:solidFill>
                  <a:srgbClr val="08383E"/>
                </a:solidFill>
                <a:latin typeface="Noto Sans CJK TC Light" panose="020B0300000000000000" pitchFamily="34" charset="-120"/>
                <a:ea typeface="Noto Sans CJK TC Light" panose="020B0300000000000000" pitchFamily="34" charset="-120"/>
              </a:rPr>
              <a:t>B09705005 </a:t>
            </a:r>
            <a:r>
              <a:rPr lang="zh-TW" altLang="en-US" sz="1200" dirty="0">
                <a:solidFill>
                  <a:srgbClr val="08383E"/>
                </a:solidFill>
                <a:latin typeface="Noto Sans CJK TC Light" panose="020B0300000000000000" pitchFamily="34" charset="-120"/>
                <a:ea typeface="Noto Sans CJK TC Light" panose="020B0300000000000000" pitchFamily="34" charset="-120"/>
              </a:rPr>
              <a:t>侯維書</a:t>
            </a:r>
            <a:r>
              <a:rPr lang="en-US" altLang="zh-TW" sz="1200" dirty="0">
                <a:solidFill>
                  <a:srgbClr val="08383E"/>
                </a:solidFill>
                <a:latin typeface="Noto Sans CJK TC Light" panose="020B0300000000000000" pitchFamily="34" charset="-120"/>
                <a:ea typeface="Noto Sans CJK TC Light" panose="020B0300000000000000" pitchFamily="34" charset="-120"/>
              </a:rPr>
              <a:t>B09705017 </a:t>
            </a:r>
            <a:r>
              <a:rPr lang="zh-TW" altLang="en-US" sz="1200" dirty="0">
                <a:solidFill>
                  <a:srgbClr val="08383E"/>
                </a:solidFill>
                <a:latin typeface="Noto Sans CJK TC Light" panose="020B0300000000000000" pitchFamily="34" charset="-120"/>
                <a:ea typeface="Noto Sans CJK TC Light" panose="020B0300000000000000" pitchFamily="34" charset="-120"/>
              </a:rPr>
              <a:t>王紹安 </a:t>
            </a:r>
            <a:r>
              <a:rPr lang="en-US" altLang="zh-TW" sz="1200" dirty="0">
                <a:solidFill>
                  <a:srgbClr val="08383E"/>
                </a:solidFill>
                <a:latin typeface="Noto Sans CJK TC Light" panose="020B0300000000000000" pitchFamily="34" charset="-120"/>
                <a:ea typeface="Noto Sans CJK TC Light" panose="020B0300000000000000" pitchFamily="34" charset="-120"/>
              </a:rPr>
              <a:t>B08705016 </a:t>
            </a:r>
            <a:r>
              <a:rPr lang="zh-TW" altLang="en-US" sz="1200" dirty="0">
                <a:solidFill>
                  <a:srgbClr val="08383E"/>
                </a:solidFill>
                <a:latin typeface="Noto Sans CJK TC Light" panose="020B0300000000000000" pitchFamily="34" charset="-120"/>
                <a:ea typeface="Noto Sans CJK TC Light" panose="020B0300000000000000" pitchFamily="34" charset="-120"/>
              </a:rPr>
              <a:t>鄭亦倢 </a:t>
            </a:r>
            <a:r>
              <a:rPr lang="en-US" altLang="zh-TW" sz="1200" dirty="0">
                <a:solidFill>
                  <a:srgbClr val="08383E"/>
                </a:solidFill>
                <a:latin typeface="Noto Sans CJK TC Light" panose="020B0300000000000000" pitchFamily="34" charset="-120"/>
                <a:ea typeface="Noto Sans CJK TC Light" panose="020B0300000000000000" pitchFamily="34" charset="-120"/>
              </a:rPr>
              <a:t>B08705018 </a:t>
            </a:r>
            <a:r>
              <a:rPr lang="zh-TW" altLang="en-US" sz="1200" dirty="0">
                <a:solidFill>
                  <a:srgbClr val="08383E"/>
                </a:solidFill>
                <a:latin typeface="Noto Sans CJK TC Light" panose="020B0300000000000000" pitchFamily="34" charset="-120"/>
                <a:ea typeface="Noto Sans CJK TC Light" panose="020B0300000000000000" pitchFamily="34" charset="-120"/>
              </a:rPr>
              <a:t>莊莊</a:t>
            </a:r>
            <a:r>
              <a:rPr lang="en-US" altLang="zh-TW" sz="1200" dirty="0">
                <a:solidFill>
                  <a:srgbClr val="08383E"/>
                </a:solidFill>
                <a:latin typeface="Noto Sans CJK TC Light" panose="020B0300000000000000" pitchFamily="34" charset="-120"/>
                <a:ea typeface="Noto Sans CJK TC Light" panose="020B0300000000000000" pitchFamily="34" charset="-120"/>
              </a:rPr>
              <a:t>B08705053 </a:t>
            </a:r>
            <a:r>
              <a:rPr lang="zh-TW" altLang="en-US" sz="1200" dirty="0">
                <a:solidFill>
                  <a:srgbClr val="08383E"/>
                </a:solidFill>
                <a:latin typeface="Noto Sans CJK TC Light" panose="020B0300000000000000" pitchFamily="34" charset="-120"/>
                <a:ea typeface="Noto Sans CJK TC Light" panose="020B0300000000000000" pitchFamily="34" charset="-120"/>
              </a:rPr>
              <a:t>葉小漓 </a:t>
            </a:r>
            <a:r>
              <a:rPr lang="en-US" altLang="zh-TW" sz="1200" dirty="0">
                <a:solidFill>
                  <a:srgbClr val="08383E"/>
                </a:solidFill>
                <a:latin typeface="Noto Sans CJK TC Light" panose="020B0300000000000000" pitchFamily="34" charset="-120"/>
                <a:ea typeface="Noto Sans CJK TC Light" panose="020B0300000000000000" pitchFamily="34" charset="-120"/>
              </a:rPr>
              <a:t>B08705058 </a:t>
            </a:r>
            <a:r>
              <a:rPr lang="zh-TW" altLang="en-US" sz="1200" dirty="0">
                <a:solidFill>
                  <a:srgbClr val="08383E"/>
                </a:solidFill>
                <a:latin typeface="Noto Sans CJK TC Light" panose="020B0300000000000000" pitchFamily="34" charset="-120"/>
                <a:ea typeface="Noto Sans CJK TC Light" panose="020B0300000000000000" pitchFamily="34" charset="-120"/>
              </a:rPr>
              <a:t>劉亞絜</a:t>
            </a:r>
          </a:p>
        </p:txBody>
      </p:sp>
      <p:grpSp>
        <p:nvGrpSpPr>
          <p:cNvPr id="4" name="Group 3"/>
          <p:cNvGrpSpPr/>
          <p:nvPr/>
        </p:nvGrpSpPr>
        <p:grpSpPr>
          <a:xfrm>
            <a:off x="1966888" y="1665532"/>
            <a:ext cx="3044950" cy="369332"/>
            <a:chOff x="1986139" y="1593105"/>
            <a:chExt cx="1672983" cy="369332"/>
          </a:xfrm>
        </p:grpSpPr>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986139" y="1636187"/>
              <a:ext cx="283169" cy="283169"/>
            </a:xfrm>
            <a:prstGeom prst="rect">
              <a:avLst/>
            </a:prstGeom>
          </p:spPr>
        </p:pic>
        <p:sp>
          <p:nvSpPr>
            <p:cNvPr id="3" name="TextBox 2"/>
            <p:cNvSpPr txBox="1"/>
            <p:nvPr/>
          </p:nvSpPr>
          <p:spPr>
            <a:xfrm>
              <a:off x="2282710" y="1593105"/>
              <a:ext cx="1376412" cy="369332"/>
            </a:xfrm>
            <a:prstGeom prst="rect">
              <a:avLst/>
            </a:prstGeom>
            <a:noFill/>
          </p:spPr>
          <p:txBody>
            <a:bodyPr wrap="square" rtlCol="0">
              <a:spAutoFit/>
            </a:bodyPr>
            <a:lstStyle/>
            <a:p>
              <a:r>
                <a:rPr lang="en-US" altLang="zh-TW" b="1" dirty="0"/>
                <a:t>MGT 2001</a:t>
              </a:r>
              <a:endParaRPr lang="zh-TW" altLang="en-US" dirty="0"/>
            </a:p>
          </p:txBody>
        </p:sp>
      </p:grpSp>
      <p:cxnSp>
        <p:nvCxnSpPr>
          <p:cNvPr id="6" name="Straight Connector 5"/>
          <p:cNvCxnSpPr>
            <a:cxnSpLocks/>
          </p:cNvCxnSpPr>
          <p:nvPr/>
        </p:nvCxnSpPr>
        <p:spPr>
          <a:xfrm>
            <a:off x="3688080" y="1850198"/>
            <a:ext cx="7068463" cy="0"/>
          </a:xfrm>
          <a:prstGeom prst="line">
            <a:avLst/>
          </a:prstGeom>
          <a:ln w="19050">
            <a:solidFill>
              <a:srgbClr val="C1713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38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ttps://lh5.googleusercontent.com/VNrZb0M5M4stEFp-DWLCJtf_EDxqKK634yi8SC4OUFE7wcTC4yUNuiXGySMksSVg3NwK7ykRVNeDbikkRLx_tWfgLNiTY95qd1WIN6ElhWcfHlNkrX8X0OM-iCWFyhjjnu4Utm4UUl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03605"/>
            <a:ext cx="6400800" cy="56197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群組 8"/>
          <p:cNvGrpSpPr/>
          <p:nvPr/>
        </p:nvGrpSpPr>
        <p:grpSpPr>
          <a:xfrm>
            <a:off x="2969009" y="2423931"/>
            <a:ext cx="6253982" cy="4213377"/>
            <a:chOff x="3614918" y="2369913"/>
            <a:chExt cx="5188686" cy="3495675"/>
          </a:xfrm>
        </p:grpSpPr>
        <p:pic>
          <p:nvPicPr>
            <p:cNvPr id="14" name="Picture 4" descr="https://lh3.googleusercontent.com/xV7GG8wPgn7zyOJlv_pIRdJ62LbiTRsRibMH0cNXhgn--OeMM2LTHYt3zA8QpzDQ5GXpapYYElX9NxhOoFIbOq-iZm99MDuEA574ReliU37WbUraGdgzvi_GAK3QyLVKEKhPmpPl-vjk"/>
            <p:cNvPicPr>
              <a:picLocks noChangeAspect="1" noChangeArrowheads="1"/>
            </p:cNvPicPr>
            <p:nvPr/>
          </p:nvPicPr>
          <p:blipFill rotWithShape="1">
            <a:blip r:embed="rId3">
              <a:extLst>
                <a:ext uri="{28A0092B-C50C-407E-A947-70E740481C1C}">
                  <a14:useLocalDpi xmlns:a14="http://schemas.microsoft.com/office/drawing/2010/main" val="0"/>
                </a:ext>
              </a:extLst>
            </a:blip>
            <a:srcRect l="30841"/>
            <a:stretch/>
          </p:blipFill>
          <p:spPr bwMode="auto">
            <a:xfrm>
              <a:off x="4317563" y="2369913"/>
              <a:ext cx="4486041" cy="34956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s://lh3.googleusercontent.com/xV7GG8wPgn7zyOJlv_pIRdJ62LbiTRsRibMH0cNXhgn--OeMM2LTHYt3zA8QpzDQ5GXpapYYElX9NxhOoFIbOq-iZm99MDuEA574ReliU37WbUraGdgzvi_GAK3QyLVKEKhPmpPl-vjk"/>
            <p:cNvPicPr>
              <a:picLocks noChangeAspect="1" noChangeArrowheads="1"/>
            </p:cNvPicPr>
            <p:nvPr/>
          </p:nvPicPr>
          <p:blipFill rotWithShape="1">
            <a:blip r:embed="rId3">
              <a:extLst>
                <a:ext uri="{28A0092B-C50C-407E-A947-70E740481C1C}">
                  <a14:useLocalDpi xmlns:a14="http://schemas.microsoft.com/office/drawing/2010/main" val="0"/>
                </a:ext>
              </a:extLst>
            </a:blip>
            <a:srcRect l="1608" r="87560"/>
            <a:stretch/>
          </p:blipFill>
          <p:spPr bwMode="auto">
            <a:xfrm>
              <a:off x="3614918" y="2369913"/>
              <a:ext cx="702645" cy="3495675"/>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向下箭號 2"/>
          <p:cNvSpPr/>
          <p:nvPr/>
        </p:nvSpPr>
        <p:spPr>
          <a:xfrm>
            <a:off x="5999354" y="1944672"/>
            <a:ext cx="193291" cy="342073"/>
          </a:xfrm>
          <a:prstGeom prst="downArrow">
            <a:avLst/>
          </a:prstGeom>
          <a:solidFill>
            <a:srgbClr val="083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6"/>
          <p:cNvSpPr txBox="1"/>
          <p:nvPr/>
        </p:nvSpPr>
        <p:spPr>
          <a:xfrm>
            <a:off x="3007708" y="351210"/>
            <a:ext cx="6215283" cy="523220"/>
          </a:xfrm>
          <a:prstGeom prst="rect">
            <a:avLst/>
          </a:prstGeom>
          <a:noFill/>
        </p:spPr>
        <p:txBody>
          <a:bodyPr wrap="square" rtlCol="0">
            <a:spAutoFit/>
          </a:bodyPr>
          <a:lstStyle/>
          <a:p>
            <a:r>
              <a:rPr lang="zh-TW" altLang="en-US" sz="2800" b="1" dirty="0">
                <a:latin typeface="Noto Sans TC" panose="020B0500000000000000" pitchFamily="34" charset="-120"/>
                <a:ea typeface="Noto Sans TC" panose="020B0500000000000000" pitchFamily="34" charset="-120"/>
              </a:rPr>
              <a:t>資料描述：作業成績與期中考成績</a:t>
            </a:r>
          </a:p>
        </p:txBody>
      </p:sp>
    </p:spTree>
    <p:extLst>
      <p:ext uri="{BB962C8B-B14F-4D97-AF65-F5344CB8AC3E}">
        <p14:creationId xmlns:p14="http://schemas.microsoft.com/office/powerpoint/2010/main" val="322563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5"/>
          <p:cNvSpPr/>
          <p:nvPr/>
        </p:nvSpPr>
        <p:spPr>
          <a:xfrm>
            <a:off x="1952219" y="3613666"/>
            <a:ext cx="237566" cy="369332"/>
          </a:xfrm>
          <a:prstGeom prst="rect">
            <a:avLst/>
          </a:prstGeom>
        </p:spPr>
        <p:txBody>
          <a:bodyPr wrap="none">
            <a:spAutoFit/>
          </a:bodyPr>
          <a:lstStyle/>
          <a:p>
            <a:r>
              <a:rPr lang="zh-TW" altLang="en-US" dirty="0"/>
              <a:t> </a:t>
            </a:r>
          </a:p>
        </p:txBody>
      </p:sp>
      <p:pic>
        <p:nvPicPr>
          <p:cNvPr id="10" name="Picture 2" descr="https://lh6.googleusercontent.com/vbEhe1383Kjsq2VOjG1nlBjIzxj5rJ2L1lvW1plQkGx6KAB2gqpLiOf7q--4lev-qTBA4n2o9q7lcmEKuSd7p_D_gaTuf81iyqfUExxw7a-dzdYD0Z6-UMcQOU3DsA_4quDRH0eG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757" y="1260821"/>
            <a:ext cx="8566485" cy="531867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2"/>
          <p:cNvSpPr/>
          <p:nvPr/>
        </p:nvSpPr>
        <p:spPr>
          <a:xfrm>
            <a:off x="8610009" y="4789764"/>
            <a:ext cx="3135692" cy="830997"/>
          </a:xfrm>
          <a:prstGeom prst="rect">
            <a:avLst/>
          </a:prstGeom>
          <a:noFill/>
        </p:spPr>
        <p:txBody>
          <a:bodyPr wrap="square">
            <a:spAutoFit/>
          </a:bodyPr>
          <a:lstStyle/>
          <a:p>
            <a:pPr algn="ctr"/>
            <a:r>
              <a:rPr lang="zh-TW" altLang="en-US" sz="4800" b="1" dirty="0">
                <a:solidFill>
                  <a:srgbClr val="C00000"/>
                </a:solidFill>
                <a:latin typeface="微軟正黑體" panose="020B0604030504040204" pitchFamily="34" charset="-120"/>
                <a:ea typeface="微軟正黑體" panose="020B0604030504040204" pitchFamily="34" charset="-120"/>
              </a:rPr>
              <a:t>有關係的！</a:t>
            </a:r>
          </a:p>
        </p:txBody>
      </p:sp>
      <p:sp>
        <p:nvSpPr>
          <p:cNvPr id="19" name="矩形 4"/>
          <p:cNvSpPr/>
          <p:nvPr/>
        </p:nvSpPr>
        <p:spPr>
          <a:xfrm>
            <a:off x="3669694" y="547993"/>
            <a:ext cx="4852610" cy="523220"/>
          </a:xfrm>
          <a:prstGeom prst="rect">
            <a:avLst/>
          </a:prstGeom>
        </p:spPr>
        <p:txBody>
          <a:bodyPr wrap="none">
            <a:spAutoFit/>
          </a:bodyPr>
          <a:lstStyle/>
          <a:p>
            <a:r>
              <a:rPr lang="zh-TW" altLang="en-US" sz="2800" b="1" dirty="0">
                <a:latin typeface="Noto Sans TC" panose="020B0500000000000000" pitchFamily="34" charset="-120"/>
                <a:ea typeface="Noto Sans TC" panose="020B0500000000000000" pitchFamily="34" charset="-120"/>
              </a:rPr>
              <a:t>作業成績與考試成績的相關性</a:t>
            </a:r>
          </a:p>
        </p:txBody>
      </p:sp>
    </p:spTree>
    <p:extLst>
      <p:ext uri="{BB962C8B-B14F-4D97-AF65-F5344CB8AC3E}">
        <p14:creationId xmlns:p14="http://schemas.microsoft.com/office/powerpoint/2010/main" val="372679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52219" y="3613666"/>
            <a:ext cx="237566" cy="369332"/>
          </a:xfrm>
          <a:prstGeom prst="rect">
            <a:avLst/>
          </a:prstGeom>
        </p:spPr>
        <p:txBody>
          <a:bodyPr wrap="none">
            <a:spAutoFit/>
          </a:bodyPr>
          <a:lstStyle/>
          <a:p>
            <a:r>
              <a:rPr lang="zh-TW" altLang="en-US" dirty="0"/>
              <a:t> </a:t>
            </a:r>
          </a:p>
        </p:txBody>
      </p:sp>
      <p:pic>
        <p:nvPicPr>
          <p:cNvPr id="7" name="Picture 2" descr="https://lh4.googleusercontent.com/dilcVi6uqDhMswTORYCIY4oALsNjOgtb27o4IBtBjvrdyPtp6NvZpgTuS-1simxPQeLva4A0kejguIL68ejl57YjPzwo7TJjdweEaC7ABsxKubUCY7dKpZS5YHKiYwrNmNcx5vylH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89" y="2023407"/>
            <a:ext cx="11105091" cy="3123307"/>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2"/>
          <p:cNvSpPr/>
          <p:nvPr/>
        </p:nvSpPr>
        <p:spPr>
          <a:xfrm>
            <a:off x="4236181" y="4871271"/>
            <a:ext cx="1859820" cy="707886"/>
          </a:xfrm>
          <a:prstGeom prst="rect">
            <a:avLst/>
          </a:prstGeom>
          <a:noFill/>
        </p:spPr>
        <p:txBody>
          <a:bodyPr wrap="square">
            <a:spAutoFit/>
          </a:bodyPr>
          <a:lstStyle/>
          <a:p>
            <a:r>
              <a:rPr lang="zh-TW" altLang="en-US" sz="4000" dirty="0">
                <a:solidFill>
                  <a:srgbClr val="C00000"/>
                </a:solidFill>
                <a:latin typeface="微軟正黑體" panose="020B0604030504040204" pitchFamily="34" charset="-120"/>
                <a:ea typeface="微軟正黑體" panose="020B0604030504040204" pitchFamily="34" charset="-120"/>
              </a:rPr>
              <a:t> </a:t>
            </a:r>
            <a:r>
              <a:rPr lang="zh-TW" altLang="en-US" sz="4000" b="1" dirty="0">
                <a:solidFill>
                  <a:srgbClr val="C00000"/>
                </a:solidFill>
                <a:latin typeface="微軟正黑體" panose="020B0604030504040204" pitchFamily="34" charset="-120"/>
                <a:ea typeface="微軟正黑體" panose="020B0604030504040204" pitchFamily="34" charset="-120"/>
              </a:rPr>
              <a:t>相關性</a:t>
            </a:r>
            <a:endParaRPr lang="zh-TW" altLang="en-US" sz="6000" b="1" dirty="0">
              <a:solidFill>
                <a:srgbClr val="C00000"/>
              </a:solidFill>
              <a:latin typeface="Noto Sans TC" panose="020B0500000000000000" pitchFamily="34" charset="-120"/>
              <a:ea typeface="Noto Sans TC" panose="020B0500000000000000" pitchFamily="34" charset="-120"/>
            </a:endParaRPr>
          </a:p>
        </p:txBody>
      </p:sp>
      <p:sp>
        <p:nvSpPr>
          <p:cNvPr id="12" name="橢圓 4"/>
          <p:cNvSpPr/>
          <p:nvPr/>
        </p:nvSpPr>
        <p:spPr>
          <a:xfrm>
            <a:off x="2943026" y="4561802"/>
            <a:ext cx="1413074" cy="427913"/>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39140"/>
              </a:solidFill>
            </a:endParaRPr>
          </a:p>
        </p:txBody>
      </p:sp>
      <p:sp>
        <p:nvSpPr>
          <p:cNvPr id="13" name="矩形 6"/>
          <p:cNvSpPr/>
          <p:nvPr/>
        </p:nvSpPr>
        <p:spPr>
          <a:xfrm>
            <a:off x="3742492" y="1106274"/>
            <a:ext cx="4707015" cy="584775"/>
          </a:xfrm>
          <a:prstGeom prst="rect">
            <a:avLst/>
          </a:prstGeom>
        </p:spPr>
        <p:txBody>
          <a:bodyPr wrap="square">
            <a:spAutoFit/>
          </a:bodyPr>
          <a:lstStyle/>
          <a:p>
            <a:r>
              <a:rPr lang="zh-TW" altLang="en-US" sz="3200" b="1" dirty="0">
                <a:latin typeface="Noto Sans TC" panose="020B0500000000000000" pitchFamily="34" charset="-120"/>
                <a:ea typeface="Noto Sans TC" panose="020B0500000000000000" pitchFamily="34" charset="-120"/>
              </a:rPr>
              <a:t>作業和考試成績的關係</a:t>
            </a:r>
          </a:p>
        </p:txBody>
      </p:sp>
      <p:sp>
        <p:nvSpPr>
          <p:cNvPr id="2" name="TextBox 1"/>
          <p:cNvSpPr txBox="1"/>
          <p:nvPr/>
        </p:nvSpPr>
        <p:spPr>
          <a:xfrm>
            <a:off x="6037142" y="4754215"/>
            <a:ext cx="2184400" cy="923330"/>
          </a:xfrm>
          <a:prstGeom prst="rect">
            <a:avLst/>
          </a:prstGeom>
          <a:noFill/>
        </p:spPr>
        <p:txBody>
          <a:bodyPr wrap="square" rtlCol="0">
            <a:spAutoFit/>
          </a:bodyPr>
          <a:lstStyle/>
          <a:p>
            <a:r>
              <a:rPr lang="en-US" altLang="zh-TW" sz="5400" b="1" dirty="0">
                <a:solidFill>
                  <a:srgbClr val="C00000"/>
                </a:solidFill>
                <a:latin typeface="Noto Sans TC" panose="020B0500000000000000" pitchFamily="34" charset="-120"/>
                <a:ea typeface="Noto Sans TC" panose="020B0500000000000000" pitchFamily="34" charset="-120"/>
              </a:rPr>
              <a:t>56%</a:t>
            </a:r>
            <a:endParaRPr lang="zh-TW" altLang="en-US" sz="5400" dirty="0"/>
          </a:p>
        </p:txBody>
      </p:sp>
    </p:spTree>
    <p:extLst>
      <p:ext uri="{BB962C8B-B14F-4D97-AF65-F5344CB8AC3E}">
        <p14:creationId xmlns:p14="http://schemas.microsoft.com/office/powerpoint/2010/main" val="11131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16">
            <a:extLst>
              <a:ext uri="{FF2B5EF4-FFF2-40B4-BE49-F238E27FC236}">
                <a16:creationId xmlns:a16="http://schemas.microsoft.com/office/drawing/2014/main" id="{116F0FE4-3256-4979-A4BC-D34C4AE26705}"/>
              </a:ext>
            </a:extLst>
          </p:cNvPr>
          <p:cNvSpPr txBox="1"/>
          <p:nvPr/>
        </p:nvSpPr>
        <p:spPr>
          <a:xfrm>
            <a:off x="1338731" y="3754961"/>
            <a:ext cx="9777035" cy="769441"/>
          </a:xfrm>
          <a:prstGeom prst="rect">
            <a:avLst/>
          </a:prstGeom>
          <a:noFill/>
        </p:spPr>
        <p:txBody>
          <a:bodyPr wrap="none" rtlCol="0">
            <a:spAutoFit/>
          </a:bodyPr>
          <a:lstStyle/>
          <a:p>
            <a:pPr algn="ctr"/>
            <a:r>
              <a:rPr lang="zh-TW" altLang="en-US" sz="4400" b="1" dirty="0">
                <a:latin typeface="Noto Sans TC" panose="020B0500000000000000" pitchFamily="34" charset="-120"/>
                <a:ea typeface="Noto Sans TC" panose="020B0500000000000000" pitchFamily="34" charset="-120"/>
              </a:rPr>
              <a:t>作業繳交越多次，考試成績會越好嗎？</a:t>
            </a:r>
          </a:p>
        </p:txBody>
      </p:sp>
      <p:sp>
        <p:nvSpPr>
          <p:cNvPr id="5" name="TextBox 4"/>
          <p:cNvSpPr txBox="1"/>
          <p:nvPr/>
        </p:nvSpPr>
        <p:spPr>
          <a:xfrm>
            <a:off x="5185653" y="1779600"/>
            <a:ext cx="1820694" cy="1323439"/>
          </a:xfrm>
          <a:prstGeom prst="rect">
            <a:avLst/>
          </a:prstGeom>
          <a:noFill/>
        </p:spPr>
        <p:txBody>
          <a:bodyPr wrap="square" rtlCol="0">
            <a:spAutoFit/>
          </a:bodyPr>
          <a:lstStyle/>
          <a:p>
            <a:r>
              <a:rPr lang="en-US" altLang="zh-TW" sz="8000" b="1" dirty="0">
                <a:latin typeface="Noto Sans TC" panose="020B0500000000000000" pitchFamily="34" charset="-120"/>
                <a:ea typeface="Noto Sans TC" panose="020B0500000000000000" pitchFamily="34" charset="-120"/>
              </a:rPr>
              <a:t>Q2</a:t>
            </a:r>
            <a:endParaRPr lang="zh-TW" altLang="en-US" sz="8000"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11540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5"/>
          <p:cNvSpPr/>
          <p:nvPr/>
        </p:nvSpPr>
        <p:spPr>
          <a:xfrm>
            <a:off x="1952219" y="3613666"/>
            <a:ext cx="237566" cy="369332"/>
          </a:xfrm>
          <a:prstGeom prst="rect">
            <a:avLst/>
          </a:prstGeom>
        </p:spPr>
        <p:txBody>
          <a:bodyPr wrap="none">
            <a:spAutoFit/>
          </a:bodyPr>
          <a:lstStyle/>
          <a:p>
            <a:r>
              <a:rPr lang="zh-TW" altLang="en-US" dirty="0"/>
              <a:t> </a:t>
            </a:r>
          </a:p>
        </p:txBody>
      </p:sp>
      <p:sp>
        <p:nvSpPr>
          <p:cNvPr id="20" name="向下箭號 2"/>
          <p:cNvSpPr/>
          <p:nvPr/>
        </p:nvSpPr>
        <p:spPr>
          <a:xfrm>
            <a:off x="5729335" y="1909831"/>
            <a:ext cx="515822" cy="514248"/>
          </a:xfrm>
          <a:prstGeom prst="downArrow">
            <a:avLst/>
          </a:prstGeom>
          <a:solidFill>
            <a:srgbClr val="083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21" name="Picture 2" descr="https://lh6.googleusercontent.com/CAp6kiHciYVPByBV4pzYx4GYne3afN2Quow7gsqtw_-QTNyvPkALLai-FlVfpVwB_9DyooA_LWwQ7JEd5tnMeQeTLYc4r3BTZQUc_sZmKDcmU5a_FRJ-99MBqYBfHNZMBECkzueRbG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171" y="1352617"/>
            <a:ext cx="72961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lh6.googleusercontent.com/AdLPt3Uy0iuR9Ytsd3K_bB0al2qc5P_f618e3vVg2iYCB1mRUWPBJv0PswOB0Kd0u3hGk7PFf6UI02JVGxCTLLGrtiLSNUgU4t5FOeDbzKOKYrsOmTqqqU0ZHhch8zw0hSbY36WYOZ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2897" y="2452657"/>
            <a:ext cx="4746206" cy="3962530"/>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6"/>
          <p:cNvSpPr txBox="1"/>
          <p:nvPr/>
        </p:nvSpPr>
        <p:spPr>
          <a:xfrm>
            <a:off x="1940673" y="582442"/>
            <a:ext cx="8608968" cy="523220"/>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資料描述：總體、期中考前、期中考後作業繳交次數</a:t>
            </a:r>
          </a:p>
        </p:txBody>
      </p:sp>
    </p:spTree>
    <p:extLst>
      <p:ext uri="{BB962C8B-B14F-4D97-AF65-F5344CB8AC3E}">
        <p14:creationId xmlns:p14="http://schemas.microsoft.com/office/powerpoint/2010/main" val="179926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5"/>
          <p:cNvSpPr/>
          <p:nvPr/>
        </p:nvSpPr>
        <p:spPr>
          <a:xfrm>
            <a:off x="1952219" y="3613666"/>
            <a:ext cx="237566" cy="369332"/>
          </a:xfrm>
          <a:prstGeom prst="rect">
            <a:avLst/>
          </a:prstGeom>
        </p:spPr>
        <p:txBody>
          <a:bodyPr wrap="none">
            <a:spAutoFit/>
          </a:bodyPr>
          <a:lstStyle/>
          <a:p>
            <a:r>
              <a:rPr lang="zh-TW" altLang="en-US" dirty="0"/>
              <a:t> </a:t>
            </a:r>
          </a:p>
        </p:txBody>
      </p:sp>
      <p:pic>
        <p:nvPicPr>
          <p:cNvPr id="8" name="Picture 2" descr="https://lh5.googleusercontent.com/sCdA7neqJeAYGsoyjpCC0cCO043Ac-2e4rA9YYX8wlguqDa6FcpWRu8NqK4G8ZJGAkiUXDM0HcnWGOPGpq_y8ZS1SCE08ZfhFS-TzwHAK2VogH_LqSrOfcEw9clQgDZZjbTP0pX2A0-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04" y="1223567"/>
            <a:ext cx="11594264" cy="4137704"/>
          </a:xfrm>
          <a:prstGeom prst="rect">
            <a:avLst/>
          </a:prstGeom>
          <a:noFill/>
          <a:extLst>
            <a:ext uri="{909E8E84-426E-40DD-AFC4-6F175D3DCCD1}">
              <a14:hiddenFill xmlns:a14="http://schemas.microsoft.com/office/drawing/2010/main">
                <a:solidFill>
                  <a:srgbClr val="FFFFFF"/>
                </a:solidFill>
              </a14:hiddenFill>
            </a:ext>
          </a:extLst>
        </p:spPr>
      </p:pic>
      <p:sp>
        <p:nvSpPr>
          <p:cNvPr id="9" name="橢圓 4"/>
          <p:cNvSpPr/>
          <p:nvPr/>
        </p:nvSpPr>
        <p:spPr>
          <a:xfrm>
            <a:off x="2189784" y="3982998"/>
            <a:ext cx="1525567" cy="1031764"/>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6"/>
          <p:cNvSpPr/>
          <p:nvPr/>
        </p:nvSpPr>
        <p:spPr>
          <a:xfrm>
            <a:off x="3106836" y="5468993"/>
            <a:ext cx="6096000" cy="523220"/>
          </a:xfrm>
          <a:prstGeom prst="rect">
            <a:avLst/>
          </a:prstGeom>
        </p:spPr>
        <p:txBody>
          <a:bodyPr>
            <a:spAutoFit/>
          </a:bodyPr>
          <a:lstStyle/>
          <a:p>
            <a:pPr algn="ctr"/>
            <a:r>
              <a:rPr lang="zh-TW" altLang="en-US" sz="2800" b="1" dirty="0">
                <a:solidFill>
                  <a:srgbClr val="C00000"/>
                </a:solidFill>
                <a:latin typeface="微軟正黑體" panose="020B0604030504040204" pitchFamily="34" charset="-120"/>
                <a:ea typeface="微軟正黑體" panose="020B0604030504040204" pitchFamily="34" charset="-120"/>
              </a:rPr>
              <a:t>上傳次數最高的反而是</a:t>
            </a:r>
            <a:r>
              <a:rPr lang="zh-TW" altLang="en-US" sz="2800" b="1" dirty="0">
                <a:solidFill>
                  <a:srgbClr val="F39140"/>
                </a:solidFill>
                <a:latin typeface="微軟正黑體" panose="020B0604030504040204" pitchFamily="34" charset="-120"/>
                <a:ea typeface="微軟正黑體" panose="020B0604030504040204" pitchFamily="34" charset="-120"/>
              </a:rPr>
              <a:t>低低群</a:t>
            </a:r>
            <a:r>
              <a:rPr lang="zh-TW" altLang="en-US" sz="2800" b="1" dirty="0">
                <a:solidFill>
                  <a:srgbClr val="C00000"/>
                </a:solidFill>
                <a:latin typeface="微軟正黑體" panose="020B0604030504040204" pitchFamily="34" charset="-120"/>
                <a:ea typeface="微軟正黑體" panose="020B0604030504040204" pitchFamily="34" charset="-120"/>
              </a:rPr>
              <a:t>！</a:t>
            </a:r>
            <a:endParaRPr lang="zh-TW" altLang="en-US" sz="2800" dirty="0">
              <a:solidFill>
                <a:srgbClr val="C00000"/>
              </a:solidFill>
              <a:latin typeface="微軟正黑體" panose="020B0604030504040204" pitchFamily="34" charset="-120"/>
              <a:ea typeface="微軟正黑體" panose="020B0604030504040204" pitchFamily="34" charset="-120"/>
            </a:endParaRPr>
          </a:p>
        </p:txBody>
      </p:sp>
      <p:sp>
        <p:nvSpPr>
          <p:cNvPr id="12" name="文字方塊 8"/>
          <p:cNvSpPr txBox="1"/>
          <p:nvPr/>
        </p:nvSpPr>
        <p:spPr>
          <a:xfrm>
            <a:off x="4043431" y="477209"/>
            <a:ext cx="4105138" cy="461665"/>
          </a:xfrm>
          <a:prstGeom prst="rect">
            <a:avLst/>
          </a:prstGeom>
          <a:noFill/>
        </p:spPr>
        <p:txBody>
          <a:bodyPr wrap="square" rtlCol="0">
            <a:spAutoFit/>
          </a:bodyPr>
          <a:lstStyle/>
          <a:p>
            <a:pPr algn="ctr"/>
            <a:r>
              <a:rPr lang="zh-TW" altLang="en-US" sz="2400" b="1" dirty="0">
                <a:latin typeface="Noto Sans TC" panose="020B0500000000000000" pitchFamily="34" charset="-120"/>
                <a:ea typeface="Noto Sans TC" panose="020B0500000000000000" pitchFamily="34" charset="-120"/>
              </a:rPr>
              <a:t>總上傳次數平均</a:t>
            </a:r>
          </a:p>
        </p:txBody>
      </p:sp>
    </p:spTree>
    <p:extLst>
      <p:ext uri="{BB962C8B-B14F-4D97-AF65-F5344CB8AC3E}">
        <p14:creationId xmlns:p14="http://schemas.microsoft.com/office/powerpoint/2010/main" val="37114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5"/>
          <p:cNvSpPr/>
          <p:nvPr/>
        </p:nvSpPr>
        <p:spPr>
          <a:xfrm>
            <a:off x="1952219" y="3613666"/>
            <a:ext cx="237566" cy="369332"/>
          </a:xfrm>
          <a:prstGeom prst="rect">
            <a:avLst/>
          </a:prstGeom>
        </p:spPr>
        <p:txBody>
          <a:bodyPr wrap="none">
            <a:spAutoFit/>
          </a:bodyPr>
          <a:lstStyle/>
          <a:p>
            <a:r>
              <a:rPr lang="zh-TW" altLang="en-US" dirty="0"/>
              <a:t> </a:t>
            </a:r>
          </a:p>
        </p:txBody>
      </p:sp>
      <p:pic>
        <p:nvPicPr>
          <p:cNvPr id="13" name="Picture 4" descr="https://lh5.googleusercontent.com/o3L-q6o5LDnBqilc1vZ2IZm6mHUX92T-TGVtXZRXQ7J1BnDV3Vlz-TGPpIo1e-IYV5jFRLjSxBlQ_WCEWPoN5Bt0pwwq60x2jIXYc0mDz7Mdsc_E369kf3dr1KCDX7OoU-kiJ0AeGk1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587" y="3364710"/>
            <a:ext cx="7275883" cy="24220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lh3.googleusercontent.com/g0w_mAyqcMIcmjs8QQSN78euxlBU4PvtQrq3z8NaNh9JMzHBVERhCyadUWlBZvonm8BBoBVxtd2_WAIdHLXqxsmNWzCLwx5VJdm5DIGJJme5LDrnilzALeyKJhWwt-j3GTOeaDHHiEK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4695" y="921347"/>
            <a:ext cx="7275883" cy="2452707"/>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4"/>
          <p:cNvSpPr/>
          <p:nvPr/>
        </p:nvSpPr>
        <p:spPr>
          <a:xfrm>
            <a:off x="1404858" y="1974348"/>
            <a:ext cx="6096000" cy="923330"/>
          </a:xfrm>
          <a:prstGeom prst="rect">
            <a:avLst/>
          </a:prstGeom>
        </p:spPr>
        <p:txBody>
          <a:bodyPr>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期中前</a:t>
            </a:r>
            <a:endParaRPr lang="zh-TW" altLang="en-US"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sp>
        <p:nvSpPr>
          <p:cNvPr id="16" name="矩形 6"/>
          <p:cNvSpPr/>
          <p:nvPr/>
        </p:nvSpPr>
        <p:spPr>
          <a:xfrm>
            <a:off x="1404858" y="4398706"/>
            <a:ext cx="6096000" cy="923330"/>
          </a:xfrm>
          <a:prstGeom prst="rect">
            <a:avLst/>
          </a:prstGeom>
        </p:spPr>
        <p:txBody>
          <a:bodyPr>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期中後</a:t>
            </a:r>
            <a:endParaRPr lang="zh-TW" altLang="en-US"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sp>
        <p:nvSpPr>
          <p:cNvPr id="18" name="矩形 7"/>
          <p:cNvSpPr/>
          <p:nvPr/>
        </p:nvSpPr>
        <p:spPr>
          <a:xfrm>
            <a:off x="4157007" y="459682"/>
            <a:ext cx="3877985" cy="461665"/>
          </a:xfrm>
          <a:prstGeom prst="rect">
            <a:avLst/>
          </a:prstGeom>
        </p:spPr>
        <p:txBody>
          <a:bodyPr wrap="none">
            <a:spAutoFit/>
          </a:bodyPr>
          <a:lstStyle/>
          <a:p>
            <a:pPr algn="ctr"/>
            <a:r>
              <a:rPr lang="zh-TW" altLang="en-US" sz="2400" b="1" dirty="0">
                <a:latin typeface="Noto Sans TC" panose="020B0500000000000000" pitchFamily="34" charset="-120"/>
                <a:ea typeface="Noto Sans TC" panose="020B0500000000000000" pitchFamily="34" charset="-120"/>
              </a:rPr>
              <a:t>期中考前後，上傳次數平均</a:t>
            </a:r>
          </a:p>
        </p:txBody>
      </p:sp>
      <p:sp>
        <p:nvSpPr>
          <p:cNvPr id="2" name="Rectangle 1"/>
          <p:cNvSpPr/>
          <p:nvPr/>
        </p:nvSpPr>
        <p:spPr>
          <a:xfrm>
            <a:off x="1824562" y="5930980"/>
            <a:ext cx="8443337" cy="523220"/>
          </a:xfrm>
          <a:prstGeom prst="rect">
            <a:avLst/>
          </a:prstGeom>
        </p:spPr>
        <p:txBody>
          <a:bodyPr wrap="none">
            <a:spAutoFit/>
          </a:bodyPr>
          <a:lstStyle/>
          <a:p>
            <a:pPr algn="ctr" fontAlgn="base"/>
            <a:r>
              <a:rPr lang="zh-TW" altLang="en-US" sz="2800" b="1" dirty="0">
                <a:solidFill>
                  <a:srgbClr val="C00000"/>
                </a:solidFill>
                <a:latin typeface="微軟正黑體" panose="020B0604030504040204" pitchFamily="34" charset="-120"/>
                <a:ea typeface="微軟正黑體" panose="020B0604030504040204" pitchFamily="34" charset="-120"/>
              </a:rPr>
              <a:t>各群體間的差異不大，但期中後繳交次數整體有上升</a:t>
            </a:r>
          </a:p>
        </p:txBody>
      </p:sp>
    </p:spTree>
    <p:extLst>
      <p:ext uri="{BB962C8B-B14F-4D97-AF65-F5344CB8AC3E}">
        <p14:creationId xmlns:p14="http://schemas.microsoft.com/office/powerpoint/2010/main" val="1100946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5"/>
          <p:cNvSpPr/>
          <p:nvPr/>
        </p:nvSpPr>
        <p:spPr>
          <a:xfrm>
            <a:off x="1952219" y="3613666"/>
            <a:ext cx="237566" cy="369332"/>
          </a:xfrm>
          <a:prstGeom prst="rect">
            <a:avLst/>
          </a:prstGeom>
        </p:spPr>
        <p:txBody>
          <a:bodyPr wrap="none">
            <a:spAutoFit/>
          </a:bodyPr>
          <a:lstStyle/>
          <a:p>
            <a:r>
              <a:rPr lang="zh-TW" altLang="en-US" dirty="0"/>
              <a:t> </a:t>
            </a:r>
          </a:p>
        </p:txBody>
      </p:sp>
      <p:pic>
        <p:nvPicPr>
          <p:cNvPr id="13" name="Picture 4" descr="https://lh5.googleusercontent.com/o3L-q6o5LDnBqilc1vZ2IZm6mHUX92T-TGVtXZRXQ7J1BnDV3Vlz-TGPpIo1e-IYV5jFRLjSxBlQ_WCEWPoN5Bt0pwwq60x2jIXYc0mDz7Mdsc_E369kf3dr1KCDX7OoU-kiJ0AeGk1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587" y="3364710"/>
            <a:ext cx="7275883" cy="24220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lh3.googleusercontent.com/g0w_mAyqcMIcmjs8QQSN78euxlBU4PvtQrq3z8NaNh9JMzHBVERhCyadUWlBZvonm8BBoBVxtd2_WAIdHLXqxsmNWzCLwx5VJdm5DIGJJme5LDrnilzALeyKJhWwt-j3GTOeaDHHiEK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4695" y="921347"/>
            <a:ext cx="7275883" cy="2452707"/>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4"/>
          <p:cNvSpPr/>
          <p:nvPr/>
        </p:nvSpPr>
        <p:spPr>
          <a:xfrm>
            <a:off x="1404858" y="1974348"/>
            <a:ext cx="6096000" cy="923330"/>
          </a:xfrm>
          <a:prstGeom prst="rect">
            <a:avLst/>
          </a:prstGeom>
        </p:spPr>
        <p:txBody>
          <a:bodyPr>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期中前</a:t>
            </a:r>
            <a:endParaRPr lang="zh-TW" altLang="en-US"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sp>
        <p:nvSpPr>
          <p:cNvPr id="16" name="矩形 6"/>
          <p:cNvSpPr/>
          <p:nvPr/>
        </p:nvSpPr>
        <p:spPr>
          <a:xfrm>
            <a:off x="1404858" y="4398706"/>
            <a:ext cx="6096000" cy="923330"/>
          </a:xfrm>
          <a:prstGeom prst="rect">
            <a:avLst/>
          </a:prstGeom>
        </p:spPr>
        <p:txBody>
          <a:bodyPr>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期中後</a:t>
            </a:r>
            <a:endParaRPr lang="zh-TW" altLang="en-US"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sp>
        <p:nvSpPr>
          <p:cNvPr id="18" name="矩形 7"/>
          <p:cNvSpPr/>
          <p:nvPr/>
        </p:nvSpPr>
        <p:spPr>
          <a:xfrm>
            <a:off x="4157007" y="459682"/>
            <a:ext cx="3877985" cy="461665"/>
          </a:xfrm>
          <a:prstGeom prst="rect">
            <a:avLst/>
          </a:prstGeom>
        </p:spPr>
        <p:txBody>
          <a:bodyPr wrap="none">
            <a:spAutoFit/>
          </a:bodyPr>
          <a:lstStyle/>
          <a:p>
            <a:pPr algn="ctr"/>
            <a:r>
              <a:rPr lang="zh-TW" altLang="en-US" sz="2400" b="1" dirty="0">
                <a:latin typeface="Noto Sans TC" panose="020B0500000000000000" pitchFamily="34" charset="-120"/>
                <a:ea typeface="Noto Sans TC" panose="020B0500000000000000" pitchFamily="34" charset="-120"/>
              </a:rPr>
              <a:t>期中考前後，上傳次數平均</a:t>
            </a:r>
          </a:p>
        </p:txBody>
      </p:sp>
      <p:sp>
        <p:nvSpPr>
          <p:cNvPr id="9" name="Rectangle 1">
            <a:extLst>
              <a:ext uri="{FF2B5EF4-FFF2-40B4-BE49-F238E27FC236}">
                <a16:creationId xmlns:a16="http://schemas.microsoft.com/office/drawing/2014/main" id="{5E0A3918-CAFC-0D4B-BF73-04780E0DE07D}"/>
              </a:ext>
            </a:extLst>
          </p:cNvPr>
          <p:cNvSpPr/>
          <p:nvPr/>
        </p:nvSpPr>
        <p:spPr>
          <a:xfrm>
            <a:off x="2772012" y="5936653"/>
            <a:ext cx="6647974" cy="523220"/>
          </a:xfrm>
          <a:prstGeom prst="rect">
            <a:avLst/>
          </a:prstGeom>
        </p:spPr>
        <p:txBody>
          <a:bodyPr wrap="none">
            <a:spAutoFit/>
          </a:bodyPr>
          <a:lstStyle/>
          <a:p>
            <a:r>
              <a:rPr lang="zh-TW" altLang="en-US" sz="2800" b="1" dirty="0">
                <a:solidFill>
                  <a:srgbClr val="F39140"/>
                </a:solidFill>
                <a:latin typeface="微軟正黑體" panose="020B0604030504040204" pitchFamily="34" charset="-120"/>
                <a:ea typeface="微軟正黑體" panose="020B0604030504040204" pitchFamily="34" charset="-120"/>
              </a:rPr>
              <a:t>低低群</a:t>
            </a:r>
            <a:r>
              <a:rPr lang="zh-TW" altLang="en-US" sz="2800" b="1" dirty="0">
                <a:solidFill>
                  <a:srgbClr val="C00000"/>
                </a:solidFill>
                <a:latin typeface="微軟正黑體" panose="020B0604030504040204" pitchFamily="34" charset="-120"/>
                <a:ea typeface="微軟正黑體" panose="020B0604030504040204" pitchFamily="34" charset="-120"/>
              </a:rPr>
              <a:t>的四分位距都是所有群體中最大的</a:t>
            </a:r>
          </a:p>
        </p:txBody>
      </p:sp>
      <p:cxnSp>
        <p:nvCxnSpPr>
          <p:cNvPr id="10" name="Straight Arrow Connector 3">
            <a:extLst>
              <a:ext uri="{FF2B5EF4-FFF2-40B4-BE49-F238E27FC236}">
                <a16:creationId xmlns:a16="http://schemas.microsoft.com/office/drawing/2014/main" id="{99A2E25C-F43E-D44C-8855-AE2FB95DD27A}"/>
              </a:ext>
            </a:extLst>
          </p:cNvPr>
          <p:cNvCxnSpPr>
            <a:cxnSpLocks/>
          </p:cNvCxnSpPr>
          <p:nvPr/>
        </p:nvCxnSpPr>
        <p:spPr>
          <a:xfrm flipV="1">
            <a:off x="3994555" y="5737744"/>
            <a:ext cx="1919862" cy="1"/>
          </a:xfrm>
          <a:prstGeom prst="straightConnector1">
            <a:avLst/>
          </a:prstGeom>
          <a:ln w="38100">
            <a:solidFill>
              <a:srgbClr val="F3914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3">
            <a:extLst>
              <a:ext uri="{FF2B5EF4-FFF2-40B4-BE49-F238E27FC236}">
                <a16:creationId xmlns:a16="http://schemas.microsoft.com/office/drawing/2014/main" id="{0CA9BE62-DB3A-E042-A5F1-B707D6C5B1E8}"/>
              </a:ext>
            </a:extLst>
          </p:cNvPr>
          <p:cNvCxnSpPr>
            <a:cxnSpLocks/>
          </p:cNvCxnSpPr>
          <p:nvPr/>
        </p:nvCxnSpPr>
        <p:spPr>
          <a:xfrm flipV="1">
            <a:off x="4263417" y="3262021"/>
            <a:ext cx="1047885" cy="1"/>
          </a:xfrm>
          <a:prstGeom prst="straightConnector1">
            <a:avLst/>
          </a:prstGeom>
          <a:ln w="38100">
            <a:solidFill>
              <a:srgbClr val="F3914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423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5"/>
          <p:cNvSpPr/>
          <p:nvPr/>
        </p:nvSpPr>
        <p:spPr>
          <a:xfrm>
            <a:off x="1952219" y="3613666"/>
            <a:ext cx="237566" cy="369332"/>
          </a:xfrm>
          <a:prstGeom prst="rect">
            <a:avLst/>
          </a:prstGeom>
        </p:spPr>
        <p:txBody>
          <a:bodyPr wrap="none">
            <a:spAutoFit/>
          </a:bodyPr>
          <a:lstStyle/>
          <a:p>
            <a:r>
              <a:rPr lang="zh-TW" altLang="en-US" dirty="0"/>
              <a:t> </a:t>
            </a:r>
          </a:p>
        </p:txBody>
      </p:sp>
      <p:pic>
        <p:nvPicPr>
          <p:cNvPr id="13" name="Picture 4" descr="https://lh5.googleusercontent.com/o3L-q6o5LDnBqilc1vZ2IZm6mHUX92T-TGVtXZRXQ7J1BnDV3Vlz-TGPpIo1e-IYV5jFRLjSxBlQ_WCEWPoN5Bt0pwwq60x2jIXYc0mDz7Mdsc_E369kf3dr1KCDX7OoU-kiJ0AeGk1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587" y="3364710"/>
            <a:ext cx="7275883" cy="24220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lh3.googleusercontent.com/g0w_mAyqcMIcmjs8QQSN78euxlBU4PvtQrq3z8NaNh9JMzHBVERhCyadUWlBZvonm8BBoBVxtd2_WAIdHLXqxsmNWzCLwx5VJdm5DIGJJme5LDrnilzALeyKJhWwt-j3GTOeaDHHiEK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4695" y="921347"/>
            <a:ext cx="7275883" cy="2452707"/>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4"/>
          <p:cNvSpPr/>
          <p:nvPr/>
        </p:nvSpPr>
        <p:spPr>
          <a:xfrm>
            <a:off x="1404858" y="1974348"/>
            <a:ext cx="6096000" cy="923330"/>
          </a:xfrm>
          <a:prstGeom prst="rect">
            <a:avLst/>
          </a:prstGeom>
        </p:spPr>
        <p:txBody>
          <a:bodyPr>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期中前</a:t>
            </a:r>
            <a:endParaRPr lang="zh-TW" altLang="en-US"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sp>
        <p:nvSpPr>
          <p:cNvPr id="16" name="矩形 6"/>
          <p:cNvSpPr/>
          <p:nvPr/>
        </p:nvSpPr>
        <p:spPr>
          <a:xfrm>
            <a:off x="1404858" y="4398706"/>
            <a:ext cx="6096000" cy="923330"/>
          </a:xfrm>
          <a:prstGeom prst="rect">
            <a:avLst/>
          </a:prstGeom>
        </p:spPr>
        <p:txBody>
          <a:bodyPr>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期中後</a:t>
            </a:r>
            <a:endParaRPr lang="zh-TW" altLang="en-US"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sp>
        <p:nvSpPr>
          <p:cNvPr id="18" name="矩形 7"/>
          <p:cNvSpPr/>
          <p:nvPr/>
        </p:nvSpPr>
        <p:spPr>
          <a:xfrm>
            <a:off x="4157007" y="459682"/>
            <a:ext cx="3877985" cy="461665"/>
          </a:xfrm>
          <a:prstGeom prst="rect">
            <a:avLst/>
          </a:prstGeom>
        </p:spPr>
        <p:txBody>
          <a:bodyPr wrap="none">
            <a:spAutoFit/>
          </a:bodyPr>
          <a:lstStyle/>
          <a:p>
            <a:pPr algn="ctr"/>
            <a:r>
              <a:rPr lang="zh-TW" altLang="en-US" sz="2400" b="1" dirty="0">
                <a:latin typeface="Noto Sans TC" panose="020B0500000000000000" pitchFamily="34" charset="-120"/>
                <a:ea typeface="Noto Sans TC" panose="020B0500000000000000" pitchFamily="34" charset="-120"/>
              </a:rPr>
              <a:t>期中考前後，上傳次數平均</a:t>
            </a:r>
          </a:p>
        </p:txBody>
      </p:sp>
      <p:sp>
        <p:nvSpPr>
          <p:cNvPr id="9" name="Rectangle 1">
            <a:extLst>
              <a:ext uri="{FF2B5EF4-FFF2-40B4-BE49-F238E27FC236}">
                <a16:creationId xmlns:a16="http://schemas.microsoft.com/office/drawing/2014/main" id="{9A7DCA33-B7EC-EE40-8695-371757D55E6B}"/>
              </a:ext>
            </a:extLst>
          </p:cNvPr>
          <p:cNvSpPr/>
          <p:nvPr/>
        </p:nvSpPr>
        <p:spPr>
          <a:xfrm>
            <a:off x="2711587" y="5949222"/>
            <a:ext cx="7725192" cy="523220"/>
          </a:xfrm>
          <a:prstGeom prst="rect">
            <a:avLst/>
          </a:prstGeom>
        </p:spPr>
        <p:txBody>
          <a:bodyPr wrap="none">
            <a:spAutoFit/>
          </a:bodyPr>
          <a:lstStyle/>
          <a:p>
            <a:r>
              <a:rPr lang="zh-TW" altLang="en-US" sz="2800" b="1" dirty="0">
                <a:solidFill>
                  <a:srgbClr val="C00000"/>
                </a:solidFill>
                <a:latin typeface="微軟正黑體" panose="020B0604030504040204" pitchFamily="34" charset="-120"/>
                <a:ea typeface="微軟正黑體" panose="020B0604030504040204" pitchFamily="34" charset="-120"/>
              </a:rPr>
              <a:t>本來的預測為</a:t>
            </a:r>
            <a:r>
              <a:rPr lang="zh-TW" altLang="en-US" sz="2800" b="1" dirty="0">
                <a:solidFill>
                  <a:srgbClr val="F39140"/>
                </a:solidFill>
                <a:latin typeface="微軟正黑體" panose="020B0604030504040204" pitchFamily="34" charset="-120"/>
                <a:ea typeface="微軟正黑體" panose="020B0604030504040204" pitchFamily="34" charset="-120"/>
              </a:rPr>
              <a:t>高低群</a:t>
            </a:r>
            <a:r>
              <a:rPr lang="zh-TW" altLang="en-US" sz="2800" b="1" dirty="0">
                <a:solidFill>
                  <a:srgbClr val="C00000"/>
                </a:solidFill>
                <a:latin typeface="微軟正黑體" panose="020B0604030504040204" pitchFamily="34" charset="-120"/>
                <a:ea typeface="微軟正黑體" panose="020B0604030504040204" pitchFamily="34" charset="-120"/>
              </a:rPr>
              <a:t>及</a:t>
            </a:r>
            <a:r>
              <a:rPr lang="zh-TW" altLang="en-US" sz="2800" b="1" dirty="0">
                <a:solidFill>
                  <a:srgbClr val="F39140"/>
                </a:solidFill>
                <a:latin typeface="微軟正黑體" panose="020B0604030504040204" pitchFamily="34" charset="-120"/>
                <a:ea typeface="微軟正黑體" panose="020B0604030504040204" pitchFamily="34" charset="-120"/>
              </a:rPr>
              <a:t>低低群</a:t>
            </a:r>
            <a:r>
              <a:rPr lang="zh-TW" altLang="en-US" sz="2800" b="1" dirty="0">
                <a:solidFill>
                  <a:srgbClr val="C00000"/>
                </a:solidFill>
                <a:latin typeface="微軟正黑體" panose="020B0604030504040204" pitchFamily="34" charset="-120"/>
                <a:ea typeface="微軟正黑體" panose="020B0604030504040204" pitchFamily="34" charset="-120"/>
              </a:rPr>
              <a:t>的繳交次數會變少</a:t>
            </a:r>
          </a:p>
        </p:txBody>
      </p:sp>
      <p:sp>
        <p:nvSpPr>
          <p:cNvPr id="10" name="文字方塊 9">
            <a:extLst>
              <a:ext uri="{FF2B5EF4-FFF2-40B4-BE49-F238E27FC236}">
                <a16:creationId xmlns:a16="http://schemas.microsoft.com/office/drawing/2014/main" id="{F434093E-6030-214B-BDB4-7D2625CC8DBC}"/>
              </a:ext>
            </a:extLst>
          </p:cNvPr>
          <p:cNvSpPr txBox="1"/>
          <p:nvPr/>
        </p:nvSpPr>
        <p:spPr>
          <a:xfrm rot="549929">
            <a:off x="8044734" y="6051734"/>
            <a:ext cx="2281064" cy="523220"/>
          </a:xfrm>
          <a:prstGeom prst="rect">
            <a:avLst/>
          </a:prstGeom>
          <a:solidFill>
            <a:schemeClr val="bg1"/>
          </a:solidFill>
          <a:ln w="12700">
            <a:solidFill>
              <a:srgbClr val="000000"/>
            </a:solidFill>
          </a:ln>
        </p:spPr>
        <p:txBody>
          <a:bodyPr wrap="square" rtlCol="0">
            <a:spAutoFit/>
          </a:bodyPr>
          <a:lstStyle/>
          <a:p>
            <a:r>
              <a:rPr lang="zh-TW" altLang="en-US" sz="2800" b="1" dirty="0">
                <a:solidFill>
                  <a:srgbClr val="F39140"/>
                </a:solidFill>
                <a:latin typeface="微軟正黑體" panose="020B0604030504040204" pitchFamily="34" charset="-120"/>
                <a:ea typeface="微軟正黑體" panose="020B0604030504040204" pitchFamily="34" charset="-120"/>
              </a:rPr>
              <a:t>結果並不是！</a:t>
            </a:r>
          </a:p>
        </p:txBody>
      </p:sp>
      <p:sp>
        <p:nvSpPr>
          <p:cNvPr id="17" name="橢圓 4">
            <a:extLst>
              <a:ext uri="{FF2B5EF4-FFF2-40B4-BE49-F238E27FC236}">
                <a16:creationId xmlns:a16="http://schemas.microsoft.com/office/drawing/2014/main" id="{03F85F08-433F-401C-9CD7-7DE5B51E1765}"/>
              </a:ext>
            </a:extLst>
          </p:cNvPr>
          <p:cNvSpPr/>
          <p:nvPr/>
        </p:nvSpPr>
        <p:spPr>
          <a:xfrm>
            <a:off x="4323895" y="4005300"/>
            <a:ext cx="716456" cy="545720"/>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4">
            <a:extLst>
              <a:ext uri="{FF2B5EF4-FFF2-40B4-BE49-F238E27FC236}">
                <a16:creationId xmlns:a16="http://schemas.microsoft.com/office/drawing/2014/main" id="{398F0163-0751-4A19-A1DC-AFD9D13B5FD7}"/>
              </a:ext>
            </a:extLst>
          </p:cNvPr>
          <p:cNvSpPr/>
          <p:nvPr/>
        </p:nvSpPr>
        <p:spPr>
          <a:xfrm>
            <a:off x="4323895" y="5008679"/>
            <a:ext cx="783362" cy="545720"/>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4">
            <a:extLst>
              <a:ext uri="{FF2B5EF4-FFF2-40B4-BE49-F238E27FC236}">
                <a16:creationId xmlns:a16="http://schemas.microsoft.com/office/drawing/2014/main" id="{7AC159F8-0F0D-41E8-B829-835269B7CC66}"/>
              </a:ext>
            </a:extLst>
          </p:cNvPr>
          <p:cNvSpPr/>
          <p:nvPr/>
        </p:nvSpPr>
        <p:spPr>
          <a:xfrm>
            <a:off x="4047893" y="1516689"/>
            <a:ext cx="785495" cy="579210"/>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 name="橢圓 4">
            <a:extLst>
              <a:ext uri="{FF2B5EF4-FFF2-40B4-BE49-F238E27FC236}">
                <a16:creationId xmlns:a16="http://schemas.microsoft.com/office/drawing/2014/main" id="{517EEC70-5087-4235-B950-AF6E2395E5FF}"/>
              </a:ext>
            </a:extLst>
          </p:cNvPr>
          <p:cNvSpPr/>
          <p:nvPr/>
        </p:nvSpPr>
        <p:spPr>
          <a:xfrm>
            <a:off x="4173068" y="2515807"/>
            <a:ext cx="785495" cy="579210"/>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3454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5"/>
          <p:cNvSpPr/>
          <p:nvPr/>
        </p:nvSpPr>
        <p:spPr>
          <a:xfrm>
            <a:off x="2571421" y="3786505"/>
            <a:ext cx="237566" cy="369332"/>
          </a:xfrm>
          <a:prstGeom prst="rect">
            <a:avLst/>
          </a:prstGeom>
        </p:spPr>
        <p:txBody>
          <a:bodyPr wrap="none">
            <a:spAutoFit/>
          </a:bodyPr>
          <a:lstStyle/>
          <a:p>
            <a:r>
              <a:rPr lang="zh-TW" altLang="en-US" dirty="0"/>
              <a:t> </a:t>
            </a:r>
          </a:p>
        </p:txBody>
      </p:sp>
      <p:sp>
        <p:nvSpPr>
          <p:cNvPr id="22" name="矩形 4"/>
          <p:cNvSpPr/>
          <p:nvPr/>
        </p:nvSpPr>
        <p:spPr>
          <a:xfrm>
            <a:off x="1441981" y="1939387"/>
            <a:ext cx="1133319" cy="923330"/>
          </a:xfrm>
          <a:prstGeom prst="rect">
            <a:avLst/>
          </a:prstGeom>
        </p:spPr>
        <p:txBody>
          <a:bodyPr wrap="square">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期中前</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
            </a:r>
            <a:br>
              <a:rPr lang="zh-TW" altLang="en-US" dirty="0">
                <a:latin typeface="微軟正黑體" panose="020B0604030504040204" pitchFamily="34" charset="-120"/>
                <a:ea typeface="微軟正黑體" panose="020B0604030504040204" pitchFamily="34" charset="-120"/>
              </a:rPr>
            </a:br>
            <a:endParaRPr lang="zh-TW" altLang="en-US" dirty="0">
              <a:latin typeface="微軟正黑體" panose="020B0604030504040204" pitchFamily="34" charset="-120"/>
              <a:ea typeface="微軟正黑體" panose="020B0604030504040204" pitchFamily="34" charset="-120"/>
            </a:endParaRPr>
          </a:p>
        </p:txBody>
      </p:sp>
      <p:sp>
        <p:nvSpPr>
          <p:cNvPr id="23" name="矩形 6"/>
          <p:cNvSpPr/>
          <p:nvPr/>
        </p:nvSpPr>
        <p:spPr>
          <a:xfrm>
            <a:off x="1465334" y="4427291"/>
            <a:ext cx="1046695" cy="923330"/>
          </a:xfrm>
          <a:prstGeom prst="rect">
            <a:avLst/>
          </a:prstGeom>
        </p:spPr>
        <p:txBody>
          <a:bodyPr wrap="square">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期中後</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
            </a:r>
            <a:br>
              <a:rPr lang="zh-TW" altLang="en-US" dirty="0">
                <a:latin typeface="微軟正黑體" panose="020B0604030504040204" pitchFamily="34" charset="-120"/>
                <a:ea typeface="微軟正黑體" panose="020B0604030504040204" pitchFamily="34" charset="-120"/>
              </a:rPr>
            </a:br>
            <a:endParaRPr lang="zh-TW" altLang="en-US" dirty="0">
              <a:latin typeface="微軟正黑體" panose="020B0604030504040204" pitchFamily="34" charset="-120"/>
              <a:ea typeface="微軟正黑體" panose="020B0604030504040204" pitchFamily="34" charset="-120"/>
            </a:endParaRPr>
          </a:p>
        </p:txBody>
      </p:sp>
      <p:sp>
        <p:nvSpPr>
          <p:cNvPr id="24" name="矩形 7"/>
          <p:cNvSpPr/>
          <p:nvPr/>
        </p:nvSpPr>
        <p:spPr>
          <a:xfrm>
            <a:off x="4140355" y="6105264"/>
            <a:ext cx="4642618" cy="461665"/>
          </a:xfrm>
          <a:prstGeom prst="rect">
            <a:avLst/>
          </a:prstGeom>
        </p:spPr>
        <p:txBody>
          <a:bodyPr wrap="none">
            <a:spAutoFit/>
          </a:bodyPr>
          <a:lstStyle/>
          <a:p>
            <a:r>
              <a:rPr lang="zh-TW" altLang="en-US" sz="2400" b="1" dirty="0">
                <a:solidFill>
                  <a:srgbClr val="F39140"/>
                </a:solidFill>
                <a:latin typeface="微軟正黑體" panose="020B0604030504040204" pitchFamily="34" charset="-120"/>
                <a:ea typeface="微軟正黑體" panose="020B0604030504040204" pitchFamily="34" charset="-120"/>
              </a:rPr>
              <a:t>低高群</a:t>
            </a:r>
            <a:r>
              <a:rPr lang="zh-TW" altLang="en-US" sz="2400" b="1" dirty="0">
                <a:solidFill>
                  <a:srgbClr val="C00000"/>
                </a:solidFill>
                <a:latin typeface="微軟正黑體" panose="020B0604030504040204" pitchFamily="34" charset="-120"/>
                <a:ea typeface="微軟正黑體" panose="020B0604030504040204" pitchFamily="34" charset="-120"/>
              </a:rPr>
              <a:t>的繳交次數上升幅度最大</a:t>
            </a:r>
          </a:p>
        </p:txBody>
      </p:sp>
      <p:pic>
        <p:nvPicPr>
          <p:cNvPr id="25" name="Picture 3" descr="https://lh6.googleusercontent.com/83MQB2tD0-n7DiSuA1JPd91XW6H0dTvtiag3uQJYGit2XPfGPxRswHHzvEJpxIIUEJugLln8O9q6euKn7iNaV1iuyyZ8zTQq7Cj0bncO-HS5w7B6W2ISmbO9WIYC449cZ2tmnSoaM_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045" y="3429000"/>
            <a:ext cx="7607240" cy="267626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lh4.googleusercontent.com/5evv73ymMWHpQJe0fURQ6jYQpsSpxyGJE3h3PaziafGgTPmuoeVmrjpyNzpCGPMAm7eNmhHwn8GawtkitkJEf8yMLrRzgv0KdKVYxmiswwbkW8KV8r6t6NaE1etbqbvA1Qahw2vxzt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204" y="760718"/>
            <a:ext cx="7542922" cy="2668282"/>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7"/>
          <p:cNvSpPr/>
          <p:nvPr/>
        </p:nvSpPr>
        <p:spPr>
          <a:xfrm>
            <a:off x="5026913" y="299053"/>
            <a:ext cx="2869503" cy="461665"/>
          </a:xfrm>
          <a:prstGeom prst="rect">
            <a:avLst/>
          </a:prstGeom>
        </p:spPr>
        <p:txBody>
          <a:bodyPr wrap="none">
            <a:spAutoFit/>
          </a:bodyPr>
          <a:lstStyle/>
          <a:p>
            <a:r>
              <a:rPr lang="en-US" altLang="zh-TW" sz="2400" b="1" dirty="0">
                <a:latin typeface="Noto Sans TC" panose="020B0500000000000000" pitchFamily="34" charset="-120"/>
                <a:ea typeface="Noto Sans TC" panose="020B0500000000000000" pitchFamily="34" charset="-120"/>
              </a:rPr>
              <a:t>AC</a:t>
            </a:r>
            <a:r>
              <a:rPr lang="zh-TW" altLang="en-US" sz="2400" b="1" dirty="0">
                <a:latin typeface="Noto Sans TC" panose="020B0500000000000000" pitchFamily="34" charset="-120"/>
                <a:ea typeface="Noto Sans TC" panose="020B0500000000000000" pitchFamily="34" charset="-120"/>
              </a:rPr>
              <a:t> 前繳交次數平均</a:t>
            </a:r>
          </a:p>
        </p:txBody>
      </p:sp>
      <p:sp>
        <p:nvSpPr>
          <p:cNvPr id="9" name="橢圓 4">
            <a:extLst>
              <a:ext uri="{FF2B5EF4-FFF2-40B4-BE49-F238E27FC236}">
                <a16:creationId xmlns:a16="http://schemas.microsoft.com/office/drawing/2014/main" id="{C0E80ADD-2054-40BD-8D5B-E5FBD56A3FEF}"/>
              </a:ext>
            </a:extLst>
          </p:cNvPr>
          <p:cNvSpPr/>
          <p:nvPr/>
        </p:nvSpPr>
        <p:spPr>
          <a:xfrm>
            <a:off x="4580374" y="2061406"/>
            <a:ext cx="783362" cy="545720"/>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4">
            <a:extLst>
              <a:ext uri="{FF2B5EF4-FFF2-40B4-BE49-F238E27FC236}">
                <a16:creationId xmlns:a16="http://schemas.microsoft.com/office/drawing/2014/main" id="{630B0B68-0230-432B-9817-A61214511DC2}"/>
              </a:ext>
            </a:extLst>
          </p:cNvPr>
          <p:cNvSpPr/>
          <p:nvPr/>
        </p:nvSpPr>
        <p:spPr>
          <a:xfrm>
            <a:off x="5234578" y="4696235"/>
            <a:ext cx="783362" cy="545720"/>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8820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7250" y="942664"/>
            <a:ext cx="1695450" cy="111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Rectangle 4"/>
          <p:cNvSpPr/>
          <p:nvPr/>
        </p:nvSpPr>
        <p:spPr>
          <a:xfrm>
            <a:off x="-2127250" y="3152464"/>
            <a:ext cx="1695450" cy="11176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5"/>
          <p:cNvSpPr/>
          <p:nvPr/>
        </p:nvSpPr>
        <p:spPr>
          <a:xfrm>
            <a:off x="-2127250" y="-187636"/>
            <a:ext cx="169545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6"/>
          <p:cNvSpPr/>
          <p:nvPr/>
        </p:nvSpPr>
        <p:spPr>
          <a:xfrm>
            <a:off x="-3729808" y="-200336"/>
            <a:ext cx="1028700" cy="11176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Rectangle 7"/>
          <p:cNvSpPr/>
          <p:nvPr/>
        </p:nvSpPr>
        <p:spPr>
          <a:xfrm>
            <a:off x="-3729808" y="917264"/>
            <a:ext cx="1028700" cy="1117600"/>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3729808" y="2034864"/>
            <a:ext cx="1028700" cy="1117600"/>
          </a:xfrm>
          <a:prstGeom prst="rect">
            <a:avLst/>
          </a:prstGeom>
          <a:solidFill>
            <a:srgbClr val="B8B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9"/>
          <p:cNvSpPr/>
          <p:nvPr/>
        </p:nvSpPr>
        <p:spPr>
          <a:xfrm>
            <a:off x="-2127250" y="2072964"/>
            <a:ext cx="1695450" cy="1117600"/>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
        <p:nvSpPr>
          <p:cNvPr id="11" name="Rectangle 10"/>
          <p:cNvSpPr/>
          <p:nvPr/>
        </p:nvSpPr>
        <p:spPr>
          <a:xfrm>
            <a:off x="0" y="0"/>
            <a:ext cx="3859496" cy="6858000"/>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C17137"/>
              </a:solidFill>
            </a:endParaRPr>
          </a:p>
        </p:txBody>
      </p:sp>
      <p:sp>
        <p:nvSpPr>
          <p:cNvPr id="12" name="TextBox 11"/>
          <p:cNvSpPr txBox="1"/>
          <p:nvPr/>
        </p:nvSpPr>
        <p:spPr>
          <a:xfrm>
            <a:off x="558148" y="4649756"/>
            <a:ext cx="2743200" cy="1323439"/>
          </a:xfrm>
          <a:prstGeom prst="rect">
            <a:avLst/>
          </a:prstGeom>
          <a:noFill/>
        </p:spPr>
        <p:txBody>
          <a:bodyPr wrap="square" rtlCol="0">
            <a:spAutoFit/>
          </a:bodyPr>
          <a:lstStyle/>
          <a:p>
            <a:r>
              <a:rPr lang="zh-TW" altLang="en-US" sz="8000" b="1" dirty="0">
                <a:solidFill>
                  <a:srgbClr val="FFFFFF"/>
                </a:solidFill>
                <a:latin typeface="Noto Sans TC" panose="020B0500000000000000" pitchFamily="34" charset="-120"/>
                <a:ea typeface="Noto Sans TC" panose="020B0500000000000000" pitchFamily="34" charset="-120"/>
              </a:rPr>
              <a:t>目錄</a:t>
            </a:r>
          </a:p>
        </p:txBody>
      </p:sp>
      <p:sp>
        <p:nvSpPr>
          <p:cNvPr id="16" name="文字方塊 6">
            <a:extLst>
              <a:ext uri="{FF2B5EF4-FFF2-40B4-BE49-F238E27FC236}">
                <a16:creationId xmlns:a16="http://schemas.microsoft.com/office/drawing/2014/main" id="{4FB6DDA2-D8FB-43A3-91E4-54EE8EFF902A}"/>
              </a:ext>
            </a:extLst>
          </p:cNvPr>
          <p:cNvSpPr txBox="1"/>
          <p:nvPr/>
        </p:nvSpPr>
        <p:spPr>
          <a:xfrm>
            <a:off x="5442642" y="1709279"/>
            <a:ext cx="1826141" cy="584775"/>
          </a:xfrm>
          <a:prstGeom prst="rect">
            <a:avLst/>
          </a:prstGeom>
          <a:noFill/>
        </p:spPr>
        <p:txBody>
          <a:bodyPr wrap="none" rtlCol="0">
            <a:spAutoFit/>
          </a:bodyPr>
          <a:lstStyle/>
          <a:p>
            <a:pPr fontAlgn="base"/>
            <a:r>
              <a:rPr lang="zh-TW" altLang="en-US" sz="3200" dirty="0">
                <a:latin typeface="Noto Sans TC" panose="020B0500000000000000" pitchFamily="34" charset="-120"/>
                <a:ea typeface="Noto Sans TC" panose="020B0500000000000000" pitchFamily="34" charset="-120"/>
                <a:cs typeface="Noto Sans SemBd" panose="020B0702040504020204" pitchFamily="34"/>
              </a:rPr>
              <a:t>研究動機</a:t>
            </a:r>
          </a:p>
        </p:txBody>
      </p:sp>
      <p:sp>
        <p:nvSpPr>
          <p:cNvPr id="17" name="文字方塊 7">
            <a:extLst>
              <a:ext uri="{FF2B5EF4-FFF2-40B4-BE49-F238E27FC236}">
                <a16:creationId xmlns:a16="http://schemas.microsoft.com/office/drawing/2014/main" id="{A7133F5D-E035-4FDA-B2E6-A889E1C173AA}"/>
              </a:ext>
            </a:extLst>
          </p:cNvPr>
          <p:cNvSpPr txBox="1"/>
          <p:nvPr/>
        </p:nvSpPr>
        <p:spPr>
          <a:xfrm>
            <a:off x="5442642" y="2429718"/>
            <a:ext cx="3057247" cy="584775"/>
          </a:xfrm>
          <a:prstGeom prst="rect">
            <a:avLst/>
          </a:prstGeom>
          <a:noFill/>
        </p:spPr>
        <p:txBody>
          <a:bodyPr wrap="none" rtlCol="0">
            <a:spAutoFit/>
          </a:bodyPr>
          <a:lstStyle/>
          <a:p>
            <a:r>
              <a:rPr lang="zh-TW" altLang="en-US" sz="3200" dirty="0">
                <a:latin typeface="Noto Sans TC" panose="020B0500000000000000" pitchFamily="34" charset="-120"/>
                <a:ea typeface="Noto Sans TC" panose="020B0500000000000000" pitchFamily="34" charset="-120"/>
                <a:cs typeface="Noto Sans SemBd" panose="020B0702040504020204" pitchFamily="34"/>
              </a:rPr>
              <a:t>資料來源與描述</a:t>
            </a:r>
            <a:endParaRPr lang="en-US" altLang="zh-TW" sz="3200" dirty="0">
              <a:latin typeface="Noto Sans TC" panose="020B0500000000000000" pitchFamily="34" charset="-120"/>
              <a:ea typeface="Noto Sans TC" panose="020B0500000000000000" pitchFamily="34" charset="-120"/>
              <a:cs typeface="Noto Sans SemBd" panose="020B0702040504020204" pitchFamily="34"/>
            </a:endParaRPr>
          </a:p>
        </p:txBody>
      </p:sp>
      <p:sp>
        <p:nvSpPr>
          <p:cNvPr id="18" name="文字方塊 8">
            <a:extLst>
              <a:ext uri="{FF2B5EF4-FFF2-40B4-BE49-F238E27FC236}">
                <a16:creationId xmlns:a16="http://schemas.microsoft.com/office/drawing/2014/main" id="{752060C7-EFD8-46B9-B3C4-7EFE6A621925}"/>
              </a:ext>
            </a:extLst>
          </p:cNvPr>
          <p:cNvSpPr txBox="1"/>
          <p:nvPr/>
        </p:nvSpPr>
        <p:spPr>
          <a:xfrm>
            <a:off x="5442640" y="3150157"/>
            <a:ext cx="1826141" cy="584775"/>
          </a:xfrm>
          <a:prstGeom prst="rect">
            <a:avLst/>
          </a:prstGeom>
          <a:noFill/>
        </p:spPr>
        <p:txBody>
          <a:bodyPr wrap="none" rtlCol="0">
            <a:spAutoFit/>
          </a:bodyPr>
          <a:lstStyle/>
          <a:p>
            <a:pPr fontAlgn="base"/>
            <a:r>
              <a:rPr lang="zh-TW" altLang="en-US" sz="3200" dirty="0">
                <a:latin typeface="Noto Sans TC" panose="020B0500000000000000" pitchFamily="34" charset="-120"/>
                <a:ea typeface="Noto Sans TC" panose="020B0500000000000000" pitchFamily="34" charset="-120"/>
                <a:cs typeface="Noto Sans SemBd" panose="020B0702040504020204" pitchFamily="34"/>
              </a:rPr>
              <a:t>分析方法</a:t>
            </a:r>
          </a:p>
        </p:txBody>
      </p:sp>
      <p:sp>
        <p:nvSpPr>
          <p:cNvPr id="19" name="文字方塊 9">
            <a:extLst>
              <a:ext uri="{FF2B5EF4-FFF2-40B4-BE49-F238E27FC236}">
                <a16:creationId xmlns:a16="http://schemas.microsoft.com/office/drawing/2014/main" id="{E8A2DE5B-2E5D-403B-BEC4-B1F3823FA09D}"/>
              </a:ext>
            </a:extLst>
          </p:cNvPr>
          <p:cNvSpPr txBox="1"/>
          <p:nvPr/>
        </p:nvSpPr>
        <p:spPr>
          <a:xfrm>
            <a:off x="5442639" y="3870596"/>
            <a:ext cx="1826141" cy="584775"/>
          </a:xfrm>
          <a:prstGeom prst="rect">
            <a:avLst/>
          </a:prstGeom>
          <a:noFill/>
        </p:spPr>
        <p:txBody>
          <a:bodyPr wrap="none" rtlCol="0">
            <a:spAutoFit/>
          </a:bodyPr>
          <a:lstStyle/>
          <a:p>
            <a:r>
              <a:rPr lang="zh-TW" altLang="en-US" sz="3200" dirty="0">
                <a:latin typeface="Noto Sans TC" panose="020B0500000000000000" pitchFamily="34" charset="-120"/>
                <a:ea typeface="Noto Sans TC" panose="020B0500000000000000" pitchFamily="34" charset="-120"/>
                <a:cs typeface="Noto Sans SemBd" panose="020B0702040504020204" pitchFamily="34"/>
              </a:rPr>
              <a:t>分析項目</a:t>
            </a:r>
            <a:endParaRPr lang="en-US" altLang="zh-TW" sz="3200" dirty="0">
              <a:latin typeface="Noto Sans TC" panose="020B0500000000000000" pitchFamily="34" charset="-120"/>
              <a:ea typeface="Noto Sans TC" panose="020B0500000000000000" pitchFamily="34" charset="-120"/>
              <a:cs typeface="Noto Sans SemBd" panose="020B0702040504020204" pitchFamily="34"/>
            </a:endParaRPr>
          </a:p>
        </p:txBody>
      </p:sp>
      <p:sp>
        <p:nvSpPr>
          <p:cNvPr id="23" name="文字方塊 16">
            <a:extLst>
              <a:ext uri="{FF2B5EF4-FFF2-40B4-BE49-F238E27FC236}">
                <a16:creationId xmlns:a16="http://schemas.microsoft.com/office/drawing/2014/main" id="{E58F25AD-6B97-4F8B-B308-E86EDA73A4C3}"/>
              </a:ext>
            </a:extLst>
          </p:cNvPr>
          <p:cNvSpPr txBox="1"/>
          <p:nvPr/>
        </p:nvSpPr>
        <p:spPr>
          <a:xfrm>
            <a:off x="5442639" y="4591035"/>
            <a:ext cx="1826141" cy="584775"/>
          </a:xfrm>
          <a:prstGeom prst="rect">
            <a:avLst/>
          </a:prstGeom>
          <a:noFill/>
        </p:spPr>
        <p:txBody>
          <a:bodyPr wrap="none" rtlCol="0">
            <a:spAutoFit/>
          </a:bodyPr>
          <a:lstStyle/>
          <a:p>
            <a:r>
              <a:rPr lang="zh-TW" altLang="en-US" sz="3200" dirty="0">
                <a:latin typeface="Noto Sans TC" panose="020B0500000000000000" pitchFamily="34" charset="-120"/>
                <a:ea typeface="Noto Sans TC" panose="020B0500000000000000" pitchFamily="34" charset="-120"/>
                <a:cs typeface="Noto Sans SemBd" panose="020B0702040504020204" pitchFamily="34"/>
              </a:rPr>
              <a:t>假設檢定</a:t>
            </a:r>
          </a:p>
        </p:txBody>
      </p:sp>
      <p:sp>
        <p:nvSpPr>
          <p:cNvPr id="27" name="Rounded Rectangle 26"/>
          <p:cNvSpPr/>
          <p:nvPr/>
        </p:nvSpPr>
        <p:spPr>
          <a:xfrm>
            <a:off x="4918389" y="1891056"/>
            <a:ext cx="188966" cy="193536"/>
          </a:xfrm>
          <a:prstGeom prst="roundRect">
            <a:avLst>
              <a:gd name="adj" fmla="val 44253"/>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Rounded Rectangle 31"/>
          <p:cNvSpPr/>
          <p:nvPr/>
        </p:nvSpPr>
        <p:spPr>
          <a:xfrm>
            <a:off x="4918389" y="2621170"/>
            <a:ext cx="188966" cy="193536"/>
          </a:xfrm>
          <a:prstGeom prst="roundRect">
            <a:avLst>
              <a:gd name="adj" fmla="val 44253"/>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Rounded Rectangle 32"/>
          <p:cNvSpPr/>
          <p:nvPr/>
        </p:nvSpPr>
        <p:spPr>
          <a:xfrm>
            <a:off x="4918389" y="3351284"/>
            <a:ext cx="188966" cy="193536"/>
          </a:xfrm>
          <a:prstGeom prst="roundRect">
            <a:avLst>
              <a:gd name="adj" fmla="val 44253"/>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Rounded Rectangle 33"/>
          <p:cNvSpPr/>
          <p:nvPr/>
        </p:nvSpPr>
        <p:spPr>
          <a:xfrm>
            <a:off x="4918389" y="4081398"/>
            <a:ext cx="188966" cy="193536"/>
          </a:xfrm>
          <a:prstGeom prst="roundRect">
            <a:avLst>
              <a:gd name="adj" fmla="val 44253"/>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Rounded Rectangle 34"/>
          <p:cNvSpPr/>
          <p:nvPr/>
        </p:nvSpPr>
        <p:spPr>
          <a:xfrm>
            <a:off x="4918389" y="4811512"/>
            <a:ext cx="188966" cy="193536"/>
          </a:xfrm>
          <a:prstGeom prst="roundRect">
            <a:avLst>
              <a:gd name="adj" fmla="val 44253"/>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Rounded Rectangle 35"/>
          <p:cNvSpPr/>
          <p:nvPr/>
        </p:nvSpPr>
        <p:spPr>
          <a:xfrm>
            <a:off x="4918389" y="5541627"/>
            <a:ext cx="188966" cy="193536"/>
          </a:xfrm>
          <a:prstGeom prst="roundRect">
            <a:avLst>
              <a:gd name="adj" fmla="val 44253"/>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9" name="Picture 38"/>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645990" y="722771"/>
            <a:ext cx="388029" cy="388029"/>
          </a:xfrm>
          <a:prstGeom prst="rect">
            <a:avLst/>
          </a:prstGeom>
        </p:spPr>
      </p:pic>
      <p:cxnSp>
        <p:nvCxnSpPr>
          <p:cNvPr id="40" name="Straight Connector 39"/>
          <p:cNvCxnSpPr/>
          <p:nvPr/>
        </p:nvCxnSpPr>
        <p:spPr>
          <a:xfrm flipV="1">
            <a:off x="1219200" y="907428"/>
            <a:ext cx="2640296" cy="9836"/>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859496" y="907428"/>
            <a:ext cx="8332504" cy="225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字方塊 16">
            <a:extLst>
              <a:ext uri="{FF2B5EF4-FFF2-40B4-BE49-F238E27FC236}">
                <a16:creationId xmlns:a16="http://schemas.microsoft.com/office/drawing/2014/main" id="{8E507F8C-25D8-B948-B2D9-FD7FF83F3F9F}"/>
              </a:ext>
            </a:extLst>
          </p:cNvPr>
          <p:cNvSpPr txBox="1"/>
          <p:nvPr/>
        </p:nvSpPr>
        <p:spPr>
          <a:xfrm>
            <a:off x="5442639" y="5311475"/>
            <a:ext cx="1005403" cy="584775"/>
          </a:xfrm>
          <a:prstGeom prst="rect">
            <a:avLst/>
          </a:prstGeom>
          <a:noFill/>
        </p:spPr>
        <p:txBody>
          <a:bodyPr wrap="none" rtlCol="0">
            <a:spAutoFit/>
          </a:bodyPr>
          <a:lstStyle/>
          <a:p>
            <a:r>
              <a:rPr lang="zh-TW" altLang="en-US" sz="3200" dirty="0">
                <a:latin typeface="Noto Sans TC" panose="020B0500000000000000" pitchFamily="34" charset="-120"/>
                <a:ea typeface="Noto Sans TC" panose="020B0500000000000000" pitchFamily="34" charset="-120"/>
                <a:cs typeface="Noto Sans SemBd" panose="020B0702040504020204" pitchFamily="34"/>
              </a:rPr>
              <a:t>總結</a:t>
            </a:r>
          </a:p>
        </p:txBody>
      </p:sp>
    </p:spTree>
    <p:extLst>
      <p:ext uri="{BB962C8B-B14F-4D97-AF65-F5344CB8AC3E}">
        <p14:creationId xmlns:p14="http://schemas.microsoft.com/office/powerpoint/2010/main" val="2607327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7"/>
          <p:cNvSpPr/>
          <p:nvPr/>
        </p:nvSpPr>
        <p:spPr>
          <a:xfrm>
            <a:off x="4661248" y="358147"/>
            <a:ext cx="2869503" cy="461665"/>
          </a:xfrm>
          <a:prstGeom prst="rect">
            <a:avLst/>
          </a:prstGeom>
        </p:spPr>
        <p:txBody>
          <a:bodyPr wrap="none">
            <a:spAutoFit/>
          </a:bodyPr>
          <a:lstStyle/>
          <a:p>
            <a:r>
              <a:rPr lang="en-US" altLang="zh-TW" sz="2400" b="1" dirty="0">
                <a:latin typeface="Noto Sans TC" panose="020B0500000000000000" pitchFamily="34" charset="-120"/>
                <a:ea typeface="Noto Sans TC" panose="020B0500000000000000" pitchFamily="34" charset="-120"/>
              </a:rPr>
              <a:t>AC</a:t>
            </a:r>
            <a:r>
              <a:rPr lang="zh-TW" altLang="en-US" sz="2400" b="1" dirty="0">
                <a:latin typeface="Noto Sans TC" panose="020B0500000000000000" pitchFamily="34" charset="-120"/>
                <a:ea typeface="Noto Sans TC" panose="020B0500000000000000" pitchFamily="34" charset="-120"/>
              </a:rPr>
              <a:t> 後上傳次數平均</a:t>
            </a:r>
          </a:p>
        </p:txBody>
      </p:sp>
      <p:sp>
        <p:nvSpPr>
          <p:cNvPr id="21" name="矩形 5"/>
          <p:cNvSpPr/>
          <p:nvPr/>
        </p:nvSpPr>
        <p:spPr>
          <a:xfrm>
            <a:off x="2549119" y="3900622"/>
            <a:ext cx="237566" cy="369332"/>
          </a:xfrm>
          <a:prstGeom prst="rect">
            <a:avLst/>
          </a:prstGeom>
        </p:spPr>
        <p:txBody>
          <a:bodyPr wrap="none">
            <a:spAutoFit/>
          </a:bodyPr>
          <a:lstStyle/>
          <a:p>
            <a:r>
              <a:rPr lang="zh-TW" altLang="en-US" dirty="0"/>
              <a:t> </a:t>
            </a:r>
          </a:p>
        </p:txBody>
      </p:sp>
      <p:sp>
        <p:nvSpPr>
          <p:cNvPr id="22" name="矩形 4"/>
          <p:cNvSpPr/>
          <p:nvPr/>
        </p:nvSpPr>
        <p:spPr>
          <a:xfrm>
            <a:off x="1415800" y="2028233"/>
            <a:ext cx="1133319" cy="923330"/>
          </a:xfrm>
          <a:prstGeom prst="rect">
            <a:avLst/>
          </a:prstGeom>
        </p:spPr>
        <p:txBody>
          <a:bodyPr wrap="square">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期中前</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
            </a:r>
            <a:br>
              <a:rPr lang="zh-TW" altLang="en-US" dirty="0">
                <a:latin typeface="微軟正黑體" panose="020B0604030504040204" pitchFamily="34" charset="-120"/>
                <a:ea typeface="微軟正黑體" panose="020B0604030504040204" pitchFamily="34" charset="-120"/>
              </a:rPr>
            </a:br>
            <a:endParaRPr lang="zh-TW" altLang="en-US" dirty="0">
              <a:latin typeface="微軟正黑體" panose="020B0604030504040204" pitchFamily="34" charset="-120"/>
              <a:ea typeface="微軟正黑體" panose="020B0604030504040204" pitchFamily="34" charset="-120"/>
            </a:endParaRPr>
          </a:p>
        </p:txBody>
      </p:sp>
      <p:sp>
        <p:nvSpPr>
          <p:cNvPr id="23" name="矩形 6"/>
          <p:cNvSpPr/>
          <p:nvPr/>
        </p:nvSpPr>
        <p:spPr>
          <a:xfrm>
            <a:off x="1439153" y="4516137"/>
            <a:ext cx="1046695" cy="923330"/>
          </a:xfrm>
          <a:prstGeom prst="rect">
            <a:avLst/>
          </a:prstGeom>
        </p:spPr>
        <p:txBody>
          <a:bodyPr wrap="square">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期中後</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
            </a:r>
            <a:br>
              <a:rPr lang="zh-TW" altLang="en-US" dirty="0">
                <a:latin typeface="微軟正黑體" panose="020B0604030504040204" pitchFamily="34" charset="-120"/>
                <a:ea typeface="微軟正黑體" panose="020B0604030504040204" pitchFamily="34" charset="-120"/>
              </a:rPr>
            </a:br>
            <a:endParaRPr lang="zh-TW" altLang="en-US" dirty="0">
              <a:latin typeface="微軟正黑體" panose="020B0604030504040204" pitchFamily="34" charset="-120"/>
              <a:ea typeface="微軟正黑體" panose="020B0604030504040204" pitchFamily="34" charset="-120"/>
            </a:endParaRPr>
          </a:p>
        </p:txBody>
      </p:sp>
      <p:sp>
        <p:nvSpPr>
          <p:cNvPr id="24" name="矩形 7"/>
          <p:cNvSpPr/>
          <p:nvPr/>
        </p:nvSpPr>
        <p:spPr>
          <a:xfrm>
            <a:off x="2525470" y="6241706"/>
            <a:ext cx="7994946" cy="461665"/>
          </a:xfrm>
          <a:prstGeom prst="rect">
            <a:avLst/>
          </a:prstGeom>
        </p:spPr>
        <p:txBody>
          <a:bodyPr wrap="none">
            <a:spAutoFit/>
          </a:bodyPr>
          <a:lstStyle/>
          <a:p>
            <a:pPr algn="ctr"/>
            <a:r>
              <a:rPr lang="en-US" altLang="zh-TW" sz="2400" b="1" dirty="0">
                <a:solidFill>
                  <a:srgbClr val="C00000"/>
                </a:solidFill>
                <a:latin typeface="微軟正黑體" panose="020B0604030504040204" pitchFamily="34" charset="-120"/>
                <a:ea typeface="微軟正黑體" panose="020B0604030504040204" pitchFamily="34" charset="-120"/>
              </a:rPr>
              <a:t>AC</a:t>
            </a:r>
            <a:r>
              <a:rPr lang="zh-TW" altLang="en-US" sz="2400" b="1" dirty="0">
                <a:solidFill>
                  <a:srgbClr val="C00000"/>
                </a:solidFill>
                <a:latin typeface="微軟正黑體" panose="020B0604030504040204" pitchFamily="34" charset="-120"/>
                <a:ea typeface="微軟正黑體" panose="020B0604030504040204" pitchFamily="34" charset="-120"/>
              </a:rPr>
              <a:t> 後會繼續精進自己的程式碼的，一直都是</a:t>
            </a:r>
            <a:r>
              <a:rPr lang="zh-TW" altLang="en-US" sz="2400" b="1" dirty="0">
                <a:solidFill>
                  <a:srgbClr val="F39140"/>
                </a:solidFill>
                <a:latin typeface="微軟正黑體" panose="020B0604030504040204" pitchFamily="34" charset="-120"/>
                <a:ea typeface="微軟正黑體" panose="020B0604030504040204" pitchFamily="34" charset="-120"/>
              </a:rPr>
              <a:t>高高群</a:t>
            </a:r>
            <a:r>
              <a:rPr lang="zh-TW" altLang="en-US" sz="2400" b="1" dirty="0">
                <a:solidFill>
                  <a:srgbClr val="C00000"/>
                </a:solidFill>
                <a:latin typeface="微軟正黑體" panose="020B0604030504040204" pitchFamily="34" charset="-120"/>
                <a:ea typeface="微軟正黑體" panose="020B0604030504040204" pitchFamily="34" charset="-120"/>
              </a:rPr>
              <a:t>最多</a:t>
            </a:r>
          </a:p>
        </p:txBody>
      </p:sp>
      <p:pic>
        <p:nvPicPr>
          <p:cNvPr id="12" name="Picture 3" descr="https://lh5.googleusercontent.com/AHdiaETqFd0TIjvSbDS7eLCcKvRezEcRYx0ZYkal65Zw0rjjr62MfZDTujxQmDMx9Efm-L602EFobt0pRbP8gCbaOdJaQbTHpYDSAa0rI4OL7gW_z1R3Xk42lNAmXsRTF1WUW4Y5h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431" y="3475358"/>
            <a:ext cx="7613025" cy="27040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lh6.googleusercontent.com/lQOhqAMmvMNu8EehPrm9YxBDhSqTSvnMqpR3znyqeXJPvpUOO5yOBx90MuPQezNB9GtkIDkcrFthQnOMcMLFPsWOadbuBJ81S_dPSwmIQ7FJWzgeZ2savmKPGhgbntsZUcGGl6Ii8x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431" y="893926"/>
            <a:ext cx="7613025" cy="2701750"/>
          </a:xfrm>
          <a:prstGeom prst="rect">
            <a:avLst/>
          </a:prstGeom>
          <a:noFill/>
          <a:extLst>
            <a:ext uri="{909E8E84-426E-40DD-AFC4-6F175D3DCCD1}">
              <a14:hiddenFill xmlns:a14="http://schemas.microsoft.com/office/drawing/2010/main">
                <a:solidFill>
                  <a:srgbClr val="FFFFFF"/>
                </a:solidFill>
              </a14:hiddenFill>
            </a:ext>
          </a:extLst>
        </p:spPr>
      </p:pic>
      <p:sp>
        <p:nvSpPr>
          <p:cNvPr id="9" name="橢圓 4">
            <a:extLst>
              <a:ext uri="{FF2B5EF4-FFF2-40B4-BE49-F238E27FC236}">
                <a16:creationId xmlns:a16="http://schemas.microsoft.com/office/drawing/2014/main" id="{4FFF88EB-FDF7-4933-B429-99522F5548BD}"/>
              </a:ext>
            </a:extLst>
          </p:cNvPr>
          <p:cNvSpPr/>
          <p:nvPr/>
        </p:nvSpPr>
        <p:spPr>
          <a:xfrm>
            <a:off x="3885279" y="1056311"/>
            <a:ext cx="653266" cy="545720"/>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4">
            <a:extLst>
              <a:ext uri="{FF2B5EF4-FFF2-40B4-BE49-F238E27FC236}">
                <a16:creationId xmlns:a16="http://schemas.microsoft.com/office/drawing/2014/main" id="{6EE1E3EB-1996-4996-81D4-F2D9849D821D}"/>
              </a:ext>
            </a:extLst>
          </p:cNvPr>
          <p:cNvSpPr/>
          <p:nvPr/>
        </p:nvSpPr>
        <p:spPr>
          <a:xfrm>
            <a:off x="3963336" y="3648894"/>
            <a:ext cx="653266" cy="545720"/>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64982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16">
            <a:extLst>
              <a:ext uri="{FF2B5EF4-FFF2-40B4-BE49-F238E27FC236}">
                <a16:creationId xmlns:a16="http://schemas.microsoft.com/office/drawing/2014/main" id="{116F0FE4-3256-4979-A4BC-D34C4AE26705}"/>
              </a:ext>
            </a:extLst>
          </p:cNvPr>
          <p:cNvSpPr txBox="1"/>
          <p:nvPr/>
        </p:nvSpPr>
        <p:spPr>
          <a:xfrm>
            <a:off x="3597860" y="3653361"/>
            <a:ext cx="5262979" cy="769441"/>
          </a:xfrm>
          <a:prstGeom prst="rect">
            <a:avLst/>
          </a:prstGeom>
          <a:noFill/>
        </p:spPr>
        <p:txBody>
          <a:bodyPr wrap="none" rtlCol="0">
            <a:spAutoFit/>
          </a:bodyPr>
          <a:lstStyle/>
          <a:p>
            <a:pPr algn="ctr"/>
            <a:r>
              <a:rPr lang="zh-TW" altLang="en-US" sz="4400" b="1" dirty="0">
                <a:latin typeface="Noto Sans TC" panose="020B0500000000000000" pitchFamily="34" charset="-120"/>
                <a:ea typeface="Noto Sans TC" panose="020B0500000000000000" pitchFamily="34" charset="-120"/>
              </a:rPr>
              <a:t>死線戰士不分你我？</a:t>
            </a:r>
          </a:p>
        </p:txBody>
      </p:sp>
      <p:sp>
        <p:nvSpPr>
          <p:cNvPr id="5" name="TextBox 4"/>
          <p:cNvSpPr txBox="1"/>
          <p:nvPr/>
        </p:nvSpPr>
        <p:spPr>
          <a:xfrm>
            <a:off x="5265905" y="1881200"/>
            <a:ext cx="1926888" cy="1323439"/>
          </a:xfrm>
          <a:prstGeom prst="rect">
            <a:avLst/>
          </a:prstGeom>
          <a:noFill/>
        </p:spPr>
        <p:txBody>
          <a:bodyPr wrap="square" rtlCol="0">
            <a:spAutoFit/>
          </a:bodyPr>
          <a:lstStyle/>
          <a:p>
            <a:r>
              <a:rPr lang="en-US" altLang="zh-TW" sz="8000" b="1" dirty="0">
                <a:latin typeface="Noto Sans TC" panose="020B0500000000000000" pitchFamily="34" charset="-120"/>
                <a:ea typeface="Noto Sans TC" panose="020B0500000000000000" pitchFamily="34" charset="-120"/>
              </a:rPr>
              <a:t>Q3</a:t>
            </a:r>
            <a:endParaRPr lang="zh-TW" altLang="en-US" sz="8000"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1662071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5"/>
          <p:cNvSpPr/>
          <p:nvPr/>
        </p:nvSpPr>
        <p:spPr>
          <a:xfrm>
            <a:off x="1952219" y="3613666"/>
            <a:ext cx="237566" cy="369332"/>
          </a:xfrm>
          <a:prstGeom prst="rect">
            <a:avLst/>
          </a:prstGeom>
        </p:spPr>
        <p:txBody>
          <a:bodyPr wrap="none">
            <a:spAutoFit/>
          </a:bodyPr>
          <a:lstStyle/>
          <a:p>
            <a:r>
              <a:rPr lang="zh-TW" altLang="en-US" dirty="0"/>
              <a:t> </a:t>
            </a:r>
          </a:p>
        </p:txBody>
      </p:sp>
      <p:pic>
        <p:nvPicPr>
          <p:cNvPr id="20" name="Picture 2" descr="https://lh3.googleusercontent.com/eN7VJh_1V-rMBf-LxY6WM4o0o8bg9cU_gZ4zagE6PkrpwqKtki-vIMl7M_8U8OCRWeOzXYIeA9qfvYfEEW3EFrAZZDn7TJlwo6s3uqcQ8BOildJr1aPZ7bEuw01i8dPb5FE_XgZeF7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219" y="838371"/>
            <a:ext cx="8604985" cy="5341026"/>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6"/>
          <p:cNvSpPr/>
          <p:nvPr/>
        </p:nvSpPr>
        <p:spPr>
          <a:xfrm>
            <a:off x="3206710" y="303823"/>
            <a:ext cx="6096000" cy="523220"/>
          </a:xfrm>
          <a:prstGeom prst="rect">
            <a:avLst/>
          </a:prstGeom>
        </p:spPr>
        <p:txBody>
          <a:bodyPr>
            <a:spAutoFit/>
          </a:bodyPr>
          <a:lstStyle/>
          <a:p>
            <a:pPr algn="ctr"/>
            <a:r>
              <a:rPr lang="zh-TW" altLang="en-US" sz="2800" b="1" dirty="0">
                <a:solidFill>
                  <a:srgbClr val="000000"/>
                </a:solidFill>
                <a:latin typeface="Noto Sans TC" panose="020B0500000000000000" pitchFamily="34" charset="-120"/>
                <a:ea typeface="Noto Sans TC" panose="020B0500000000000000" pitchFamily="34" charset="-120"/>
              </a:rPr>
              <a:t>作業總上傳次數</a:t>
            </a:r>
            <a:endParaRPr lang="zh-TW" altLang="en-US" dirty="0">
              <a:latin typeface="Noto Sans TC" panose="020B0500000000000000" pitchFamily="34" charset="-120"/>
              <a:ea typeface="Noto Sans TC" panose="020B0500000000000000" pitchFamily="34" charset="-120"/>
            </a:endParaRPr>
          </a:p>
        </p:txBody>
      </p:sp>
      <p:sp>
        <p:nvSpPr>
          <p:cNvPr id="6" name="矩形 2"/>
          <p:cNvSpPr/>
          <p:nvPr/>
        </p:nvSpPr>
        <p:spPr>
          <a:xfrm>
            <a:off x="1065838" y="6154067"/>
            <a:ext cx="10377745" cy="400110"/>
          </a:xfrm>
          <a:prstGeom prst="rect">
            <a:avLst/>
          </a:prstGeom>
        </p:spPr>
        <p:txBody>
          <a:bodyPr wrap="square">
            <a:spAutoFit/>
          </a:bodyPr>
          <a:lstStyle/>
          <a:p>
            <a:pPr algn="ctr"/>
            <a:r>
              <a:rPr lang="zh-TW" altLang="en-US" sz="2000" b="1" dirty="0">
                <a:solidFill>
                  <a:srgbClr val="C00000"/>
                </a:solidFill>
                <a:latin typeface="微軟正黑體" panose="020B0604030504040204" pitchFamily="34" charset="-120"/>
                <a:ea typeface="微軟正黑體" panose="020B0604030504040204" pitchFamily="34" charset="-120"/>
              </a:rPr>
              <a:t>除了高高群外的三群，截止日前 </a:t>
            </a:r>
            <a:r>
              <a:rPr lang="en-US" altLang="zh-TW" sz="2000" b="1" dirty="0">
                <a:solidFill>
                  <a:srgbClr val="F39140"/>
                </a:solidFill>
                <a:latin typeface="微軟正黑體" panose="020B0604030504040204" pitchFamily="34" charset="-120"/>
                <a:ea typeface="微軟正黑體" panose="020B0604030504040204" pitchFamily="34" charset="-120"/>
              </a:rPr>
              <a:t>1</a:t>
            </a:r>
            <a:r>
              <a:rPr lang="zh-TW" altLang="en-US" sz="2000" b="1" dirty="0">
                <a:solidFill>
                  <a:srgbClr val="F39140"/>
                </a:solidFill>
                <a:latin typeface="微軟正黑體" panose="020B0604030504040204" pitchFamily="34" charset="-120"/>
                <a:ea typeface="微軟正黑體" panose="020B0604030504040204" pitchFamily="34" charset="-120"/>
              </a:rPr>
              <a:t> </a:t>
            </a:r>
            <a:r>
              <a:rPr lang="zh-TW" altLang="en-US" sz="2000" b="1" dirty="0">
                <a:solidFill>
                  <a:srgbClr val="C00000"/>
                </a:solidFill>
                <a:latin typeface="微軟正黑體" panose="020B0604030504040204" pitchFamily="34" charset="-120"/>
                <a:ea typeface="微軟正黑體" panose="020B0604030504040204" pitchFamily="34" charset="-120"/>
              </a:rPr>
              <a:t>天會有一個最高峰，</a:t>
            </a:r>
            <a:r>
              <a:rPr lang="zh-TW" altLang="en-US" sz="2000" b="1" dirty="0">
                <a:solidFill>
                  <a:srgbClr val="F39140"/>
                </a:solidFill>
                <a:latin typeface="微軟正黑體" panose="020B0604030504040204" pitchFamily="34" charset="-120"/>
                <a:ea typeface="微軟正黑體" panose="020B0604030504040204" pitchFamily="34" charset="-120"/>
              </a:rPr>
              <a:t>高高群</a:t>
            </a:r>
            <a:r>
              <a:rPr lang="zh-TW" altLang="en-US" sz="2000" b="1" dirty="0">
                <a:solidFill>
                  <a:srgbClr val="C00000"/>
                </a:solidFill>
                <a:latin typeface="微軟正黑體" panose="020B0604030504040204" pitchFamily="34" charset="-120"/>
                <a:ea typeface="微軟正黑體" panose="020B0604030504040204" pitchFamily="34" charset="-120"/>
              </a:rPr>
              <a:t>則是在前 </a:t>
            </a:r>
            <a:r>
              <a:rPr lang="en-US" altLang="zh-TW" sz="2000" b="1" dirty="0">
                <a:solidFill>
                  <a:srgbClr val="F39140"/>
                </a:solidFill>
                <a:latin typeface="微軟正黑體" panose="020B0604030504040204" pitchFamily="34" charset="-120"/>
                <a:ea typeface="微軟正黑體" panose="020B0604030504040204" pitchFamily="34" charset="-120"/>
              </a:rPr>
              <a:t>2</a:t>
            </a:r>
            <a:r>
              <a:rPr lang="zh-TW" altLang="en-US" sz="2000" b="1" dirty="0">
                <a:solidFill>
                  <a:srgbClr val="F39140"/>
                </a:solidFill>
                <a:latin typeface="微軟正黑體" panose="020B0604030504040204" pitchFamily="34" charset="-120"/>
                <a:ea typeface="微軟正黑體" panose="020B0604030504040204" pitchFamily="34" charset="-120"/>
              </a:rPr>
              <a:t> </a:t>
            </a:r>
            <a:r>
              <a:rPr lang="zh-TW" altLang="en-US" sz="2000" b="1" dirty="0">
                <a:solidFill>
                  <a:srgbClr val="C00000"/>
                </a:solidFill>
                <a:latin typeface="微軟正黑體" panose="020B0604030504040204" pitchFamily="34" charset="-120"/>
                <a:ea typeface="微軟正黑體" panose="020B0604030504040204" pitchFamily="34" charset="-120"/>
              </a:rPr>
              <a:t>天出現最高峰</a:t>
            </a:r>
            <a:endParaRPr lang="zh-TW" altLang="en-US" sz="2400" b="1" dirty="0">
              <a:solidFill>
                <a:srgbClr val="C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34586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16">
            <a:extLst>
              <a:ext uri="{FF2B5EF4-FFF2-40B4-BE49-F238E27FC236}">
                <a16:creationId xmlns:a16="http://schemas.microsoft.com/office/drawing/2014/main" id="{116F0FE4-3256-4979-A4BC-D34C4AE26705}"/>
              </a:ext>
            </a:extLst>
          </p:cNvPr>
          <p:cNvSpPr txBox="1"/>
          <p:nvPr/>
        </p:nvSpPr>
        <p:spPr>
          <a:xfrm>
            <a:off x="3464510" y="3653362"/>
            <a:ext cx="5262979" cy="769441"/>
          </a:xfrm>
          <a:prstGeom prst="rect">
            <a:avLst/>
          </a:prstGeom>
          <a:noFill/>
        </p:spPr>
        <p:txBody>
          <a:bodyPr wrap="none" rtlCol="0">
            <a:spAutoFit/>
          </a:bodyPr>
          <a:lstStyle/>
          <a:p>
            <a:pPr algn="ctr"/>
            <a:r>
              <a:rPr lang="zh-TW" altLang="en-US" sz="4400" b="1" dirty="0">
                <a:latin typeface="Noto Sans TC" panose="020B0500000000000000" pitchFamily="34" charset="-120"/>
                <a:ea typeface="Noto Sans TC" panose="020B0500000000000000" pitchFamily="34" charset="-120"/>
              </a:rPr>
              <a:t>高分群都超前部署？</a:t>
            </a:r>
          </a:p>
        </p:txBody>
      </p:sp>
      <p:sp>
        <p:nvSpPr>
          <p:cNvPr id="5" name="TextBox 4"/>
          <p:cNvSpPr txBox="1"/>
          <p:nvPr/>
        </p:nvSpPr>
        <p:spPr>
          <a:xfrm>
            <a:off x="5249287" y="1881199"/>
            <a:ext cx="1693424" cy="1323439"/>
          </a:xfrm>
          <a:prstGeom prst="rect">
            <a:avLst/>
          </a:prstGeom>
          <a:noFill/>
        </p:spPr>
        <p:txBody>
          <a:bodyPr wrap="square" rtlCol="0">
            <a:spAutoFit/>
          </a:bodyPr>
          <a:lstStyle/>
          <a:p>
            <a:r>
              <a:rPr lang="en-US" altLang="zh-TW" sz="8000" b="1" dirty="0">
                <a:latin typeface="Noto Sans TC" panose="020B0500000000000000" pitchFamily="34" charset="-120"/>
                <a:ea typeface="Noto Sans TC" panose="020B0500000000000000" pitchFamily="34" charset="-120"/>
              </a:rPr>
              <a:t>Q4</a:t>
            </a:r>
            <a:endParaRPr lang="zh-TW" altLang="en-US" sz="8000"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2637309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5"/>
          <p:cNvSpPr/>
          <p:nvPr/>
        </p:nvSpPr>
        <p:spPr>
          <a:xfrm>
            <a:off x="1952219" y="3613666"/>
            <a:ext cx="237566" cy="369332"/>
          </a:xfrm>
          <a:prstGeom prst="rect">
            <a:avLst/>
          </a:prstGeom>
        </p:spPr>
        <p:txBody>
          <a:bodyPr wrap="none">
            <a:spAutoFit/>
          </a:bodyPr>
          <a:lstStyle/>
          <a:p>
            <a:r>
              <a:rPr lang="zh-TW" altLang="en-US" dirty="0"/>
              <a:t> </a:t>
            </a:r>
          </a:p>
        </p:txBody>
      </p:sp>
      <p:sp>
        <p:nvSpPr>
          <p:cNvPr id="18" name="向下箭號 11"/>
          <p:cNvSpPr/>
          <p:nvPr/>
        </p:nvSpPr>
        <p:spPr>
          <a:xfrm>
            <a:off x="5824378" y="1908056"/>
            <a:ext cx="543243" cy="288289"/>
          </a:xfrm>
          <a:prstGeom prst="downArrow">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
        <p:nvSpPr>
          <p:cNvPr id="22" name="文字方塊 6"/>
          <p:cNvSpPr txBox="1"/>
          <p:nvPr/>
        </p:nvSpPr>
        <p:spPr>
          <a:xfrm>
            <a:off x="1601210" y="-957965"/>
            <a:ext cx="8608968" cy="523220"/>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資料描述：</a:t>
            </a:r>
          </a:p>
        </p:txBody>
      </p:sp>
      <p:pic>
        <p:nvPicPr>
          <p:cNvPr id="2" name="Picture 1"/>
          <p:cNvPicPr>
            <a:picLocks/>
          </p:cNvPicPr>
          <p:nvPr/>
        </p:nvPicPr>
        <p:blipFill>
          <a:blip r:embed="rId2"/>
          <a:stretch>
            <a:fillRect/>
          </a:stretch>
        </p:blipFill>
        <p:spPr>
          <a:xfrm>
            <a:off x="3496655" y="696966"/>
            <a:ext cx="5391902" cy="495369"/>
          </a:xfrm>
          <a:prstGeom prst="rect">
            <a:avLst/>
          </a:prstGeom>
        </p:spPr>
      </p:pic>
      <p:pic>
        <p:nvPicPr>
          <p:cNvPr id="3" name="Picture 2"/>
          <p:cNvPicPr>
            <a:picLocks/>
          </p:cNvPicPr>
          <p:nvPr/>
        </p:nvPicPr>
        <p:blipFill>
          <a:blip r:embed="rId3"/>
          <a:stretch>
            <a:fillRect/>
          </a:stretch>
        </p:blipFill>
        <p:spPr>
          <a:xfrm>
            <a:off x="3496655" y="1323882"/>
            <a:ext cx="5353797" cy="362001"/>
          </a:xfrm>
          <a:prstGeom prst="rect">
            <a:avLst/>
          </a:prstGeom>
        </p:spPr>
      </p:pic>
      <p:grpSp>
        <p:nvGrpSpPr>
          <p:cNvPr id="9" name="群組 8">
            <a:extLst>
              <a:ext uri="{FF2B5EF4-FFF2-40B4-BE49-F238E27FC236}">
                <a16:creationId xmlns:a16="http://schemas.microsoft.com/office/drawing/2014/main" id="{C288BFAE-4A18-0346-BF00-F3FA10AE2E58}"/>
              </a:ext>
            </a:extLst>
          </p:cNvPr>
          <p:cNvGrpSpPr/>
          <p:nvPr/>
        </p:nvGrpSpPr>
        <p:grpSpPr>
          <a:xfrm>
            <a:off x="2071002" y="2257585"/>
            <a:ext cx="7880456" cy="1854295"/>
            <a:chOff x="1952219" y="2227713"/>
            <a:chExt cx="7880456" cy="1854295"/>
          </a:xfrm>
        </p:grpSpPr>
        <p:sp>
          <p:nvSpPr>
            <p:cNvPr id="12" name="矩形 2"/>
            <p:cNvSpPr/>
            <p:nvPr/>
          </p:nvSpPr>
          <p:spPr>
            <a:xfrm>
              <a:off x="1952219" y="2954805"/>
              <a:ext cx="6096000" cy="400110"/>
            </a:xfrm>
            <a:prstGeom prst="rect">
              <a:avLst/>
            </a:prstGeom>
          </p:spPr>
          <p:txBody>
            <a:bodyPr wrap="squar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高高</a:t>
              </a:r>
              <a:endParaRPr lang="zh-TW" altLang="en-US" sz="2000" dirty="0">
                <a:latin typeface="微軟正黑體" panose="020B0604030504040204" pitchFamily="34" charset="-120"/>
                <a:ea typeface="微軟正黑體" panose="020B0604030504040204" pitchFamily="34" charset="-120"/>
              </a:endParaRPr>
            </a:p>
          </p:txBody>
        </p:sp>
        <p:sp>
          <p:nvSpPr>
            <p:cNvPr id="13" name="矩形 7"/>
            <p:cNvSpPr/>
            <p:nvPr/>
          </p:nvSpPr>
          <p:spPr>
            <a:xfrm>
              <a:off x="9135048" y="2954805"/>
              <a:ext cx="697627" cy="400110"/>
            </a:xfrm>
            <a:prstGeom prst="rect">
              <a:avLst/>
            </a:prstGeom>
          </p:spPr>
          <p:txBody>
            <a:bodyPr wrap="non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高低</a:t>
              </a:r>
              <a:endParaRPr lang="zh-TW" altLang="en-US" sz="2000" dirty="0">
                <a:latin typeface="微軟正黑體" panose="020B0604030504040204" pitchFamily="34" charset="-120"/>
                <a:ea typeface="微軟正黑體" panose="020B0604030504040204" pitchFamily="34" charset="-120"/>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31684"/>
            <a:stretch/>
          </p:blipFill>
          <p:spPr>
            <a:xfrm>
              <a:off x="3181546" y="2227713"/>
              <a:ext cx="2386076" cy="1854295"/>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r="35092"/>
            <a:stretch/>
          </p:blipFill>
          <p:spPr>
            <a:xfrm>
              <a:off x="6431372" y="2253114"/>
              <a:ext cx="2267040" cy="1803493"/>
            </a:xfrm>
            <a:prstGeom prst="rect">
              <a:avLst/>
            </a:prstGeom>
          </p:spPr>
        </p:pic>
      </p:grpSp>
      <p:grpSp>
        <p:nvGrpSpPr>
          <p:cNvPr id="8" name="群組 7">
            <a:extLst>
              <a:ext uri="{FF2B5EF4-FFF2-40B4-BE49-F238E27FC236}">
                <a16:creationId xmlns:a16="http://schemas.microsoft.com/office/drawing/2014/main" id="{A9AB496C-01E3-5846-BE27-9EBF39DDE8B9}"/>
              </a:ext>
            </a:extLst>
          </p:cNvPr>
          <p:cNvGrpSpPr/>
          <p:nvPr/>
        </p:nvGrpSpPr>
        <p:grpSpPr>
          <a:xfrm>
            <a:off x="2109433" y="4405712"/>
            <a:ext cx="7880456" cy="1803493"/>
            <a:chOff x="1952219" y="4411015"/>
            <a:chExt cx="7880456" cy="1803493"/>
          </a:xfrm>
        </p:grpSpPr>
        <p:sp>
          <p:nvSpPr>
            <p:cNvPr id="14" name="矩形 8"/>
            <p:cNvSpPr/>
            <p:nvPr/>
          </p:nvSpPr>
          <p:spPr>
            <a:xfrm>
              <a:off x="1952219" y="5112706"/>
              <a:ext cx="697627" cy="400110"/>
            </a:xfrm>
            <a:prstGeom prst="rect">
              <a:avLst/>
            </a:prstGeom>
          </p:spPr>
          <p:txBody>
            <a:bodyPr wrap="non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低高</a:t>
              </a:r>
              <a:endParaRPr lang="zh-TW" altLang="en-US" sz="2000" dirty="0">
                <a:latin typeface="微軟正黑體" panose="020B0604030504040204" pitchFamily="34" charset="-120"/>
                <a:ea typeface="微軟正黑體" panose="020B0604030504040204" pitchFamily="34" charset="-120"/>
              </a:endParaRPr>
            </a:p>
          </p:txBody>
        </p:sp>
        <p:sp>
          <p:nvSpPr>
            <p:cNvPr id="15" name="矩形 9"/>
            <p:cNvSpPr/>
            <p:nvPr/>
          </p:nvSpPr>
          <p:spPr>
            <a:xfrm>
              <a:off x="9135048" y="5112706"/>
              <a:ext cx="697627" cy="400110"/>
            </a:xfrm>
            <a:prstGeom prst="rect">
              <a:avLst/>
            </a:prstGeom>
          </p:spPr>
          <p:txBody>
            <a:bodyPr wrap="non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低低</a:t>
              </a:r>
              <a:endParaRPr lang="zh-TW" altLang="en-US" sz="2000" dirty="0">
                <a:latin typeface="微軟正黑體" panose="020B0604030504040204" pitchFamily="34" charset="-120"/>
                <a:ea typeface="微軟正黑體" panose="020B0604030504040204" pitchFamily="34" charset="-120"/>
              </a:endParaRPr>
            </a:p>
          </p:txBody>
        </p:sp>
        <p:pic>
          <p:nvPicPr>
            <p:cNvPr id="23" name="Picture 22"/>
            <p:cNvPicPr>
              <a:picLocks noChangeAspect="1"/>
            </p:cNvPicPr>
            <p:nvPr/>
          </p:nvPicPr>
          <p:blipFill rotWithShape="1">
            <a:blip r:embed="rId6">
              <a:extLst>
                <a:ext uri="{28A0092B-C50C-407E-A947-70E740481C1C}">
                  <a14:useLocalDpi xmlns:a14="http://schemas.microsoft.com/office/drawing/2010/main" val="0"/>
                </a:ext>
              </a:extLst>
            </a:blip>
            <a:srcRect r="36828"/>
            <a:stretch/>
          </p:blipFill>
          <p:spPr>
            <a:xfrm>
              <a:off x="6380362" y="4411015"/>
              <a:ext cx="2206381" cy="1803493"/>
            </a:xfrm>
            <a:prstGeom prst="rect">
              <a:avLst/>
            </a:prstGeom>
          </p:spPr>
        </p:pic>
        <p:pic>
          <p:nvPicPr>
            <p:cNvPr id="24" name="Picture 23"/>
            <p:cNvPicPr>
              <a:picLocks noChangeAspect="1"/>
            </p:cNvPicPr>
            <p:nvPr/>
          </p:nvPicPr>
          <p:blipFill rotWithShape="1">
            <a:blip r:embed="rId6">
              <a:extLst>
                <a:ext uri="{28A0092B-C50C-407E-A947-70E740481C1C}">
                  <a14:useLocalDpi xmlns:a14="http://schemas.microsoft.com/office/drawing/2010/main" val="0"/>
                </a:ext>
              </a:extLst>
            </a:blip>
            <a:srcRect r="35819"/>
            <a:stretch/>
          </p:blipFill>
          <p:spPr>
            <a:xfrm>
              <a:off x="3181546" y="4411015"/>
              <a:ext cx="2241640" cy="1803493"/>
            </a:xfrm>
            <a:prstGeom prst="rect">
              <a:avLst/>
            </a:prstGeom>
          </p:spPr>
        </p:pic>
      </p:grpSp>
    </p:spTree>
    <p:extLst>
      <p:ext uri="{BB962C8B-B14F-4D97-AF65-F5344CB8AC3E}">
        <p14:creationId xmlns:p14="http://schemas.microsoft.com/office/powerpoint/2010/main" val="3069582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52219" y="3613666"/>
            <a:ext cx="237566" cy="369332"/>
          </a:xfrm>
          <a:prstGeom prst="rect">
            <a:avLst/>
          </a:prstGeom>
        </p:spPr>
        <p:txBody>
          <a:bodyPr wrap="none">
            <a:spAutoFit/>
          </a:bodyPr>
          <a:lstStyle/>
          <a:p>
            <a:r>
              <a:rPr lang="zh-TW" altLang="en-US" dirty="0"/>
              <a:t> </a:t>
            </a:r>
          </a:p>
        </p:txBody>
      </p:sp>
      <p:sp>
        <p:nvSpPr>
          <p:cNvPr id="7" name="矩形 6"/>
          <p:cNvSpPr/>
          <p:nvPr/>
        </p:nvSpPr>
        <p:spPr>
          <a:xfrm>
            <a:off x="3048000" y="387792"/>
            <a:ext cx="6096000" cy="523220"/>
          </a:xfrm>
          <a:prstGeom prst="rect">
            <a:avLst/>
          </a:prstGeom>
        </p:spPr>
        <p:txBody>
          <a:bodyPr>
            <a:spAutoFit/>
          </a:bodyPr>
          <a:lstStyle/>
          <a:p>
            <a:pPr algn="ctr"/>
            <a:r>
              <a:rPr lang="zh-TW" altLang="en-US" sz="2800" b="1" dirty="0">
                <a:solidFill>
                  <a:srgbClr val="000000"/>
                </a:solidFill>
                <a:latin typeface="Noto Sans TC" panose="020B0500000000000000" pitchFamily="34" charset="-120"/>
                <a:ea typeface="Noto Sans TC" panose="020B0500000000000000" pitchFamily="34" charset="-120"/>
              </a:rPr>
              <a:t>第一次繳交作業的時間</a:t>
            </a:r>
          </a:p>
        </p:txBody>
      </p:sp>
      <p:pic>
        <p:nvPicPr>
          <p:cNvPr id="8" name="Picture 2" descr="https://lh4.googleusercontent.com/-vBMo3NmjGm99H1J-9hR8xukN1YNTz1pFCQca8b-1P4sbHROoepAJgWsBnYbrSsaDGtb7aBej0OBhlmGYXPEFlcyRBFDi0CuKhQ-9Yy0BY4iV1Oq95g1yxGoZqkMis7Nu1jxEV5Zs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785" y="911012"/>
            <a:ext cx="7983407" cy="5119131"/>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10"/>
          <p:cNvSpPr txBox="1"/>
          <p:nvPr/>
        </p:nvSpPr>
        <p:spPr>
          <a:xfrm>
            <a:off x="8223665" y="4096582"/>
            <a:ext cx="2904777" cy="369332"/>
          </a:xfrm>
          <a:prstGeom prst="rect">
            <a:avLst/>
          </a:prstGeom>
          <a:solidFill>
            <a:schemeClr val="bg1"/>
          </a:solidFill>
          <a:ln>
            <a:solidFill>
              <a:schemeClr val="tx1"/>
            </a:solidFill>
          </a:ln>
        </p:spPr>
        <p:txBody>
          <a:bodyPr wrap="square" rtlCol="0">
            <a:spAutoFit/>
          </a:bodyPr>
          <a:lstStyle/>
          <a:p>
            <a:pPr algn="ctr"/>
            <a:r>
              <a:rPr lang="zh-TW" altLang="en-US" b="1" dirty="0">
                <a:solidFill>
                  <a:srgbClr val="000000"/>
                </a:solidFill>
                <a:latin typeface="微軟正黑體" panose="020B0604030504040204" pitchFamily="34" charset="-120"/>
                <a:ea typeface="微軟正黑體" panose="020B0604030504040204" pitchFamily="34" charset="-120"/>
              </a:rPr>
              <a:t>在第</a:t>
            </a:r>
            <a:r>
              <a:rPr lang="en-US" altLang="zh-TW" b="1" dirty="0">
                <a:solidFill>
                  <a:srgbClr val="000000"/>
                </a:solidFill>
                <a:latin typeface="微軟正黑體" panose="020B0604030504040204" pitchFamily="34" charset="-120"/>
                <a:ea typeface="微軟正黑體" panose="020B0604030504040204" pitchFamily="34" charset="-120"/>
              </a:rPr>
              <a:t> </a:t>
            </a:r>
            <a:r>
              <a:rPr lang="en-US" altLang="zh-TW" b="1" dirty="0">
                <a:solidFill>
                  <a:srgbClr val="C00000"/>
                </a:solidFill>
                <a:latin typeface="微軟正黑體" panose="020B0604030504040204" pitchFamily="34" charset="-120"/>
                <a:ea typeface="微軟正黑體" panose="020B0604030504040204" pitchFamily="34" charset="-120"/>
              </a:rPr>
              <a:t>2 </a:t>
            </a:r>
            <a:r>
              <a:rPr lang="zh-TW" altLang="en-US" b="1" dirty="0">
                <a:solidFill>
                  <a:srgbClr val="000000"/>
                </a:solidFill>
                <a:latin typeface="微軟正黑體" panose="020B0604030504040204" pitchFamily="34" charset="-120"/>
                <a:ea typeface="微軟正黑體" panose="020B0604030504040204" pitchFamily="34" charset="-120"/>
              </a:rPr>
              <a:t>和第</a:t>
            </a:r>
            <a:r>
              <a:rPr lang="en-US" altLang="zh-TW" b="1" dirty="0">
                <a:solidFill>
                  <a:srgbClr val="000000"/>
                </a:solidFill>
                <a:latin typeface="微軟正黑體" panose="020B0604030504040204" pitchFamily="34" charset="-120"/>
                <a:ea typeface="微軟正黑體" panose="020B0604030504040204" pitchFamily="34" charset="-120"/>
              </a:rPr>
              <a:t> </a:t>
            </a:r>
            <a:r>
              <a:rPr lang="en-US" altLang="zh-TW" b="1" dirty="0">
                <a:solidFill>
                  <a:srgbClr val="C00000"/>
                </a:solidFill>
                <a:latin typeface="微軟正黑體" panose="020B0604030504040204" pitchFamily="34" charset="-120"/>
                <a:ea typeface="微軟正黑體" panose="020B0604030504040204" pitchFamily="34" charset="-120"/>
              </a:rPr>
              <a:t>6 </a:t>
            </a:r>
            <a:r>
              <a:rPr lang="zh-TW" altLang="en-US" b="1" dirty="0">
                <a:solidFill>
                  <a:srgbClr val="000000"/>
                </a:solidFill>
                <a:latin typeface="微軟正黑體" panose="020B0604030504040204" pitchFamily="34" charset="-120"/>
                <a:ea typeface="微軟正黑體" panose="020B0604030504040204" pitchFamily="34" charset="-120"/>
              </a:rPr>
              <a:t>天出現高峰</a:t>
            </a:r>
            <a:r>
              <a:rPr lang="en-US" altLang="zh-TW" b="1" dirty="0">
                <a:solidFill>
                  <a:srgbClr val="000000"/>
                </a:solidFill>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p:txBody>
      </p:sp>
      <p:sp>
        <p:nvSpPr>
          <p:cNvPr id="11" name="矩形 8"/>
          <p:cNvSpPr/>
          <p:nvPr/>
        </p:nvSpPr>
        <p:spPr>
          <a:xfrm>
            <a:off x="2365237" y="5946988"/>
            <a:ext cx="7636978" cy="523220"/>
          </a:xfrm>
          <a:prstGeom prst="rect">
            <a:avLst/>
          </a:prstGeom>
        </p:spPr>
        <p:txBody>
          <a:bodyPr wrap="square">
            <a:spAutoFit/>
          </a:bodyPr>
          <a:lstStyle/>
          <a:p>
            <a:pPr algn="ctr"/>
            <a:r>
              <a:rPr lang="zh-TW" altLang="en-US" sz="2800" b="1" dirty="0">
                <a:solidFill>
                  <a:srgbClr val="F39140"/>
                </a:solidFill>
                <a:latin typeface="微軟正黑體" panose="020B0604030504040204" pitchFamily="34" charset="-120"/>
                <a:ea typeface="微軟正黑體" panose="020B0604030504040204" pitchFamily="34" charset="-120"/>
              </a:rPr>
              <a:t>高高群</a:t>
            </a:r>
            <a:r>
              <a:rPr lang="zh-TW" altLang="en-US" sz="2800" b="1" dirty="0">
                <a:solidFill>
                  <a:srgbClr val="C00000"/>
                </a:solidFill>
                <a:latin typeface="微軟正黑體" panose="020B0604030504040204" pitchFamily="34" charset="-120"/>
                <a:ea typeface="微軟正黑體" panose="020B0604030504040204" pitchFamily="34" charset="-120"/>
              </a:rPr>
              <a:t>、</a:t>
            </a:r>
            <a:r>
              <a:rPr lang="zh-TW" altLang="en-US" sz="2800" b="1" dirty="0">
                <a:solidFill>
                  <a:srgbClr val="F39140"/>
                </a:solidFill>
                <a:latin typeface="微軟正黑體" panose="020B0604030504040204" pitchFamily="34" charset="-120"/>
                <a:ea typeface="微軟正黑體" panose="020B0604030504040204" pitchFamily="34" charset="-120"/>
              </a:rPr>
              <a:t>高低群</a:t>
            </a:r>
            <a:r>
              <a:rPr lang="zh-TW" altLang="en-US" sz="2800" b="1" dirty="0">
                <a:solidFill>
                  <a:srgbClr val="C00000"/>
                </a:solidFill>
                <a:latin typeface="微軟正黑體" panose="020B0604030504040204" pitchFamily="34" charset="-120"/>
                <a:ea typeface="微軟正黑體" panose="020B0604030504040204" pitchFamily="34" charset="-120"/>
              </a:rPr>
              <a:t>、</a:t>
            </a:r>
            <a:r>
              <a:rPr lang="zh-TW" altLang="en-US" sz="2800" b="1" dirty="0">
                <a:solidFill>
                  <a:srgbClr val="F39140"/>
                </a:solidFill>
                <a:latin typeface="微軟正黑體" panose="020B0604030504040204" pitchFamily="34" charset="-120"/>
                <a:ea typeface="微軟正黑體" panose="020B0604030504040204" pitchFamily="34" charset="-120"/>
              </a:rPr>
              <a:t>低高群</a:t>
            </a:r>
            <a:r>
              <a:rPr lang="zh-TW" altLang="en-US" sz="2800" b="1" dirty="0">
                <a:solidFill>
                  <a:srgbClr val="C00000"/>
                </a:solidFill>
                <a:latin typeface="微軟正黑體" panose="020B0604030504040204" pitchFamily="34" charset="-120"/>
                <a:ea typeface="微軟正黑體" panose="020B0604030504040204" pitchFamily="34" charset="-120"/>
              </a:rPr>
              <a:t>的高峰皆在第</a:t>
            </a:r>
            <a:r>
              <a:rPr lang="en-US" altLang="zh-TW" sz="2800" b="1" dirty="0">
                <a:solidFill>
                  <a:srgbClr val="C00000"/>
                </a:solidFill>
                <a:latin typeface="微軟正黑體" panose="020B0604030504040204" pitchFamily="34" charset="-120"/>
                <a:ea typeface="微軟正黑體" panose="020B0604030504040204" pitchFamily="34" charset="-120"/>
              </a:rPr>
              <a:t> </a:t>
            </a:r>
            <a:r>
              <a:rPr lang="en-US" altLang="zh-TW" sz="2800" b="1" dirty="0">
                <a:solidFill>
                  <a:srgbClr val="F39140"/>
                </a:solidFill>
                <a:latin typeface="微軟正黑體" panose="020B0604030504040204" pitchFamily="34" charset="-120"/>
                <a:ea typeface="微軟正黑體" panose="020B0604030504040204" pitchFamily="34" charset="-120"/>
              </a:rPr>
              <a:t>1 </a:t>
            </a:r>
            <a:r>
              <a:rPr lang="zh-TW" altLang="en-US" sz="2800" b="1" dirty="0">
                <a:solidFill>
                  <a:srgbClr val="C00000"/>
                </a:solidFill>
                <a:latin typeface="微軟正黑體" panose="020B0604030504040204" pitchFamily="34" charset="-120"/>
                <a:ea typeface="微軟正黑體" panose="020B0604030504040204" pitchFamily="34" charset="-120"/>
              </a:rPr>
              <a:t>天</a:t>
            </a:r>
            <a:endParaRPr lang="en-US" altLang="zh-TW" sz="2800" b="1" dirty="0">
              <a:solidFill>
                <a:srgbClr val="C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202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52219" y="3613666"/>
            <a:ext cx="237566" cy="369332"/>
          </a:xfrm>
          <a:prstGeom prst="rect">
            <a:avLst/>
          </a:prstGeom>
        </p:spPr>
        <p:txBody>
          <a:bodyPr wrap="none">
            <a:spAutoFit/>
          </a:bodyPr>
          <a:lstStyle/>
          <a:p>
            <a:r>
              <a:rPr lang="zh-TW" altLang="en-US" dirty="0"/>
              <a:t> </a:t>
            </a:r>
          </a:p>
        </p:txBody>
      </p:sp>
      <p:sp>
        <p:nvSpPr>
          <p:cNvPr id="10" name="矩形 5"/>
          <p:cNvSpPr/>
          <p:nvPr/>
        </p:nvSpPr>
        <p:spPr>
          <a:xfrm>
            <a:off x="1952219" y="3467736"/>
            <a:ext cx="237566" cy="369332"/>
          </a:xfrm>
          <a:prstGeom prst="rect">
            <a:avLst/>
          </a:prstGeom>
        </p:spPr>
        <p:txBody>
          <a:bodyPr wrap="none">
            <a:spAutoFit/>
          </a:bodyPr>
          <a:lstStyle/>
          <a:p>
            <a:r>
              <a:rPr lang="zh-TW" altLang="en-US" dirty="0"/>
              <a:t> </a:t>
            </a:r>
          </a:p>
        </p:txBody>
      </p:sp>
      <p:pic>
        <p:nvPicPr>
          <p:cNvPr id="11" name="Picture 3" descr="https://lh4.googleusercontent.com/oB4UfyQ_UK-iByvhkBK1ycqJX6Gkomxze5iazDxVfDMMhSP-knRKj7LECdtTOHdBrZ2Qrp0OiA7m2S-elKcoNAGVPcqUvAJ0hZrIZZo8xoHXs4E_Zx2-huXu63eb-gQhwUfL2hwfpf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37" y="2028884"/>
            <a:ext cx="5938180" cy="33298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lh3.googleusercontent.com/95WhuMMaN4O-NFHIllCLtB7OF_T2RUmfkyzbqpGn8nHwHsU5riF8kBot5gxxOOKQ8FXtDNQKcoOxZ2H3NLbvfGvTJJEl9SbBV0neW6RDANdOE5R1j6PH0CaKtJMtUdW-2-aQEMC7Nz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8753" y="2017227"/>
            <a:ext cx="6253820" cy="3353133"/>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2"/>
          <p:cNvSpPr/>
          <p:nvPr/>
        </p:nvSpPr>
        <p:spPr>
          <a:xfrm>
            <a:off x="2777423" y="1522158"/>
            <a:ext cx="1179057" cy="369332"/>
          </a:xfrm>
          <a:prstGeom prst="rect">
            <a:avLst/>
          </a:prstGeom>
        </p:spPr>
        <p:txBody>
          <a:bodyPr wrap="square">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期中前</a:t>
            </a:r>
            <a:endParaRPr lang="zh-TW" altLang="en-US" dirty="0"/>
          </a:p>
        </p:txBody>
      </p:sp>
      <p:sp>
        <p:nvSpPr>
          <p:cNvPr id="14" name="矩形 4"/>
          <p:cNvSpPr/>
          <p:nvPr/>
        </p:nvSpPr>
        <p:spPr>
          <a:xfrm>
            <a:off x="8464884" y="1522158"/>
            <a:ext cx="949693" cy="369332"/>
          </a:xfrm>
          <a:prstGeom prst="rect">
            <a:avLst/>
          </a:prstGeom>
        </p:spPr>
        <p:txBody>
          <a:bodyPr wrap="square">
            <a:spAutoFit/>
          </a:bodyPr>
          <a:lstStyle/>
          <a:p>
            <a:r>
              <a:rPr lang="zh-TW" altLang="en-US" b="1" dirty="0">
                <a:solidFill>
                  <a:srgbClr val="000000"/>
                </a:solidFill>
                <a:latin typeface="微軟正黑體" panose="020B0604030504040204" pitchFamily="34" charset="-120"/>
                <a:ea typeface="微軟正黑體" panose="020B0604030504040204" pitchFamily="34" charset="-120"/>
              </a:rPr>
              <a:t>期中後</a:t>
            </a:r>
            <a:endParaRPr lang="zh-TW" altLang="en-US" dirty="0">
              <a:latin typeface="微軟正黑體" panose="020B0604030504040204" pitchFamily="34" charset="-120"/>
              <a:ea typeface="微軟正黑體" panose="020B0604030504040204" pitchFamily="34" charset="-120"/>
            </a:endParaRPr>
          </a:p>
        </p:txBody>
      </p:sp>
      <p:sp>
        <p:nvSpPr>
          <p:cNvPr id="17" name="矩形 6"/>
          <p:cNvSpPr/>
          <p:nvPr/>
        </p:nvSpPr>
        <p:spPr>
          <a:xfrm>
            <a:off x="2919663" y="650795"/>
            <a:ext cx="6096000" cy="523220"/>
          </a:xfrm>
          <a:prstGeom prst="rect">
            <a:avLst/>
          </a:prstGeom>
        </p:spPr>
        <p:txBody>
          <a:bodyPr>
            <a:spAutoFit/>
          </a:bodyPr>
          <a:lstStyle/>
          <a:p>
            <a:pPr algn="ctr"/>
            <a:r>
              <a:rPr lang="zh-TW" altLang="en-US" sz="2800" b="1" dirty="0">
                <a:solidFill>
                  <a:srgbClr val="000000"/>
                </a:solidFill>
                <a:latin typeface="Noto Sans TC" panose="020B0500000000000000" pitchFamily="34" charset="-120"/>
                <a:ea typeface="Noto Sans TC" panose="020B0500000000000000" pitchFamily="34" charset="-120"/>
              </a:rPr>
              <a:t>第一次繳交作業的時間</a:t>
            </a:r>
          </a:p>
        </p:txBody>
      </p:sp>
      <p:sp>
        <p:nvSpPr>
          <p:cNvPr id="15" name="矩形 9">
            <a:extLst>
              <a:ext uri="{FF2B5EF4-FFF2-40B4-BE49-F238E27FC236}">
                <a16:creationId xmlns:a16="http://schemas.microsoft.com/office/drawing/2014/main" id="{36F43B8B-FF7F-FD40-A9D3-AFB3DA62F382}"/>
              </a:ext>
            </a:extLst>
          </p:cNvPr>
          <p:cNvSpPr/>
          <p:nvPr/>
        </p:nvSpPr>
        <p:spPr>
          <a:xfrm>
            <a:off x="8667355" y="5787042"/>
            <a:ext cx="2977097" cy="369332"/>
          </a:xfrm>
          <a:prstGeom prst="rect">
            <a:avLst/>
          </a:prstGeom>
          <a:solidFill>
            <a:schemeClr val="bg1"/>
          </a:solidFill>
          <a:ln>
            <a:solidFill>
              <a:schemeClr val="tx1"/>
            </a:solidFill>
          </a:ln>
        </p:spPr>
        <p:txBody>
          <a:bodyPr wrap="none">
            <a:spAutoFit/>
          </a:bodyPr>
          <a:lstStyle/>
          <a:p>
            <a:r>
              <a:rPr lang="zh-TW" altLang="en-US" b="1" dirty="0">
                <a:latin typeface="微軟正黑體" panose="020B0604030504040204" pitchFamily="34" charset="-120"/>
                <a:ea typeface="微軟正黑體" panose="020B0604030504040204" pitchFamily="34" charset="-120"/>
              </a:rPr>
              <a:t>繳交的高峰皆出現在第</a:t>
            </a:r>
            <a:r>
              <a:rPr lang="en-US" altLang="zh-TW" b="1" dirty="0">
                <a:latin typeface="微軟正黑體" panose="020B0604030504040204" pitchFamily="34" charset="-120"/>
                <a:ea typeface="微軟正黑體" panose="020B0604030504040204" pitchFamily="34" charset="-120"/>
              </a:rPr>
              <a:t> </a:t>
            </a:r>
            <a:r>
              <a:rPr lang="en-US" altLang="zh-TW" b="1" dirty="0">
                <a:solidFill>
                  <a:srgbClr val="C00000"/>
                </a:solidFill>
                <a:latin typeface="微軟正黑體" panose="020B0604030504040204" pitchFamily="34" charset="-120"/>
                <a:ea typeface="微軟正黑體" panose="020B0604030504040204" pitchFamily="34" charset="-120"/>
              </a:rPr>
              <a:t>6</a:t>
            </a:r>
            <a:r>
              <a:rPr lang="en-US" altLang="zh-TW" b="1" dirty="0">
                <a:solidFill>
                  <a:srgbClr val="138796"/>
                </a:solidFill>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天</a:t>
            </a:r>
            <a:endParaRPr lang="zh-TW" altLang="en-US" sz="2000" b="1" dirty="0">
              <a:latin typeface="微軟正黑體" panose="020B0604030504040204" pitchFamily="34" charset="-120"/>
              <a:ea typeface="微軟正黑體" panose="020B0604030504040204" pitchFamily="34" charset="-120"/>
            </a:endParaRPr>
          </a:p>
        </p:txBody>
      </p:sp>
      <p:sp>
        <p:nvSpPr>
          <p:cNvPr id="22" name="橢圓 4">
            <a:extLst>
              <a:ext uri="{FF2B5EF4-FFF2-40B4-BE49-F238E27FC236}">
                <a16:creationId xmlns:a16="http://schemas.microsoft.com/office/drawing/2014/main" id="{B1E1AB79-883E-584A-A662-0E7F9A10C8A0}"/>
              </a:ext>
            </a:extLst>
          </p:cNvPr>
          <p:cNvSpPr/>
          <p:nvPr/>
        </p:nvSpPr>
        <p:spPr>
          <a:xfrm rot="5400000">
            <a:off x="10569573" y="4177555"/>
            <a:ext cx="532274" cy="504041"/>
          </a:xfrm>
          <a:prstGeom prst="ellipse">
            <a:avLst/>
          </a:prstGeom>
          <a:noFill/>
          <a:ln w="3810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4">
            <a:extLst>
              <a:ext uri="{FF2B5EF4-FFF2-40B4-BE49-F238E27FC236}">
                <a16:creationId xmlns:a16="http://schemas.microsoft.com/office/drawing/2014/main" id="{54510D68-47BE-404E-9A2A-59F535F21B2C}"/>
              </a:ext>
            </a:extLst>
          </p:cNvPr>
          <p:cNvSpPr/>
          <p:nvPr/>
        </p:nvSpPr>
        <p:spPr>
          <a:xfrm rot="5400000">
            <a:off x="10569572" y="2907374"/>
            <a:ext cx="532274" cy="504041"/>
          </a:xfrm>
          <a:prstGeom prst="ellipse">
            <a:avLst/>
          </a:prstGeom>
          <a:noFill/>
          <a:ln w="3810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82842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16">
            <a:extLst>
              <a:ext uri="{FF2B5EF4-FFF2-40B4-BE49-F238E27FC236}">
                <a16:creationId xmlns:a16="http://schemas.microsoft.com/office/drawing/2014/main" id="{116F0FE4-3256-4979-A4BC-D34C4AE26705}"/>
              </a:ext>
            </a:extLst>
          </p:cNvPr>
          <p:cNvSpPr txBox="1"/>
          <p:nvPr/>
        </p:nvSpPr>
        <p:spPr>
          <a:xfrm>
            <a:off x="2335996" y="3653362"/>
            <a:ext cx="7520007" cy="769441"/>
          </a:xfrm>
          <a:prstGeom prst="rect">
            <a:avLst/>
          </a:prstGeom>
          <a:noFill/>
        </p:spPr>
        <p:txBody>
          <a:bodyPr wrap="none" rtlCol="0">
            <a:spAutoFit/>
          </a:bodyPr>
          <a:lstStyle/>
          <a:p>
            <a:pPr algn="ctr"/>
            <a:r>
              <a:rPr lang="zh-TW" altLang="en-US" sz="4400" b="1" dirty="0">
                <a:latin typeface="Noto Sans TC" panose="020B0500000000000000" pitchFamily="34" charset="-120"/>
                <a:ea typeface="Noto Sans TC" panose="020B0500000000000000" pitchFamily="34" charset="-120"/>
              </a:rPr>
              <a:t>寫考古題考試成績會變好嗎？</a:t>
            </a:r>
          </a:p>
        </p:txBody>
      </p:sp>
      <p:sp>
        <p:nvSpPr>
          <p:cNvPr id="5" name="TextBox 4"/>
          <p:cNvSpPr txBox="1"/>
          <p:nvPr/>
        </p:nvSpPr>
        <p:spPr>
          <a:xfrm>
            <a:off x="5249288" y="1881200"/>
            <a:ext cx="1693424" cy="1323439"/>
          </a:xfrm>
          <a:prstGeom prst="rect">
            <a:avLst/>
          </a:prstGeom>
          <a:noFill/>
        </p:spPr>
        <p:txBody>
          <a:bodyPr wrap="square" rtlCol="0">
            <a:spAutoFit/>
          </a:bodyPr>
          <a:lstStyle/>
          <a:p>
            <a:r>
              <a:rPr lang="en-US" altLang="zh-TW" sz="8000" b="1" dirty="0">
                <a:latin typeface="Noto Sans TC" panose="020B0500000000000000" pitchFamily="34" charset="-120"/>
                <a:ea typeface="Noto Sans TC" panose="020B0500000000000000" pitchFamily="34" charset="-120"/>
              </a:rPr>
              <a:t>Q5</a:t>
            </a:r>
            <a:endParaRPr lang="zh-TW" altLang="en-US" sz="8000"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653867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5"/>
          <p:cNvSpPr/>
          <p:nvPr/>
        </p:nvSpPr>
        <p:spPr>
          <a:xfrm>
            <a:off x="1952219" y="3613666"/>
            <a:ext cx="237566" cy="369332"/>
          </a:xfrm>
          <a:prstGeom prst="rect">
            <a:avLst/>
          </a:prstGeom>
        </p:spPr>
        <p:txBody>
          <a:bodyPr wrap="none">
            <a:spAutoFit/>
          </a:bodyPr>
          <a:lstStyle/>
          <a:p>
            <a:r>
              <a:rPr lang="zh-TW" altLang="en-US" dirty="0"/>
              <a:t> </a:t>
            </a:r>
          </a:p>
        </p:txBody>
      </p:sp>
      <p:sp>
        <p:nvSpPr>
          <p:cNvPr id="17" name="矩形 6"/>
          <p:cNvSpPr/>
          <p:nvPr/>
        </p:nvSpPr>
        <p:spPr>
          <a:xfrm>
            <a:off x="3247983" y="495293"/>
            <a:ext cx="5696033" cy="523220"/>
          </a:xfrm>
          <a:prstGeom prst="rect">
            <a:avLst/>
          </a:prstGeom>
        </p:spPr>
        <p:txBody>
          <a:bodyPr wrap="square">
            <a:spAutoFit/>
          </a:bodyPr>
          <a:lstStyle/>
          <a:p>
            <a:pPr algn="ctr"/>
            <a:r>
              <a:rPr lang="zh-TW" altLang="en-US" sz="2800" b="1" dirty="0">
                <a:solidFill>
                  <a:srgbClr val="000000"/>
                </a:solidFill>
                <a:latin typeface="Noto Sans TC" panose="020B0500000000000000" pitchFamily="34" charset="-120"/>
                <a:ea typeface="Noto Sans TC" panose="020B0500000000000000" pitchFamily="34" charset="-120"/>
              </a:rPr>
              <a:t>第一次期中各分群寫考古題的比例</a:t>
            </a:r>
          </a:p>
        </p:txBody>
      </p:sp>
      <p:pic>
        <p:nvPicPr>
          <p:cNvPr id="18" name="Picture 2" descr="https://lh5.googleusercontent.com/DC7W3JWqRNM03r6iN4z3f2Aje3j3be8YOlXcu9asHntJOTM1_fjmS968MjkZ2PZ00LcxQvIbE-Sj-nfE2PaitX08gCkQCdyVtbS_T4osduhvOxM0QtTCWKgpQFN6rUrOW7e_NueSzZU"/>
          <p:cNvPicPr>
            <a:picLocks noChangeAspect="1" noChangeArrowheads="1"/>
          </p:cNvPicPr>
          <p:nvPr/>
        </p:nvPicPr>
        <p:blipFill rotWithShape="1">
          <a:blip r:embed="rId3">
            <a:extLst>
              <a:ext uri="{28A0092B-C50C-407E-A947-70E740481C1C}">
                <a14:useLocalDpi xmlns:a14="http://schemas.microsoft.com/office/drawing/2010/main" val="0"/>
              </a:ext>
            </a:extLst>
          </a:blip>
          <a:srcRect l="16223" t="9423" r="17051"/>
          <a:stretch/>
        </p:blipFill>
        <p:spPr bwMode="auto">
          <a:xfrm>
            <a:off x="2196518" y="1272222"/>
            <a:ext cx="3780474" cy="19224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lh3.googleusercontent.com/XdLs4Gj6R41jvavKBFa0XpysYb0XjK6IDhgziMoBlDcNEsV_DKPXsQ2ipen7Kr_jU6hEJjKwibvyMMtWVyq9Uvt0L1HPBrWVcQVhiDPaZRMh2aq3Kz3eXVX7cTNnzm19WQIcyHkXIq0"/>
          <p:cNvPicPr>
            <a:picLocks noChangeArrowheads="1"/>
          </p:cNvPicPr>
          <p:nvPr/>
        </p:nvPicPr>
        <p:blipFill rotWithShape="1">
          <a:blip r:embed="rId4">
            <a:extLst>
              <a:ext uri="{28A0092B-C50C-407E-A947-70E740481C1C}">
                <a14:useLocalDpi xmlns:a14="http://schemas.microsoft.com/office/drawing/2010/main" val="0"/>
              </a:ext>
            </a:extLst>
          </a:blip>
          <a:srcRect l="16991" t="7613" r="16217"/>
          <a:stretch/>
        </p:blipFill>
        <p:spPr bwMode="auto">
          <a:xfrm>
            <a:off x="2238191" y="3384699"/>
            <a:ext cx="3697128" cy="196672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s://lh5.googleusercontent.com/ZdIyG90yEen3Y_S92cD_00SdG324HCxvvoX6Km2llqC4oKu6DH-fgHJJJA8ofBMFDAmJV5f93754W2OVSlvHmZrHKrFBy_iAn-tUGYCj-ZrndPdcACdUuyDtpVGvdYkY8vJh5nNAKlU"/>
          <p:cNvPicPr>
            <a:picLocks noChangeAspect="1" noChangeArrowheads="1"/>
          </p:cNvPicPr>
          <p:nvPr/>
        </p:nvPicPr>
        <p:blipFill rotWithShape="1">
          <a:blip r:embed="rId5">
            <a:extLst>
              <a:ext uri="{28A0092B-C50C-407E-A947-70E740481C1C}">
                <a14:useLocalDpi xmlns:a14="http://schemas.microsoft.com/office/drawing/2010/main" val="0"/>
              </a:ext>
            </a:extLst>
          </a:blip>
          <a:srcRect l="17759" t="9441" r="16225" b="-2462"/>
          <a:stretch/>
        </p:blipFill>
        <p:spPr bwMode="auto">
          <a:xfrm>
            <a:off x="6071948" y="1286905"/>
            <a:ext cx="3496210" cy="189303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https://lh5.googleusercontent.com/hMF5a7iAfKUJYDZUdHe4w6beto0lb6zngP2ORQ6yEbuIvIN5AKvWyP_F4cOlw-yQv_biFMBkdTfQlKguQUzKV-YgYEe02BbJjIDjYd6BKuM-nFn5qJMLkGuoZiLpZ32Mrb4vrRLgbIs"/>
          <p:cNvPicPr>
            <a:picLocks noChangeAspect="1" noChangeArrowheads="1"/>
          </p:cNvPicPr>
          <p:nvPr/>
        </p:nvPicPr>
        <p:blipFill rotWithShape="1">
          <a:blip r:embed="rId6">
            <a:extLst>
              <a:ext uri="{28A0092B-C50C-407E-A947-70E740481C1C}">
                <a14:useLocalDpi xmlns:a14="http://schemas.microsoft.com/office/drawing/2010/main" val="0"/>
              </a:ext>
            </a:extLst>
          </a:blip>
          <a:srcRect l="16673" t="8939" r="13676"/>
          <a:stretch/>
        </p:blipFill>
        <p:spPr bwMode="auto">
          <a:xfrm>
            <a:off x="5874892" y="3315477"/>
            <a:ext cx="3890323" cy="2105173"/>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12"/>
          <p:cNvSpPr/>
          <p:nvPr/>
        </p:nvSpPr>
        <p:spPr>
          <a:xfrm>
            <a:off x="1688765" y="1853951"/>
            <a:ext cx="761892" cy="954107"/>
          </a:xfrm>
          <a:prstGeom prst="rect">
            <a:avLst/>
          </a:prstGeom>
        </p:spPr>
        <p:txBody>
          <a:bodyPr wrap="squar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高高</a:t>
            </a:r>
            <a:endParaRPr lang="zh-TW" altLang="en-US" sz="2000"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sp>
        <p:nvSpPr>
          <p:cNvPr id="25" name="矩形 18"/>
          <p:cNvSpPr/>
          <p:nvPr/>
        </p:nvSpPr>
        <p:spPr>
          <a:xfrm>
            <a:off x="9196616" y="1853951"/>
            <a:ext cx="1368425" cy="954107"/>
          </a:xfrm>
          <a:prstGeom prst="rect">
            <a:avLst/>
          </a:prstGeom>
        </p:spPr>
        <p:txBody>
          <a:bodyPr wrap="squar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高低</a:t>
            </a:r>
            <a:endParaRPr lang="zh-TW" altLang="en-US" sz="2000"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sp>
        <p:nvSpPr>
          <p:cNvPr id="26" name="矩形 2"/>
          <p:cNvSpPr/>
          <p:nvPr/>
        </p:nvSpPr>
        <p:spPr>
          <a:xfrm>
            <a:off x="2082261" y="5762812"/>
            <a:ext cx="8482780" cy="400110"/>
          </a:xfrm>
          <a:prstGeom prst="rect">
            <a:avLst/>
          </a:prstGeom>
        </p:spPr>
        <p:txBody>
          <a:bodyPr wrap="square">
            <a:spAutoFit/>
          </a:bodyPr>
          <a:lstStyle/>
          <a:p>
            <a:r>
              <a:rPr lang="zh-TW" altLang="en-US" sz="2000" b="1" dirty="0">
                <a:solidFill>
                  <a:srgbClr val="C00000"/>
                </a:solidFill>
                <a:latin typeface="微軟正黑體" panose="020B0604030504040204" pitchFamily="34" charset="-120"/>
                <a:ea typeface="微軟正黑體" panose="020B0604030504040204" pitchFamily="34" charset="-120"/>
              </a:rPr>
              <a:t>第一次期中考拿到低分的</a:t>
            </a:r>
            <a:r>
              <a:rPr lang="zh-TW" altLang="en-US" sz="2000" b="1" dirty="0">
                <a:solidFill>
                  <a:srgbClr val="F39140"/>
                </a:solidFill>
                <a:latin typeface="微軟正黑體" panose="020B0604030504040204" pitchFamily="34" charset="-120"/>
                <a:ea typeface="微軟正黑體" panose="020B0604030504040204" pitchFamily="34" charset="-120"/>
              </a:rPr>
              <a:t>低高群</a:t>
            </a:r>
            <a:r>
              <a:rPr lang="zh-TW" altLang="en-US" sz="2000" b="1" dirty="0">
                <a:solidFill>
                  <a:srgbClr val="C00000"/>
                </a:solidFill>
                <a:latin typeface="微軟正黑體" panose="020B0604030504040204" pitchFamily="34" charset="-120"/>
                <a:ea typeface="微軟正黑體" panose="020B0604030504040204" pitchFamily="34" charset="-120"/>
              </a:rPr>
              <a:t>和</a:t>
            </a:r>
            <a:r>
              <a:rPr lang="zh-TW" altLang="en-US" sz="2000" b="1" dirty="0">
                <a:solidFill>
                  <a:srgbClr val="F39140"/>
                </a:solidFill>
                <a:latin typeface="微軟正黑體" panose="020B0604030504040204" pitchFamily="34" charset="-120"/>
                <a:ea typeface="微軟正黑體" panose="020B0604030504040204" pitchFamily="34" charset="-120"/>
              </a:rPr>
              <a:t>低低群</a:t>
            </a:r>
            <a:r>
              <a:rPr lang="zh-TW" altLang="en-US" sz="2000" b="1" dirty="0">
                <a:solidFill>
                  <a:srgbClr val="C00000"/>
                </a:solidFill>
                <a:latin typeface="微軟正黑體" panose="020B0604030504040204" pitchFamily="34" charset="-120"/>
                <a:ea typeface="微軟正黑體" panose="020B0604030504040204" pitchFamily="34" charset="-120"/>
              </a:rPr>
              <a:t>明顯比高分群寫考古題的比例低</a:t>
            </a:r>
          </a:p>
        </p:txBody>
      </p:sp>
      <p:sp>
        <p:nvSpPr>
          <p:cNvPr id="15" name="矩形 18">
            <a:extLst>
              <a:ext uri="{FF2B5EF4-FFF2-40B4-BE49-F238E27FC236}">
                <a16:creationId xmlns:a16="http://schemas.microsoft.com/office/drawing/2014/main" id="{4F342DE1-6C19-AB45-AB66-56B9A02C7E5F}"/>
              </a:ext>
            </a:extLst>
          </p:cNvPr>
          <p:cNvSpPr/>
          <p:nvPr/>
        </p:nvSpPr>
        <p:spPr>
          <a:xfrm>
            <a:off x="9196616" y="3968966"/>
            <a:ext cx="1368425" cy="954107"/>
          </a:xfrm>
          <a:prstGeom prst="rect">
            <a:avLst/>
          </a:prstGeom>
        </p:spPr>
        <p:txBody>
          <a:bodyPr wrap="squar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低低</a:t>
            </a:r>
            <a:endParaRPr lang="zh-TW" altLang="en-US" sz="2000"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sp>
        <p:nvSpPr>
          <p:cNvPr id="27" name="矩形 12">
            <a:extLst>
              <a:ext uri="{FF2B5EF4-FFF2-40B4-BE49-F238E27FC236}">
                <a16:creationId xmlns:a16="http://schemas.microsoft.com/office/drawing/2014/main" id="{773DA2EF-A2EE-0047-914E-A247980F6F03}"/>
              </a:ext>
            </a:extLst>
          </p:cNvPr>
          <p:cNvSpPr/>
          <p:nvPr/>
        </p:nvSpPr>
        <p:spPr>
          <a:xfrm>
            <a:off x="1688765" y="3996139"/>
            <a:ext cx="761892" cy="954107"/>
          </a:xfrm>
          <a:prstGeom prst="rect">
            <a:avLst/>
          </a:prstGeom>
        </p:spPr>
        <p:txBody>
          <a:bodyPr wrap="squar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低高</a:t>
            </a:r>
            <a:endParaRPr lang="zh-TW" altLang="en-US" sz="2000"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sp>
        <p:nvSpPr>
          <p:cNvPr id="2" name="TextBox 1"/>
          <p:cNvSpPr txBox="1"/>
          <p:nvPr/>
        </p:nvSpPr>
        <p:spPr>
          <a:xfrm>
            <a:off x="4952472" y="4075675"/>
            <a:ext cx="1931863" cy="584775"/>
          </a:xfrm>
          <a:prstGeom prst="rect">
            <a:avLst/>
          </a:prstGeom>
          <a:solidFill>
            <a:schemeClr val="bg1"/>
          </a:solidFill>
        </p:spPr>
        <p:txBody>
          <a:bodyPr wrap="square" rtlCol="0">
            <a:spAutoFit/>
          </a:bodyPr>
          <a:lstStyle/>
          <a:p>
            <a:r>
              <a:rPr lang="en-US" altLang="zh-TW" sz="3200" b="1" dirty="0" smtClean="0">
                <a:solidFill>
                  <a:srgbClr val="F39140"/>
                </a:solidFill>
                <a:latin typeface="Noto Sans TC" panose="020B0500000000000000" pitchFamily="34" charset="-120"/>
                <a:ea typeface="Noto Sans TC" panose="020B0500000000000000" pitchFamily="34" charset="-120"/>
              </a:rPr>
              <a:t>20%</a:t>
            </a:r>
            <a:r>
              <a:rPr lang="zh-TW" altLang="en-US" sz="3200" b="1" dirty="0" smtClean="0">
                <a:solidFill>
                  <a:srgbClr val="F39140"/>
                </a:solidFill>
                <a:latin typeface="Noto Sans TC" panose="020B0500000000000000" pitchFamily="34" charset="-120"/>
                <a:ea typeface="Noto Sans TC" panose="020B0500000000000000" pitchFamily="34" charset="-120"/>
              </a:rPr>
              <a:t>以下</a:t>
            </a:r>
            <a:endParaRPr lang="zh-TW" altLang="en-US" sz="3200" b="1" dirty="0">
              <a:solidFill>
                <a:srgbClr val="F39140"/>
              </a:solidFill>
              <a:latin typeface="Noto Sans TC" panose="020B0500000000000000" pitchFamily="34" charset="-120"/>
              <a:ea typeface="Noto Sans TC" panose="020B0500000000000000" pitchFamily="34" charset="-120"/>
            </a:endParaRPr>
          </a:p>
        </p:txBody>
      </p:sp>
      <p:sp>
        <p:nvSpPr>
          <p:cNvPr id="14" name="TextBox 13"/>
          <p:cNvSpPr txBox="1"/>
          <p:nvPr/>
        </p:nvSpPr>
        <p:spPr>
          <a:xfrm>
            <a:off x="4825777" y="1874607"/>
            <a:ext cx="1931862" cy="584775"/>
          </a:xfrm>
          <a:prstGeom prst="rect">
            <a:avLst/>
          </a:prstGeom>
          <a:solidFill>
            <a:schemeClr val="bg1"/>
          </a:solidFill>
        </p:spPr>
        <p:txBody>
          <a:bodyPr wrap="square" rtlCol="0">
            <a:spAutoFit/>
          </a:bodyPr>
          <a:lstStyle/>
          <a:p>
            <a:r>
              <a:rPr lang="en-US" altLang="zh-TW" sz="3200" b="1" dirty="0" smtClean="0">
                <a:solidFill>
                  <a:srgbClr val="F39140"/>
                </a:solidFill>
                <a:latin typeface="Noto Sans TC" panose="020B0500000000000000" pitchFamily="34" charset="-120"/>
                <a:ea typeface="Noto Sans TC" panose="020B0500000000000000" pitchFamily="34" charset="-120"/>
              </a:rPr>
              <a:t>20%</a:t>
            </a:r>
            <a:r>
              <a:rPr lang="zh-TW" altLang="en-US" sz="3200" b="1" dirty="0" smtClean="0">
                <a:solidFill>
                  <a:srgbClr val="F39140"/>
                </a:solidFill>
                <a:latin typeface="Noto Sans TC" panose="020B0500000000000000" pitchFamily="34" charset="-120"/>
                <a:ea typeface="Noto Sans TC" panose="020B0500000000000000" pitchFamily="34" charset="-120"/>
              </a:rPr>
              <a:t>以上</a:t>
            </a:r>
            <a:endParaRPr lang="zh-TW" altLang="en-US" sz="3200" b="1" dirty="0">
              <a:solidFill>
                <a:srgbClr val="F39140"/>
              </a:solidFill>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383999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https://lh5.googleusercontent.com/57iaipmz1w-IQ4fCSPLYPfY21PBErCgUSHf3ROaSnt38Z8Zf4BBPJq3Adfp4Wi_AW2n_N6ePAxvsvSBnUqpy8SLMkY_sA5x_ePCwtzIomar82BbqfSr5EoHGlk3m57FIZPzIgKT8Op0">
            <a:extLst>
              <a:ext uri="{FF2B5EF4-FFF2-40B4-BE49-F238E27FC236}">
                <a16:creationId xmlns:a16="http://schemas.microsoft.com/office/drawing/2014/main" id="{87B6DC7A-4C3D-0E40-8F3B-27B44F31CA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85" t="7129" r="18980"/>
          <a:stretch/>
        </p:blipFill>
        <p:spPr bwMode="auto">
          <a:xfrm>
            <a:off x="5745316" y="3310309"/>
            <a:ext cx="3697128" cy="20443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lh5.googleusercontent.com/hMF5a7iAfKUJYDZUdHe4w6beto0lb6zngP2ORQ6yEbuIvIN5AKvWyP_F4cOlw-yQv_biFMBkdTfQlKguQUzKV-YgYEe02BbJjIDjYd6BKuM-nFn5qJMLkGuoZiLpZ32Mrb4vrRLgbIs">
            <a:extLst>
              <a:ext uri="{FF2B5EF4-FFF2-40B4-BE49-F238E27FC236}">
                <a16:creationId xmlns:a16="http://schemas.microsoft.com/office/drawing/2014/main" id="{C200BCA9-6B21-1D49-ACAE-AFFEA0BAB8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73" t="8939" r="13676"/>
          <a:stretch/>
        </p:blipFill>
        <p:spPr bwMode="auto">
          <a:xfrm>
            <a:off x="2221213" y="3329435"/>
            <a:ext cx="3938949" cy="21314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lh3.googleusercontent.com/m9bYUlQP-p1Rc_Un7bHc9Fzf6rnsBE9FH_1QceVWhhElubJlmM-ZgGuMx4KNgLY9meR2xfMHZQTg8E4zjlQWGPw0craNB3FmehtoCTI8dxNk4IVRcWzukoUYmq-OtPwD6n0_3Il_S2Y">
            <a:extLst>
              <a:ext uri="{FF2B5EF4-FFF2-40B4-BE49-F238E27FC236}">
                <a16:creationId xmlns:a16="http://schemas.microsoft.com/office/drawing/2014/main" id="{4778D65D-63C9-CB4A-A82F-D04970DB1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045" t="9684" r="17066"/>
          <a:stretch/>
        </p:blipFill>
        <p:spPr bwMode="auto">
          <a:xfrm>
            <a:off x="5766922" y="1204274"/>
            <a:ext cx="3697128" cy="19343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lh3.googleusercontent.com/XdLs4Gj6R41jvavKBFa0XpysYb0XjK6IDhgziMoBlDcNEsV_DKPXsQ2ipen7Kr_jU6hEJjKwibvyMMtWVyq9Uvt0L1HPBrWVcQVhiDPaZRMh2aq3Kz3eXVX7cTNnzm19WQIcyHkXIq0">
            <a:extLst>
              <a:ext uri="{FF2B5EF4-FFF2-40B4-BE49-F238E27FC236}">
                <a16:creationId xmlns:a16="http://schemas.microsoft.com/office/drawing/2014/main" id="{B8158265-FEFB-C643-B23A-38385D671103}"/>
              </a:ext>
            </a:extLst>
          </p:cNvPr>
          <p:cNvPicPr>
            <a:picLocks noChangeArrowheads="1"/>
          </p:cNvPicPr>
          <p:nvPr/>
        </p:nvPicPr>
        <p:blipFill rotWithShape="1">
          <a:blip r:embed="rId5">
            <a:extLst>
              <a:ext uri="{28A0092B-C50C-407E-A947-70E740481C1C}">
                <a14:useLocalDpi xmlns:a14="http://schemas.microsoft.com/office/drawing/2010/main" val="0"/>
              </a:ext>
            </a:extLst>
          </a:blip>
          <a:srcRect l="16991" t="7613" r="16217"/>
          <a:stretch/>
        </p:blipFill>
        <p:spPr bwMode="auto">
          <a:xfrm>
            <a:off x="2241993" y="1191064"/>
            <a:ext cx="3697128" cy="196672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5"/>
          <p:cNvSpPr/>
          <p:nvPr/>
        </p:nvSpPr>
        <p:spPr>
          <a:xfrm>
            <a:off x="1952219" y="3613666"/>
            <a:ext cx="237566" cy="369332"/>
          </a:xfrm>
          <a:prstGeom prst="rect">
            <a:avLst/>
          </a:prstGeom>
        </p:spPr>
        <p:txBody>
          <a:bodyPr wrap="none">
            <a:spAutoFit/>
          </a:bodyPr>
          <a:lstStyle/>
          <a:p>
            <a:r>
              <a:rPr lang="zh-TW" altLang="en-US" dirty="0"/>
              <a:t> </a:t>
            </a:r>
          </a:p>
        </p:txBody>
      </p:sp>
      <p:sp>
        <p:nvSpPr>
          <p:cNvPr id="9" name="矩形 12"/>
          <p:cNvSpPr/>
          <p:nvPr/>
        </p:nvSpPr>
        <p:spPr>
          <a:xfrm>
            <a:off x="1688765" y="2008013"/>
            <a:ext cx="761892" cy="954107"/>
          </a:xfrm>
          <a:prstGeom prst="rect">
            <a:avLst/>
          </a:prstGeom>
        </p:spPr>
        <p:txBody>
          <a:bodyPr wrap="squar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低高</a:t>
            </a:r>
            <a:endParaRPr lang="zh-TW" altLang="en-US" sz="2000"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sp>
        <p:nvSpPr>
          <p:cNvPr id="10" name="矩形 12">
            <a:extLst>
              <a:ext uri="{FF2B5EF4-FFF2-40B4-BE49-F238E27FC236}">
                <a16:creationId xmlns:a16="http://schemas.microsoft.com/office/drawing/2014/main" id="{773DA2EF-A2EE-0047-914E-A247980F6F03}"/>
              </a:ext>
            </a:extLst>
          </p:cNvPr>
          <p:cNvSpPr/>
          <p:nvPr/>
        </p:nvSpPr>
        <p:spPr>
          <a:xfrm>
            <a:off x="1688765" y="4140764"/>
            <a:ext cx="761892" cy="954107"/>
          </a:xfrm>
          <a:prstGeom prst="rect">
            <a:avLst/>
          </a:prstGeom>
        </p:spPr>
        <p:txBody>
          <a:bodyPr wrap="squar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低低</a:t>
            </a:r>
            <a:endParaRPr lang="zh-TW" altLang="en-US" sz="2000" dirty="0">
              <a:latin typeface="微軟正黑體" panose="020B0604030504040204" pitchFamily="34" charset="-120"/>
              <a:ea typeface="微軟正黑體" panose="020B0604030504040204" pitchFamily="34" charset="-120"/>
            </a:endParaRPr>
          </a:p>
          <a:p>
            <a:r>
              <a:rPr lang="zh-TW" altLang="en-US" dirty="0"/>
              <a:t/>
            </a:r>
            <a:br>
              <a:rPr lang="zh-TW" altLang="en-US" dirty="0"/>
            </a:br>
            <a:endParaRPr lang="zh-TW" altLang="en-US" dirty="0"/>
          </a:p>
        </p:txBody>
      </p:sp>
      <p:cxnSp>
        <p:nvCxnSpPr>
          <p:cNvPr id="11" name="Straight Arrow Connector 4">
            <a:extLst>
              <a:ext uri="{FF2B5EF4-FFF2-40B4-BE49-F238E27FC236}">
                <a16:creationId xmlns:a16="http://schemas.microsoft.com/office/drawing/2014/main" id="{6CC962F5-BBD2-D84C-8DED-E1E0F9398F21}"/>
              </a:ext>
            </a:extLst>
          </p:cNvPr>
          <p:cNvCxnSpPr>
            <a:cxnSpLocks/>
          </p:cNvCxnSpPr>
          <p:nvPr/>
        </p:nvCxnSpPr>
        <p:spPr>
          <a:xfrm>
            <a:off x="5604000" y="2190074"/>
            <a:ext cx="543128" cy="0"/>
          </a:xfrm>
          <a:prstGeom prst="straightConnector1">
            <a:avLst/>
          </a:prstGeom>
          <a:ln w="38100">
            <a:solidFill>
              <a:srgbClr val="C17137"/>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4">
            <a:extLst>
              <a:ext uri="{FF2B5EF4-FFF2-40B4-BE49-F238E27FC236}">
                <a16:creationId xmlns:a16="http://schemas.microsoft.com/office/drawing/2014/main" id="{9F54BD01-F48D-D545-8C66-783FBDDCE6BB}"/>
              </a:ext>
            </a:extLst>
          </p:cNvPr>
          <p:cNvCxnSpPr>
            <a:cxnSpLocks/>
          </p:cNvCxnSpPr>
          <p:nvPr/>
        </p:nvCxnSpPr>
        <p:spPr>
          <a:xfrm>
            <a:off x="5604000" y="4365827"/>
            <a:ext cx="543128" cy="0"/>
          </a:xfrm>
          <a:prstGeom prst="straightConnector1">
            <a:avLst/>
          </a:prstGeom>
          <a:ln w="38100">
            <a:solidFill>
              <a:srgbClr val="C17137"/>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2">
            <a:extLst>
              <a:ext uri="{FF2B5EF4-FFF2-40B4-BE49-F238E27FC236}">
                <a16:creationId xmlns:a16="http://schemas.microsoft.com/office/drawing/2014/main" id="{137547DB-AF09-D54A-8881-F94842725682}"/>
              </a:ext>
            </a:extLst>
          </p:cNvPr>
          <p:cNvSpPr/>
          <p:nvPr/>
        </p:nvSpPr>
        <p:spPr>
          <a:xfrm>
            <a:off x="-39177" y="6077843"/>
            <a:ext cx="12270352" cy="461665"/>
          </a:xfrm>
          <a:prstGeom prst="rect">
            <a:avLst/>
          </a:prstGeom>
        </p:spPr>
        <p:txBody>
          <a:bodyPr wrap="square">
            <a:spAutoFit/>
          </a:bodyPr>
          <a:lstStyle/>
          <a:p>
            <a:pPr algn="ctr"/>
            <a:r>
              <a:rPr lang="zh-TW" altLang="en-US" sz="2000" b="1" dirty="0">
                <a:solidFill>
                  <a:srgbClr val="C00000"/>
                </a:solidFill>
                <a:latin typeface="微軟正黑體" panose="020B0604030504040204" pitchFamily="34" charset="-120"/>
                <a:ea typeface="微軟正黑體" panose="020B0604030504040204" pitchFamily="34" charset="-120"/>
              </a:rPr>
              <a:t>低高群和低低群第二次期中寫考古題的比例</a:t>
            </a:r>
            <a:r>
              <a:rPr lang="zh-TW" altLang="en-US" sz="2000" b="1" dirty="0">
                <a:solidFill>
                  <a:srgbClr val="F39140"/>
                </a:solidFill>
                <a:latin typeface="微軟正黑體" panose="020B0604030504040204" pitchFamily="34" charset="-120"/>
                <a:ea typeface="微軟正黑體" panose="020B0604030504040204" pitchFamily="34" charset="-120"/>
              </a:rPr>
              <a:t>增加</a:t>
            </a:r>
            <a:r>
              <a:rPr lang="zh-TW" altLang="en-US" sz="2000" b="1" dirty="0">
                <a:solidFill>
                  <a:srgbClr val="C00000"/>
                </a:solidFill>
                <a:latin typeface="微軟正黑體" panose="020B0604030504040204" pitchFamily="34" charset="-120"/>
                <a:ea typeface="微軟正黑體" panose="020B0604030504040204" pitchFamily="34" charset="-120"/>
              </a:rPr>
              <a:t>，低高群上升了</a:t>
            </a:r>
            <a:r>
              <a:rPr lang="en-US" altLang="zh-TW" sz="2000" b="1" dirty="0">
                <a:solidFill>
                  <a:srgbClr val="C00000"/>
                </a:solidFill>
                <a:latin typeface="微軟正黑體" panose="020B0604030504040204" pitchFamily="34" charset="-120"/>
                <a:ea typeface="微軟正黑體" panose="020B0604030504040204" pitchFamily="34" charset="-120"/>
              </a:rPr>
              <a:t> </a:t>
            </a:r>
            <a:r>
              <a:rPr lang="en-US" altLang="zh-TW" sz="2400" b="1" dirty="0">
                <a:solidFill>
                  <a:srgbClr val="F39140"/>
                </a:solidFill>
                <a:latin typeface="微軟正黑體" panose="020B0604030504040204" pitchFamily="34" charset="-120"/>
                <a:ea typeface="微軟正黑體" panose="020B0604030504040204" pitchFamily="34" charset="-120"/>
              </a:rPr>
              <a:t>2.1%</a:t>
            </a:r>
            <a:r>
              <a:rPr lang="zh-TW" altLang="en-US" sz="2000" b="1" dirty="0">
                <a:solidFill>
                  <a:srgbClr val="C00000"/>
                </a:solidFill>
                <a:latin typeface="微軟正黑體" panose="020B0604030504040204" pitchFamily="34" charset="-120"/>
                <a:ea typeface="微軟正黑體" panose="020B0604030504040204" pitchFamily="34" charset="-120"/>
              </a:rPr>
              <a:t>，低低群上升了</a:t>
            </a:r>
            <a:r>
              <a:rPr lang="en-US" altLang="zh-TW" sz="2000" b="1" dirty="0">
                <a:solidFill>
                  <a:srgbClr val="C00000"/>
                </a:solidFill>
                <a:latin typeface="微軟正黑體" panose="020B0604030504040204" pitchFamily="34" charset="-120"/>
                <a:ea typeface="微軟正黑體" panose="020B0604030504040204" pitchFamily="34" charset="-120"/>
              </a:rPr>
              <a:t> </a:t>
            </a:r>
            <a:r>
              <a:rPr lang="en-US" altLang="zh-TW" sz="2400" b="1" dirty="0">
                <a:solidFill>
                  <a:srgbClr val="F39140"/>
                </a:solidFill>
                <a:latin typeface="微軟正黑體" panose="020B0604030504040204" pitchFamily="34" charset="-120"/>
                <a:ea typeface="微軟正黑體" panose="020B0604030504040204" pitchFamily="34" charset="-120"/>
              </a:rPr>
              <a:t>6.4%</a:t>
            </a:r>
            <a:endParaRPr lang="zh-TW" altLang="en-US" sz="2000" dirty="0">
              <a:solidFill>
                <a:srgbClr val="C17137"/>
              </a:solidFill>
              <a:latin typeface="微軟正黑體" panose="020B0604030504040204" pitchFamily="34" charset="-120"/>
              <a:ea typeface="微軟正黑體" panose="020B0604030504040204" pitchFamily="34" charset="-120"/>
            </a:endParaRPr>
          </a:p>
        </p:txBody>
      </p:sp>
      <p:sp>
        <p:nvSpPr>
          <p:cNvPr id="14" name="矩形 9">
            <a:extLst>
              <a:ext uri="{FF2B5EF4-FFF2-40B4-BE49-F238E27FC236}">
                <a16:creationId xmlns:a16="http://schemas.microsoft.com/office/drawing/2014/main" id="{BE4D6184-B1D7-F541-8044-72BF196D89C8}"/>
              </a:ext>
            </a:extLst>
          </p:cNvPr>
          <p:cNvSpPr/>
          <p:nvPr/>
        </p:nvSpPr>
        <p:spPr>
          <a:xfrm>
            <a:off x="3357023" y="5503716"/>
            <a:ext cx="1467068" cy="400110"/>
          </a:xfrm>
          <a:prstGeom prst="rect">
            <a:avLst/>
          </a:prstGeom>
          <a:solidFill>
            <a:schemeClr val="bg1"/>
          </a:solidFill>
          <a:ln>
            <a:solidFill>
              <a:schemeClr val="tx1"/>
            </a:solidFill>
          </a:ln>
        </p:spPr>
        <p:txBody>
          <a:bodyPr wrap="none">
            <a:spAutoFit/>
          </a:bodyPr>
          <a:lstStyle/>
          <a:p>
            <a:r>
              <a:rPr lang="zh-TW" altLang="en-US" sz="2000" b="1" dirty="0">
                <a:latin typeface="微軟正黑體" panose="020B0604030504040204" pitchFamily="34" charset="-120"/>
                <a:ea typeface="微軟正黑體" panose="020B0604030504040204" pitchFamily="34" charset="-120"/>
              </a:rPr>
              <a:t>第一次期中</a:t>
            </a:r>
          </a:p>
        </p:txBody>
      </p:sp>
      <p:sp>
        <p:nvSpPr>
          <p:cNvPr id="15" name="矩形 9">
            <a:extLst>
              <a:ext uri="{FF2B5EF4-FFF2-40B4-BE49-F238E27FC236}">
                <a16:creationId xmlns:a16="http://schemas.microsoft.com/office/drawing/2014/main" id="{82E73F62-6986-6842-89A5-BB139E6FA3DA}"/>
              </a:ext>
            </a:extLst>
          </p:cNvPr>
          <p:cNvSpPr/>
          <p:nvPr/>
        </p:nvSpPr>
        <p:spPr>
          <a:xfrm>
            <a:off x="6976080" y="5503716"/>
            <a:ext cx="1467068" cy="400110"/>
          </a:xfrm>
          <a:prstGeom prst="rect">
            <a:avLst/>
          </a:prstGeom>
          <a:solidFill>
            <a:schemeClr val="bg1"/>
          </a:solidFill>
          <a:ln>
            <a:solidFill>
              <a:schemeClr val="tx1"/>
            </a:solidFill>
          </a:ln>
        </p:spPr>
        <p:txBody>
          <a:bodyPr wrap="none">
            <a:spAutoFit/>
          </a:bodyPr>
          <a:lstStyle/>
          <a:p>
            <a:r>
              <a:rPr lang="zh-TW" altLang="en-US" sz="2000" b="1" dirty="0">
                <a:latin typeface="微軟正黑體" panose="020B0604030504040204" pitchFamily="34" charset="-120"/>
                <a:ea typeface="微軟正黑體" panose="020B0604030504040204" pitchFamily="34" charset="-120"/>
              </a:rPr>
              <a:t>第二次期中</a:t>
            </a:r>
          </a:p>
        </p:txBody>
      </p:sp>
      <p:sp>
        <p:nvSpPr>
          <p:cNvPr id="16" name="矩形 6">
            <a:extLst>
              <a:ext uri="{FF2B5EF4-FFF2-40B4-BE49-F238E27FC236}">
                <a16:creationId xmlns:a16="http://schemas.microsoft.com/office/drawing/2014/main" id="{4666ED1C-7802-0943-8DC1-0E8426035BBF}"/>
              </a:ext>
            </a:extLst>
          </p:cNvPr>
          <p:cNvSpPr/>
          <p:nvPr/>
        </p:nvSpPr>
        <p:spPr>
          <a:xfrm>
            <a:off x="2350246" y="441648"/>
            <a:ext cx="7491506" cy="523220"/>
          </a:xfrm>
          <a:prstGeom prst="rect">
            <a:avLst/>
          </a:prstGeom>
        </p:spPr>
        <p:txBody>
          <a:bodyPr wrap="square">
            <a:spAutoFit/>
          </a:bodyPr>
          <a:lstStyle/>
          <a:p>
            <a:pPr algn="ctr"/>
            <a:r>
              <a:rPr lang="zh-TW" altLang="en-US" sz="2800" b="1" dirty="0">
                <a:solidFill>
                  <a:srgbClr val="000000"/>
                </a:solidFill>
                <a:latin typeface="Noto Sans TC" panose="020B0500000000000000" pitchFamily="34" charset="-120"/>
                <a:ea typeface="Noto Sans TC" panose="020B0500000000000000" pitchFamily="34" charset="-120"/>
              </a:rPr>
              <a:t>低高與低低群兩次期中寫考古題的比例變化</a:t>
            </a:r>
          </a:p>
        </p:txBody>
      </p:sp>
      <p:sp>
        <p:nvSpPr>
          <p:cNvPr id="17" name="橢圓 4"/>
          <p:cNvSpPr/>
          <p:nvPr/>
        </p:nvSpPr>
        <p:spPr>
          <a:xfrm>
            <a:off x="6515201" y="3378072"/>
            <a:ext cx="1525567" cy="1031764"/>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4"/>
          <p:cNvSpPr/>
          <p:nvPr/>
        </p:nvSpPr>
        <p:spPr>
          <a:xfrm>
            <a:off x="3220542" y="3411232"/>
            <a:ext cx="1525567" cy="1031764"/>
          </a:xfrm>
          <a:prstGeom prst="ellipse">
            <a:avLst/>
          </a:prstGeom>
          <a:noFill/>
          <a:ln w="19050">
            <a:solidFill>
              <a:srgbClr val="F391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0158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7250" y="942664"/>
            <a:ext cx="1695450" cy="111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Rectangle 4"/>
          <p:cNvSpPr/>
          <p:nvPr/>
        </p:nvSpPr>
        <p:spPr>
          <a:xfrm>
            <a:off x="-2127250" y="3152464"/>
            <a:ext cx="1695450" cy="11176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5"/>
          <p:cNvSpPr/>
          <p:nvPr/>
        </p:nvSpPr>
        <p:spPr>
          <a:xfrm>
            <a:off x="-2127250" y="-187636"/>
            <a:ext cx="169545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6"/>
          <p:cNvSpPr/>
          <p:nvPr/>
        </p:nvSpPr>
        <p:spPr>
          <a:xfrm>
            <a:off x="-3729808" y="-200336"/>
            <a:ext cx="1028700" cy="11176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Rectangle 7"/>
          <p:cNvSpPr/>
          <p:nvPr/>
        </p:nvSpPr>
        <p:spPr>
          <a:xfrm>
            <a:off x="-3729808" y="917264"/>
            <a:ext cx="1028700" cy="1117600"/>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3729808" y="2034864"/>
            <a:ext cx="1028700" cy="1117600"/>
          </a:xfrm>
          <a:prstGeom prst="rect">
            <a:avLst/>
          </a:prstGeom>
          <a:solidFill>
            <a:srgbClr val="B8B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9"/>
          <p:cNvSpPr/>
          <p:nvPr/>
        </p:nvSpPr>
        <p:spPr>
          <a:xfrm>
            <a:off x="-2127250" y="2072964"/>
            <a:ext cx="1695450" cy="1117600"/>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
        <p:nvSpPr>
          <p:cNvPr id="11" name="Rectangle 10"/>
          <p:cNvSpPr/>
          <p:nvPr/>
        </p:nvSpPr>
        <p:spPr>
          <a:xfrm>
            <a:off x="0" y="0"/>
            <a:ext cx="12192000" cy="6858000"/>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C17137"/>
              </a:solidFill>
            </a:endParaRPr>
          </a:p>
        </p:txBody>
      </p:sp>
      <p:sp>
        <p:nvSpPr>
          <p:cNvPr id="38" name="Rectangle 37"/>
          <p:cNvSpPr/>
          <p:nvPr/>
        </p:nvSpPr>
        <p:spPr>
          <a:xfrm>
            <a:off x="4008302" y="1678756"/>
            <a:ext cx="8183698" cy="4480744"/>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39" name="Picture 38"/>
          <p:cNvPicPr>
            <a:picLocks noChangeAspect="1"/>
          </p:cNvPicPr>
          <p:nvPr/>
        </p:nvPicPr>
        <p:blipFill>
          <a:blip r:embed="rId2" cstate="hqprint">
            <a:biLevel thresh="25000"/>
            <a:extLst>
              <a:ext uri="{28A0092B-C50C-407E-A947-70E740481C1C}">
                <a14:useLocalDpi xmlns:a14="http://schemas.microsoft.com/office/drawing/2010/main" val="0"/>
              </a:ext>
            </a:extLst>
          </a:blip>
          <a:stretch>
            <a:fillRect/>
          </a:stretch>
        </p:blipFill>
        <p:spPr>
          <a:xfrm>
            <a:off x="645990" y="722771"/>
            <a:ext cx="388029" cy="388029"/>
          </a:xfrm>
          <a:prstGeom prst="rect">
            <a:avLst/>
          </a:prstGeom>
        </p:spPr>
      </p:pic>
      <p:cxnSp>
        <p:nvCxnSpPr>
          <p:cNvPr id="40" name="Straight Connector 39"/>
          <p:cNvCxnSpPr/>
          <p:nvPr/>
        </p:nvCxnSpPr>
        <p:spPr>
          <a:xfrm flipV="1">
            <a:off x="1219200" y="907428"/>
            <a:ext cx="2640296" cy="9836"/>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859496" y="907428"/>
            <a:ext cx="8332504" cy="225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群組 1">
            <a:extLst>
              <a:ext uri="{FF2B5EF4-FFF2-40B4-BE49-F238E27FC236}">
                <a16:creationId xmlns:a16="http://schemas.microsoft.com/office/drawing/2014/main" id="{4D687749-EAAD-41BE-91AE-6F08EDA838A0}"/>
              </a:ext>
            </a:extLst>
          </p:cNvPr>
          <p:cNvGrpSpPr/>
          <p:nvPr/>
        </p:nvGrpSpPr>
        <p:grpSpPr>
          <a:xfrm>
            <a:off x="779002" y="2277278"/>
            <a:ext cx="3805508" cy="3283701"/>
            <a:chOff x="779002" y="2330642"/>
            <a:chExt cx="3805508" cy="3283701"/>
          </a:xfrm>
        </p:grpSpPr>
        <p:sp>
          <p:nvSpPr>
            <p:cNvPr id="12" name="TextBox 11"/>
            <p:cNvSpPr txBox="1"/>
            <p:nvPr/>
          </p:nvSpPr>
          <p:spPr>
            <a:xfrm>
              <a:off x="779002" y="4506347"/>
              <a:ext cx="3805508" cy="1107996"/>
            </a:xfrm>
            <a:prstGeom prst="rect">
              <a:avLst/>
            </a:prstGeom>
            <a:noFill/>
          </p:spPr>
          <p:txBody>
            <a:bodyPr wrap="square" rtlCol="0">
              <a:spAutoFit/>
            </a:bodyPr>
            <a:lstStyle/>
            <a:p>
              <a:r>
                <a:rPr lang="zh-TW" altLang="en-US" sz="6600" b="1" dirty="0">
                  <a:latin typeface="Noto Sans TC" panose="020B0500000000000000" pitchFamily="34" charset="-120"/>
                  <a:ea typeface="Noto Sans TC" panose="020B0500000000000000" pitchFamily="34" charset="-120"/>
                </a:rPr>
                <a:t>研究動機</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310" y="2330642"/>
              <a:ext cx="1870892" cy="1870892"/>
            </a:xfrm>
            <a:prstGeom prst="rect">
              <a:avLst/>
            </a:prstGeom>
          </p:spPr>
        </p:pic>
      </p:grpSp>
      <p:grpSp>
        <p:nvGrpSpPr>
          <p:cNvPr id="14" name="Group 13"/>
          <p:cNvGrpSpPr/>
          <p:nvPr/>
        </p:nvGrpSpPr>
        <p:grpSpPr>
          <a:xfrm>
            <a:off x="4928192" y="4140636"/>
            <a:ext cx="11412998" cy="584775"/>
            <a:chOff x="4568556" y="3115138"/>
            <a:chExt cx="11412998" cy="584775"/>
          </a:xfrm>
        </p:grpSpPr>
        <p:sp>
          <p:nvSpPr>
            <p:cNvPr id="28" name="矩形 2"/>
            <p:cNvSpPr/>
            <p:nvPr/>
          </p:nvSpPr>
          <p:spPr>
            <a:xfrm>
              <a:off x="5071928" y="3115138"/>
              <a:ext cx="10909626" cy="584775"/>
            </a:xfrm>
            <a:prstGeom prst="rect">
              <a:avLst/>
            </a:prstGeom>
          </p:spPr>
          <p:txBody>
            <a:bodyPr wrap="square">
              <a:spAutoFit/>
            </a:bodyPr>
            <a:lstStyle/>
            <a:p>
              <a:r>
                <a:rPr lang="zh-TW" altLang="en-US" sz="3200" dirty="0">
                  <a:latin typeface="Noto Sans TC" panose="020B0500000000000000" pitchFamily="34" charset="-120"/>
                  <a:ea typeface="Noto Sans TC" panose="020B0500000000000000" pitchFamily="34" charset="-120"/>
                </a:rPr>
                <a:t>哪些習慣會導致成績進步或退步？</a:t>
              </a:r>
            </a:p>
          </p:txBody>
        </p:sp>
        <p:sp>
          <p:nvSpPr>
            <p:cNvPr id="31" name="Rounded Rectangle 30"/>
            <p:cNvSpPr/>
            <p:nvPr/>
          </p:nvSpPr>
          <p:spPr>
            <a:xfrm>
              <a:off x="4568556" y="3248250"/>
              <a:ext cx="287472" cy="294424"/>
            </a:xfrm>
            <a:prstGeom prst="roundRect">
              <a:avLst>
                <a:gd name="adj" fmla="val 44253"/>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13" name="Group 12"/>
          <p:cNvGrpSpPr/>
          <p:nvPr/>
        </p:nvGrpSpPr>
        <p:grpSpPr>
          <a:xfrm>
            <a:off x="4928192" y="3136612"/>
            <a:ext cx="7263808" cy="584775"/>
            <a:chOff x="4547192" y="2072964"/>
            <a:chExt cx="7263808" cy="584775"/>
          </a:xfrm>
        </p:grpSpPr>
        <p:sp>
          <p:nvSpPr>
            <p:cNvPr id="29" name="矩形 3"/>
            <p:cNvSpPr/>
            <p:nvPr/>
          </p:nvSpPr>
          <p:spPr>
            <a:xfrm>
              <a:off x="5071928" y="2072964"/>
              <a:ext cx="6739072" cy="584775"/>
            </a:xfrm>
            <a:prstGeom prst="rect">
              <a:avLst/>
            </a:prstGeom>
          </p:spPr>
          <p:txBody>
            <a:bodyPr wrap="square">
              <a:spAutoFit/>
            </a:bodyPr>
            <a:lstStyle/>
            <a:p>
              <a:r>
                <a:rPr lang="zh-TW" altLang="en-US" sz="3200" dirty="0">
                  <a:latin typeface="Noto Sans TC" panose="020B0500000000000000" pitchFamily="34" charset="-120"/>
                  <a:ea typeface="Noto Sans TC" panose="020B0500000000000000" pitchFamily="34" charset="-120"/>
                </a:rPr>
                <a:t>高分群與低分群的行為差異為何？</a:t>
              </a:r>
            </a:p>
          </p:txBody>
        </p:sp>
        <p:sp>
          <p:nvSpPr>
            <p:cNvPr id="37" name="Rounded Rectangle 36"/>
            <p:cNvSpPr/>
            <p:nvPr/>
          </p:nvSpPr>
          <p:spPr>
            <a:xfrm>
              <a:off x="4547192" y="2202440"/>
              <a:ext cx="287472" cy="294424"/>
            </a:xfrm>
            <a:prstGeom prst="roundRect">
              <a:avLst>
                <a:gd name="adj" fmla="val 44253"/>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699498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4" descr="https://lh4.googleusercontent.com/n27UqEBxlvOR9Xf7vRVzhHDdXu8o3ugw5UBCRi9b5EkRCRRWAQ-f2FisV5gpnWBkLI3gW-RXG3rXGavvL6cVKuyIO4vnbZ4KQmSNDqVjFwztK37HiNAWZYzWqXF7mi6TAktTYK_D85I"/>
          <p:cNvPicPr>
            <a:picLocks noChangeAspect="1" noChangeArrowheads="1"/>
          </p:cNvPicPr>
          <p:nvPr/>
        </p:nvPicPr>
        <p:blipFill rotWithShape="1">
          <a:blip r:embed="rId3">
            <a:extLst>
              <a:ext uri="{28A0092B-C50C-407E-A947-70E740481C1C}">
                <a14:useLocalDpi xmlns:a14="http://schemas.microsoft.com/office/drawing/2010/main" val="0"/>
              </a:ext>
            </a:extLst>
          </a:blip>
          <a:srcRect l="15905" t="9220" r="15620"/>
          <a:stretch/>
        </p:blipFill>
        <p:spPr bwMode="auto">
          <a:xfrm>
            <a:off x="6359156" y="2102041"/>
            <a:ext cx="4095303" cy="2208844"/>
          </a:xfrm>
          <a:prstGeom prst="rect">
            <a:avLst/>
          </a:prstGeom>
          <a:noFill/>
          <a:extLst>
            <a:ext uri="{909E8E84-426E-40DD-AFC4-6F175D3DCCD1}">
              <a14:hiddenFill xmlns:a14="http://schemas.microsoft.com/office/drawing/2010/main">
                <a:solidFill>
                  <a:srgbClr val="FFFFFF"/>
                </a:solidFill>
              </a14:hiddenFill>
            </a:ext>
          </a:extLst>
        </p:spPr>
      </p:pic>
      <p:sp>
        <p:nvSpPr>
          <p:cNvPr id="40" name="矩形 18"/>
          <p:cNvSpPr/>
          <p:nvPr/>
        </p:nvSpPr>
        <p:spPr>
          <a:xfrm>
            <a:off x="1336032" y="3092120"/>
            <a:ext cx="1368425" cy="400110"/>
          </a:xfrm>
          <a:prstGeom prst="rect">
            <a:avLst/>
          </a:prstGeom>
        </p:spPr>
        <p:txBody>
          <a:bodyPr wrap="squar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高低</a:t>
            </a:r>
            <a:endParaRPr lang="zh-TW" altLang="en-US" dirty="0"/>
          </a:p>
        </p:txBody>
      </p:sp>
      <p:sp>
        <p:nvSpPr>
          <p:cNvPr id="13" name="矩形 2"/>
          <p:cNvSpPr/>
          <p:nvPr/>
        </p:nvSpPr>
        <p:spPr>
          <a:xfrm>
            <a:off x="1816835" y="5629548"/>
            <a:ext cx="9084642" cy="584775"/>
          </a:xfrm>
          <a:prstGeom prst="rect">
            <a:avLst/>
          </a:prstGeom>
        </p:spPr>
        <p:txBody>
          <a:bodyPr wrap="square">
            <a:spAutoFit/>
          </a:bodyPr>
          <a:lstStyle/>
          <a:p>
            <a:pPr algn="ctr"/>
            <a:r>
              <a:rPr lang="zh-TW" altLang="en-US" sz="2800" b="1" dirty="0">
                <a:solidFill>
                  <a:srgbClr val="C00000"/>
                </a:solidFill>
                <a:latin typeface="微軟正黑體" panose="020B0604030504040204" pitchFamily="34" charset="-120"/>
                <a:ea typeface="微軟正黑體" panose="020B0604030504040204" pitchFamily="34" charset="-120"/>
              </a:rPr>
              <a:t>高低群第二次期中寫考古題的比例</a:t>
            </a:r>
            <a:r>
              <a:rPr lang="zh-TW" altLang="en-US" sz="2800" b="1" dirty="0">
                <a:solidFill>
                  <a:srgbClr val="F39140"/>
                </a:solidFill>
                <a:latin typeface="微軟正黑體" panose="020B0604030504040204" pitchFamily="34" charset="-120"/>
                <a:ea typeface="微軟正黑體" panose="020B0604030504040204" pitchFamily="34" charset="-120"/>
              </a:rPr>
              <a:t>降低</a:t>
            </a:r>
            <a:r>
              <a:rPr lang="zh-TW" altLang="en-US" sz="2800" b="1" dirty="0">
                <a:solidFill>
                  <a:srgbClr val="C00000"/>
                </a:solidFill>
                <a:latin typeface="微軟正黑體" panose="020B0604030504040204" pitchFamily="34" charset="-120"/>
                <a:ea typeface="微軟正黑體" panose="020B0604030504040204" pitchFamily="34" charset="-120"/>
              </a:rPr>
              <a:t>，下降了</a:t>
            </a:r>
            <a:r>
              <a:rPr lang="en-US" altLang="zh-TW" sz="2800" b="1" dirty="0">
                <a:solidFill>
                  <a:srgbClr val="C00000"/>
                </a:solidFill>
                <a:latin typeface="微軟正黑體" panose="020B0604030504040204" pitchFamily="34" charset="-120"/>
                <a:ea typeface="微軟正黑體" panose="020B0604030504040204" pitchFamily="34" charset="-120"/>
              </a:rPr>
              <a:t> </a:t>
            </a:r>
            <a:r>
              <a:rPr lang="en-US" altLang="zh-TW" sz="3200" b="1" dirty="0">
                <a:solidFill>
                  <a:srgbClr val="F39140"/>
                </a:solidFill>
                <a:latin typeface="微軟正黑體" panose="020B0604030504040204" pitchFamily="34" charset="-120"/>
                <a:ea typeface="微軟正黑體" panose="020B0604030504040204" pitchFamily="34" charset="-120"/>
              </a:rPr>
              <a:t>6.8%</a:t>
            </a:r>
            <a:endParaRPr lang="zh-TW" altLang="en-US" sz="3200" b="1" dirty="0">
              <a:solidFill>
                <a:srgbClr val="F39140"/>
              </a:solidFill>
              <a:latin typeface="微軟正黑體" panose="020B0604030504040204" pitchFamily="34" charset="-120"/>
              <a:ea typeface="微軟正黑體" panose="020B0604030504040204" pitchFamily="34" charset="-120"/>
            </a:endParaRPr>
          </a:p>
        </p:txBody>
      </p:sp>
      <p:sp>
        <p:nvSpPr>
          <p:cNvPr id="16" name="矩形 9"/>
          <p:cNvSpPr/>
          <p:nvPr/>
        </p:nvSpPr>
        <p:spPr>
          <a:xfrm>
            <a:off x="3456166" y="4583604"/>
            <a:ext cx="1467068" cy="400110"/>
          </a:xfrm>
          <a:prstGeom prst="rect">
            <a:avLst/>
          </a:prstGeom>
          <a:solidFill>
            <a:schemeClr val="bg1"/>
          </a:solidFill>
          <a:ln>
            <a:solidFill>
              <a:schemeClr val="tx1"/>
            </a:solidFill>
          </a:ln>
        </p:spPr>
        <p:txBody>
          <a:bodyPr wrap="none">
            <a:spAutoFit/>
          </a:bodyPr>
          <a:lstStyle/>
          <a:p>
            <a:r>
              <a:rPr lang="zh-TW" altLang="en-US" sz="2000" b="1" dirty="0">
                <a:latin typeface="微軟正黑體" panose="020B0604030504040204" pitchFamily="34" charset="-120"/>
                <a:ea typeface="微軟正黑體" panose="020B0604030504040204" pitchFamily="34" charset="-120"/>
              </a:rPr>
              <a:t>第一次期中</a:t>
            </a:r>
          </a:p>
        </p:txBody>
      </p:sp>
      <p:sp>
        <p:nvSpPr>
          <p:cNvPr id="17" name="矩形 9"/>
          <p:cNvSpPr/>
          <p:nvPr/>
        </p:nvSpPr>
        <p:spPr>
          <a:xfrm>
            <a:off x="7673273" y="4586756"/>
            <a:ext cx="1467068" cy="400110"/>
          </a:xfrm>
          <a:prstGeom prst="rect">
            <a:avLst/>
          </a:prstGeom>
          <a:solidFill>
            <a:schemeClr val="bg1"/>
          </a:solidFill>
          <a:ln>
            <a:solidFill>
              <a:schemeClr val="tx1"/>
            </a:solidFill>
          </a:ln>
        </p:spPr>
        <p:txBody>
          <a:bodyPr wrap="none">
            <a:spAutoFit/>
          </a:bodyPr>
          <a:lstStyle/>
          <a:p>
            <a:r>
              <a:rPr lang="zh-TW" altLang="en-US" sz="2000" b="1" dirty="0">
                <a:latin typeface="微軟正黑體" panose="020B0604030504040204" pitchFamily="34" charset="-120"/>
                <a:ea typeface="微軟正黑體" panose="020B0604030504040204" pitchFamily="34" charset="-120"/>
              </a:rPr>
              <a:t>第二次期中</a:t>
            </a:r>
          </a:p>
        </p:txBody>
      </p:sp>
      <p:pic>
        <p:nvPicPr>
          <p:cNvPr id="18" name="Picture 6" descr="https://lh5.googleusercontent.com/ZdIyG90yEen3Y_S92cD_00SdG324HCxvvoX6Km2llqC4oKu6DH-fgHJJJA8ofBMFDAmJV5f93754W2OVSlvHmZrHKrFBy_iAn-tUGYCj-ZrndPdcACdUuyDtpVGvdYkY8vJh5nNAKlU"/>
          <p:cNvPicPr>
            <a:picLocks noChangeAspect="1" noChangeArrowheads="1"/>
          </p:cNvPicPr>
          <p:nvPr/>
        </p:nvPicPr>
        <p:blipFill rotWithShape="1">
          <a:blip r:embed="rId4">
            <a:extLst>
              <a:ext uri="{28A0092B-C50C-407E-A947-70E740481C1C}">
                <a14:useLocalDpi xmlns:a14="http://schemas.microsoft.com/office/drawing/2010/main" val="0"/>
              </a:ext>
            </a:extLst>
          </a:blip>
          <a:srcRect l="17759" t="9441" r="16225" b="-2462"/>
          <a:stretch/>
        </p:blipFill>
        <p:spPr bwMode="auto">
          <a:xfrm>
            <a:off x="2236610" y="2195870"/>
            <a:ext cx="4065044" cy="220103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a:off x="5969500" y="3250118"/>
            <a:ext cx="543128" cy="0"/>
          </a:xfrm>
          <a:prstGeom prst="straightConnector1">
            <a:avLst/>
          </a:prstGeom>
          <a:ln w="38100">
            <a:solidFill>
              <a:srgbClr val="C17137"/>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6"/>
          <p:cNvSpPr/>
          <p:nvPr/>
        </p:nvSpPr>
        <p:spPr>
          <a:xfrm>
            <a:off x="2397038" y="936064"/>
            <a:ext cx="7491506" cy="523220"/>
          </a:xfrm>
          <a:prstGeom prst="rect">
            <a:avLst/>
          </a:prstGeom>
        </p:spPr>
        <p:txBody>
          <a:bodyPr wrap="square">
            <a:spAutoFit/>
          </a:bodyPr>
          <a:lstStyle/>
          <a:p>
            <a:pPr algn="ctr"/>
            <a:r>
              <a:rPr lang="zh-TW" altLang="en-US" sz="2800" b="1" dirty="0">
                <a:solidFill>
                  <a:srgbClr val="000000"/>
                </a:solidFill>
                <a:latin typeface="Noto Sans TC" panose="020B0500000000000000" pitchFamily="34" charset="-120"/>
                <a:ea typeface="Noto Sans TC" panose="020B0500000000000000" pitchFamily="34" charset="-120"/>
              </a:rPr>
              <a:t>高低群兩次期中寫考古題的比例變化</a:t>
            </a:r>
          </a:p>
        </p:txBody>
      </p:sp>
    </p:spTree>
    <p:extLst>
      <p:ext uri="{BB962C8B-B14F-4D97-AF65-F5344CB8AC3E}">
        <p14:creationId xmlns:p14="http://schemas.microsoft.com/office/powerpoint/2010/main" val="2665847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18"/>
          <p:cNvSpPr/>
          <p:nvPr/>
        </p:nvSpPr>
        <p:spPr>
          <a:xfrm>
            <a:off x="1556102" y="3160440"/>
            <a:ext cx="1368425" cy="400110"/>
          </a:xfrm>
          <a:prstGeom prst="rect">
            <a:avLst/>
          </a:prstGeom>
        </p:spPr>
        <p:txBody>
          <a:bodyPr wrap="square">
            <a:spAutoFit/>
          </a:bodyPr>
          <a:lstStyle/>
          <a:p>
            <a:r>
              <a:rPr lang="zh-TW" altLang="en-US" sz="2000" b="1" dirty="0">
                <a:solidFill>
                  <a:srgbClr val="000000"/>
                </a:solidFill>
                <a:latin typeface="微軟正黑體" panose="020B0604030504040204" pitchFamily="34" charset="-120"/>
                <a:ea typeface="微軟正黑體" panose="020B0604030504040204" pitchFamily="34" charset="-120"/>
              </a:rPr>
              <a:t>高高</a:t>
            </a:r>
            <a:endParaRPr lang="zh-TW" altLang="en-US" dirty="0"/>
          </a:p>
        </p:txBody>
      </p:sp>
      <p:sp>
        <p:nvSpPr>
          <p:cNvPr id="16" name="矩形 9"/>
          <p:cNvSpPr/>
          <p:nvPr/>
        </p:nvSpPr>
        <p:spPr>
          <a:xfrm>
            <a:off x="3249041" y="4480068"/>
            <a:ext cx="1467068" cy="400110"/>
          </a:xfrm>
          <a:prstGeom prst="rect">
            <a:avLst/>
          </a:prstGeom>
          <a:solidFill>
            <a:schemeClr val="bg1"/>
          </a:solidFill>
          <a:ln>
            <a:solidFill>
              <a:schemeClr val="tx1"/>
            </a:solidFill>
          </a:ln>
        </p:spPr>
        <p:txBody>
          <a:bodyPr wrap="none">
            <a:spAutoFit/>
          </a:bodyPr>
          <a:lstStyle/>
          <a:p>
            <a:pPr algn="ctr"/>
            <a:r>
              <a:rPr lang="zh-TW" altLang="en-US" sz="2000" b="1" dirty="0">
                <a:latin typeface="微軟正黑體" panose="020B0604030504040204" pitchFamily="34" charset="-120"/>
                <a:ea typeface="微軟正黑體" panose="020B0604030504040204" pitchFamily="34" charset="-120"/>
              </a:rPr>
              <a:t>第一次期中</a:t>
            </a:r>
          </a:p>
        </p:txBody>
      </p:sp>
      <p:sp>
        <p:nvSpPr>
          <p:cNvPr id="17" name="矩形 9"/>
          <p:cNvSpPr/>
          <p:nvPr/>
        </p:nvSpPr>
        <p:spPr>
          <a:xfrm>
            <a:off x="7693862" y="4480068"/>
            <a:ext cx="1467068" cy="400110"/>
          </a:xfrm>
          <a:prstGeom prst="rect">
            <a:avLst/>
          </a:prstGeom>
          <a:solidFill>
            <a:schemeClr val="bg1"/>
          </a:solidFill>
          <a:ln>
            <a:solidFill>
              <a:schemeClr val="tx1"/>
            </a:solidFill>
          </a:ln>
        </p:spPr>
        <p:txBody>
          <a:bodyPr wrap="none">
            <a:spAutoFit/>
          </a:bodyPr>
          <a:lstStyle/>
          <a:p>
            <a:pPr algn="ctr"/>
            <a:r>
              <a:rPr lang="zh-TW" altLang="en-US" sz="2000" b="1" dirty="0">
                <a:latin typeface="微軟正黑體" panose="020B0604030504040204" pitchFamily="34" charset="-120"/>
                <a:ea typeface="微軟正黑體" panose="020B0604030504040204" pitchFamily="34" charset="-120"/>
              </a:rPr>
              <a:t>第二次期中</a:t>
            </a:r>
          </a:p>
        </p:txBody>
      </p:sp>
      <p:cxnSp>
        <p:nvCxnSpPr>
          <p:cNvPr id="19" name="Straight Arrow Connector 18"/>
          <p:cNvCxnSpPr/>
          <p:nvPr/>
        </p:nvCxnSpPr>
        <p:spPr>
          <a:xfrm>
            <a:off x="6066777" y="3146582"/>
            <a:ext cx="543128" cy="0"/>
          </a:xfrm>
          <a:prstGeom prst="straightConnector1">
            <a:avLst/>
          </a:prstGeom>
          <a:ln w="38100">
            <a:solidFill>
              <a:srgbClr val="C17137"/>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https://lh3.googleusercontent.com/B7yYCZrXogntiFuNrMgR4F3vy0zpAUD4MJBtu7HusbbdOQOwER-L6EHmHgQLtYAVT7Zc8x_YGkudOx6i0WqtGLXhMay4v2iFrzXBx2BPLZjfHPkUyHnuhjzRyVOtaBxKOjnsCdHDrJQ"/>
          <p:cNvPicPr>
            <a:picLocks noChangeAspect="1" noChangeArrowheads="1"/>
          </p:cNvPicPr>
          <p:nvPr/>
        </p:nvPicPr>
        <p:blipFill rotWithShape="1">
          <a:blip r:embed="rId3">
            <a:extLst>
              <a:ext uri="{28A0092B-C50C-407E-A947-70E740481C1C}">
                <a14:useLocalDpi xmlns:a14="http://schemas.microsoft.com/office/drawing/2010/main" val="0"/>
              </a:ext>
            </a:extLst>
          </a:blip>
          <a:srcRect l="23165" t="10800" r="18285"/>
          <a:stretch/>
        </p:blipFill>
        <p:spPr bwMode="auto">
          <a:xfrm>
            <a:off x="6752077" y="2019700"/>
            <a:ext cx="3688534" cy="22814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lh5.googleusercontent.com/DC7W3JWqRNM03r6iN4z3f2Aje3j3be8YOlXcu9asHntJOTM1_fjmS968MjkZ2PZ00LcxQvIbE-Sj-nfE2PaitX08gCkQCdyVtbS_T4osduhvOxM0QtTCWKgpQFN6rUrOW7e_NueSzZU"/>
          <p:cNvPicPr>
            <a:picLocks noChangeAspect="1" noChangeArrowheads="1"/>
          </p:cNvPicPr>
          <p:nvPr/>
        </p:nvPicPr>
        <p:blipFill rotWithShape="1">
          <a:blip r:embed="rId4">
            <a:extLst>
              <a:ext uri="{28A0092B-C50C-407E-A947-70E740481C1C}">
                <a14:useLocalDpi xmlns:a14="http://schemas.microsoft.com/office/drawing/2010/main" val="0"/>
              </a:ext>
            </a:extLst>
          </a:blip>
          <a:srcRect l="22362" t="9423" r="21149"/>
          <a:stretch/>
        </p:blipFill>
        <p:spPr bwMode="auto">
          <a:xfrm>
            <a:off x="2408677" y="2019699"/>
            <a:ext cx="3606800" cy="216645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594378" y="5518818"/>
            <a:ext cx="5639685" cy="584775"/>
          </a:xfrm>
          <a:prstGeom prst="rect">
            <a:avLst/>
          </a:prstGeom>
        </p:spPr>
        <p:txBody>
          <a:bodyPr wrap="none">
            <a:spAutoFit/>
          </a:bodyPr>
          <a:lstStyle/>
          <a:p>
            <a:r>
              <a:rPr lang="zh-TW" altLang="en-US" sz="2800" b="1" dirty="0">
                <a:solidFill>
                  <a:srgbClr val="C00000"/>
                </a:solidFill>
                <a:latin typeface="微軟正黑體" panose="020B0604030504040204" pitchFamily="34" charset="-120"/>
                <a:ea typeface="微軟正黑體" panose="020B0604030504040204" pitchFamily="34" charset="-120"/>
              </a:rPr>
              <a:t>高高群下降了</a:t>
            </a:r>
            <a:r>
              <a:rPr lang="en-US" altLang="zh-TW" sz="2800" b="1" dirty="0">
                <a:solidFill>
                  <a:srgbClr val="C00000"/>
                </a:solidFill>
                <a:latin typeface="微軟正黑體" panose="020B0604030504040204" pitchFamily="34" charset="-120"/>
                <a:ea typeface="微軟正黑體" panose="020B0604030504040204" pitchFamily="34" charset="-120"/>
              </a:rPr>
              <a:t> </a:t>
            </a:r>
            <a:r>
              <a:rPr lang="en-US" altLang="zh-TW" sz="3200" b="1" dirty="0">
                <a:solidFill>
                  <a:srgbClr val="F39140"/>
                </a:solidFill>
                <a:latin typeface="微軟正黑體" panose="020B0604030504040204" pitchFamily="34" charset="-120"/>
                <a:ea typeface="微軟正黑體" panose="020B0604030504040204" pitchFamily="34" charset="-120"/>
              </a:rPr>
              <a:t>1.3%</a:t>
            </a:r>
            <a:r>
              <a:rPr lang="zh-TW" altLang="en-US" sz="2800" b="1" dirty="0">
                <a:solidFill>
                  <a:srgbClr val="C00000"/>
                </a:solidFill>
                <a:latin typeface="微軟正黑體" panose="020B0604030504040204" pitchFamily="34" charset="-120"/>
                <a:ea typeface="微軟正黑體" panose="020B0604030504040204" pitchFamily="34" charset="-120"/>
              </a:rPr>
              <a:t>，變化不大。</a:t>
            </a:r>
          </a:p>
        </p:txBody>
      </p:sp>
      <p:sp>
        <p:nvSpPr>
          <p:cNvPr id="14" name="矩形 6"/>
          <p:cNvSpPr/>
          <p:nvPr/>
        </p:nvSpPr>
        <p:spPr>
          <a:xfrm>
            <a:off x="2495311" y="819803"/>
            <a:ext cx="7491506" cy="523220"/>
          </a:xfrm>
          <a:prstGeom prst="rect">
            <a:avLst/>
          </a:prstGeom>
        </p:spPr>
        <p:txBody>
          <a:bodyPr wrap="square">
            <a:spAutoFit/>
          </a:bodyPr>
          <a:lstStyle/>
          <a:p>
            <a:pPr algn="ctr"/>
            <a:r>
              <a:rPr lang="zh-TW" altLang="en-US" sz="2800" b="1" dirty="0">
                <a:solidFill>
                  <a:srgbClr val="000000"/>
                </a:solidFill>
                <a:latin typeface="Noto Sans TC" panose="020B0500000000000000" pitchFamily="34" charset="-120"/>
                <a:ea typeface="Noto Sans TC" panose="020B0500000000000000" pitchFamily="34" charset="-120"/>
              </a:rPr>
              <a:t>高高群兩次期中寫考古題的比例變化</a:t>
            </a:r>
          </a:p>
        </p:txBody>
      </p:sp>
    </p:spTree>
    <p:extLst>
      <p:ext uri="{BB962C8B-B14F-4D97-AF65-F5344CB8AC3E}">
        <p14:creationId xmlns:p14="http://schemas.microsoft.com/office/powerpoint/2010/main" val="1017971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7250" y="942664"/>
            <a:ext cx="1695450" cy="111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Rectangle 4"/>
          <p:cNvSpPr/>
          <p:nvPr/>
        </p:nvSpPr>
        <p:spPr>
          <a:xfrm>
            <a:off x="-2127250" y="3152464"/>
            <a:ext cx="1695450" cy="11176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5"/>
          <p:cNvSpPr/>
          <p:nvPr/>
        </p:nvSpPr>
        <p:spPr>
          <a:xfrm>
            <a:off x="-2127250" y="-187636"/>
            <a:ext cx="169545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6"/>
          <p:cNvSpPr/>
          <p:nvPr/>
        </p:nvSpPr>
        <p:spPr>
          <a:xfrm>
            <a:off x="-3729808" y="-200336"/>
            <a:ext cx="1028700" cy="11176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Rectangle 7"/>
          <p:cNvSpPr/>
          <p:nvPr/>
        </p:nvSpPr>
        <p:spPr>
          <a:xfrm>
            <a:off x="-3729808" y="917264"/>
            <a:ext cx="1028700" cy="1117600"/>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3729808" y="2034864"/>
            <a:ext cx="1028700" cy="1117600"/>
          </a:xfrm>
          <a:prstGeom prst="rect">
            <a:avLst/>
          </a:prstGeom>
          <a:solidFill>
            <a:srgbClr val="B8B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9"/>
          <p:cNvSpPr/>
          <p:nvPr/>
        </p:nvSpPr>
        <p:spPr>
          <a:xfrm>
            <a:off x="-2127250" y="2072964"/>
            <a:ext cx="1695450" cy="1117600"/>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
        <p:nvSpPr>
          <p:cNvPr id="11" name="Rectangle 10"/>
          <p:cNvSpPr/>
          <p:nvPr/>
        </p:nvSpPr>
        <p:spPr>
          <a:xfrm>
            <a:off x="0" y="0"/>
            <a:ext cx="12192000" cy="6858000"/>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C17137"/>
              </a:solidFill>
            </a:endParaRPr>
          </a:p>
        </p:txBody>
      </p:sp>
      <p:sp>
        <p:nvSpPr>
          <p:cNvPr id="38" name="Rectangle 37"/>
          <p:cNvSpPr/>
          <p:nvPr/>
        </p:nvSpPr>
        <p:spPr>
          <a:xfrm>
            <a:off x="4008302" y="1837392"/>
            <a:ext cx="8183698" cy="4480744"/>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TextBox 11"/>
          <p:cNvSpPr txBox="1"/>
          <p:nvPr/>
        </p:nvSpPr>
        <p:spPr>
          <a:xfrm>
            <a:off x="883615" y="4429964"/>
            <a:ext cx="3643462" cy="1107996"/>
          </a:xfrm>
          <a:prstGeom prst="rect">
            <a:avLst/>
          </a:prstGeom>
          <a:noFill/>
        </p:spPr>
        <p:txBody>
          <a:bodyPr wrap="square" rtlCol="0">
            <a:spAutoFit/>
          </a:bodyPr>
          <a:lstStyle/>
          <a:p>
            <a:r>
              <a:rPr lang="zh-TW" altLang="en-US" sz="6600" b="1" dirty="0">
                <a:latin typeface="Noto Sans TC" panose="020B0500000000000000" pitchFamily="34" charset="-120"/>
                <a:ea typeface="Noto Sans TC" panose="020B0500000000000000" pitchFamily="34" charset="-120"/>
              </a:rPr>
              <a:t>假設檢定</a:t>
            </a:r>
          </a:p>
        </p:txBody>
      </p:sp>
      <p:pic>
        <p:nvPicPr>
          <p:cNvPr id="39" name="Picture 38"/>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645990" y="722771"/>
            <a:ext cx="388029" cy="388029"/>
          </a:xfrm>
          <a:prstGeom prst="rect">
            <a:avLst/>
          </a:prstGeom>
        </p:spPr>
      </p:pic>
      <p:cxnSp>
        <p:nvCxnSpPr>
          <p:cNvPr id="40" name="Straight Connector 39"/>
          <p:cNvCxnSpPr/>
          <p:nvPr/>
        </p:nvCxnSpPr>
        <p:spPr>
          <a:xfrm flipV="1">
            <a:off x="1219200" y="907428"/>
            <a:ext cx="2640296" cy="9836"/>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859496" y="907428"/>
            <a:ext cx="8332504" cy="22536"/>
          </a:xfrm>
          <a:prstGeom prst="line">
            <a:avLst/>
          </a:prstGeom>
          <a:ln w="19050">
            <a:solidFill>
              <a:srgbClr val="08383E"/>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9900" y="2421358"/>
            <a:ext cx="1870892" cy="1870892"/>
          </a:xfrm>
          <a:prstGeom prst="rect">
            <a:avLst/>
          </a:prstGeom>
        </p:spPr>
      </p:pic>
      <p:sp>
        <p:nvSpPr>
          <p:cNvPr id="2" name="Rectangle 1"/>
          <p:cNvSpPr/>
          <p:nvPr/>
        </p:nvSpPr>
        <p:spPr>
          <a:xfrm>
            <a:off x="12528724" y="3937350"/>
            <a:ext cx="2954655" cy="369332"/>
          </a:xfrm>
          <a:prstGeom prst="rect">
            <a:avLst/>
          </a:prstGeom>
        </p:spPr>
        <p:txBody>
          <a:bodyPr wrap="none">
            <a:spAutoFit/>
          </a:bodyPr>
          <a:lstStyle/>
          <a:p>
            <a:r>
              <a:rPr lang="zh-TW" altLang="en-US" dirty="0">
                <a:latin typeface="Noto Sans TC" panose="020B0500000000000000" pitchFamily="34" charset="-120"/>
                <a:ea typeface="Noto Sans TC" panose="020B0500000000000000" pitchFamily="34" charset="-120"/>
              </a:rPr>
              <a:t>想觀察低高群是如何進步的</a:t>
            </a:r>
            <a:endParaRPr lang="zh-TW" altLang="en-US" dirty="0"/>
          </a:p>
        </p:txBody>
      </p:sp>
      <p:grpSp>
        <p:nvGrpSpPr>
          <p:cNvPr id="16" name="Group 15"/>
          <p:cNvGrpSpPr/>
          <p:nvPr/>
        </p:nvGrpSpPr>
        <p:grpSpPr>
          <a:xfrm>
            <a:off x="4997420" y="2421358"/>
            <a:ext cx="6542539" cy="3127284"/>
            <a:chOff x="4698550" y="2430934"/>
            <a:chExt cx="7602764" cy="3127284"/>
          </a:xfrm>
        </p:grpSpPr>
        <p:sp>
          <p:nvSpPr>
            <p:cNvPr id="28" name="矩形 2"/>
            <p:cNvSpPr/>
            <p:nvPr/>
          </p:nvSpPr>
          <p:spPr>
            <a:xfrm>
              <a:off x="5157472" y="3694480"/>
              <a:ext cx="6849336" cy="954107"/>
            </a:xfrm>
            <a:prstGeom prst="rect">
              <a:avLst/>
            </a:prstGeom>
          </p:spPr>
          <p:txBody>
            <a:bodyPr wrap="square">
              <a:spAutoFit/>
            </a:bodyPr>
            <a:lstStyle/>
            <a:p>
              <a:r>
                <a:rPr lang="zh-TW" altLang="en-US" sz="2800" dirty="0">
                  <a:latin typeface="Noto Sans TC" panose="020B0500000000000000" pitchFamily="34" charset="-120"/>
                  <a:ea typeface="Noto Sans TC" panose="020B0500000000000000" pitchFamily="34" charset="-120"/>
                </a:rPr>
                <a:t>我們認為第一次上傳的時間點最能代表一個人的讀書習慣</a:t>
              </a:r>
            </a:p>
          </p:txBody>
        </p:sp>
        <p:sp>
          <p:nvSpPr>
            <p:cNvPr id="31" name="Rounded Rectangle 30"/>
            <p:cNvSpPr/>
            <p:nvPr/>
          </p:nvSpPr>
          <p:spPr>
            <a:xfrm>
              <a:off x="4698550" y="3827592"/>
              <a:ext cx="287472" cy="248400"/>
            </a:xfrm>
            <a:prstGeom prst="roundRect">
              <a:avLst>
                <a:gd name="adj" fmla="val 44253"/>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3"/>
            <p:cNvSpPr/>
            <p:nvPr/>
          </p:nvSpPr>
          <p:spPr>
            <a:xfrm>
              <a:off x="5157472" y="2430934"/>
              <a:ext cx="7143842" cy="954107"/>
            </a:xfrm>
            <a:prstGeom prst="rect">
              <a:avLst/>
            </a:prstGeom>
          </p:spPr>
          <p:txBody>
            <a:bodyPr wrap="square">
              <a:spAutoFit/>
            </a:bodyPr>
            <a:lstStyle/>
            <a:p>
              <a:r>
                <a:rPr lang="zh-TW" altLang="en-US" sz="2800" dirty="0">
                  <a:latin typeface="Noto Sans TC" panose="020B0500000000000000" pitchFamily="34" charset="-120"/>
                  <a:ea typeface="Noto Sans TC" panose="020B0500000000000000" pitchFamily="34" charset="-120"/>
                </a:rPr>
                <a:t>好奇動機或讀書習慣是否會影響成績高低</a:t>
              </a:r>
            </a:p>
          </p:txBody>
        </p:sp>
        <p:sp>
          <p:nvSpPr>
            <p:cNvPr id="37" name="Rounded Rectangle 36"/>
            <p:cNvSpPr/>
            <p:nvPr/>
          </p:nvSpPr>
          <p:spPr>
            <a:xfrm>
              <a:off x="4698550" y="2560410"/>
              <a:ext cx="287472" cy="248400"/>
            </a:xfrm>
            <a:prstGeom prst="roundRect">
              <a:avLst>
                <a:gd name="adj" fmla="val 44253"/>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矩形 2"/>
            <p:cNvSpPr/>
            <p:nvPr/>
          </p:nvSpPr>
          <p:spPr>
            <a:xfrm>
              <a:off x="5157472" y="5034998"/>
              <a:ext cx="6849336" cy="523220"/>
            </a:xfrm>
            <a:prstGeom prst="rect">
              <a:avLst/>
            </a:prstGeom>
          </p:spPr>
          <p:txBody>
            <a:bodyPr wrap="square">
              <a:spAutoFit/>
            </a:bodyPr>
            <a:lstStyle/>
            <a:p>
              <a:r>
                <a:rPr lang="zh-TW" altLang="en-US" sz="2800" dirty="0">
                  <a:latin typeface="Noto Sans TC" panose="020B0500000000000000" pitchFamily="34" charset="-120"/>
                  <a:ea typeface="Noto Sans TC" panose="020B0500000000000000" pitchFamily="34" charset="-120"/>
                </a:rPr>
                <a:t>想觀察低高群是如何進步的</a:t>
              </a:r>
              <a:endParaRPr lang="zh-TW" altLang="en-US" sz="2800" dirty="0"/>
            </a:p>
          </p:txBody>
        </p:sp>
        <p:sp>
          <p:nvSpPr>
            <p:cNvPr id="26" name="Rounded Rectangle 25"/>
            <p:cNvSpPr/>
            <p:nvPr/>
          </p:nvSpPr>
          <p:spPr>
            <a:xfrm>
              <a:off x="4698550" y="5168110"/>
              <a:ext cx="287472" cy="248400"/>
            </a:xfrm>
            <a:prstGeom prst="roundRect">
              <a:avLst>
                <a:gd name="adj" fmla="val 44253"/>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15" name="Rectangle 14"/>
          <p:cNvSpPr/>
          <p:nvPr/>
        </p:nvSpPr>
        <p:spPr>
          <a:xfrm>
            <a:off x="2053831" y="4001524"/>
            <a:ext cx="9137804" cy="1200329"/>
          </a:xfrm>
          <a:prstGeom prst="rect">
            <a:avLst/>
          </a:prstGeom>
          <a:solidFill>
            <a:schemeClr val="bg1"/>
          </a:solidFill>
        </p:spPr>
        <p:txBody>
          <a:bodyPr wrap="square">
            <a:spAutoFit/>
          </a:bodyPr>
          <a:lstStyle/>
          <a:p>
            <a:r>
              <a:rPr lang="zh-TW" altLang="en-US" sz="3600" b="1" dirty="0">
                <a:solidFill>
                  <a:srgbClr val="C00000"/>
                </a:solidFill>
                <a:latin typeface="Noto Sans TC" panose="020B0500000000000000" pitchFamily="34" charset="-120"/>
                <a:ea typeface="Noto Sans TC" panose="020B0500000000000000" pitchFamily="34" charset="-120"/>
              </a:rPr>
              <a:t>因此選擇低高群在第一次上傳作業的時間點</a:t>
            </a:r>
            <a:endParaRPr lang="en-US" altLang="zh-TW" sz="3600" b="1" dirty="0">
              <a:solidFill>
                <a:srgbClr val="C00000"/>
              </a:solidFill>
              <a:latin typeface="Noto Sans TC" panose="020B0500000000000000" pitchFamily="34" charset="-120"/>
              <a:ea typeface="Noto Sans TC" panose="020B0500000000000000" pitchFamily="34" charset="-120"/>
            </a:endParaRPr>
          </a:p>
          <a:p>
            <a:pPr algn="ctr"/>
            <a:r>
              <a:rPr lang="zh-TW" altLang="en-US" sz="3600" b="1" dirty="0">
                <a:solidFill>
                  <a:srgbClr val="C00000"/>
                </a:solidFill>
                <a:latin typeface="Noto Sans TC" panose="020B0500000000000000" pitchFamily="34" charset="-120"/>
                <a:ea typeface="Noto Sans TC" panose="020B0500000000000000" pitchFamily="34" charset="-120"/>
              </a:rPr>
              <a:t>來做假設檢定。</a:t>
            </a:r>
          </a:p>
        </p:txBody>
      </p:sp>
    </p:spTree>
    <p:extLst>
      <p:ext uri="{BB962C8B-B14F-4D97-AF65-F5344CB8AC3E}">
        <p14:creationId xmlns:p14="http://schemas.microsoft.com/office/powerpoint/2010/main" val="75813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7250" y="942664"/>
            <a:ext cx="1695450" cy="111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Rectangle 4"/>
          <p:cNvSpPr/>
          <p:nvPr/>
        </p:nvSpPr>
        <p:spPr>
          <a:xfrm>
            <a:off x="-2127250" y="3152464"/>
            <a:ext cx="1695450" cy="11176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5"/>
          <p:cNvSpPr/>
          <p:nvPr/>
        </p:nvSpPr>
        <p:spPr>
          <a:xfrm>
            <a:off x="-2127250" y="-187636"/>
            <a:ext cx="169545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6"/>
          <p:cNvSpPr/>
          <p:nvPr/>
        </p:nvSpPr>
        <p:spPr>
          <a:xfrm>
            <a:off x="-3729808" y="-200336"/>
            <a:ext cx="1028700" cy="11176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Rectangle 7"/>
          <p:cNvSpPr/>
          <p:nvPr/>
        </p:nvSpPr>
        <p:spPr>
          <a:xfrm>
            <a:off x="-3729808" y="917264"/>
            <a:ext cx="1028700" cy="1117600"/>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p:cNvSpPr/>
          <p:nvPr/>
        </p:nvSpPr>
        <p:spPr>
          <a:xfrm>
            <a:off x="-3729808" y="2034864"/>
            <a:ext cx="1028700" cy="1117600"/>
          </a:xfrm>
          <a:prstGeom prst="rect">
            <a:avLst/>
          </a:prstGeom>
          <a:solidFill>
            <a:srgbClr val="B8B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9"/>
          <p:cNvSpPr/>
          <p:nvPr/>
        </p:nvSpPr>
        <p:spPr>
          <a:xfrm>
            <a:off x="-2127250" y="2072964"/>
            <a:ext cx="1695450" cy="1117600"/>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
        <p:nvSpPr>
          <p:cNvPr id="11" name="Rectangle 10"/>
          <p:cNvSpPr/>
          <p:nvPr/>
        </p:nvSpPr>
        <p:spPr>
          <a:xfrm>
            <a:off x="0" y="0"/>
            <a:ext cx="12192000" cy="6858000"/>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C17137"/>
              </a:solidFill>
            </a:endParaRPr>
          </a:p>
        </p:txBody>
      </p:sp>
      <p:sp>
        <p:nvSpPr>
          <p:cNvPr id="27" name="矩形 3"/>
          <p:cNvSpPr/>
          <p:nvPr/>
        </p:nvSpPr>
        <p:spPr>
          <a:xfrm>
            <a:off x="8142901" y="6927294"/>
            <a:ext cx="237566" cy="369332"/>
          </a:xfrm>
          <a:prstGeom prst="rect">
            <a:avLst/>
          </a:prstGeom>
        </p:spPr>
        <p:txBody>
          <a:bodyPr wrap="none">
            <a:spAutoFit/>
          </a:bodyPr>
          <a:lstStyle/>
          <a:p>
            <a:r>
              <a:rPr lang="zh-TW" altLang="en-US" dirty="0"/>
              <a:t> </a:t>
            </a:r>
          </a:p>
        </p:txBody>
      </p:sp>
      <p:sp>
        <p:nvSpPr>
          <p:cNvPr id="30" name="矩形 5"/>
          <p:cNvSpPr/>
          <p:nvPr/>
        </p:nvSpPr>
        <p:spPr>
          <a:xfrm>
            <a:off x="1977619" y="3788737"/>
            <a:ext cx="237566" cy="369332"/>
          </a:xfrm>
          <a:prstGeom prst="rect">
            <a:avLst/>
          </a:prstGeom>
        </p:spPr>
        <p:txBody>
          <a:bodyPr wrap="none">
            <a:spAutoFit/>
          </a:bodyPr>
          <a:lstStyle/>
          <a:p>
            <a:r>
              <a:rPr lang="zh-TW" altLang="en-US" dirty="0"/>
              <a:t> </a:t>
            </a:r>
          </a:p>
        </p:txBody>
      </p:sp>
      <p:sp>
        <p:nvSpPr>
          <p:cNvPr id="32" name="矩形 6"/>
          <p:cNvSpPr/>
          <p:nvPr/>
        </p:nvSpPr>
        <p:spPr>
          <a:xfrm>
            <a:off x="3292255" y="640923"/>
            <a:ext cx="5309773" cy="523220"/>
          </a:xfrm>
          <a:prstGeom prst="rect">
            <a:avLst/>
          </a:prstGeom>
        </p:spPr>
        <p:txBody>
          <a:bodyPr wrap="square">
            <a:spAutoFit/>
          </a:bodyPr>
          <a:lstStyle/>
          <a:p>
            <a:pPr algn="ctr"/>
            <a:r>
              <a:rPr lang="zh-TW" altLang="en-US" sz="2800" b="1" dirty="0">
                <a:solidFill>
                  <a:srgbClr val="000000"/>
                </a:solidFill>
                <a:latin typeface="Noto Sans TC" panose="020B0500000000000000" pitchFamily="34" charset="-120"/>
                <a:ea typeface="Noto Sans TC" panose="020B0500000000000000" pitchFamily="34" charset="-120"/>
              </a:rPr>
              <a:t>檢定：第一次繳交作業的時間</a:t>
            </a:r>
            <a:endParaRPr lang="zh-TW" altLang="en-US" dirty="0">
              <a:latin typeface="Noto Sans TC" panose="020B0500000000000000" pitchFamily="34" charset="-120"/>
              <a:ea typeface="Noto Sans TC" panose="020B0500000000000000" pitchFamily="34" charset="-120"/>
            </a:endParaRPr>
          </a:p>
        </p:txBody>
      </p:sp>
      <p:sp>
        <p:nvSpPr>
          <p:cNvPr id="33" name="矩形 2"/>
          <p:cNvSpPr/>
          <p:nvPr/>
        </p:nvSpPr>
        <p:spPr>
          <a:xfrm rot="1128614">
            <a:off x="9739809" y="1086224"/>
            <a:ext cx="1542321" cy="369332"/>
          </a:xfrm>
          <a:prstGeom prst="rect">
            <a:avLst/>
          </a:prstGeom>
          <a:solidFill>
            <a:srgbClr val="F8E2D3"/>
          </a:solidFill>
          <a:ln>
            <a:solidFill>
              <a:srgbClr val="C17137"/>
            </a:solidFill>
          </a:ln>
        </p:spPr>
        <p:txBody>
          <a:bodyPr wrap="square">
            <a:spAutoFit/>
          </a:bodyPr>
          <a:lstStyle/>
          <a:p>
            <a:r>
              <a:rPr lang="en-US" altLang="zh-TW" dirty="0">
                <a:solidFill>
                  <a:srgbClr val="C17137"/>
                </a:solidFill>
                <a:latin typeface="Arial" panose="020B0604020202020204" pitchFamily="34" charset="0"/>
              </a:rPr>
              <a:t>alpha = 0.05</a:t>
            </a:r>
            <a:endParaRPr lang="en-US" altLang="zh-TW" dirty="0">
              <a:solidFill>
                <a:srgbClr val="C17137"/>
              </a:solidFill>
            </a:endParaRPr>
          </a:p>
        </p:txBody>
      </p:sp>
      <p:sp>
        <p:nvSpPr>
          <p:cNvPr id="34" name="矩形 7"/>
          <p:cNvSpPr/>
          <p:nvPr/>
        </p:nvSpPr>
        <p:spPr>
          <a:xfrm>
            <a:off x="2328044" y="3542393"/>
            <a:ext cx="7552556" cy="430887"/>
          </a:xfrm>
          <a:prstGeom prst="rect">
            <a:avLst/>
          </a:prstGeom>
        </p:spPr>
        <p:txBody>
          <a:bodyPr wrap="square">
            <a:spAutoFit/>
          </a:bodyPr>
          <a:lstStyle/>
          <a:p>
            <a:r>
              <a:rPr lang="en-US" altLang="zh-TW" b="1" dirty="0">
                <a:solidFill>
                  <a:srgbClr val="C00000"/>
                </a:solidFill>
                <a:latin typeface="微軟正黑體" panose="020B0604030504040204" pitchFamily="34" charset="-120"/>
                <a:ea typeface="微軟正黑體" panose="020B0604030504040204" pitchFamily="34" charset="-120"/>
              </a:rPr>
              <a:t>P-value &gt; 0.05</a:t>
            </a:r>
            <a:r>
              <a:rPr lang="zh-TW" altLang="en-US" b="1" dirty="0">
                <a:solidFill>
                  <a:srgbClr val="C00000"/>
                </a:solidFill>
                <a:latin typeface="微軟正黑體" panose="020B0604030504040204" pitchFamily="34" charset="-120"/>
                <a:ea typeface="微軟正黑體" panose="020B0604030504040204" pitchFamily="34" charset="-120"/>
              </a:rPr>
              <a:t>，</a:t>
            </a:r>
            <a:r>
              <a:rPr lang="en-US" altLang="zh-TW" b="1" dirty="0">
                <a:solidFill>
                  <a:srgbClr val="C00000"/>
                </a:solidFill>
                <a:latin typeface="微軟正黑體" panose="020B0604030504040204" pitchFamily="34" charset="-120"/>
                <a:ea typeface="微軟正黑體" panose="020B0604030504040204" pitchFamily="34" charset="-120"/>
              </a:rPr>
              <a:t>H0 not rejected</a:t>
            </a:r>
            <a:r>
              <a:rPr lang="zh-TW" altLang="en-US" b="1" dirty="0">
                <a:solidFill>
                  <a:srgbClr val="C00000"/>
                </a:solidFill>
                <a:latin typeface="微軟正黑體" panose="020B0604030504040204" pitchFamily="34" charset="-120"/>
                <a:ea typeface="微軟正黑體" panose="020B0604030504040204" pitchFamily="34" charset="-120"/>
              </a:rPr>
              <a:t>！沒有足夠證據顯示繳交天數大於 </a:t>
            </a:r>
            <a:r>
              <a:rPr lang="en-US" altLang="zh-TW" sz="2200" b="1" dirty="0">
                <a:solidFill>
                  <a:srgbClr val="F39140"/>
                </a:solidFill>
                <a:latin typeface="微軟正黑體" panose="020B0604030504040204" pitchFamily="34" charset="-120"/>
                <a:ea typeface="微軟正黑體" panose="020B0604030504040204" pitchFamily="34" charset="-120"/>
              </a:rPr>
              <a:t>3</a:t>
            </a:r>
            <a:endParaRPr lang="zh-TW" altLang="en-US" sz="2200" b="1" dirty="0">
              <a:solidFill>
                <a:srgbClr val="F39140"/>
              </a:solidFill>
            </a:endParaRPr>
          </a:p>
        </p:txBody>
      </p:sp>
      <p:pic>
        <p:nvPicPr>
          <p:cNvPr id="35" name="Picture 6" descr="https://lh6.googleusercontent.com/0g4y4WXA2kN_AH9YYHNfjsClja07baeMXJMYeQe_-BrefU-OuiLyjEgzszAkm3EhrrFWt9pAWmg08PRMGmTlmZXgncoQetwXgOvytNnOSOpFEjldloYtTE2v5zIhWUI2JMG_TcDQL9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1503" y="4160330"/>
            <a:ext cx="4193267" cy="174161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5" descr="https://lh5.googleusercontent.com/f9FkmdDZ_0QUDr7Bg5cAKumYpOtEJORL8vc7RrLs4Bv5TcQ4FrohC9_C0aXoAEk0yXjdkDPv6gOhmYRtyPEwTfKj1JZychBaD-BhPXqAliGQ0YbxpZbFlsIFzAUOI8gAxLamLMEt_oY"/>
          <p:cNvPicPr>
            <a:picLocks noChangeAspect="1" noChangeArrowheads="1"/>
          </p:cNvPicPr>
          <p:nvPr/>
        </p:nvPicPr>
        <p:blipFill rotWithShape="1">
          <a:blip r:embed="rId4">
            <a:extLst>
              <a:ext uri="{28A0092B-C50C-407E-A947-70E740481C1C}">
                <a14:useLocalDpi xmlns:a14="http://schemas.microsoft.com/office/drawing/2010/main" val="0"/>
              </a:ext>
            </a:extLst>
          </a:blip>
          <a:srcRect l="3319" r="22048" b="7926"/>
          <a:stretch/>
        </p:blipFill>
        <p:spPr bwMode="auto">
          <a:xfrm>
            <a:off x="1268557" y="4044059"/>
            <a:ext cx="4229100" cy="1974154"/>
          </a:xfrm>
          <a:prstGeom prst="rect">
            <a:avLst/>
          </a:prstGeom>
          <a:noFill/>
          <a:extLst>
            <a:ext uri="{909E8E84-426E-40DD-AFC4-6F175D3DCCD1}">
              <a14:hiddenFill xmlns:a14="http://schemas.microsoft.com/office/drawing/2010/main">
                <a:solidFill>
                  <a:srgbClr val="FFFFFF"/>
                </a:solidFill>
              </a14:hiddenFill>
            </a:ext>
          </a:extLst>
        </p:spPr>
      </p:pic>
      <p:sp>
        <p:nvSpPr>
          <p:cNvPr id="41" name="矩形 9"/>
          <p:cNvSpPr/>
          <p:nvPr/>
        </p:nvSpPr>
        <p:spPr>
          <a:xfrm>
            <a:off x="5001738" y="4891428"/>
            <a:ext cx="6512796" cy="523220"/>
          </a:xfrm>
          <a:prstGeom prst="rect">
            <a:avLst/>
          </a:prstGeom>
          <a:solidFill>
            <a:schemeClr val="bg1"/>
          </a:solidFill>
          <a:ln w="12700">
            <a:solidFill>
              <a:schemeClr val="accent2">
                <a:lumMod val="50000"/>
              </a:schemeClr>
            </a:solidFill>
          </a:ln>
        </p:spPr>
        <p:txBody>
          <a:bodyPr wrap="square">
            <a:spAutoFit/>
          </a:bodyPr>
          <a:lstStyle/>
          <a:p>
            <a:r>
              <a:rPr lang="zh-TW" altLang="en-US" sz="2800" b="1" dirty="0">
                <a:solidFill>
                  <a:srgbClr val="F39140"/>
                </a:solidFill>
                <a:latin typeface="微軟正黑體" panose="020B0604030504040204" pitchFamily="34" charset="-120"/>
                <a:ea typeface="微軟正黑體" panose="020B0604030504040204" pitchFamily="34" charset="-120"/>
              </a:rPr>
              <a:t>期中前後，低高群沒有提早開始寫作業！</a:t>
            </a:r>
            <a:endParaRPr lang="zh-TW" altLang="en-US" sz="2800" dirty="0">
              <a:solidFill>
                <a:srgbClr val="F39140"/>
              </a:solidFill>
            </a:endParaRPr>
          </a:p>
        </p:txBody>
      </p:sp>
      <p:sp>
        <p:nvSpPr>
          <p:cNvPr id="42" name="矩形 10"/>
          <p:cNvSpPr/>
          <p:nvPr/>
        </p:nvSpPr>
        <p:spPr>
          <a:xfrm>
            <a:off x="2256423" y="6135611"/>
            <a:ext cx="7381439" cy="430887"/>
          </a:xfrm>
          <a:prstGeom prst="rect">
            <a:avLst/>
          </a:prstGeom>
        </p:spPr>
        <p:txBody>
          <a:bodyPr wrap="square">
            <a:spAutoFit/>
          </a:bodyPr>
          <a:lstStyle/>
          <a:p>
            <a:r>
              <a:rPr lang="en-US" altLang="zh-TW" b="1" dirty="0">
                <a:solidFill>
                  <a:srgbClr val="C00000"/>
                </a:solidFill>
                <a:latin typeface="微軟正黑體" panose="020B0604030504040204" pitchFamily="34" charset="-120"/>
                <a:ea typeface="微軟正黑體" panose="020B0604030504040204" pitchFamily="34" charset="-120"/>
              </a:rPr>
              <a:t>P-value &gt; 0.05</a:t>
            </a:r>
            <a:r>
              <a:rPr lang="zh-TW" altLang="en-US" b="1" dirty="0">
                <a:solidFill>
                  <a:srgbClr val="C00000"/>
                </a:solidFill>
                <a:latin typeface="微軟正黑體" panose="020B0604030504040204" pitchFamily="34" charset="-120"/>
                <a:ea typeface="微軟正黑體" panose="020B0604030504040204" pitchFamily="34" charset="-120"/>
              </a:rPr>
              <a:t>，</a:t>
            </a:r>
            <a:r>
              <a:rPr lang="en-US" altLang="zh-TW" b="1" dirty="0">
                <a:solidFill>
                  <a:srgbClr val="C00000"/>
                </a:solidFill>
                <a:latin typeface="微軟正黑體" panose="020B0604030504040204" pitchFamily="34" charset="-120"/>
                <a:ea typeface="微軟正黑體" panose="020B0604030504040204" pitchFamily="34" charset="-120"/>
              </a:rPr>
              <a:t>H0 not rejected</a:t>
            </a:r>
            <a:r>
              <a:rPr lang="zh-TW" altLang="en-US" b="1" dirty="0">
                <a:solidFill>
                  <a:srgbClr val="C00000"/>
                </a:solidFill>
                <a:latin typeface="微軟正黑體" panose="020B0604030504040204" pitchFamily="34" charset="-120"/>
                <a:ea typeface="微軟正黑體" panose="020B0604030504040204" pitchFamily="34" charset="-120"/>
              </a:rPr>
              <a:t>！沒有足夠證據顯示繳交天數小於</a:t>
            </a:r>
            <a:r>
              <a:rPr lang="zh-TW" altLang="en-US" sz="2200" b="1" dirty="0">
                <a:solidFill>
                  <a:srgbClr val="C00000"/>
                </a:solidFill>
                <a:latin typeface="微軟正黑體" panose="020B0604030504040204" pitchFamily="34" charset="-120"/>
                <a:ea typeface="微軟正黑體" panose="020B0604030504040204" pitchFamily="34" charset="-120"/>
              </a:rPr>
              <a:t> </a:t>
            </a:r>
            <a:r>
              <a:rPr lang="en-US" altLang="zh-TW" sz="2200" b="1" dirty="0">
                <a:solidFill>
                  <a:srgbClr val="F39140"/>
                </a:solidFill>
                <a:latin typeface="微軟正黑體" panose="020B0604030504040204" pitchFamily="34" charset="-120"/>
                <a:ea typeface="微軟正黑體" panose="020B0604030504040204" pitchFamily="34" charset="-120"/>
              </a:rPr>
              <a:t>3</a:t>
            </a:r>
            <a:endParaRPr lang="zh-TW" altLang="en-US" sz="2200" b="1" dirty="0">
              <a:solidFill>
                <a:srgbClr val="F39140"/>
              </a:solidFill>
              <a:latin typeface="微軟正黑體" panose="020B0604030504040204" pitchFamily="34" charset="-120"/>
              <a:ea typeface="微軟正黑體" panose="020B0604030504040204" pitchFamily="34" charset="-120"/>
            </a:endParaRPr>
          </a:p>
        </p:txBody>
      </p:sp>
      <p:pic>
        <p:nvPicPr>
          <p:cNvPr id="43" name="Picture 3" descr="https://lh4.googleusercontent.com/2cqeMD6x8dK4w6JmOwNA1CCTFqN9WKRvas-9b31aUkF-2hXLxmdKsfF9pXuQ_OoI1Fk_QJo7InmiB_ggcO3Emcr_ED-M7oXSi3qKK7smbUNHLFw6Wh0ZBaEq3P5ogeWEwwcqnVpmNp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8557" y="1572274"/>
            <a:ext cx="422910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lh3.googleusercontent.com/RKA0sHk_TccXEZKsGjkBxzdaEE2NRWf-2QMajVTfm_LH7KG9EdYSiT8brnQ6kQ8Vqzw5fesxvs22BLhHAk-Nmu39oM8B2V4EPcI0w3o94GH5CJlE0LZy1w5V-0OIOUh8IOORNrPjgQU"/>
          <p:cNvPicPr>
            <a:picLocks noChangeAspect="1" noChangeArrowheads="1"/>
          </p:cNvPicPr>
          <p:nvPr/>
        </p:nvPicPr>
        <p:blipFill rotWithShape="1">
          <a:blip r:embed="rId6">
            <a:extLst>
              <a:ext uri="{28A0092B-C50C-407E-A947-70E740481C1C}">
                <a14:useLocalDpi xmlns:a14="http://schemas.microsoft.com/office/drawing/2010/main" val="0"/>
              </a:ext>
            </a:extLst>
          </a:blip>
          <a:srcRect t="4824"/>
          <a:stretch/>
        </p:blipFill>
        <p:spPr bwMode="auto">
          <a:xfrm>
            <a:off x="6132697" y="1663700"/>
            <a:ext cx="4250878" cy="180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32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和AI 結伴寫程式！OpenAI 與GitHub 聯手推出AI 程式碼產生工具，比GPT-3 更強大| TechNews 科技新報"/>
          <p:cNvPicPr>
            <a:picLocks noChangeAspect="1" noChangeArrowheads="1"/>
          </p:cNvPicPr>
          <p:nvPr/>
        </p:nvPicPr>
        <p:blipFill rotWithShape="1">
          <a:blip r:embed="rId2">
            <a:extLst>
              <a:ext uri="{28A0092B-C50C-407E-A947-70E740481C1C}">
                <a14:useLocalDpi xmlns:a14="http://schemas.microsoft.com/office/drawing/2010/main" val="0"/>
              </a:ext>
            </a:extLst>
          </a:blip>
          <a:srcRect l="160" t="9089" r="-160" b="743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2269308" y="0"/>
            <a:ext cx="9922692" cy="685800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11"/>
          <p:cNvSpPr/>
          <p:nvPr/>
        </p:nvSpPr>
        <p:spPr>
          <a:xfrm>
            <a:off x="-2127250" y="942664"/>
            <a:ext cx="1695450" cy="111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13"/>
          <p:cNvSpPr/>
          <p:nvPr/>
        </p:nvSpPr>
        <p:spPr>
          <a:xfrm>
            <a:off x="-2127250" y="3152464"/>
            <a:ext cx="1695450" cy="11176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Rectangle 14"/>
          <p:cNvSpPr/>
          <p:nvPr/>
        </p:nvSpPr>
        <p:spPr>
          <a:xfrm>
            <a:off x="-2127250" y="-187636"/>
            <a:ext cx="169545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Picture 16"/>
          <p:cNvPicPr>
            <a:picLocks noChangeAspect="1"/>
          </p:cNvPicPr>
          <p:nvPr/>
        </p:nvPicPr>
        <p:blipFill>
          <a:blip r:embed="rId3"/>
          <a:stretch>
            <a:fillRect/>
          </a:stretch>
        </p:blipFill>
        <p:spPr>
          <a:xfrm>
            <a:off x="7482247" y="-3587963"/>
            <a:ext cx="8972120" cy="3194263"/>
          </a:xfrm>
          <a:prstGeom prst="rect">
            <a:avLst/>
          </a:prstGeom>
        </p:spPr>
      </p:pic>
      <p:sp>
        <p:nvSpPr>
          <p:cNvPr id="18" name="Rectangle 17"/>
          <p:cNvSpPr/>
          <p:nvPr/>
        </p:nvSpPr>
        <p:spPr>
          <a:xfrm>
            <a:off x="-3729808" y="-200336"/>
            <a:ext cx="1028700" cy="11176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Rectangle 18"/>
          <p:cNvSpPr/>
          <p:nvPr/>
        </p:nvSpPr>
        <p:spPr>
          <a:xfrm>
            <a:off x="-3729808" y="917264"/>
            <a:ext cx="1028700" cy="1117600"/>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19"/>
          <p:cNvSpPr/>
          <p:nvPr/>
        </p:nvSpPr>
        <p:spPr>
          <a:xfrm>
            <a:off x="-3729808" y="2034864"/>
            <a:ext cx="1028700" cy="1117600"/>
          </a:xfrm>
          <a:prstGeom prst="rect">
            <a:avLst/>
          </a:prstGeom>
          <a:solidFill>
            <a:srgbClr val="B8B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Rectangle 21"/>
          <p:cNvSpPr/>
          <p:nvPr/>
        </p:nvSpPr>
        <p:spPr>
          <a:xfrm>
            <a:off x="-2127250" y="2072964"/>
            <a:ext cx="1695450" cy="1117600"/>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
        <p:nvSpPr>
          <p:cNvPr id="21" name="Rectangle 20"/>
          <p:cNvSpPr/>
          <p:nvPr/>
        </p:nvSpPr>
        <p:spPr>
          <a:xfrm>
            <a:off x="1016000" y="1574800"/>
            <a:ext cx="4548221" cy="382269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Rectangle 28"/>
          <p:cNvSpPr/>
          <p:nvPr/>
        </p:nvSpPr>
        <p:spPr>
          <a:xfrm>
            <a:off x="2006600" y="4270063"/>
            <a:ext cx="3733800" cy="338415"/>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
        <p:nvSpPr>
          <p:cNvPr id="11" name="矩形 3"/>
          <p:cNvSpPr/>
          <p:nvPr/>
        </p:nvSpPr>
        <p:spPr>
          <a:xfrm>
            <a:off x="1564566" y="3190564"/>
            <a:ext cx="3805203" cy="1569660"/>
          </a:xfrm>
          <a:prstGeom prst="rect">
            <a:avLst/>
          </a:prstGeom>
          <a:noFill/>
        </p:spPr>
        <p:txBody>
          <a:bodyPr wrap="square" lIns="91440" tIns="45720" rIns="91440" bIns="45720">
            <a:spAutoFit/>
          </a:bodyPr>
          <a:lstStyle/>
          <a:p>
            <a:r>
              <a:rPr lang="zh-TW" altLang="en-US" sz="9600" b="1" dirty="0">
                <a:latin typeface="Noto Sans TC" panose="020B0500000000000000" pitchFamily="34" charset="-120"/>
                <a:ea typeface="Noto Sans TC" panose="020B0500000000000000" pitchFamily="34" charset="-120"/>
              </a:rPr>
              <a:t>結論</a:t>
            </a:r>
          </a:p>
        </p:txBody>
      </p:sp>
      <p:cxnSp>
        <p:nvCxnSpPr>
          <p:cNvPr id="7" name="Straight Connector 6"/>
          <p:cNvCxnSpPr/>
          <p:nvPr/>
        </p:nvCxnSpPr>
        <p:spPr>
          <a:xfrm flipV="1">
            <a:off x="5740400" y="4488152"/>
            <a:ext cx="6451600" cy="28804"/>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88292" y="4418988"/>
            <a:ext cx="186827" cy="320392"/>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Rectangle 23"/>
          <p:cNvSpPr/>
          <p:nvPr/>
        </p:nvSpPr>
        <p:spPr>
          <a:xfrm>
            <a:off x="5150829" y="2853437"/>
            <a:ext cx="589571" cy="546190"/>
          </a:xfrm>
          <a:prstGeom prst="rect">
            <a:avLst/>
          </a:prstGeom>
          <a:solidFill>
            <a:srgbClr val="F8E2D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40791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Rectangle 28"/>
          <p:cNvSpPr/>
          <p:nvPr/>
        </p:nvSpPr>
        <p:spPr>
          <a:xfrm>
            <a:off x="1616332" y="659404"/>
            <a:ext cx="7115073" cy="103903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Rectangle 29"/>
          <p:cNvSpPr/>
          <p:nvPr/>
        </p:nvSpPr>
        <p:spPr>
          <a:xfrm>
            <a:off x="1616332" y="2696831"/>
            <a:ext cx="8408613" cy="103903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Rectangle 30"/>
          <p:cNvSpPr/>
          <p:nvPr/>
        </p:nvSpPr>
        <p:spPr>
          <a:xfrm>
            <a:off x="1616333" y="4860928"/>
            <a:ext cx="5069778" cy="103903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1819532" y="886533"/>
            <a:ext cx="6806891" cy="584775"/>
          </a:xfrm>
          <a:prstGeom prst="rect">
            <a:avLst/>
          </a:prstGeom>
          <a:noFill/>
        </p:spPr>
        <p:txBody>
          <a:bodyPr wrap="square" rtlCol="0">
            <a:spAutoFit/>
          </a:bodyPr>
          <a:lstStyle/>
          <a:p>
            <a:r>
              <a:rPr lang="en-US" altLang="zh-TW" sz="3200" b="1" dirty="0">
                <a:latin typeface="Noto Sans TC" panose="020B0500000000000000" pitchFamily="34" charset="-120"/>
                <a:ea typeface="Noto Sans TC" panose="020B0500000000000000" pitchFamily="34" charset="-120"/>
              </a:rPr>
              <a:t>Q1 :</a:t>
            </a:r>
            <a:r>
              <a:rPr lang="zh-TW" altLang="en-US" sz="3200" b="1" dirty="0">
                <a:latin typeface="Noto Sans TC" panose="020B0500000000000000" pitchFamily="34" charset="-120"/>
                <a:ea typeface="Noto Sans TC" panose="020B0500000000000000" pitchFamily="34" charset="-120"/>
              </a:rPr>
              <a:t> 作業成績和考試成績是否相關？</a:t>
            </a:r>
          </a:p>
        </p:txBody>
      </p:sp>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28367" y="637471"/>
            <a:ext cx="1060965" cy="1060965"/>
          </a:xfrm>
          <a:prstGeom prst="rect">
            <a:avLst/>
          </a:prstGeom>
        </p:spPr>
      </p:pic>
      <p:sp>
        <p:nvSpPr>
          <p:cNvPr id="16" name="TextBox 15"/>
          <p:cNvSpPr txBox="1"/>
          <p:nvPr/>
        </p:nvSpPr>
        <p:spPr>
          <a:xfrm>
            <a:off x="4372531" y="1807456"/>
            <a:ext cx="5994420" cy="830997"/>
          </a:xfrm>
          <a:prstGeom prst="rect">
            <a:avLst/>
          </a:prstGeom>
          <a:noFill/>
        </p:spPr>
        <p:txBody>
          <a:bodyPr wrap="square" rtlCol="0">
            <a:spAutoFit/>
          </a:bodyPr>
          <a:lstStyle/>
          <a:p>
            <a:pPr algn="r"/>
            <a:r>
              <a:rPr lang="en-US" altLang="zh-TW" sz="2400" dirty="0">
                <a:latin typeface="Noto Sans TC" panose="020B0500000000000000" pitchFamily="34" charset="-120"/>
                <a:ea typeface="Noto Sans TC" panose="020B0500000000000000" pitchFamily="34" charset="-120"/>
              </a:rPr>
              <a:t>A : </a:t>
            </a:r>
            <a:r>
              <a:rPr lang="zh-TW" altLang="en-US" sz="2400" dirty="0">
                <a:latin typeface="Noto Sans TC" panose="020B0500000000000000" pitchFamily="34" charset="-120"/>
                <a:ea typeface="Noto Sans TC" panose="020B0500000000000000" pitchFamily="34" charset="-120"/>
              </a:rPr>
              <a:t>對，有</a:t>
            </a:r>
            <a:r>
              <a:rPr lang="zh-TW" altLang="en-US" sz="2400" dirty="0">
                <a:solidFill>
                  <a:srgbClr val="C00000"/>
                </a:solidFill>
                <a:latin typeface="Noto Sans TC" panose="020B0500000000000000" pitchFamily="34" charset="-120"/>
                <a:ea typeface="Noto Sans TC" panose="020B0500000000000000" pitchFamily="34" charset="-120"/>
              </a:rPr>
              <a:t>中等程度的線性正相關 </a:t>
            </a:r>
            <a:r>
              <a:rPr lang="en-US" altLang="zh-TW" sz="2400" dirty="0">
                <a:latin typeface="Noto Sans TC" panose="020B0500000000000000" pitchFamily="34" charset="-120"/>
                <a:ea typeface="Noto Sans TC" panose="020B0500000000000000" pitchFamily="34" charset="-120"/>
              </a:rPr>
              <a:t>(moderate positive linear relationship)</a:t>
            </a:r>
            <a:endParaRPr lang="zh-TW" altLang="en-US" sz="2400" dirty="0">
              <a:latin typeface="Noto Sans TC" panose="020B0500000000000000" pitchFamily="34" charset="-120"/>
              <a:ea typeface="Noto Sans TC" panose="020B0500000000000000" pitchFamily="34" charset="-120"/>
            </a:endParaRPr>
          </a:p>
        </p:txBody>
      </p:sp>
      <p:sp>
        <p:nvSpPr>
          <p:cNvPr id="17" name="TextBox 16"/>
          <p:cNvSpPr txBox="1"/>
          <p:nvPr/>
        </p:nvSpPr>
        <p:spPr>
          <a:xfrm>
            <a:off x="1819533" y="2923960"/>
            <a:ext cx="7899710" cy="584775"/>
          </a:xfrm>
          <a:prstGeom prst="rect">
            <a:avLst/>
          </a:prstGeom>
          <a:noFill/>
        </p:spPr>
        <p:txBody>
          <a:bodyPr wrap="square" rtlCol="0">
            <a:spAutoFit/>
          </a:bodyPr>
          <a:lstStyle/>
          <a:p>
            <a:r>
              <a:rPr lang="en-US" altLang="zh-TW" sz="3200" b="1" dirty="0">
                <a:latin typeface="Noto Sans TC" panose="020B0500000000000000" pitchFamily="34" charset="-120"/>
                <a:ea typeface="Noto Sans TC" panose="020B0500000000000000" pitchFamily="34" charset="-120"/>
              </a:rPr>
              <a:t>Q2 :</a:t>
            </a:r>
            <a:r>
              <a:rPr lang="zh-TW" altLang="en-US" sz="3200" b="1" dirty="0">
                <a:latin typeface="Noto Sans TC" panose="020B0500000000000000" pitchFamily="34" charset="-120"/>
                <a:ea typeface="Noto Sans TC" panose="020B0500000000000000" pitchFamily="34" charset="-120"/>
              </a:rPr>
              <a:t> 作業繳交越多次，考試成績會越好嗎？</a:t>
            </a:r>
          </a:p>
        </p:txBody>
      </p:sp>
      <p:pic>
        <p:nvPicPr>
          <p:cNvPr id="18" name="Picture 1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28367" y="2631826"/>
            <a:ext cx="1060965" cy="1060965"/>
          </a:xfrm>
          <a:prstGeom prst="rect">
            <a:avLst/>
          </a:prstGeom>
        </p:spPr>
      </p:pic>
      <p:pic>
        <p:nvPicPr>
          <p:cNvPr id="19" name="Picture 1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646647" y="3652456"/>
            <a:ext cx="1129708" cy="1129708"/>
          </a:xfrm>
          <a:prstGeom prst="rect">
            <a:avLst/>
          </a:prstGeom>
        </p:spPr>
      </p:pic>
      <p:sp>
        <p:nvSpPr>
          <p:cNvPr id="20" name="TextBox 19"/>
          <p:cNvSpPr txBox="1"/>
          <p:nvPr/>
        </p:nvSpPr>
        <p:spPr>
          <a:xfrm>
            <a:off x="2721541" y="3801812"/>
            <a:ext cx="7645410" cy="830997"/>
          </a:xfrm>
          <a:prstGeom prst="rect">
            <a:avLst/>
          </a:prstGeom>
          <a:noFill/>
        </p:spPr>
        <p:txBody>
          <a:bodyPr wrap="square" rtlCol="0">
            <a:spAutoFit/>
          </a:bodyPr>
          <a:lstStyle/>
          <a:p>
            <a:pPr algn="r"/>
            <a:r>
              <a:rPr lang="en-US" altLang="zh-TW" sz="2400" dirty="0">
                <a:latin typeface="Noto Sans TC" panose="020B0500000000000000" pitchFamily="34" charset="-120"/>
                <a:ea typeface="Noto Sans TC" panose="020B0500000000000000" pitchFamily="34" charset="-120"/>
              </a:rPr>
              <a:t>A :</a:t>
            </a:r>
            <a:r>
              <a:rPr lang="zh-TW" altLang="en-US" sz="2400" dirty="0">
                <a:latin typeface="Noto Sans TC" panose="020B0500000000000000" pitchFamily="34" charset="-120"/>
                <a:ea typeface="Noto Sans TC" panose="020B0500000000000000" pitchFamily="34" charset="-120"/>
              </a:rPr>
              <a:t> </a:t>
            </a:r>
            <a:r>
              <a:rPr lang="zh-TW" altLang="en-US" sz="2400" dirty="0">
                <a:solidFill>
                  <a:srgbClr val="C00000"/>
                </a:solidFill>
                <a:latin typeface="Noto Sans TC" panose="020B0500000000000000" pitchFamily="34" charset="-120"/>
                <a:ea typeface="Noto Sans TC" panose="020B0500000000000000" pitchFamily="34" charset="-120"/>
              </a:rPr>
              <a:t>不一定</a:t>
            </a:r>
            <a:r>
              <a:rPr lang="zh-TW" altLang="en-US" sz="2400" dirty="0">
                <a:latin typeface="Noto Sans TC" panose="020B0500000000000000" pitchFamily="34" charset="-120"/>
                <a:ea typeface="Noto Sans TC" panose="020B0500000000000000" pitchFamily="34" charset="-120"/>
              </a:rPr>
              <a:t>，考試成績可能和</a:t>
            </a:r>
            <a:r>
              <a:rPr lang="zh-TW" altLang="en-US" sz="2400" dirty="0">
                <a:solidFill>
                  <a:srgbClr val="C00000"/>
                </a:solidFill>
                <a:latin typeface="Noto Sans TC" panose="020B0500000000000000" pitchFamily="34" charset="-120"/>
                <a:ea typeface="Noto Sans TC" panose="020B0500000000000000" pitchFamily="34" charset="-120"/>
              </a:rPr>
              <a:t>其他因素有關</a:t>
            </a:r>
            <a:r>
              <a:rPr lang="zh-TW" altLang="en-US" sz="2400" dirty="0">
                <a:latin typeface="Noto Sans TC" panose="020B0500000000000000" pitchFamily="34" charset="-120"/>
                <a:ea typeface="Noto Sans TC" panose="020B0500000000000000" pitchFamily="34" charset="-120"/>
              </a:rPr>
              <a:t>，像是難度、運氣、天份、臨場應變、作業抄襲、課程基礎沒有學好</a:t>
            </a:r>
          </a:p>
        </p:txBody>
      </p:sp>
      <p:sp>
        <p:nvSpPr>
          <p:cNvPr id="21" name="TextBox 20"/>
          <p:cNvSpPr txBox="1"/>
          <p:nvPr/>
        </p:nvSpPr>
        <p:spPr>
          <a:xfrm>
            <a:off x="1819533" y="5088057"/>
            <a:ext cx="5740400" cy="584775"/>
          </a:xfrm>
          <a:prstGeom prst="rect">
            <a:avLst/>
          </a:prstGeom>
          <a:noFill/>
        </p:spPr>
        <p:txBody>
          <a:bodyPr wrap="square" rtlCol="0">
            <a:spAutoFit/>
          </a:bodyPr>
          <a:lstStyle/>
          <a:p>
            <a:r>
              <a:rPr lang="en-US" altLang="zh-TW" sz="3200" b="1" dirty="0">
                <a:latin typeface="Noto Sans TC" panose="020B0500000000000000" pitchFamily="34" charset="-120"/>
                <a:ea typeface="Noto Sans TC" panose="020B0500000000000000" pitchFamily="34" charset="-120"/>
              </a:rPr>
              <a:t>Q3 :</a:t>
            </a:r>
            <a:r>
              <a:rPr lang="zh-TW" altLang="en-US" sz="3200" b="1" dirty="0">
                <a:latin typeface="Noto Sans TC" panose="020B0500000000000000" pitchFamily="34" charset="-120"/>
                <a:ea typeface="Noto Sans TC" panose="020B0500000000000000" pitchFamily="34" charset="-120"/>
              </a:rPr>
              <a:t> 死線戰士不分你我？</a:t>
            </a:r>
          </a:p>
        </p:txBody>
      </p:sp>
      <p:pic>
        <p:nvPicPr>
          <p:cNvPr id="22" name="Picture 2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28367" y="4803355"/>
            <a:ext cx="1060965" cy="1060965"/>
          </a:xfrm>
          <a:prstGeom prst="rect">
            <a:avLst/>
          </a:prstGeom>
        </p:spPr>
      </p:pic>
      <p:sp>
        <p:nvSpPr>
          <p:cNvPr id="23" name="Rectangle 22"/>
          <p:cNvSpPr/>
          <p:nvPr/>
        </p:nvSpPr>
        <p:spPr>
          <a:xfrm>
            <a:off x="4423087" y="7601263"/>
            <a:ext cx="4006225" cy="369332"/>
          </a:xfrm>
          <a:prstGeom prst="rect">
            <a:avLst/>
          </a:prstGeom>
        </p:spPr>
        <p:txBody>
          <a:bodyPr wrap="none">
            <a:spAutoFit/>
          </a:bodyPr>
          <a:lstStyle/>
          <a:p>
            <a:r>
              <a:rPr lang="en-US" altLang="zh-TW" dirty="0">
                <a:solidFill>
                  <a:srgbClr val="000000"/>
                </a:solidFill>
                <a:latin typeface="Arial" panose="020B0604020202020204" pitchFamily="34" charset="0"/>
              </a:rPr>
              <a:t>yes</a:t>
            </a:r>
            <a:r>
              <a:rPr lang="zh-TW" altLang="en-US" dirty="0">
                <a:solidFill>
                  <a:srgbClr val="000000"/>
                </a:solidFill>
                <a:latin typeface="Arial" panose="020B0604020202020204" pitchFamily="34" charset="0"/>
              </a:rPr>
              <a:t>，但高高在死線前預留了更多時間</a:t>
            </a:r>
            <a:endParaRPr lang="zh-TW" altLang="en-US" dirty="0"/>
          </a:p>
        </p:txBody>
      </p:sp>
      <p:pic>
        <p:nvPicPr>
          <p:cNvPr id="25" name="Picture 2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646647" y="5728292"/>
            <a:ext cx="1129708" cy="1129708"/>
          </a:xfrm>
          <a:prstGeom prst="rect">
            <a:avLst/>
          </a:prstGeom>
        </p:spPr>
      </p:pic>
      <p:sp>
        <p:nvSpPr>
          <p:cNvPr id="26" name="TextBox 25"/>
          <p:cNvSpPr txBox="1"/>
          <p:nvPr/>
        </p:nvSpPr>
        <p:spPr>
          <a:xfrm>
            <a:off x="4372531" y="6070506"/>
            <a:ext cx="5994420" cy="461665"/>
          </a:xfrm>
          <a:prstGeom prst="rect">
            <a:avLst/>
          </a:prstGeom>
          <a:noFill/>
        </p:spPr>
        <p:txBody>
          <a:bodyPr wrap="square" rtlCol="0">
            <a:spAutoFit/>
          </a:bodyPr>
          <a:lstStyle/>
          <a:p>
            <a:pPr algn="r"/>
            <a:r>
              <a:rPr lang="en-US" altLang="zh-TW" sz="2400" dirty="0">
                <a:latin typeface="Noto Sans TC" panose="020B0500000000000000" pitchFamily="34" charset="-120"/>
                <a:ea typeface="Noto Sans TC" panose="020B0500000000000000" pitchFamily="34" charset="-120"/>
              </a:rPr>
              <a:t>A : </a:t>
            </a:r>
            <a:r>
              <a:rPr lang="zh-TW" altLang="en-US" sz="2400" dirty="0">
                <a:latin typeface="Noto Sans TC" panose="020B0500000000000000" pitchFamily="34" charset="-120"/>
                <a:ea typeface="Noto Sans TC" panose="020B0500000000000000" pitchFamily="34" charset="-120"/>
              </a:rPr>
              <a:t>對，但</a:t>
            </a:r>
            <a:r>
              <a:rPr lang="zh-TW" altLang="en-US" sz="2400" dirty="0">
                <a:solidFill>
                  <a:srgbClr val="C00000"/>
                </a:solidFill>
                <a:latin typeface="Noto Sans TC" panose="020B0500000000000000" pitchFamily="34" charset="-120"/>
                <a:ea typeface="Noto Sans TC" panose="020B0500000000000000" pitchFamily="34" charset="-120"/>
              </a:rPr>
              <a:t>高高群在死線前預留了更多時間</a:t>
            </a:r>
          </a:p>
        </p:txBody>
      </p:sp>
      <p:pic>
        <p:nvPicPr>
          <p:cNvPr id="24" name="Picture 2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646647" y="1698436"/>
            <a:ext cx="1129708" cy="1129708"/>
          </a:xfrm>
          <a:prstGeom prst="rect">
            <a:avLst/>
          </a:prstGeom>
        </p:spPr>
      </p:pic>
    </p:spTree>
    <p:extLst>
      <p:ext uri="{BB962C8B-B14F-4D97-AF65-F5344CB8AC3E}">
        <p14:creationId xmlns:p14="http://schemas.microsoft.com/office/powerpoint/2010/main" val="128979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17" grpId="0"/>
      <p:bldP spid="20" grpId="0"/>
      <p:bldP spid="21" grpId="0"/>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Rectangle 28"/>
          <p:cNvSpPr/>
          <p:nvPr/>
        </p:nvSpPr>
        <p:spPr>
          <a:xfrm>
            <a:off x="1531744" y="644097"/>
            <a:ext cx="5082416" cy="103903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Rectangle 29"/>
          <p:cNvSpPr/>
          <p:nvPr/>
        </p:nvSpPr>
        <p:spPr>
          <a:xfrm>
            <a:off x="1531744" y="3430701"/>
            <a:ext cx="6675554" cy="103903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1734944" y="871226"/>
            <a:ext cx="4743915" cy="584775"/>
          </a:xfrm>
          <a:prstGeom prst="rect">
            <a:avLst/>
          </a:prstGeom>
          <a:noFill/>
        </p:spPr>
        <p:txBody>
          <a:bodyPr wrap="square" rtlCol="0">
            <a:spAutoFit/>
          </a:bodyPr>
          <a:lstStyle/>
          <a:p>
            <a:r>
              <a:rPr lang="en-US" altLang="zh-TW" sz="3200" b="1" dirty="0">
                <a:latin typeface="Noto Sans TC" panose="020B0500000000000000" pitchFamily="34" charset="-120"/>
                <a:ea typeface="Noto Sans TC" panose="020B0500000000000000" pitchFamily="34" charset="-120"/>
              </a:rPr>
              <a:t>Q4 : </a:t>
            </a:r>
            <a:r>
              <a:rPr lang="zh-TW" altLang="en-US" sz="3200" b="1" dirty="0">
                <a:latin typeface="Noto Sans TC" panose="020B0500000000000000" pitchFamily="34" charset="-120"/>
                <a:ea typeface="Noto Sans TC" panose="020B0500000000000000" pitchFamily="34" charset="-120"/>
              </a:rPr>
              <a:t>高分群都超前部署？</a:t>
            </a:r>
          </a:p>
        </p:txBody>
      </p:sp>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43778" y="622164"/>
            <a:ext cx="1060965" cy="1060965"/>
          </a:xfrm>
          <a:prstGeom prst="rect">
            <a:avLst/>
          </a:prstGeom>
        </p:spPr>
      </p:pic>
      <p:pic>
        <p:nvPicPr>
          <p:cNvPr id="15" name="Picture 1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67429" y="1687897"/>
            <a:ext cx="1129708" cy="1129708"/>
          </a:xfrm>
          <a:prstGeom prst="rect">
            <a:avLst/>
          </a:prstGeom>
        </p:spPr>
      </p:pic>
      <p:sp>
        <p:nvSpPr>
          <p:cNvPr id="17" name="TextBox 16"/>
          <p:cNvSpPr txBox="1"/>
          <p:nvPr/>
        </p:nvSpPr>
        <p:spPr>
          <a:xfrm>
            <a:off x="1734944" y="3657830"/>
            <a:ext cx="6472354" cy="584775"/>
          </a:xfrm>
          <a:prstGeom prst="rect">
            <a:avLst/>
          </a:prstGeom>
          <a:noFill/>
        </p:spPr>
        <p:txBody>
          <a:bodyPr wrap="square" rtlCol="0">
            <a:spAutoFit/>
          </a:bodyPr>
          <a:lstStyle/>
          <a:p>
            <a:r>
              <a:rPr lang="en-US" altLang="zh-TW" sz="3200" b="1" dirty="0">
                <a:latin typeface="Noto Sans TC" panose="020B0500000000000000" pitchFamily="34" charset="-120"/>
                <a:ea typeface="Noto Sans TC" panose="020B0500000000000000" pitchFamily="34" charset="-120"/>
              </a:rPr>
              <a:t>Q5 : </a:t>
            </a:r>
            <a:r>
              <a:rPr lang="zh-TW" altLang="en-US" sz="3200" b="1" dirty="0">
                <a:latin typeface="Noto Sans TC" panose="020B0500000000000000" pitchFamily="34" charset="-120"/>
                <a:ea typeface="Noto Sans TC" panose="020B0500000000000000" pitchFamily="34" charset="-120"/>
              </a:rPr>
              <a:t>寫考古題考試成績會變好嗎？</a:t>
            </a:r>
          </a:p>
        </p:txBody>
      </p:sp>
      <p:pic>
        <p:nvPicPr>
          <p:cNvPr id="18" name="Picture 1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43778" y="3365696"/>
            <a:ext cx="1060965" cy="1060965"/>
          </a:xfrm>
          <a:prstGeom prst="rect">
            <a:avLst/>
          </a:prstGeom>
        </p:spPr>
      </p:pic>
      <p:sp>
        <p:nvSpPr>
          <p:cNvPr id="23" name="Rectangle 22"/>
          <p:cNvSpPr/>
          <p:nvPr/>
        </p:nvSpPr>
        <p:spPr>
          <a:xfrm>
            <a:off x="4423087" y="7601263"/>
            <a:ext cx="4006225" cy="369332"/>
          </a:xfrm>
          <a:prstGeom prst="rect">
            <a:avLst/>
          </a:prstGeom>
        </p:spPr>
        <p:txBody>
          <a:bodyPr wrap="none">
            <a:spAutoFit/>
          </a:bodyPr>
          <a:lstStyle/>
          <a:p>
            <a:r>
              <a:rPr lang="en-US" altLang="zh-TW" dirty="0">
                <a:solidFill>
                  <a:srgbClr val="000000"/>
                </a:solidFill>
                <a:latin typeface="Arial" panose="020B0604020202020204" pitchFamily="34" charset="0"/>
              </a:rPr>
              <a:t>yes</a:t>
            </a:r>
            <a:r>
              <a:rPr lang="zh-TW" altLang="en-US" dirty="0">
                <a:solidFill>
                  <a:srgbClr val="000000"/>
                </a:solidFill>
                <a:latin typeface="Arial" panose="020B0604020202020204" pitchFamily="34" charset="0"/>
              </a:rPr>
              <a:t>，但高高在死線前預留了更多時間</a:t>
            </a:r>
            <a:endParaRPr lang="zh-TW" altLang="en-US" dirty="0"/>
          </a:p>
        </p:txBody>
      </p:sp>
      <p:pic>
        <p:nvPicPr>
          <p:cNvPr id="25" name="Picture 2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67429" y="4984884"/>
            <a:ext cx="1129708" cy="1129708"/>
          </a:xfrm>
          <a:prstGeom prst="rect">
            <a:avLst/>
          </a:prstGeom>
        </p:spPr>
      </p:pic>
      <p:grpSp>
        <p:nvGrpSpPr>
          <p:cNvPr id="2" name="Group 1"/>
          <p:cNvGrpSpPr/>
          <p:nvPr/>
        </p:nvGrpSpPr>
        <p:grpSpPr>
          <a:xfrm>
            <a:off x="3175723" y="1609169"/>
            <a:ext cx="7112010" cy="1287165"/>
            <a:chOff x="3175723" y="1683846"/>
            <a:chExt cx="7112010" cy="1287165"/>
          </a:xfrm>
        </p:grpSpPr>
        <p:sp>
          <p:nvSpPr>
            <p:cNvPr id="16" name="TextBox 15"/>
            <p:cNvSpPr txBox="1"/>
            <p:nvPr/>
          </p:nvSpPr>
          <p:spPr>
            <a:xfrm>
              <a:off x="4293313" y="1683846"/>
              <a:ext cx="5994420" cy="461665"/>
            </a:xfrm>
            <a:prstGeom prst="rect">
              <a:avLst/>
            </a:prstGeom>
            <a:noFill/>
          </p:spPr>
          <p:txBody>
            <a:bodyPr wrap="square" rtlCol="0">
              <a:spAutoFit/>
            </a:bodyPr>
            <a:lstStyle/>
            <a:p>
              <a:pPr algn="r"/>
              <a:r>
                <a:rPr lang="en-US" altLang="zh-TW" sz="2400" dirty="0">
                  <a:latin typeface="Noto Sans TC" panose="020B0500000000000000" pitchFamily="34" charset="-120"/>
                  <a:ea typeface="Noto Sans TC" panose="020B0500000000000000" pitchFamily="34" charset="-120"/>
                </a:rPr>
                <a:t>A : </a:t>
              </a:r>
              <a:r>
                <a:rPr lang="zh-TW" altLang="en-US" sz="2400" dirty="0">
                  <a:solidFill>
                    <a:srgbClr val="C00000"/>
                  </a:solidFill>
                  <a:latin typeface="Noto Sans TC" panose="020B0500000000000000" pitchFamily="34" charset="-120"/>
                  <a:ea typeface="Noto Sans TC" panose="020B0500000000000000" pitchFamily="34" charset="-120"/>
                </a:rPr>
                <a:t>對！</a:t>
              </a:r>
            </a:p>
          </p:txBody>
        </p:sp>
        <p:sp>
          <p:nvSpPr>
            <p:cNvPr id="24" name="TextBox 23"/>
            <p:cNvSpPr txBox="1"/>
            <p:nvPr/>
          </p:nvSpPr>
          <p:spPr>
            <a:xfrm>
              <a:off x="3175723" y="2140014"/>
              <a:ext cx="7035514" cy="830997"/>
            </a:xfrm>
            <a:prstGeom prst="rect">
              <a:avLst/>
            </a:prstGeom>
            <a:noFill/>
          </p:spPr>
          <p:txBody>
            <a:bodyPr wrap="square" rtlCol="0">
              <a:spAutoFit/>
            </a:bodyPr>
            <a:lstStyle/>
            <a:p>
              <a:pPr algn="r"/>
              <a:r>
                <a:rPr lang="en-US" altLang="zh-TW" sz="2400" dirty="0">
                  <a:latin typeface="Noto Sans TC" panose="020B0500000000000000" pitchFamily="34" charset="-120"/>
                  <a:ea typeface="Noto Sans TC" panose="020B0500000000000000" pitchFamily="34" charset="-120"/>
                </a:rPr>
                <a:t>- </a:t>
              </a:r>
              <a:r>
                <a:rPr lang="zh-TW" altLang="en-US" sz="2400" dirty="0">
                  <a:latin typeface="Noto Sans TC" panose="020B0500000000000000" pitchFamily="34" charset="-120"/>
                  <a:ea typeface="Noto Sans TC" panose="020B0500000000000000" pitchFamily="34" charset="-120"/>
                </a:rPr>
                <a:t>第一次期中前，高高群、高低群、低高群的高峰皆在第 </a:t>
              </a:r>
              <a:r>
                <a:rPr lang="en-US" altLang="zh-TW" sz="2400" dirty="0">
                  <a:solidFill>
                    <a:srgbClr val="C00000"/>
                  </a:solidFill>
                  <a:latin typeface="Noto Sans TC" panose="020B0500000000000000" pitchFamily="34" charset="-120"/>
                  <a:ea typeface="Noto Sans TC" panose="020B0500000000000000" pitchFamily="34" charset="-120"/>
                </a:rPr>
                <a:t>1 </a:t>
              </a:r>
              <a:r>
                <a:rPr lang="zh-TW" altLang="en-US" sz="2400" dirty="0">
                  <a:latin typeface="Noto Sans TC" panose="020B0500000000000000" pitchFamily="34" charset="-120"/>
                  <a:ea typeface="Noto Sans TC" panose="020B0500000000000000" pitchFamily="34" charset="-120"/>
                </a:rPr>
                <a:t>天，低低群則在第 </a:t>
              </a:r>
              <a:r>
                <a:rPr lang="en-US" altLang="zh-TW" sz="2400" dirty="0">
                  <a:solidFill>
                    <a:srgbClr val="C00000"/>
                  </a:solidFill>
                  <a:latin typeface="Noto Sans TC" panose="020B0500000000000000" pitchFamily="34" charset="-120"/>
                  <a:ea typeface="Noto Sans TC" panose="020B0500000000000000" pitchFamily="34" charset="-120"/>
                </a:rPr>
                <a:t>2 </a:t>
              </a:r>
              <a:r>
                <a:rPr lang="zh-TW" altLang="en-US" sz="2400" dirty="0">
                  <a:latin typeface="Noto Sans TC" panose="020B0500000000000000" pitchFamily="34" charset="-120"/>
                  <a:ea typeface="Noto Sans TC" panose="020B0500000000000000" pitchFamily="34" charset="-120"/>
                </a:rPr>
                <a:t>和第 </a:t>
              </a:r>
              <a:r>
                <a:rPr lang="en-US" altLang="zh-TW" sz="2400" dirty="0">
                  <a:solidFill>
                    <a:srgbClr val="C00000"/>
                  </a:solidFill>
                  <a:latin typeface="Noto Sans TC" panose="020B0500000000000000" pitchFamily="34" charset="-120"/>
                  <a:ea typeface="Noto Sans TC" panose="020B0500000000000000" pitchFamily="34" charset="-120"/>
                </a:rPr>
                <a:t>6 </a:t>
              </a:r>
              <a:r>
                <a:rPr lang="zh-TW" altLang="en-US" sz="2400" dirty="0">
                  <a:latin typeface="Noto Sans TC" panose="020B0500000000000000" pitchFamily="34" charset="-120"/>
                  <a:ea typeface="Noto Sans TC" panose="020B0500000000000000" pitchFamily="34" charset="-120"/>
                </a:rPr>
                <a:t>天出現高峰</a:t>
              </a:r>
              <a:endParaRPr lang="zh-TW" altLang="en-US" sz="2400" dirty="0">
                <a:solidFill>
                  <a:srgbClr val="C00000"/>
                </a:solidFill>
                <a:latin typeface="Noto Sans TC" panose="020B0500000000000000" pitchFamily="34" charset="-120"/>
                <a:ea typeface="Noto Sans TC" panose="020B0500000000000000" pitchFamily="34" charset="-120"/>
              </a:endParaRPr>
            </a:p>
          </p:txBody>
        </p:sp>
      </p:grpSp>
      <p:grpSp>
        <p:nvGrpSpPr>
          <p:cNvPr id="3" name="Group 2"/>
          <p:cNvGrpSpPr/>
          <p:nvPr/>
        </p:nvGrpSpPr>
        <p:grpSpPr>
          <a:xfrm>
            <a:off x="343778" y="4664311"/>
            <a:ext cx="9994754" cy="1770854"/>
            <a:chOff x="343778" y="4664311"/>
            <a:chExt cx="9994754" cy="1770854"/>
          </a:xfrm>
        </p:grpSpPr>
        <p:sp>
          <p:nvSpPr>
            <p:cNvPr id="26" name="TextBox 25"/>
            <p:cNvSpPr txBox="1"/>
            <p:nvPr/>
          </p:nvSpPr>
          <p:spPr>
            <a:xfrm>
              <a:off x="4344112" y="4664311"/>
              <a:ext cx="5994420" cy="461665"/>
            </a:xfrm>
            <a:prstGeom prst="rect">
              <a:avLst/>
            </a:prstGeom>
            <a:noFill/>
          </p:spPr>
          <p:txBody>
            <a:bodyPr wrap="square" rtlCol="0">
              <a:spAutoFit/>
            </a:bodyPr>
            <a:lstStyle/>
            <a:p>
              <a:pPr algn="r"/>
              <a:r>
                <a:rPr lang="en-US" altLang="zh-TW" sz="2400" dirty="0">
                  <a:latin typeface="Noto Sans TC" panose="020B0500000000000000" pitchFamily="34" charset="-120"/>
                  <a:ea typeface="Noto Sans TC" panose="020B0500000000000000" pitchFamily="34" charset="-120"/>
                </a:rPr>
                <a:t>A :</a:t>
              </a:r>
              <a:r>
                <a:rPr lang="zh-TW" altLang="en-US" sz="2400" dirty="0">
                  <a:latin typeface="Noto Sans TC" panose="020B0500000000000000" pitchFamily="34" charset="-120"/>
                  <a:ea typeface="Noto Sans TC" panose="020B0500000000000000" pitchFamily="34" charset="-120"/>
                </a:rPr>
                <a:t> </a:t>
              </a:r>
              <a:r>
                <a:rPr lang="zh-TW" altLang="en-US" sz="2400" dirty="0">
                  <a:solidFill>
                    <a:srgbClr val="C00000"/>
                  </a:solidFill>
                  <a:latin typeface="Noto Sans TC" panose="020B0500000000000000" pitchFamily="34" charset="-120"/>
                  <a:ea typeface="Noto Sans TC" panose="020B0500000000000000" pitchFamily="34" charset="-120"/>
                </a:rPr>
                <a:t>不一定！</a:t>
              </a:r>
            </a:p>
          </p:txBody>
        </p:sp>
        <p:sp>
          <p:nvSpPr>
            <p:cNvPr id="28" name="TextBox 27"/>
            <p:cNvSpPr txBox="1"/>
            <p:nvPr/>
          </p:nvSpPr>
          <p:spPr>
            <a:xfrm>
              <a:off x="3252063" y="5125976"/>
              <a:ext cx="7035514" cy="461665"/>
            </a:xfrm>
            <a:prstGeom prst="rect">
              <a:avLst/>
            </a:prstGeom>
            <a:noFill/>
          </p:spPr>
          <p:txBody>
            <a:bodyPr wrap="square" rtlCol="0">
              <a:spAutoFit/>
            </a:bodyPr>
            <a:lstStyle/>
            <a:p>
              <a:pPr algn="r"/>
              <a:r>
                <a:rPr lang="en-US" altLang="zh-TW" sz="2400" dirty="0">
                  <a:latin typeface="Noto Sans TC" panose="020B0500000000000000" pitchFamily="34" charset="-120"/>
                  <a:ea typeface="Noto Sans TC" panose="020B0500000000000000" pitchFamily="34" charset="-120"/>
                </a:rPr>
                <a:t>- </a:t>
              </a:r>
              <a:r>
                <a:rPr lang="zh-TW" altLang="en-US" sz="2400" dirty="0">
                  <a:latin typeface="Noto Sans TC" panose="020B0500000000000000" pitchFamily="34" charset="-120"/>
                  <a:ea typeface="Noto Sans TC" panose="020B0500000000000000" pitchFamily="34" charset="-120"/>
                </a:rPr>
                <a:t>低低群第二次期中有寫考古題的比例上升了 </a:t>
              </a:r>
              <a:r>
                <a:rPr lang="en-US" altLang="zh-TW" sz="2400" dirty="0">
                  <a:latin typeface="Noto Sans TC" panose="020B0500000000000000" pitchFamily="34" charset="-120"/>
                  <a:ea typeface="Noto Sans TC" panose="020B0500000000000000" pitchFamily="34" charset="-120"/>
                </a:rPr>
                <a:t>6.4%</a:t>
              </a:r>
              <a:endParaRPr lang="zh-TW" altLang="en-US" sz="2400" dirty="0">
                <a:solidFill>
                  <a:srgbClr val="C00000"/>
                </a:solidFill>
                <a:latin typeface="Noto Sans TC" panose="020B0500000000000000" pitchFamily="34" charset="-120"/>
                <a:ea typeface="Noto Sans TC" panose="020B0500000000000000" pitchFamily="34" charset="-120"/>
              </a:endParaRPr>
            </a:p>
          </p:txBody>
        </p:sp>
        <p:sp>
          <p:nvSpPr>
            <p:cNvPr id="32" name="TextBox 31"/>
            <p:cNvSpPr txBox="1"/>
            <p:nvPr/>
          </p:nvSpPr>
          <p:spPr>
            <a:xfrm>
              <a:off x="343778" y="5604168"/>
              <a:ext cx="9943955" cy="830997"/>
            </a:xfrm>
            <a:prstGeom prst="rect">
              <a:avLst/>
            </a:prstGeom>
            <a:noFill/>
          </p:spPr>
          <p:txBody>
            <a:bodyPr wrap="square" rtlCol="0">
              <a:spAutoFit/>
            </a:bodyPr>
            <a:lstStyle/>
            <a:p>
              <a:pPr algn="r"/>
              <a:r>
                <a:rPr lang="en-US" altLang="zh-TW" sz="2400" dirty="0">
                  <a:latin typeface="Noto Sans TC" panose="020B0500000000000000" pitchFamily="34" charset="-120"/>
                  <a:ea typeface="Noto Sans TC" panose="020B0500000000000000" pitchFamily="34" charset="-120"/>
                </a:rPr>
                <a:t>- </a:t>
              </a:r>
              <a:r>
                <a:rPr lang="zh-TW" altLang="en-US" sz="2400" dirty="0">
                  <a:latin typeface="Noto Sans TC" panose="020B0500000000000000" pitchFamily="34" charset="-120"/>
                  <a:ea typeface="Noto Sans TC" panose="020B0500000000000000" pitchFamily="34" charset="-120"/>
                </a:rPr>
                <a:t>高低群第二次期中有寫考古題的比例下降了 </a:t>
              </a:r>
              <a:r>
                <a:rPr lang="en-US" altLang="zh-TW" sz="2400" dirty="0">
                  <a:latin typeface="Noto Sans TC" panose="020B0500000000000000" pitchFamily="34" charset="-120"/>
                  <a:ea typeface="Noto Sans TC" panose="020B0500000000000000" pitchFamily="34" charset="-120"/>
                </a:rPr>
                <a:t>6.8%</a:t>
              </a:r>
            </a:p>
            <a:p>
              <a:pPr algn="r"/>
              <a:r>
                <a:rPr lang="zh-TW" altLang="en-US" sz="2400" dirty="0">
                  <a:latin typeface="Noto Sans TC" panose="020B0500000000000000" pitchFamily="34" charset="-120"/>
                  <a:ea typeface="Noto Sans TC" panose="020B0500000000000000" pitchFamily="34" charset="-120"/>
                </a:rPr>
                <a:t>低高群上升了 </a:t>
              </a:r>
              <a:r>
                <a:rPr lang="en-US" altLang="zh-TW" sz="2400" dirty="0">
                  <a:latin typeface="Noto Sans TC" panose="020B0500000000000000" pitchFamily="34" charset="-120"/>
                  <a:ea typeface="Noto Sans TC" panose="020B0500000000000000" pitchFamily="34" charset="-120"/>
                </a:rPr>
                <a:t>2.1%</a:t>
              </a:r>
            </a:p>
          </p:txBody>
        </p:sp>
      </p:grpSp>
    </p:spTree>
    <p:extLst>
      <p:ext uri="{BB962C8B-B14F-4D97-AF65-F5344CB8AC3E}">
        <p14:creationId xmlns:p14="http://schemas.microsoft.com/office/powerpoint/2010/main" val="417002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27350" y="1988572"/>
            <a:ext cx="6096000" cy="2677656"/>
          </a:xfrm>
          <a:prstGeom prst="rect">
            <a:avLst/>
          </a:prstGeom>
        </p:spPr>
        <p:txBody>
          <a:bodyPr>
            <a:spAutoFit/>
          </a:bodyPr>
          <a:lstStyle/>
          <a:p>
            <a:pPr algn="ctr"/>
            <a:r>
              <a:rPr lang="zh-TW" altLang="en-US" sz="2400" b="1" spc="300" dirty="0">
                <a:solidFill>
                  <a:srgbClr val="000000"/>
                </a:solidFill>
                <a:latin typeface="Noto Sans TC" panose="020B0500000000000000" pitchFamily="34" charset="-120"/>
                <a:ea typeface="Noto Sans TC" panose="020B0500000000000000" pitchFamily="34" charset="-120"/>
              </a:rPr>
              <a:t>原本推測低高群進步跟學習動機有關，</a:t>
            </a:r>
            <a:endParaRPr lang="en-US" altLang="zh-TW" sz="2400" b="1" spc="300" dirty="0">
              <a:solidFill>
                <a:srgbClr val="000000"/>
              </a:solidFill>
              <a:latin typeface="Noto Sans TC" panose="020B0500000000000000" pitchFamily="34" charset="-120"/>
              <a:ea typeface="Noto Sans TC" panose="020B0500000000000000" pitchFamily="34" charset="-120"/>
            </a:endParaRPr>
          </a:p>
          <a:p>
            <a:pPr algn="ctr"/>
            <a:endParaRPr lang="en-US" altLang="zh-TW" sz="2400" b="1" spc="300" dirty="0">
              <a:solidFill>
                <a:srgbClr val="000000"/>
              </a:solidFill>
              <a:latin typeface="Noto Sans TC" panose="020B0500000000000000" pitchFamily="34" charset="-120"/>
              <a:ea typeface="Noto Sans TC" panose="020B0500000000000000" pitchFamily="34" charset="-120"/>
            </a:endParaRPr>
          </a:p>
          <a:p>
            <a:pPr algn="ctr"/>
            <a:r>
              <a:rPr lang="zh-TW" altLang="en-US" sz="2400" b="1" spc="300" dirty="0">
                <a:solidFill>
                  <a:srgbClr val="000000"/>
                </a:solidFill>
                <a:latin typeface="Noto Sans TC" panose="020B0500000000000000" pitchFamily="34" charset="-120"/>
                <a:ea typeface="Noto Sans TC" panose="020B0500000000000000" pitchFamily="34" charset="-120"/>
              </a:rPr>
              <a:t>但檢定後發現</a:t>
            </a:r>
            <a:r>
              <a:rPr lang="zh-TW" altLang="en-US" sz="2400" b="1" spc="300" dirty="0">
                <a:solidFill>
                  <a:srgbClr val="C00000"/>
                </a:solidFill>
                <a:latin typeface="Noto Sans TC" panose="020B0500000000000000" pitchFamily="34" charset="-120"/>
                <a:ea typeface="Noto Sans TC" panose="020B0500000000000000" pitchFamily="34" charset="-120"/>
              </a:rPr>
              <a:t>低高群第一次期中後反而較晚開始繳交作業</a:t>
            </a:r>
            <a:r>
              <a:rPr lang="zh-TW" altLang="en-US" sz="2400" b="1" spc="300" dirty="0">
                <a:solidFill>
                  <a:srgbClr val="000000"/>
                </a:solidFill>
                <a:latin typeface="Noto Sans TC" panose="020B0500000000000000" pitchFamily="34" charset="-120"/>
                <a:ea typeface="Noto Sans TC" panose="020B0500000000000000" pitchFamily="34" charset="-120"/>
              </a:rPr>
              <a:t>，</a:t>
            </a:r>
            <a:endParaRPr lang="en-US" altLang="zh-TW" sz="2400" b="1" spc="300" dirty="0">
              <a:solidFill>
                <a:srgbClr val="000000"/>
              </a:solidFill>
              <a:latin typeface="Noto Sans TC" panose="020B0500000000000000" pitchFamily="34" charset="-120"/>
              <a:ea typeface="Noto Sans TC" panose="020B0500000000000000" pitchFamily="34" charset="-120"/>
            </a:endParaRPr>
          </a:p>
          <a:p>
            <a:pPr algn="ctr"/>
            <a:endParaRPr lang="en-US" altLang="zh-TW" sz="2400" b="1" spc="300" dirty="0">
              <a:solidFill>
                <a:srgbClr val="000000"/>
              </a:solidFill>
              <a:latin typeface="Noto Sans TC" panose="020B0500000000000000" pitchFamily="34" charset="-120"/>
              <a:ea typeface="Noto Sans TC" panose="020B0500000000000000" pitchFamily="34" charset="-120"/>
            </a:endParaRPr>
          </a:p>
          <a:p>
            <a:pPr algn="ctr"/>
            <a:r>
              <a:rPr lang="zh-TW" altLang="en-US" sz="2400" b="1" spc="300" dirty="0">
                <a:solidFill>
                  <a:srgbClr val="C00000"/>
                </a:solidFill>
                <a:latin typeface="Noto Sans TC" panose="020B0500000000000000" pitchFamily="34" charset="-120"/>
                <a:ea typeface="Noto Sans TC" panose="020B0500000000000000" pitchFamily="34" charset="-120"/>
              </a:rPr>
              <a:t>沒有</a:t>
            </a:r>
            <a:r>
              <a:rPr lang="zh-TW" altLang="en-US" sz="2400" b="1" spc="300" dirty="0">
                <a:solidFill>
                  <a:srgbClr val="000000"/>
                </a:solidFill>
                <a:latin typeface="Noto Sans TC" panose="020B0500000000000000" pitchFamily="34" charset="-120"/>
                <a:ea typeface="Noto Sans TC" panose="020B0500000000000000" pitchFamily="34" charset="-120"/>
              </a:rPr>
              <a:t>足夠證據證明第一次繳交作業的時間和成績進步有關。</a:t>
            </a:r>
            <a:endParaRPr lang="en-US" altLang="zh-TW" sz="2400" b="1" spc="300" dirty="0">
              <a:solidFill>
                <a:srgbClr val="000000"/>
              </a:solidFill>
              <a:latin typeface="Noto Sans TC" panose="020B0500000000000000" pitchFamily="34" charset="-120"/>
              <a:ea typeface="Noto Sans TC" panose="020B0500000000000000" pitchFamily="34" charset="-120"/>
            </a:endParaRPr>
          </a:p>
        </p:txBody>
      </p:sp>
      <p:sp>
        <p:nvSpPr>
          <p:cNvPr id="5" name="Rectangle 4"/>
          <p:cNvSpPr/>
          <p:nvPr/>
        </p:nvSpPr>
        <p:spPr>
          <a:xfrm>
            <a:off x="2805251" y="5498812"/>
            <a:ext cx="6340198" cy="584775"/>
          </a:xfrm>
          <a:prstGeom prst="rect">
            <a:avLst/>
          </a:prstGeom>
          <a:solidFill>
            <a:schemeClr val="bg1"/>
          </a:solidFill>
        </p:spPr>
        <p:txBody>
          <a:bodyPr wrap="none">
            <a:spAutoFit/>
          </a:bodyPr>
          <a:lstStyle/>
          <a:p>
            <a:pPr algn="ctr"/>
            <a:r>
              <a:rPr lang="zh-TW" altLang="en-US" sz="3200" b="1" dirty="0">
                <a:solidFill>
                  <a:srgbClr val="C00000"/>
                </a:solidFill>
                <a:latin typeface="Noto Sans TC" panose="020B0500000000000000" pitchFamily="34" charset="-120"/>
                <a:ea typeface="Noto Sans TC" panose="020B0500000000000000" pitchFamily="34" charset="-120"/>
              </a:rPr>
              <a:t>可能受其他因素的影響程度較大！</a:t>
            </a:r>
          </a:p>
        </p:txBody>
      </p:sp>
      <p:sp>
        <p:nvSpPr>
          <p:cNvPr id="6" name="Rectangle 5"/>
          <p:cNvSpPr/>
          <p:nvPr/>
        </p:nvSpPr>
        <p:spPr>
          <a:xfrm>
            <a:off x="2425700" y="1727200"/>
            <a:ext cx="70993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TextBox 6"/>
          <p:cNvSpPr txBox="1"/>
          <p:nvPr/>
        </p:nvSpPr>
        <p:spPr>
          <a:xfrm>
            <a:off x="4597400" y="610597"/>
            <a:ext cx="2743200" cy="830997"/>
          </a:xfrm>
          <a:prstGeom prst="rect">
            <a:avLst/>
          </a:prstGeom>
          <a:noFill/>
        </p:spPr>
        <p:txBody>
          <a:bodyPr wrap="square" rtlCol="0">
            <a:spAutoFit/>
          </a:bodyPr>
          <a:lstStyle/>
          <a:p>
            <a:r>
              <a:rPr lang="zh-TW" altLang="en-US" sz="4800" b="1" dirty="0">
                <a:latin typeface="Noto Sans TC" panose="020B0500000000000000" pitchFamily="34" charset="-120"/>
                <a:ea typeface="Noto Sans TC" panose="020B0500000000000000" pitchFamily="34" charset="-120"/>
              </a:rPr>
              <a:t>檢定結果</a:t>
            </a:r>
          </a:p>
        </p:txBody>
      </p:sp>
    </p:spTree>
    <p:extLst>
      <p:ext uri="{BB962C8B-B14F-4D97-AF65-F5344CB8AC3E}">
        <p14:creationId xmlns:p14="http://schemas.microsoft.com/office/powerpoint/2010/main" val="45119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4880002"/>
            <a:ext cx="12192000" cy="0"/>
          </a:xfrm>
          <a:prstGeom prst="line">
            <a:avLst/>
          </a:prstGeom>
          <a:ln w="38100">
            <a:solidFill>
              <a:srgbClr val="C17137"/>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363148" y="1679602"/>
            <a:ext cx="7465704" cy="3498797"/>
            <a:chOff x="2381250" y="1736467"/>
            <a:chExt cx="7465704" cy="3498797"/>
          </a:xfrm>
        </p:grpSpPr>
        <p:sp>
          <p:nvSpPr>
            <p:cNvPr id="6" name="Rectangle 5"/>
            <p:cNvSpPr/>
            <p:nvPr/>
          </p:nvSpPr>
          <p:spPr>
            <a:xfrm>
              <a:off x="2381250" y="1736467"/>
              <a:ext cx="7099300" cy="3200400"/>
            </a:xfrm>
            <a:prstGeom prst="rect">
              <a:avLst/>
            </a:prstGeom>
            <a:solidFill>
              <a:srgbClr val="C1713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6"/>
            <p:cNvSpPr/>
            <p:nvPr/>
          </p:nvSpPr>
          <p:spPr>
            <a:xfrm>
              <a:off x="2747654" y="2034864"/>
              <a:ext cx="7099300" cy="3200400"/>
            </a:xfrm>
            <a:prstGeom prst="rect">
              <a:avLst/>
            </a:prstGeom>
            <a:solidFill>
              <a:srgbClr val="F8E2D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8" name="TextBox 7"/>
          <p:cNvSpPr txBox="1"/>
          <p:nvPr/>
        </p:nvSpPr>
        <p:spPr>
          <a:xfrm>
            <a:off x="4632456" y="2946625"/>
            <a:ext cx="3461526" cy="1323439"/>
          </a:xfrm>
          <a:prstGeom prst="rect">
            <a:avLst/>
          </a:prstGeom>
          <a:noFill/>
        </p:spPr>
        <p:txBody>
          <a:bodyPr wrap="square" rtlCol="0">
            <a:spAutoFit/>
          </a:bodyPr>
          <a:lstStyle/>
          <a:p>
            <a:r>
              <a:rPr lang="zh-TW" altLang="en-US" sz="8000" b="1" dirty="0">
                <a:latin typeface="Noto Sans TC" panose="020B0500000000000000" pitchFamily="34" charset="-120"/>
                <a:ea typeface="Noto Sans TC" panose="020B0500000000000000" pitchFamily="34" charset="-120"/>
              </a:rPr>
              <a:t>總整理</a:t>
            </a:r>
          </a:p>
        </p:txBody>
      </p:sp>
    </p:spTree>
    <p:extLst>
      <p:ext uri="{BB962C8B-B14F-4D97-AF65-F5344CB8AC3E}">
        <p14:creationId xmlns:p14="http://schemas.microsoft.com/office/powerpoint/2010/main" val="4139583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9992" y="908281"/>
            <a:ext cx="4584700" cy="830997"/>
          </a:xfrm>
          <a:prstGeom prst="rect">
            <a:avLst/>
          </a:prstGeom>
          <a:noFill/>
        </p:spPr>
        <p:txBody>
          <a:bodyPr wrap="square" rtlCol="0">
            <a:spAutoFit/>
          </a:bodyPr>
          <a:lstStyle/>
          <a:p>
            <a:r>
              <a:rPr lang="zh-TW" altLang="en-US" sz="4800" b="1" dirty="0">
                <a:latin typeface="Noto Sans TC" panose="020B0500000000000000" pitchFamily="34" charset="-120"/>
                <a:ea typeface="Noto Sans TC" panose="020B0500000000000000" pitchFamily="34" charset="-120"/>
              </a:rPr>
              <a:t>給學弟妹的建議</a:t>
            </a:r>
          </a:p>
        </p:txBody>
      </p:sp>
      <p:sp>
        <p:nvSpPr>
          <p:cNvPr id="18" name="Rectangle 17"/>
          <p:cNvSpPr/>
          <p:nvPr/>
        </p:nvSpPr>
        <p:spPr>
          <a:xfrm>
            <a:off x="935124" y="2133200"/>
            <a:ext cx="10709007" cy="523220"/>
          </a:xfrm>
          <a:prstGeom prst="rect">
            <a:avLst/>
          </a:prstGeom>
        </p:spPr>
        <p:txBody>
          <a:bodyPr wrap="square">
            <a:spAutoFit/>
          </a:bodyPr>
          <a:lstStyle/>
          <a:p>
            <a:pPr marL="457200"/>
            <a:r>
              <a:rPr lang="zh-TW" altLang="en-US" sz="2800" b="1" dirty="0">
                <a:solidFill>
                  <a:srgbClr val="C17137"/>
                </a:solidFill>
                <a:latin typeface="Noto Sans TC" panose="020B0500000000000000" pitchFamily="34" charset="-120"/>
                <a:ea typeface="Noto Sans TC" panose="020B0500000000000000" pitchFamily="34" charset="-120"/>
              </a:rPr>
              <a:t>若平時能提早準備，打好基礎功，還是會有顯著的進步！！！</a:t>
            </a:r>
          </a:p>
        </p:txBody>
      </p:sp>
      <p:grpSp>
        <p:nvGrpSpPr>
          <p:cNvPr id="21" name="Group 20"/>
          <p:cNvGrpSpPr/>
          <p:nvPr/>
        </p:nvGrpSpPr>
        <p:grpSpPr>
          <a:xfrm>
            <a:off x="1607054" y="2965049"/>
            <a:ext cx="8502469" cy="2610029"/>
            <a:chOff x="1219200" y="2756703"/>
            <a:chExt cx="8502469" cy="2610029"/>
          </a:xfrm>
        </p:grpSpPr>
        <p:sp>
          <p:nvSpPr>
            <p:cNvPr id="6" name="文字方塊 6">
              <a:extLst>
                <a:ext uri="{FF2B5EF4-FFF2-40B4-BE49-F238E27FC236}">
                  <a16:creationId xmlns:a16="http://schemas.microsoft.com/office/drawing/2014/main" id="{4FB6DDA2-D8FB-43A3-91E4-54EE8EFF902A}"/>
                </a:ext>
              </a:extLst>
            </p:cNvPr>
            <p:cNvSpPr txBox="1"/>
            <p:nvPr/>
          </p:nvSpPr>
          <p:spPr>
            <a:xfrm>
              <a:off x="2458142" y="2980717"/>
              <a:ext cx="7165551" cy="830997"/>
            </a:xfrm>
            <a:prstGeom prst="rect">
              <a:avLst/>
            </a:prstGeom>
            <a:noFill/>
          </p:spPr>
          <p:txBody>
            <a:bodyPr wrap="none" rtlCol="0">
              <a:spAutoFit/>
            </a:bodyPr>
            <a:lstStyle/>
            <a:p>
              <a:pPr fontAlgn="base"/>
              <a:r>
                <a:rPr lang="zh-TW" altLang="en-US" sz="2400" dirty="0">
                  <a:latin typeface="Noto Sans TC" panose="020B0500000000000000" pitchFamily="34" charset="-120"/>
                  <a:ea typeface="Noto Sans TC" panose="020B0500000000000000" pitchFamily="34" charset="-120"/>
                  <a:cs typeface="Noto Sans SemBd" panose="020B0702040504020204" pitchFamily="34"/>
                </a:rPr>
                <a:t>就算作業已經 </a:t>
              </a:r>
              <a:r>
                <a:rPr lang="en-US" altLang="zh-TW" sz="2400" dirty="0">
                  <a:latin typeface="Noto Sans TC" panose="020B0500000000000000" pitchFamily="34" charset="-120"/>
                  <a:ea typeface="Noto Sans TC" panose="020B0500000000000000" pitchFamily="34" charset="-120"/>
                  <a:cs typeface="Noto Sans SemBd" panose="020B0702040504020204" pitchFamily="34"/>
                </a:rPr>
                <a:t>AC </a:t>
              </a:r>
              <a:r>
                <a:rPr lang="zh-TW" altLang="en-US" sz="2400" dirty="0">
                  <a:latin typeface="Noto Sans TC" panose="020B0500000000000000" pitchFamily="34" charset="-120"/>
                  <a:ea typeface="Noto Sans TC" panose="020B0500000000000000" pitchFamily="34" charset="-120"/>
                  <a:cs typeface="Noto Sans SemBd" panose="020B0702040504020204" pitchFamily="34"/>
                </a:rPr>
                <a:t>了也可以繼續優化自己的程式碼，</a:t>
              </a:r>
              <a:endParaRPr lang="en-US" altLang="zh-TW" sz="2400" dirty="0">
                <a:latin typeface="Noto Sans TC" panose="020B0500000000000000" pitchFamily="34" charset="-120"/>
                <a:ea typeface="Noto Sans TC" panose="020B0500000000000000" pitchFamily="34" charset="-120"/>
                <a:cs typeface="Noto Sans SemBd" panose="020B0702040504020204" pitchFamily="34"/>
              </a:endParaRPr>
            </a:p>
            <a:p>
              <a:pPr fontAlgn="base"/>
              <a:r>
                <a:rPr lang="zh-TW" altLang="en-US" sz="2400" dirty="0">
                  <a:latin typeface="Noto Sans TC" panose="020B0500000000000000" pitchFamily="34" charset="-120"/>
                  <a:ea typeface="Noto Sans TC" panose="020B0500000000000000" pitchFamily="34" charset="-120"/>
                  <a:cs typeface="Noto Sans SemBd" panose="020B0702040504020204" pitchFamily="34"/>
                </a:rPr>
                <a:t>幫自己打好基礎。</a:t>
              </a:r>
            </a:p>
          </p:txBody>
        </p:sp>
        <p:sp>
          <p:nvSpPr>
            <p:cNvPr id="7" name="文字方塊 7">
              <a:extLst>
                <a:ext uri="{FF2B5EF4-FFF2-40B4-BE49-F238E27FC236}">
                  <a16:creationId xmlns:a16="http://schemas.microsoft.com/office/drawing/2014/main" id="{A7133F5D-E035-4FDA-B2E6-A889E1C173AA}"/>
                </a:ext>
              </a:extLst>
            </p:cNvPr>
            <p:cNvSpPr txBox="1"/>
            <p:nvPr/>
          </p:nvSpPr>
          <p:spPr>
            <a:xfrm>
              <a:off x="2458142" y="4628522"/>
              <a:ext cx="7263527" cy="461665"/>
            </a:xfrm>
            <a:prstGeom prst="rect">
              <a:avLst/>
            </a:prstGeom>
            <a:noFill/>
          </p:spPr>
          <p:txBody>
            <a:bodyPr wrap="none" rtlCol="0">
              <a:spAutoFit/>
            </a:bodyPr>
            <a:lstStyle/>
            <a:p>
              <a:r>
                <a:rPr lang="zh-TW" altLang="en-US" sz="2400" dirty="0">
                  <a:latin typeface="Noto Sans TC" panose="020B0500000000000000" pitchFamily="34" charset="-120"/>
                  <a:ea typeface="Noto Sans TC" panose="020B0500000000000000" pitchFamily="34" charset="-120"/>
                  <a:cs typeface="Noto Sans SemBd" panose="020B0702040504020204" pitchFamily="34"/>
                </a:rPr>
                <a:t>早一點開始寫作業，預留多一點時間消化課程內容。</a:t>
              </a:r>
            </a:p>
          </p:txBody>
        </p:sp>
        <p:sp>
          <p:nvSpPr>
            <p:cNvPr id="19" name="TextBox 18"/>
            <p:cNvSpPr txBox="1"/>
            <p:nvPr/>
          </p:nvSpPr>
          <p:spPr>
            <a:xfrm>
              <a:off x="1219200" y="2756703"/>
              <a:ext cx="1010342" cy="1200329"/>
            </a:xfrm>
            <a:prstGeom prst="rect">
              <a:avLst/>
            </a:prstGeom>
            <a:noFill/>
          </p:spPr>
          <p:txBody>
            <a:bodyPr wrap="square" rtlCol="0">
              <a:spAutoFit/>
            </a:bodyPr>
            <a:lstStyle/>
            <a:p>
              <a:r>
                <a:rPr lang="en-US" altLang="zh-TW" sz="7200" b="1" dirty="0">
                  <a:solidFill>
                    <a:srgbClr val="C17137"/>
                  </a:solidFill>
                  <a:latin typeface="Noto Sans TC" panose="020B0500000000000000" pitchFamily="34" charset="-120"/>
                  <a:ea typeface="Noto Sans TC" panose="020B0500000000000000" pitchFamily="34" charset="-120"/>
                </a:rPr>
                <a:t>1.</a:t>
              </a:r>
              <a:endParaRPr lang="zh-TW" altLang="en-US" sz="7200" b="1" dirty="0">
                <a:solidFill>
                  <a:srgbClr val="C17137"/>
                </a:solidFill>
                <a:latin typeface="Noto Sans TC" panose="020B0500000000000000" pitchFamily="34" charset="-120"/>
                <a:ea typeface="Noto Sans TC" panose="020B0500000000000000" pitchFamily="34" charset="-120"/>
              </a:endParaRPr>
            </a:p>
          </p:txBody>
        </p:sp>
        <p:sp>
          <p:nvSpPr>
            <p:cNvPr id="20" name="TextBox 19"/>
            <p:cNvSpPr txBox="1"/>
            <p:nvPr/>
          </p:nvSpPr>
          <p:spPr>
            <a:xfrm>
              <a:off x="1219200" y="4166403"/>
              <a:ext cx="1010342" cy="1200329"/>
            </a:xfrm>
            <a:prstGeom prst="rect">
              <a:avLst/>
            </a:prstGeom>
            <a:noFill/>
          </p:spPr>
          <p:txBody>
            <a:bodyPr wrap="square" rtlCol="0">
              <a:spAutoFit/>
            </a:bodyPr>
            <a:lstStyle/>
            <a:p>
              <a:r>
                <a:rPr lang="en-US" altLang="zh-TW" sz="7200" b="1" dirty="0">
                  <a:solidFill>
                    <a:srgbClr val="C17137"/>
                  </a:solidFill>
                  <a:latin typeface="Noto Sans TC" panose="020B0500000000000000" pitchFamily="34" charset="-120"/>
                  <a:ea typeface="Noto Sans TC" panose="020B0500000000000000" pitchFamily="34" charset="-120"/>
                </a:rPr>
                <a:t>2.</a:t>
              </a:r>
              <a:endParaRPr lang="zh-TW" altLang="en-US" sz="7200" b="1" dirty="0">
                <a:solidFill>
                  <a:srgbClr val="C17137"/>
                </a:solidFill>
                <a:latin typeface="Noto Sans TC" panose="020B0500000000000000" pitchFamily="34" charset="-120"/>
                <a:ea typeface="Noto Sans TC" panose="020B0500000000000000" pitchFamily="34" charset="-120"/>
              </a:endParaRPr>
            </a:p>
          </p:txBody>
        </p:sp>
      </p:grpSp>
      <p:sp>
        <p:nvSpPr>
          <p:cNvPr id="25" name="Rectangle 24"/>
          <p:cNvSpPr/>
          <p:nvPr/>
        </p:nvSpPr>
        <p:spPr>
          <a:xfrm>
            <a:off x="-2127250" y="942664"/>
            <a:ext cx="1695450" cy="111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Rectangle 25"/>
          <p:cNvSpPr/>
          <p:nvPr/>
        </p:nvSpPr>
        <p:spPr>
          <a:xfrm>
            <a:off x="-2127250" y="3152464"/>
            <a:ext cx="1695450" cy="11176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Rectangle 26"/>
          <p:cNvSpPr/>
          <p:nvPr/>
        </p:nvSpPr>
        <p:spPr>
          <a:xfrm>
            <a:off x="-2127250" y="-187636"/>
            <a:ext cx="169545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Rectangle 27"/>
          <p:cNvSpPr/>
          <p:nvPr/>
        </p:nvSpPr>
        <p:spPr>
          <a:xfrm>
            <a:off x="-2127250" y="2072964"/>
            <a:ext cx="1695450" cy="1117600"/>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Tree>
    <p:extLst>
      <p:ext uri="{BB962C8B-B14F-4D97-AF65-F5344CB8AC3E}">
        <p14:creationId xmlns:p14="http://schemas.microsoft.com/office/powerpoint/2010/main" val="3464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Picture 5"/>
          <p:cNvPicPr>
            <a:picLocks noChangeAspect="1"/>
          </p:cNvPicPr>
          <p:nvPr/>
        </p:nvPicPr>
        <p:blipFill>
          <a:blip r:embed="rId2"/>
          <a:stretch>
            <a:fillRect/>
          </a:stretch>
        </p:blipFill>
        <p:spPr>
          <a:xfrm>
            <a:off x="6896135" y="2935542"/>
            <a:ext cx="1582039" cy="1304113"/>
          </a:xfrm>
          <a:prstGeom prst="rect">
            <a:avLst/>
          </a:prstGeom>
        </p:spPr>
      </p:pic>
      <p:pic>
        <p:nvPicPr>
          <p:cNvPr id="7" name="Picture 5" descr="https://lh5.googleusercontent.com/_CSy7-y98L8hos-hlXuSTpziLmXQdqmf-bAALfqQ8yD0EY-EZ2ZZ5oZJVgczqaq-KMjHzUD5OuH6keFsu84sI07cBSQhsAg3Ygik3PaouENeApz9U0pdJg6lgwg0ni8aCMq9--rhay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6185" y="700776"/>
            <a:ext cx="208597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lh3.googleusercontent.com/JRFWUyJWu-Ox-nNhqZNER4vBLE7YeUESBDjCpsSRM-s5d4sjlroctHz0vpKsE4qdeybAuv53AUKQGdgvDr4Ga2H3_FzBoXUFu44dca5yWKVkI_cKa49mWc3m2lfL9UJ3_Ngkaj_cQ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611" y="2287811"/>
            <a:ext cx="187642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https://lh5.googleusercontent.com/BWYybdcUaxWzdeSGJT9c5UNTOk0Cx0YUc2xl1zlo8jO8iezGT5NXliR0YFM3cw7gsDGRX1R2YLLge0HHOfoKUjtBdB7GkpxXH0T9ZJcV3Zt6C4tEqkxA6Mt0qY3stELFzZ0gzog77M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9524" y="2844585"/>
            <a:ext cx="17907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lh6.googleusercontent.com/be255hGXU47xP3k_KUjY5rcrNLEWV11d-B4ypiW7RsxIOGS8biIUQ6n_K0eCMaLuoC9Snwd0YgF75dg77QwwMfmhOdkGMjCgbWnGeT5KcBEKfVm7CyxkgGpjXu20g6Frdtse0Btw4P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6647" y="262625"/>
            <a:ext cx="1704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25">
            <a:extLst>
              <a:ext uri="{FF2B5EF4-FFF2-40B4-BE49-F238E27FC236}">
                <a16:creationId xmlns:a16="http://schemas.microsoft.com/office/drawing/2014/main" id="{91F4C54B-5CC5-4B17-A964-E2D6A90ECF2F}"/>
              </a:ext>
            </a:extLst>
          </p:cNvPr>
          <p:cNvSpPr txBox="1"/>
          <p:nvPr/>
        </p:nvSpPr>
        <p:spPr>
          <a:xfrm>
            <a:off x="476428" y="1120543"/>
            <a:ext cx="6303329" cy="1107996"/>
          </a:xfrm>
          <a:prstGeom prst="rect">
            <a:avLst/>
          </a:prstGeom>
          <a:noFill/>
          <a:ln w="6350">
            <a:noFill/>
          </a:ln>
        </p:spPr>
        <p:txBody>
          <a:bodyPr wrap="none" rtlCol="0">
            <a:spAutoFit/>
          </a:bodyPr>
          <a:lstStyle/>
          <a:p>
            <a:r>
              <a:rPr lang="zh-TW" altLang="en-US" sz="6600" b="1" dirty="0">
                <a:ln w="28575">
                  <a:noFill/>
                </a:ln>
                <a:latin typeface="Noto Sans TC" panose="020B0500000000000000" pitchFamily="34" charset="-120"/>
                <a:ea typeface="Noto Sans TC" panose="020B0500000000000000" pitchFamily="34" charset="-120"/>
                <a:cs typeface="Noto Sans Light" panose="020B0402040504020204" pitchFamily="34"/>
              </a:rPr>
              <a:t>資料來源與描述</a:t>
            </a:r>
          </a:p>
        </p:txBody>
      </p:sp>
      <p:pic>
        <p:nvPicPr>
          <p:cNvPr id="5" name="圖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419" y="2648306"/>
            <a:ext cx="7707061" cy="2620041"/>
          </a:xfrm>
          <a:prstGeom prst="rect">
            <a:avLst/>
          </a:prstGeom>
        </p:spPr>
      </p:pic>
      <p:sp>
        <p:nvSpPr>
          <p:cNvPr id="11" name="Rectangle 10"/>
          <p:cNvSpPr/>
          <p:nvPr/>
        </p:nvSpPr>
        <p:spPr>
          <a:xfrm>
            <a:off x="-2127250" y="942664"/>
            <a:ext cx="1695450" cy="111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11"/>
          <p:cNvSpPr/>
          <p:nvPr/>
        </p:nvSpPr>
        <p:spPr>
          <a:xfrm>
            <a:off x="-2127250" y="3152464"/>
            <a:ext cx="1695450" cy="11176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Rectangle 12"/>
          <p:cNvSpPr/>
          <p:nvPr/>
        </p:nvSpPr>
        <p:spPr>
          <a:xfrm>
            <a:off x="-2127250" y="-187636"/>
            <a:ext cx="169545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13"/>
          <p:cNvSpPr/>
          <p:nvPr/>
        </p:nvSpPr>
        <p:spPr>
          <a:xfrm>
            <a:off x="-2127250" y="2072964"/>
            <a:ext cx="1695450" cy="1117600"/>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cxnSp>
        <p:nvCxnSpPr>
          <p:cNvPr id="16" name="Straight Connector 15"/>
          <p:cNvCxnSpPr/>
          <p:nvPr/>
        </p:nvCxnSpPr>
        <p:spPr>
          <a:xfrm>
            <a:off x="4156554" y="5770786"/>
            <a:ext cx="8035446" cy="0"/>
          </a:xfrm>
          <a:prstGeom prst="line">
            <a:avLst/>
          </a:prstGeom>
          <a:ln w="19050">
            <a:solidFill>
              <a:srgbClr val="C17137"/>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1152672" y="5478398"/>
            <a:ext cx="4028927" cy="584775"/>
            <a:chOff x="2035523" y="1545134"/>
            <a:chExt cx="4028927" cy="584775"/>
          </a:xfrm>
        </p:grpSpPr>
        <p:pic>
          <p:nvPicPr>
            <p:cNvPr id="19" name="Picture 18"/>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035523" y="1612328"/>
              <a:ext cx="450386" cy="450386"/>
            </a:xfrm>
            <a:prstGeom prst="rect">
              <a:avLst/>
            </a:prstGeom>
          </p:spPr>
        </p:pic>
        <p:sp>
          <p:nvSpPr>
            <p:cNvPr id="20" name="TextBox 19"/>
            <p:cNvSpPr txBox="1"/>
            <p:nvPr/>
          </p:nvSpPr>
          <p:spPr>
            <a:xfrm>
              <a:off x="2587509" y="1545134"/>
              <a:ext cx="3476941" cy="584775"/>
            </a:xfrm>
            <a:prstGeom prst="rect">
              <a:avLst/>
            </a:prstGeom>
            <a:noFill/>
          </p:spPr>
          <p:txBody>
            <a:bodyPr wrap="square" rtlCol="0">
              <a:spAutoFit/>
            </a:bodyPr>
            <a:lstStyle/>
            <a:p>
              <a:r>
                <a:rPr lang="en-US" altLang="zh-TW" sz="3200" b="1" dirty="0"/>
                <a:t>PD 108/109</a:t>
              </a:r>
              <a:endParaRPr lang="zh-TW" altLang="en-US" sz="3200" dirty="0"/>
            </a:p>
          </p:txBody>
        </p:sp>
      </p:grpSp>
    </p:spTree>
    <p:extLst>
      <p:ext uri="{BB962C8B-B14F-4D97-AF65-F5344CB8AC3E}">
        <p14:creationId xmlns:p14="http://schemas.microsoft.com/office/powerpoint/2010/main" val="174654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05098" y="3035300"/>
            <a:ext cx="6705602" cy="1323439"/>
          </a:xfrm>
          <a:prstGeom prst="rect">
            <a:avLst/>
          </a:prstGeom>
          <a:noFill/>
        </p:spPr>
        <p:txBody>
          <a:bodyPr wrap="square" rtlCol="0">
            <a:spAutoFit/>
          </a:bodyPr>
          <a:lstStyle/>
          <a:p>
            <a:r>
              <a:rPr lang="zh-TW" altLang="en-US" sz="8000" b="1" dirty="0">
                <a:latin typeface="Noto Sans TC" panose="020B0500000000000000" pitchFamily="34" charset="-120"/>
                <a:ea typeface="Noto Sans TC" panose="020B0500000000000000" pitchFamily="34" charset="-120"/>
              </a:rPr>
              <a:t>謝謝大家聆聽！</a:t>
            </a:r>
          </a:p>
        </p:txBody>
      </p:sp>
    </p:spTree>
    <p:extLst>
      <p:ext uri="{BB962C8B-B14F-4D97-AF65-F5344CB8AC3E}">
        <p14:creationId xmlns:p14="http://schemas.microsoft.com/office/powerpoint/2010/main" val="12167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 name="群組 1">
            <a:extLst>
              <a:ext uri="{FF2B5EF4-FFF2-40B4-BE49-F238E27FC236}">
                <a16:creationId xmlns:a16="http://schemas.microsoft.com/office/drawing/2014/main" id="{426A27D5-96C6-49D6-8179-17B90D179F07}"/>
              </a:ext>
            </a:extLst>
          </p:cNvPr>
          <p:cNvGrpSpPr/>
          <p:nvPr/>
        </p:nvGrpSpPr>
        <p:grpSpPr>
          <a:xfrm>
            <a:off x="-8613882" y="6457910"/>
            <a:ext cx="6396865" cy="1587550"/>
            <a:chOff x="-8613882" y="6457910"/>
            <a:chExt cx="6396865" cy="1587550"/>
          </a:xfrm>
        </p:grpSpPr>
        <p:sp>
          <p:nvSpPr>
            <p:cNvPr id="27" name="文字方塊 26">
              <a:extLst>
                <a:ext uri="{FF2B5EF4-FFF2-40B4-BE49-F238E27FC236}">
                  <a16:creationId xmlns:a16="http://schemas.microsoft.com/office/drawing/2014/main" id="{9FD395F6-0F34-455D-A941-3254C2FC5FFE}"/>
                </a:ext>
              </a:extLst>
            </p:cNvPr>
            <p:cNvSpPr txBox="1"/>
            <p:nvPr/>
          </p:nvSpPr>
          <p:spPr>
            <a:xfrm>
              <a:off x="-8613882" y="6475800"/>
              <a:ext cx="6340197" cy="1569660"/>
            </a:xfrm>
            <a:prstGeom prst="rect">
              <a:avLst/>
            </a:prstGeom>
            <a:noFill/>
            <a:ln w="6350">
              <a:noFill/>
            </a:ln>
          </p:spPr>
          <p:txBody>
            <a:bodyPr wrap="none" rtlCol="0">
              <a:spAutoFit/>
            </a:bodyPr>
            <a:lstStyle/>
            <a:p>
              <a:r>
                <a:rPr lang="zh-TW" altLang="en-US" sz="9600" dirty="0">
                  <a:ln w="19050">
                    <a:noFill/>
                  </a:ln>
                  <a:solidFill>
                    <a:schemeClr val="bg1"/>
                  </a:solidFill>
                  <a:latin typeface="Noto Sans TC Black" panose="020B0A00000000000000" pitchFamily="34" charset="-120"/>
                  <a:ea typeface="Noto Sans TC Black" panose="020B0A00000000000000" pitchFamily="34" charset="-120"/>
                  <a:cs typeface="Noto Sans Light" panose="020B0402040504020204" pitchFamily="34"/>
                </a:rPr>
                <a:t>背景與動機</a:t>
              </a:r>
            </a:p>
          </p:txBody>
        </p:sp>
        <p:sp>
          <p:nvSpPr>
            <p:cNvPr id="28" name="文字方塊 27">
              <a:extLst>
                <a:ext uri="{FF2B5EF4-FFF2-40B4-BE49-F238E27FC236}">
                  <a16:creationId xmlns:a16="http://schemas.microsoft.com/office/drawing/2014/main" id="{4525571C-D99E-4470-81F5-3AFFD9AA3084}"/>
                </a:ext>
              </a:extLst>
            </p:cNvPr>
            <p:cNvSpPr txBox="1"/>
            <p:nvPr/>
          </p:nvSpPr>
          <p:spPr>
            <a:xfrm>
              <a:off x="-8557214" y="6457910"/>
              <a:ext cx="6340197" cy="1569660"/>
            </a:xfrm>
            <a:prstGeom prst="rect">
              <a:avLst/>
            </a:prstGeom>
            <a:noFill/>
            <a:ln w="6350">
              <a:noFill/>
            </a:ln>
          </p:spPr>
          <p:txBody>
            <a:bodyPr wrap="none" rtlCol="0">
              <a:spAutoFit/>
            </a:bodyPr>
            <a:lstStyle/>
            <a:p>
              <a:r>
                <a:rPr lang="zh-TW" altLang="en-US" sz="9600" dirty="0">
                  <a:ln w="19050">
                    <a:solidFill>
                      <a:srgbClr val="EF6C00"/>
                    </a:solidFill>
                  </a:ln>
                  <a:noFill/>
                  <a:latin typeface="Noto Sans TC Black" panose="020B0A00000000000000" pitchFamily="34" charset="-120"/>
                  <a:ea typeface="Noto Sans TC Black" panose="020B0A00000000000000" pitchFamily="34" charset="-120"/>
                  <a:cs typeface="Noto Sans Light" panose="020B0402040504020204" pitchFamily="34"/>
                </a:rPr>
                <a:t>背景與動機</a:t>
              </a:r>
            </a:p>
          </p:txBody>
        </p:sp>
      </p:gr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461" y="1444090"/>
            <a:ext cx="7278214" cy="4100061"/>
          </a:xfrm>
          <a:prstGeom prst="rect">
            <a:avLst/>
          </a:prstGeom>
        </p:spPr>
      </p:pic>
      <p:sp>
        <p:nvSpPr>
          <p:cNvPr id="9" name="矩形 8"/>
          <p:cNvSpPr/>
          <p:nvPr/>
        </p:nvSpPr>
        <p:spPr>
          <a:xfrm flipV="1">
            <a:off x="3359217" y="3816419"/>
            <a:ext cx="3012707"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916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Rectangle 10"/>
          <p:cNvSpPr/>
          <p:nvPr/>
        </p:nvSpPr>
        <p:spPr>
          <a:xfrm>
            <a:off x="-2127250" y="942664"/>
            <a:ext cx="1695450" cy="111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11"/>
          <p:cNvSpPr/>
          <p:nvPr/>
        </p:nvSpPr>
        <p:spPr>
          <a:xfrm>
            <a:off x="-2127250" y="3152464"/>
            <a:ext cx="1695450" cy="11176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Rectangle 12"/>
          <p:cNvSpPr/>
          <p:nvPr/>
        </p:nvSpPr>
        <p:spPr>
          <a:xfrm>
            <a:off x="-2127250" y="-187636"/>
            <a:ext cx="169545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13"/>
          <p:cNvSpPr/>
          <p:nvPr/>
        </p:nvSpPr>
        <p:spPr>
          <a:xfrm>
            <a:off x="-2127250" y="2072964"/>
            <a:ext cx="1695450" cy="1117600"/>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pic>
        <p:nvPicPr>
          <p:cNvPr id="21" name="Picture 2" descr="https://lh3.googleusercontent.com/Ra4Fn4V-AWp9Bk3tvBn-bsKBRdpX6EydPSALdd8VydQ-MVnZxH_jiiMxVaqN3MnCQLadB4ffzzm6R_J9rUv5nz2dh9fok3TVgGuQynEM67OdUROzpQ8liBYwNNBTVmRoKCM85qPO2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907" y="1424660"/>
            <a:ext cx="8555598" cy="4869264"/>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
          <p:cNvSpPr/>
          <p:nvPr/>
        </p:nvSpPr>
        <p:spPr>
          <a:xfrm>
            <a:off x="2923907" y="631605"/>
            <a:ext cx="6096000" cy="1138773"/>
          </a:xfrm>
          <a:prstGeom prst="rect">
            <a:avLst/>
          </a:prstGeom>
        </p:spPr>
        <p:txBody>
          <a:bodyPr>
            <a:spAutoFit/>
          </a:bodyPr>
          <a:lstStyle/>
          <a:p>
            <a:r>
              <a:rPr lang="zh-TW" altLang="en-US" sz="3200" dirty="0">
                <a:solidFill>
                  <a:srgbClr val="000000"/>
                </a:solidFill>
                <a:latin typeface="Noto Sans TC" panose="020B0500000000000000" pitchFamily="34" charset="-120"/>
                <a:ea typeface="Noto Sans TC" panose="020B0500000000000000" pitchFamily="34" charset="-120"/>
              </a:rPr>
              <a:t>整理成 </a:t>
            </a:r>
            <a:r>
              <a:rPr lang="en-US" altLang="zh-TW" sz="3200" dirty="0">
                <a:solidFill>
                  <a:srgbClr val="000000"/>
                </a:solidFill>
                <a:latin typeface="Noto Sans TC" panose="020B0500000000000000" pitchFamily="34" charset="-120"/>
                <a:ea typeface="Noto Sans TC" panose="020B0500000000000000" pitchFamily="34" charset="-120"/>
              </a:rPr>
              <a:t>24</a:t>
            </a:r>
            <a:r>
              <a:rPr lang="zh-TW" altLang="en-US" sz="3200" dirty="0">
                <a:solidFill>
                  <a:srgbClr val="000000"/>
                </a:solidFill>
                <a:latin typeface="Noto Sans TC" panose="020B0500000000000000" pitchFamily="34" charset="-120"/>
                <a:ea typeface="Noto Sans TC" panose="020B0500000000000000" pitchFamily="34" charset="-120"/>
              </a:rPr>
              <a:t> 張 </a:t>
            </a:r>
            <a:r>
              <a:rPr lang="en-US" altLang="zh-TW" sz="3200" dirty="0">
                <a:solidFill>
                  <a:srgbClr val="000000"/>
                </a:solidFill>
                <a:latin typeface="Noto Sans TC" panose="020B0500000000000000" pitchFamily="34" charset="-120"/>
                <a:ea typeface="Noto Sans TC" panose="020B0500000000000000" pitchFamily="34" charset="-120"/>
              </a:rPr>
              <a:t>csv</a:t>
            </a:r>
            <a:r>
              <a:rPr lang="zh-TW" altLang="en-US" sz="3200" dirty="0">
                <a:solidFill>
                  <a:srgbClr val="000000"/>
                </a:solidFill>
                <a:latin typeface="Noto Sans TC" panose="020B0500000000000000" pitchFamily="34" charset="-120"/>
                <a:ea typeface="Noto Sans TC" panose="020B0500000000000000" pitchFamily="34" charset="-120"/>
              </a:rPr>
              <a:t> 檔</a:t>
            </a:r>
          </a:p>
          <a:p>
            <a:r>
              <a:rPr lang="zh-TW" altLang="en-US" dirty="0"/>
              <a:t/>
            </a:r>
            <a:br>
              <a:rPr lang="zh-TW" altLang="en-US" dirty="0"/>
            </a:br>
            <a:endParaRPr lang="zh-TW" altLang="en-US" dirty="0"/>
          </a:p>
        </p:txBody>
      </p:sp>
      <p:sp>
        <p:nvSpPr>
          <p:cNvPr id="23" name="矩形 3"/>
          <p:cNvSpPr/>
          <p:nvPr/>
        </p:nvSpPr>
        <p:spPr>
          <a:xfrm>
            <a:off x="5723217" y="2939534"/>
            <a:ext cx="237566" cy="369332"/>
          </a:xfrm>
          <a:prstGeom prst="rect">
            <a:avLst/>
          </a:prstGeom>
        </p:spPr>
        <p:txBody>
          <a:bodyPr wrap="none">
            <a:spAutoFit/>
          </a:bodyPr>
          <a:lstStyle/>
          <a:p>
            <a:r>
              <a:rPr lang="zh-TW" altLang="en-US" dirty="0"/>
              <a:t> </a:t>
            </a:r>
          </a:p>
        </p:txBody>
      </p:sp>
      <p:sp>
        <p:nvSpPr>
          <p:cNvPr id="24" name="矩形 5"/>
          <p:cNvSpPr/>
          <p:nvPr/>
        </p:nvSpPr>
        <p:spPr>
          <a:xfrm>
            <a:off x="1698219" y="3308866"/>
            <a:ext cx="237566" cy="369332"/>
          </a:xfrm>
          <a:prstGeom prst="rect">
            <a:avLst/>
          </a:prstGeom>
        </p:spPr>
        <p:txBody>
          <a:bodyPr wrap="none">
            <a:spAutoFit/>
          </a:bodyPr>
          <a:lstStyle/>
          <a:p>
            <a:r>
              <a:rPr lang="zh-TW" altLang="en-US" dirty="0"/>
              <a:t> </a:t>
            </a:r>
          </a:p>
        </p:txBody>
      </p:sp>
      <p:sp>
        <p:nvSpPr>
          <p:cNvPr id="25" name="向右箭號 6"/>
          <p:cNvSpPr/>
          <p:nvPr/>
        </p:nvSpPr>
        <p:spPr>
          <a:xfrm>
            <a:off x="928305" y="3493532"/>
            <a:ext cx="1501541" cy="731520"/>
          </a:xfrm>
          <a:prstGeom prst="rightArrow">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8383E"/>
              </a:solidFill>
            </a:endParaRPr>
          </a:p>
        </p:txBody>
      </p:sp>
    </p:spTree>
    <p:extLst>
      <p:ext uri="{BB962C8B-B14F-4D97-AF65-F5344CB8AC3E}">
        <p14:creationId xmlns:p14="http://schemas.microsoft.com/office/powerpoint/2010/main" val="161673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905" y="1854505"/>
            <a:ext cx="1955495" cy="1955495"/>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052" y="1854504"/>
            <a:ext cx="1955495" cy="1955495"/>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652" y="2603805"/>
            <a:ext cx="1955495" cy="1955495"/>
          </a:xfrm>
          <a:prstGeom prst="rect">
            <a:avLst/>
          </a:prstGeom>
        </p:spPr>
      </p:pic>
      <p:sp>
        <p:nvSpPr>
          <p:cNvPr id="8" name="矩形 4"/>
          <p:cNvSpPr/>
          <p:nvPr/>
        </p:nvSpPr>
        <p:spPr>
          <a:xfrm>
            <a:off x="640755" y="537873"/>
            <a:ext cx="2776379" cy="830997"/>
          </a:xfrm>
          <a:prstGeom prst="rect">
            <a:avLst/>
          </a:prstGeom>
        </p:spPr>
        <p:txBody>
          <a:bodyPr wrap="square">
            <a:spAutoFit/>
          </a:bodyPr>
          <a:lstStyle/>
          <a:p>
            <a:r>
              <a:rPr lang="zh-TW" altLang="en-US" sz="4800" b="1" dirty="0">
                <a:solidFill>
                  <a:srgbClr val="000000"/>
                </a:solidFill>
                <a:latin typeface="Noto Sans TC" panose="020B0500000000000000" pitchFamily="34" charset="-120"/>
                <a:ea typeface="Noto Sans TC" panose="020B0500000000000000" pitchFamily="34" charset="-120"/>
              </a:rPr>
              <a:t>分析方法</a:t>
            </a:r>
            <a:endParaRPr lang="zh-TW" altLang="en-US" sz="4800" dirty="0">
              <a:latin typeface="Noto Sans TC" panose="020B0500000000000000" pitchFamily="34" charset="-120"/>
              <a:ea typeface="Noto Sans TC" panose="020B0500000000000000" pitchFamily="34" charset="-120"/>
            </a:endParaRPr>
          </a:p>
        </p:txBody>
      </p:sp>
      <p:sp>
        <p:nvSpPr>
          <p:cNvPr id="9" name="TextBox 8"/>
          <p:cNvSpPr txBox="1"/>
          <p:nvPr/>
        </p:nvSpPr>
        <p:spPr>
          <a:xfrm>
            <a:off x="1593927" y="4846935"/>
            <a:ext cx="4749799" cy="461665"/>
          </a:xfrm>
          <a:prstGeom prst="rect">
            <a:avLst/>
          </a:prstGeom>
          <a:noFill/>
        </p:spPr>
        <p:txBody>
          <a:bodyPr wrap="square" rtlCol="0">
            <a:spAutoFit/>
          </a:bodyPr>
          <a:lstStyle/>
          <a:p>
            <a:r>
              <a:rPr lang="zh-TW" altLang="en-US" sz="2400" dirty="0">
                <a:latin typeface="Noto Sans TC" panose="020B0500000000000000" pitchFamily="34" charset="-120"/>
                <a:ea typeface="Noto Sans TC" panose="020B0500000000000000" pitchFamily="34" charset="-120"/>
              </a:rPr>
              <a:t>所有</a:t>
            </a:r>
            <a:r>
              <a:rPr lang="zh-TW" altLang="en-US" sz="2400" dirty="0">
                <a:solidFill>
                  <a:srgbClr val="C17137"/>
                </a:solidFill>
                <a:latin typeface="Noto Sans TC" panose="020B0500000000000000" pitchFamily="34" charset="-120"/>
                <a:ea typeface="Noto Sans TC" panose="020B0500000000000000" pitchFamily="34" charset="-120"/>
              </a:rPr>
              <a:t>修過</a:t>
            </a:r>
            <a:r>
              <a:rPr lang="zh-TW" altLang="en-US" sz="2400" dirty="0">
                <a:latin typeface="Noto Sans TC" panose="020B0500000000000000" pitchFamily="34" charset="-120"/>
                <a:ea typeface="Noto Sans TC" panose="020B0500000000000000" pitchFamily="34" charset="-120"/>
              </a:rPr>
              <a:t>及</a:t>
            </a:r>
            <a:r>
              <a:rPr lang="zh-TW" altLang="en-US" sz="2400" dirty="0">
                <a:solidFill>
                  <a:srgbClr val="C17137"/>
                </a:solidFill>
                <a:latin typeface="Noto Sans TC" panose="020B0500000000000000" pitchFamily="34" charset="-120"/>
                <a:ea typeface="Noto Sans TC" panose="020B0500000000000000" pitchFamily="34" charset="-120"/>
              </a:rPr>
              <a:t>未來會修</a:t>
            </a:r>
            <a:r>
              <a:rPr lang="zh-TW" altLang="en-US" sz="2400" dirty="0">
                <a:latin typeface="Noto Sans TC" panose="020B0500000000000000" pitchFamily="34" charset="-120"/>
                <a:ea typeface="Noto Sans TC" panose="020B0500000000000000" pitchFamily="34" charset="-120"/>
              </a:rPr>
              <a:t>程設的學生</a:t>
            </a:r>
          </a:p>
        </p:txBody>
      </p:sp>
      <p:sp>
        <p:nvSpPr>
          <p:cNvPr id="10" name="TextBox 9"/>
          <p:cNvSpPr txBox="1"/>
          <p:nvPr/>
        </p:nvSpPr>
        <p:spPr>
          <a:xfrm>
            <a:off x="508305" y="2311417"/>
            <a:ext cx="1053947" cy="584775"/>
          </a:xfrm>
          <a:prstGeom prst="rect">
            <a:avLst/>
          </a:prstGeom>
          <a:solidFill>
            <a:srgbClr val="FFFFFF"/>
          </a:solidFill>
          <a:ln w="19050">
            <a:solidFill>
              <a:srgbClr val="C17137"/>
            </a:solidFill>
          </a:ln>
        </p:spPr>
        <p:txBody>
          <a:bodyPr wrap="square" rtlCol="0">
            <a:spAutoFit/>
          </a:bodyPr>
          <a:lstStyle/>
          <a:p>
            <a:r>
              <a:rPr lang="zh-TW" altLang="en-US" sz="3200" b="1" dirty="0">
                <a:solidFill>
                  <a:srgbClr val="C17137"/>
                </a:solidFill>
                <a:latin typeface="Noto Sans TC" panose="020B0500000000000000" pitchFamily="34" charset="-120"/>
                <a:ea typeface="Noto Sans TC" panose="020B0500000000000000" pitchFamily="34" charset="-120"/>
              </a:rPr>
              <a:t>母體</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6804" y="3869187"/>
            <a:ext cx="1955495" cy="1955495"/>
          </a:xfrm>
          <a:prstGeom prst="rect">
            <a:avLst/>
          </a:prstGeom>
        </p:spPr>
      </p:pic>
      <p:sp>
        <p:nvSpPr>
          <p:cNvPr id="14" name="TextBox 13"/>
          <p:cNvSpPr txBox="1"/>
          <p:nvPr/>
        </p:nvSpPr>
        <p:spPr>
          <a:xfrm>
            <a:off x="7836204" y="5977235"/>
            <a:ext cx="3936696" cy="461665"/>
          </a:xfrm>
          <a:prstGeom prst="rect">
            <a:avLst/>
          </a:prstGeom>
          <a:noFill/>
        </p:spPr>
        <p:txBody>
          <a:bodyPr wrap="square" rtlCol="0">
            <a:spAutoFit/>
          </a:bodyPr>
          <a:lstStyle/>
          <a:p>
            <a:r>
              <a:rPr lang="en-US" altLang="zh-TW" sz="2400" dirty="0">
                <a:solidFill>
                  <a:srgbClr val="C17137"/>
                </a:solidFill>
                <a:latin typeface="Noto Sans TC" panose="020B0500000000000000" pitchFamily="34" charset="-120"/>
                <a:ea typeface="Noto Sans TC" panose="020B0500000000000000" pitchFamily="34" charset="-120"/>
              </a:rPr>
              <a:t>108</a:t>
            </a:r>
            <a:r>
              <a:rPr lang="zh-TW" altLang="en-US" sz="2400" dirty="0">
                <a:solidFill>
                  <a:srgbClr val="C17137"/>
                </a:solidFill>
                <a:latin typeface="Noto Sans TC" panose="020B0500000000000000" pitchFamily="34" charset="-120"/>
                <a:ea typeface="Noto Sans TC" panose="020B0500000000000000" pitchFamily="34" charset="-120"/>
              </a:rPr>
              <a:t>、</a:t>
            </a:r>
            <a:r>
              <a:rPr lang="en-US" altLang="zh-TW" sz="2400" dirty="0">
                <a:solidFill>
                  <a:srgbClr val="C17137"/>
                </a:solidFill>
                <a:latin typeface="Noto Sans TC" panose="020B0500000000000000" pitchFamily="34" charset="-120"/>
                <a:ea typeface="Noto Sans TC" panose="020B0500000000000000" pitchFamily="34" charset="-120"/>
              </a:rPr>
              <a:t>109</a:t>
            </a:r>
            <a:r>
              <a:rPr lang="zh-TW" altLang="en-US" sz="2400" dirty="0">
                <a:solidFill>
                  <a:srgbClr val="C17137"/>
                </a:solidFill>
                <a:latin typeface="Noto Sans TC" panose="020B0500000000000000" pitchFamily="34" charset="-120"/>
                <a:ea typeface="Noto Sans TC" panose="020B0500000000000000" pitchFamily="34" charset="-120"/>
              </a:rPr>
              <a:t>年</a:t>
            </a:r>
            <a:r>
              <a:rPr lang="zh-TW" altLang="en-US" sz="2400" dirty="0">
                <a:latin typeface="Noto Sans TC" panose="020B0500000000000000" pitchFamily="34" charset="-120"/>
                <a:ea typeface="Noto Sans TC" panose="020B0500000000000000" pitchFamily="34" charset="-120"/>
              </a:rPr>
              <a:t>修程設的學生</a:t>
            </a:r>
          </a:p>
        </p:txBody>
      </p:sp>
      <p:sp>
        <p:nvSpPr>
          <p:cNvPr id="15" name="TextBox 14"/>
          <p:cNvSpPr txBox="1"/>
          <p:nvPr/>
        </p:nvSpPr>
        <p:spPr>
          <a:xfrm>
            <a:off x="7544256" y="4249457"/>
            <a:ext cx="1066191" cy="584776"/>
          </a:xfrm>
          <a:prstGeom prst="rect">
            <a:avLst/>
          </a:prstGeom>
          <a:solidFill>
            <a:srgbClr val="FFFFFF"/>
          </a:solidFill>
          <a:ln w="19050">
            <a:solidFill>
              <a:srgbClr val="C17137"/>
            </a:solidFill>
          </a:ln>
        </p:spPr>
        <p:txBody>
          <a:bodyPr wrap="square" rtlCol="0">
            <a:spAutoFit/>
          </a:bodyPr>
          <a:lstStyle/>
          <a:p>
            <a:r>
              <a:rPr lang="zh-TW" altLang="en-US" sz="3200" b="1" dirty="0">
                <a:solidFill>
                  <a:srgbClr val="C17137"/>
                </a:solidFill>
                <a:latin typeface="Noto Sans TC" panose="020B0500000000000000" pitchFamily="34" charset="-120"/>
                <a:ea typeface="Noto Sans TC" panose="020B0500000000000000" pitchFamily="34" charset="-120"/>
              </a:rPr>
              <a:t>樣本</a:t>
            </a:r>
          </a:p>
        </p:txBody>
      </p:sp>
      <p:cxnSp>
        <p:nvCxnSpPr>
          <p:cNvPr id="17" name="Straight Arrow Connector 16"/>
          <p:cNvCxnSpPr/>
          <p:nvPr/>
        </p:nvCxnSpPr>
        <p:spPr>
          <a:xfrm>
            <a:off x="6584872" y="3492804"/>
            <a:ext cx="648005" cy="452734"/>
          </a:xfrm>
          <a:prstGeom prst="straightConnector1">
            <a:avLst/>
          </a:prstGeom>
          <a:ln w="76200">
            <a:solidFill>
              <a:srgbClr val="C1713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22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0" y="6418192"/>
            <a:ext cx="12192000" cy="439807"/>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
        <p:nvSpPr>
          <p:cNvPr id="43" name="Rectangle 42"/>
          <p:cNvSpPr/>
          <p:nvPr/>
        </p:nvSpPr>
        <p:spPr>
          <a:xfrm>
            <a:off x="-2127250" y="942664"/>
            <a:ext cx="1695450" cy="1117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Rectangle 43"/>
          <p:cNvSpPr/>
          <p:nvPr/>
        </p:nvSpPr>
        <p:spPr>
          <a:xfrm>
            <a:off x="-2127250" y="3152464"/>
            <a:ext cx="1695450" cy="1117600"/>
          </a:xfrm>
          <a:prstGeom prst="rect">
            <a:avLst/>
          </a:prstGeom>
          <a:solidFill>
            <a:srgbClr val="F8E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Rectangle 44"/>
          <p:cNvSpPr/>
          <p:nvPr/>
        </p:nvSpPr>
        <p:spPr>
          <a:xfrm>
            <a:off x="-2127250" y="-187636"/>
            <a:ext cx="169545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Rectangle 45"/>
          <p:cNvSpPr/>
          <p:nvPr/>
        </p:nvSpPr>
        <p:spPr>
          <a:xfrm>
            <a:off x="-3729808" y="-200336"/>
            <a:ext cx="1028700" cy="11176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Rectangle 46"/>
          <p:cNvSpPr/>
          <p:nvPr/>
        </p:nvSpPr>
        <p:spPr>
          <a:xfrm>
            <a:off x="-3729808" y="917264"/>
            <a:ext cx="1028700" cy="1117600"/>
          </a:xfrm>
          <a:prstGeom prst="rect">
            <a:avLst/>
          </a:prstGeom>
          <a:solidFill>
            <a:srgbClr val="DC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Rectangle 47"/>
          <p:cNvSpPr/>
          <p:nvPr/>
        </p:nvSpPr>
        <p:spPr>
          <a:xfrm>
            <a:off x="-3729808" y="2034864"/>
            <a:ext cx="1028700" cy="1117600"/>
          </a:xfrm>
          <a:prstGeom prst="rect">
            <a:avLst/>
          </a:prstGeom>
          <a:solidFill>
            <a:srgbClr val="B8B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Rectangle 48"/>
          <p:cNvSpPr/>
          <p:nvPr/>
        </p:nvSpPr>
        <p:spPr>
          <a:xfrm>
            <a:off x="-2127250" y="2072964"/>
            <a:ext cx="1695450" cy="1117600"/>
          </a:xfrm>
          <a:prstGeom prst="rect">
            <a:avLst/>
          </a:prstGeom>
          <a:solidFill>
            <a:srgbClr val="C17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grpSp>
        <p:nvGrpSpPr>
          <p:cNvPr id="73" name="Group 72"/>
          <p:cNvGrpSpPr/>
          <p:nvPr/>
        </p:nvGrpSpPr>
        <p:grpSpPr>
          <a:xfrm>
            <a:off x="628005" y="1323935"/>
            <a:ext cx="3997204" cy="2879456"/>
            <a:chOff x="1514553" y="1371410"/>
            <a:chExt cx="3997204" cy="2879456"/>
          </a:xfrm>
        </p:grpSpPr>
        <p:grpSp>
          <p:nvGrpSpPr>
            <p:cNvPr id="52" name="Group 51"/>
            <p:cNvGrpSpPr/>
            <p:nvPr/>
          </p:nvGrpSpPr>
          <p:grpSpPr>
            <a:xfrm>
              <a:off x="1514553" y="1862407"/>
              <a:ext cx="3997204" cy="2388459"/>
              <a:chOff x="779991" y="1657750"/>
              <a:chExt cx="3997204" cy="2388459"/>
            </a:xfrm>
          </p:grpSpPr>
          <p:sp>
            <p:nvSpPr>
              <p:cNvPr id="51" name="Rounded Rectangle 50"/>
              <p:cNvSpPr/>
              <p:nvPr/>
            </p:nvSpPr>
            <p:spPr>
              <a:xfrm>
                <a:off x="779991" y="1657750"/>
                <a:ext cx="3997204" cy="2388459"/>
              </a:xfrm>
              <a:prstGeom prst="round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Group 28"/>
              <p:cNvGrpSpPr/>
              <p:nvPr/>
            </p:nvGrpSpPr>
            <p:grpSpPr>
              <a:xfrm>
                <a:off x="1372574" y="1989994"/>
                <a:ext cx="3187787" cy="1871023"/>
                <a:chOff x="681569" y="1447967"/>
                <a:chExt cx="3187787" cy="1871023"/>
              </a:xfrm>
            </p:grpSpPr>
            <p:grpSp>
              <p:nvGrpSpPr>
                <p:cNvPr id="28" name="Group 27"/>
                <p:cNvGrpSpPr/>
                <p:nvPr/>
              </p:nvGrpSpPr>
              <p:grpSpPr>
                <a:xfrm>
                  <a:off x="1318661" y="1447967"/>
                  <a:ext cx="2550695" cy="1083478"/>
                  <a:chOff x="1318661" y="1447967"/>
                  <a:chExt cx="2550695" cy="1083478"/>
                </a:xfrm>
              </p:grpSpPr>
              <p:sp>
                <p:nvSpPr>
                  <p:cNvPr id="4" name="剪去單一角落矩形 2"/>
                  <p:cNvSpPr/>
                  <p:nvPr/>
                </p:nvSpPr>
                <p:spPr>
                  <a:xfrm>
                    <a:off x="1318661" y="1447967"/>
                    <a:ext cx="2550695" cy="1083478"/>
                  </a:xfrm>
                  <a:prstGeom prst="snip1Rect">
                    <a:avLst/>
                  </a:prstGeom>
                  <a:solidFill>
                    <a:srgbClr val="FFFFFF"/>
                  </a:solidFill>
                  <a:ln>
                    <a:solidFill>
                      <a:srgbClr val="083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
                <p:nvSpPr>
                  <p:cNvPr id="23" name="矩形 37"/>
                  <p:cNvSpPr/>
                  <p:nvPr/>
                </p:nvSpPr>
                <p:spPr>
                  <a:xfrm>
                    <a:off x="1477403" y="1801259"/>
                    <a:ext cx="2233210" cy="369332"/>
                  </a:xfrm>
                  <a:prstGeom prst="rect">
                    <a:avLst/>
                  </a:prstGeom>
                </p:spPr>
                <p:txBody>
                  <a:bodyPr wrap="square">
                    <a:spAutoFit/>
                  </a:bodyPr>
                  <a:lstStyle/>
                  <a:p>
                    <a:pPr algn="ctr"/>
                    <a:r>
                      <a:rPr lang="en-US" altLang="zh-TW" dirty="0">
                        <a:solidFill>
                          <a:srgbClr val="08383E"/>
                        </a:solidFill>
                        <a:latin typeface="Noto Sans TC" panose="020B0500000000000000" pitchFamily="34" charset="-120"/>
                        <a:ea typeface="Noto Sans TC" panose="020B0500000000000000" pitchFamily="34" charset="-120"/>
                      </a:rPr>
                      <a:t>108</a:t>
                    </a:r>
                    <a:r>
                      <a:rPr lang="zh-TW" altLang="en-US" dirty="0">
                        <a:solidFill>
                          <a:srgbClr val="08383E"/>
                        </a:solidFill>
                        <a:latin typeface="Noto Sans TC" panose="020B0500000000000000" pitchFamily="34" charset="-120"/>
                        <a:ea typeface="Noto Sans TC" panose="020B0500000000000000" pitchFamily="34" charset="-120"/>
                      </a:rPr>
                      <a:t> 年兩次期中分數</a:t>
                    </a:r>
                  </a:p>
                </p:txBody>
              </p:sp>
            </p:grpSp>
            <p:grpSp>
              <p:nvGrpSpPr>
                <p:cNvPr id="27" name="Group 26"/>
                <p:cNvGrpSpPr/>
                <p:nvPr/>
              </p:nvGrpSpPr>
              <p:grpSpPr>
                <a:xfrm>
                  <a:off x="681569" y="2235512"/>
                  <a:ext cx="2550695" cy="1083478"/>
                  <a:chOff x="676871" y="2235754"/>
                  <a:chExt cx="2550695" cy="1083478"/>
                </a:xfrm>
              </p:grpSpPr>
              <p:sp>
                <p:nvSpPr>
                  <p:cNvPr id="5" name="剪去單一角落矩形 32"/>
                  <p:cNvSpPr/>
                  <p:nvPr/>
                </p:nvSpPr>
                <p:spPr>
                  <a:xfrm>
                    <a:off x="676871" y="2235754"/>
                    <a:ext cx="2550695" cy="1083478"/>
                  </a:xfrm>
                  <a:prstGeom prst="snip1Rect">
                    <a:avLst/>
                  </a:prstGeom>
                  <a:solidFill>
                    <a:srgbClr val="FFFFFF"/>
                  </a:solidFill>
                  <a:ln>
                    <a:solidFill>
                      <a:srgbClr val="083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C17137"/>
                      </a:solidFill>
                    </a:endParaRPr>
                  </a:p>
                </p:txBody>
              </p:sp>
              <p:sp>
                <p:nvSpPr>
                  <p:cNvPr id="22" name="矩形 36"/>
                  <p:cNvSpPr/>
                  <p:nvPr/>
                </p:nvSpPr>
                <p:spPr>
                  <a:xfrm>
                    <a:off x="793535" y="2647850"/>
                    <a:ext cx="2317365" cy="369332"/>
                  </a:xfrm>
                  <a:prstGeom prst="rect">
                    <a:avLst/>
                  </a:prstGeom>
                </p:spPr>
                <p:txBody>
                  <a:bodyPr wrap="square">
                    <a:spAutoFit/>
                  </a:bodyPr>
                  <a:lstStyle/>
                  <a:p>
                    <a:pPr algn="ctr"/>
                    <a:r>
                      <a:rPr lang="en-US" altLang="zh-TW" dirty="0">
                        <a:solidFill>
                          <a:srgbClr val="08383E"/>
                        </a:solidFill>
                        <a:latin typeface="Noto Sans TC" panose="020B0500000000000000" pitchFamily="34" charset="-120"/>
                        <a:ea typeface="Noto Sans TC" panose="020B0500000000000000" pitchFamily="34" charset="-120"/>
                      </a:rPr>
                      <a:t>109</a:t>
                    </a:r>
                    <a:r>
                      <a:rPr lang="zh-TW" altLang="en-US" dirty="0">
                        <a:solidFill>
                          <a:srgbClr val="08383E"/>
                        </a:solidFill>
                        <a:latin typeface="Noto Sans TC" panose="020B0500000000000000" pitchFamily="34" charset="-120"/>
                        <a:ea typeface="Noto Sans TC" panose="020B0500000000000000" pitchFamily="34" charset="-120"/>
                      </a:rPr>
                      <a:t> 年兩次期中分數</a:t>
                    </a:r>
                  </a:p>
                </p:txBody>
              </p:sp>
            </p:grpSp>
          </p:grpSp>
        </p:grpSp>
        <p:sp>
          <p:nvSpPr>
            <p:cNvPr id="64" name="TextBox 63"/>
            <p:cNvSpPr txBox="1"/>
            <p:nvPr/>
          </p:nvSpPr>
          <p:spPr>
            <a:xfrm>
              <a:off x="1657187" y="1371410"/>
              <a:ext cx="743517" cy="1200329"/>
            </a:xfrm>
            <a:prstGeom prst="rect">
              <a:avLst/>
            </a:prstGeom>
            <a:noFill/>
          </p:spPr>
          <p:txBody>
            <a:bodyPr wrap="square" rtlCol="0">
              <a:spAutoFit/>
            </a:bodyPr>
            <a:lstStyle/>
            <a:p>
              <a:r>
                <a:rPr lang="en-US" altLang="zh-TW" sz="7200" b="1" dirty="0">
                  <a:latin typeface="Noto Sans TC" panose="020B0500000000000000" pitchFamily="34" charset="-120"/>
                  <a:ea typeface="Noto Sans TC" panose="020B0500000000000000" pitchFamily="34" charset="-120"/>
                </a:rPr>
                <a:t>1</a:t>
              </a:r>
              <a:endParaRPr lang="zh-TW" altLang="en-US" sz="7200" b="1" dirty="0">
                <a:latin typeface="Noto Sans TC" panose="020B0500000000000000" pitchFamily="34" charset="-120"/>
                <a:ea typeface="Noto Sans TC" panose="020B0500000000000000" pitchFamily="34" charset="-120"/>
              </a:endParaRPr>
            </a:p>
          </p:txBody>
        </p:sp>
      </p:grpSp>
      <p:grpSp>
        <p:nvGrpSpPr>
          <p:cNvPr id="15" name="群組 14">
            <a:extLst>
              <a:ext uri="{FF2B5EF4-FFF2-40B4-BE49-F238E27FC236}">
                <a16:creationId xmlns:a16="http://schemas.microsoft.com/office/drawing/2014/main" id="{B6D41BAB-C294-4459-8F39-614881872BB1}"/>
              </a:ext>
            </a:extLst>
          </p:cNvPr>
          <p:cNvGrpSpPr/>
          <p:nvPr/>
        </p:nvGrpSpPr>
        <p:grpSpPr>
          <a:xfrm>
            <a:off x="5069580" y="-10179"/>
            <a:ext cx="4168009" cy="3623845"/>
            <a:chOff x="5069580" y="-10179"/>
            <a:chExt cx="4168009" cy="3623845"/>
          </a:xfrm>
        </p:grpSpPr>
        <p:sp>
          <p:nvSpPr>
            <p:cNvPr id="6" name="矩形 3"/>
            <p:cNvSpPr/>
            <p:nvPr/>
          </p:nvSpPr>
          <p:spPr>
            <a:xfrm>
              <a:off x="5826742" y="3244334"/>
              <a:ext cx="237566" cy="369332"/>
            </a:xfrm>
            <a:prstGeom prst="rect">
              <a:avLst/>
            </a:prstGeom>
          </p:spPr>
          <p:txBody>
            <a:bodyPr wrap="none">
              <a:spAutoFit/>
            </a:bodyPr>
            <a:lstStyle/>
            <a:p>
              <a:r>
                <a:rPr lang="zh-TW" altLang="en-US" dirty="0"/>
                <a:t> </a:t>
              </a:r>
            </a:p>
          </p:txBody>
        </p:sp>
        <p:sp>
          <p:nvSpPr>
            <p:cNvPr id="62" name="Rounded Rectangle 61"/>
            <p:cNvSpPr/>
            <p:nvPr/>
          </p:nvSpPr>
          <p:spPr>
            <a:xfrm>
              <a:off x="5069580" y="615892"/>
              <a:ext cx="3997204" cy="2997247"/>
            </a:xfrm>
            <a:prstGeom prst="round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37" name="Group 36"/>
            <p:cNvGrpSpPr/>
            <p:nvPr/>
          </p:nvGrpSpPr>
          <p:grpSpPr>
            <a:xfrm>
              <a:off x="5613718" y="1012763"/>
              <a:ext cx="3623871" cy="2385554"/>
              <a:chOff x="7171364" y="1716572"/>
              <a:chExt cx="3623871" cy="2385554"/>
            </a:xfrm>
          </p:grpSpPr>
          <p:cxnSp>
            <p:nvCxnSpPr>
              <p:cNvPr id="9" name="直線單箭頭接點 11"/>
              <p:cNvCxnSpPr>
                <a:cxnSpLocks/>
              </p:cNvCxnSpPr>
              <p:nvPr/>
            </p:nvCxnSpPr>
            <p:spPr>
              <a:xfrm>
                <a:off x="7171364" y="3101239"/>
                <a:ext cx="2358975" cy="0"/>
              </a:xfrm>
              <a:prstGeom prst="straightConnector1">
                <a:avLst/>
              </a:prstGeom>
              <a:ln>
                <a:solidFill>
                  <a:srgbClr val="C17137"/>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15"/>
              <p:cNvCxnSpPr/>
              <p:nvPr/>
            </p:nvCxnSpPr>
            <p:spPr>
              <a:xfrm flipV="1">
                <a:off x="8350852" y="2206924"/>
                <a:ext cx="0" cy="1895202"/>
              </a:xfrm>
              <a:prstGeom prst="straightConnector1">
                <a:avLst/>
              </a:prstGeom>
              <a:ln>
                <a:solidFill>
                  <a:srgbClr val="C17137"/>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8"/>
              <p:cNvSpPr/>
              <p:nvPr/>
            </p:nvSpPr>
            <p:spPr>
              <a:xfrm>
                <a:off x="9565155" y="2914431"/>
                <a:ext cx="1230080" cy="954107"/>
              </a:xfrm>
              <a:prstGeom prst="rect">
                <a:avLst/>
              </a:prstGeom>
            </p:spPr>
            <p:txBody>
              <a:bodyPr wrap="square">
                <a:spAutoFit/>
              </a:bodyPr>
              <a:lstStyle/>
              <a:p>
                <a:r>
                  <a:rPr lang="zh-TW" altLang="en-US" sz="2000" dirty="0">
                    <a:solidFill>
                      <a:srgbClr val="000000"/>
                    </a:solidFill>
                    <a:latin typeface="Noto Sans TC" panose="020B0500000000000000" pitchFamily="34" charset="-120"/>
                    <a:ea typeface="Noto Sans TC" panose="020B0500000000000000" pitchFamily="34" charset="-120"/>
                  </a:rPr>
                  <a:t>期中一</a:t>
                </a:r>
                <a:endParaRPr lang="zh-TW" altLang="en-US" sz="2000" dirty="0">
                  <a:latin typeface="Noto Sans TC" panose="020B0500000000000000" pitchFamily="34" charset="-120"/>
                  <a:ea typeface="Noto Sans TC" panose="020B0500000000000000" pitchFamily="34" charset="-120"/>
                </a:endParaRPr>
              </a:p>
              <a:p>
                <a:r>
                  <a:rPr lang="zh-TW" altLang="en-US" dirty="0">
                    <a:latin typeface="Noto Sans TC" panose="020B0500000000000000" pitchFamily="34" charset="-120"/>
                    <a:ea typeface="Noto Sans TC" panose="020B0500000000000000" pitchFamily="34" charset="-120"/>
                  </a:rPr>
                  <a:t/>
                </a:r>
                <a:br>
                  <a:rPr lang="zh-TW" altLang="en-US" dirty="0">
                    <a:latin typeface="Noto Sans TC" panose="020B0500000000000000" pitchFamily="34" charset="-120"/>
                    <a:ea typeface="Noto Sans TC" panose="020B0500000000000000" pitchFamily="34" charset="-120"/>
                  </a:rPr>
                </a:br>
                <a:endParaRPr lang="zh-TW" altLang="en-US" dirty="0">
                  <a:latin typeface="Noto Sans TC" panose="020B0500000000000000" pitchFamily="34" charset="-120"/>
                  <a:ea typeface="Noto Sans TC" panose="020B0500000000000000" pitchFamily="34" charset="-120"/>
                </a:endParaRPr>
              </a:p>
            </p:txBody>
          </p:sp>
          <p:sp>
            <p:nvSpPr>
              <p:cNvPr id="12" name="矩形 21"/>
              <p:cNvSpPr/>
              <p:nvPr/>
            </p:nvSpPr>
            <p:spPr>
              <a:xfrm>
                <a:off x="7713908" y="1716572"/>
                <a:ext cx="1273885" cy="400110"/>
              </a:xfrm>
              <a:prstGeom prst="rect">
                <a:avLst/>
              </a:prstGeom>
            </p:spPr>
            <p:txBody>
              <a:bodyPr wrap="square">
                <a:spAutoFit/>
              </a:bodyPr>
              <a:lstStyle/>
              <a:p>
                <a:pPr algn="ctr"/>
                <a:r>
                  <a:rPr lang="zh-TW" altLang="en-US" sz="2000" dirty="0">
                    <a:solidFill>
                      <a:srgbClr val="000000"/>
                    </a:solidFill>
                    <a:latin typeface="Noto Sans TC" panose="020B0500000000000000" pitchFamily="34" charset="-120"/>
                    <a:ea typeface="Noto Sans TC" panose="020B0500000000000000" pitchFamily="34" charset="-120"/>
                  </a:rPr>
                  <a:t>期中二</a:t>
                </a:r>
              </a:p>
            </p:txBody>
          </p:sp>
          <p:sp>
            <p:nvSpPr>
              <p:cNvPr id="13" name="矩形 22"/>
              <p:cNvSpPr/>
              <p:nvPr/>
            </p:nvSpPr>
            <p:spPr>
              <a:xfrm>
                <a:off x="8565889" y="2443314"/>
                <a:ext cx="862967" cy="461665"/>
              </a:xfrm>
              <a:prstGeom prst="rect">
                <a:avLst/>
              </a:prstGeom>
            </p:spPr>
            <p:txBody>
              <a:bodyPr wrap="square">
                <a:spAutoFit/>
              </a:bodyPr>
              <a:lstStyle/>
              <a:p>
                <a:r>
                  <a:rPr lang="zh-TW" altLang="en-US" sz="2400" dirty="0">
                    <a:solidFill>
                      <a:srgbClr val="000000"/>
                    </a:solidFill>
                    <a:latin typeface="Noto Sans TC" panose="020B0500000000000000" pitchFamily="34" charset="-120"/>
                    <a:ea typeface="Noto Sans TC" panose="020B0500000000000000" pitchFamily="34" charset="-120"/>
                  </a:rPr>
                  <a:t>高高</a:t>
                </a:r>
                <a:endParaRPr lang="zh-TW" altLang="en-US" dirty="0">
                  <a:latin typeface="Noto Sans TC" panose="020B0500000000000000" pitchFamily="34" charset="-120"/>
                  <a:ea typeface="Noto Sans TC" panose="020B0500000000000000" pitchFamily="34" charset="-120"/>
                </a:endParaRPr>
              </a:p>
            </p:txBody>
          </p:sp>
          <p:sp>
            <p:nvSpPr>
              <p:cNvPr id="14" name="矩形 28"/>
              <p:cNvSpPr/>
              <p:nvPr/>
            </p:nvSpPr>
            <p:spPr>
              <a:xfrm>
                <a:off x="8565889" y="3346143"/>
                <a:ext cx="806711" cy="461665"/>
              </a:xfrm>
              <a:prstGeom prst="rect">
                <a:avLst/>
              </a:prstGeom>
            </p:spPr>
            <p:txBody>
              <a:bodyPr wrap="square">
                <a:spAutoFit/>
              </a:bodyPr>
              <a:lstStyle/>
              <a:p>
                <a:r>
                  <a:rPr lang="zh-TW" altLang="en-US" sz="2400" dirty="0">
                    <a:solidFill>
                      <a:srgbClr val="000000"/>
                    </a:solidFill>
                    <a:latin typeface="Noto Sans TC" panose="020B0500000000000000" pitchFamily="34" charset="-120"/>
                    <a:ea typeface="Noto Sans TC" panose="020B0500000000000000" pitchFamily="34" charset="-120"/>
                  </a:rPr>
                  <a:t>高低</a:t>
                </a:r>
                <a:endParaRPr lang="zh-TW" altLang="en-US" sz="2000" dirty="0">
                  <a:latin typeface="Noto Sans TC" panose="020B0500000000000000" pitchFamily="34" charset="-120"/>
                  <a:ea typeface="Noto Sans TC" panose="020B0500000000000000" pitchFamily="34" charset="-120"/>
                </a:endParaRPr>
              </a:p>
            </p:txBody>
          </p:sp>
          <p:sp>
            <p:nvSpPr>
              <p:cNvPr id="16" name="矩形 30"/>
              <p:cNvSpPr/>
              <p:nvPr/>
            </p:nvSpPr>
            <p:spPr>
              <a:xfrm>
                <a:off x="7328728" y="3342777"/>
                <a:ext cx="867700" cy="461665"/>
              </a:xfrm>
              <a:prstGeom prst="rect">
                <a:avLst/>
              </a:prstGeom>
            </p:spPr>
            <p:txBody>
              <a:bodyPr wrap="square">
                <a:spAutoFit/>
              </a:bodyPr>
              <a:lstStyle/>
              <a:p>
                <a:r>
                  <a:rPr lang="zh-TW" altLang="en-US" sz="2400" dirty="0">
                    <a:solidFill>
                      <a:srgbClr val="000000"/>
                    </a:solidFill>
                    <a:latin typeface="Noto Sans TC" panose="020B0500000000000000" pitchFamily="34" charset="-120"/>
                    <a:ea typeface="Noto Sans TC" panose="020B0500000000000000" pitchFamily="34" charset="-120"/>
                  </a:rPr>
                  <a:t>低低</a:t>
                </a:r>
                <a:endParaRPr lang="zh-TW" altLang="en-US" sz="2400" dirty="0">
                  <a:latin typeface="Noto Sans TC" panose="020B0500000000000000" pitchFamily="34" charset="-120"/>
                  <a:ea typeface="Noto Sans TC" panose="020B0500000000000000" pitchFamily="34" charset="-120"/>
                </a:endParaRPr>
              </a:p>
            </p:txBody>
          </p:sp>
          <p:sp>
            <p:nvSpPr>
              <p:cNvPr id="53" name="矩形 22">
                <a:extLst>
                  <a:ext uri="{FF2B5EF4-FFF2-40B4-BE49-F238E27FC236}">
                    <a16:creationId xmlns:a16="http://schemas.microsoft.com/office/drawing/2014/main" id="{F62FCEB8-C4FC-434D-9D37-0971A6DC2191}"/>
                  </a:ext>
                </a:extLst>
              </p:cNvPr>
              <p:cNvSpPr/>
              <p:nvPr/>
            </p:nvSpPr>
            <p:spPr>
              <a:xfrm>
                <a:off x="7324323" y="2443314"/>
                <a:ext cx="862967" cy="461665"/>
              </a:xfrm>
              <a:prstGeom prst="rect">
                <a:avLst/>
              </a:prstGeom>
            </p:spPr>
            <p:txBody>
              <a:bodyPr wrap="square">
                <a:spAutoFit/>
              </a:bodyPr>
              <a:lstStyle/>
              <a:p>
                <a:r>
                  <a:rPr lang="zh-TW" altLang="en-US" sz="2400" dirty="0">
                    <a:solidFill>
                      <a:srgbClr val="000000"/>
                    </a:solidFill>
                    <a:latin typeface="Noto Sans TC" panose="020B0500000000000000" pitchFamily="34" charset="-120"/>
                    <a:ea typeface="Noto Sans TC" panose="020B0500000000000000" pitchFamily="34" charset="-120"/>
                  </a:rPr>
                  <a:t>低高</a:t>
                </a:r>
                <a:endParaRPr lang="zh-TW" altLang="en-US" dirty="0">
                  <a:latin typeface="Noto Sans TC" panose="020B0500000000000000" pitchFamily="34" charset="-120"/>
                  <a:ea typeface="Noto Sans TC" panose="020B0500000000000000" pitchFamily="34" charset="-120"/>
                </a:endParaRPr>
              </a:p>
            </p:txBody>
          </p:sp>
        </p:grpSp>
        <p:sp>
          <p:nvSpPr>
            <p:cNvPr id="65" name="TextBox 64"/>
            <p:cNvSpPr txBox="1"/>
            <p:nvPr/>
          </p:nvSpPr>
          <p:spPr>
            <a:xfrm>
              <a:off x="5290801" y="-10179"/>
              <a:ext cx="743517" cy="1200329"/>
            </a:xfrm>
            <a:prstGeom prst="rect">
              <a:avLst/>
            </a:prstGeom>
            <a:noFill/>
          </p:spPr>
          <p:txBody>
            <a:bodyPr wrap="square" rtlCol="0">
              <a:spAutoFit/>
            </a:bodyPr>
            <a:lstStyle/>
            <a:p>
              <a:r>
                <a:rPr lang="en-US" altLang="zh-TW" sz="7200" b="1" dirty="0">
                  <a:latin typeface="Noto Sans TC" panose="020B0500000000000000" pitchFamily="34" charset="-120"/>
                  <a:ea typeface="Noto Sans TC" panose="020B0500000000000000" pitchFamily="34" charset="-120"/>
                </a:rPr>
                <a:t>2</a:t>
              </a:r>
              <a:endParaRPr lang="zh-TW" altLang="en-US" sz="7200" b="1" dirty="0">
                <a:latin typeface="Noto Sans TC" panose="020B0500000000000000" pitchFamily="34" charset="-120"/>
                <a:ea typeface="Noto Sans TC" panose="020B0500000000000000" pitchFamily="34" charset="-120"/>
              </a:endParaRPr>
            </a:p>
          </p:txBody>
        </p:sp>
      </p:grpSp>
      <p:grpSp>
        <p:nvGrpSpPr>
          <p:cNvPr id="74" name="Group 73"/>
          <p:cNvGrpSpPr/>
          <p:nvPr/>
        </p:nvGrpSpPr>
        <p:grpSpPr>
          <a:xfrm>
            <a:off x="6508817" y="3336965"/>
            <a:ext cx="5419577" cy="3298622"/>
            <a:chOff x="5228354" y="3624828"/>
            <a:chExt cx="5419577" cy="3298622"/>
          </a:xfrm>
        </p:grpSpPr>
        <p:grpSp>
          <p:nvGrpSpPr>
            <p:cNvPr id="72" name="Group 71"/>
            <p:cNvGrpSpPr/>
            <p:nvPr/>
          </p:nvGrpSpPr>
          <p:grpSpPr>
            <a:xfrm>
              <a:off x="5228354" y="4218996"/>
              <a:ext cx="5419577" cy="2704454"/>
              <a:chOff x="2744228" y="4013845"/>
              <a:chExt cx="5419577" cy="2704454"/>
            </a:xfrm>
          </p:grpSpPr>
          <p:sp>
            <p:nvSpPr>
              <p:cNvPr id="71" name="Rounded Rectangle 70"/>
              <p:cNvSpPr/>
              <p:nvPr/>
            </p:nvSpPr>
            <p:spPr>
              <a:xfrm>
                <a:off x="2744228" y="4013845"/>
                <a:ext cx="5419577" cy="2704454"/>
              </a:xfrm>
              <a:prstGeom prst="round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2" name="Group 41"/>
              <p:cNvGrpSpPr/>
              <p:nvPr/>
            </p:nvGrpSpPr>
            <p:grpSpPr>
              <a:xfrm>
                <a:off x="3015530" y="4128111"/>
                <a:ext cx="4798148" cy="2480027"/>
                <a:chOff x="2665402" y="4172969"/>
                <a:chExt cx="4798148" cy="2480027"/>
              </a:xfrm>
            </p:grpSpPr>
            <p:cxnSp>
              <p:nvCxnSpPr>
                <p:cNvPr id="18" name="直線單箭頭接點 24"/>
                <p:cNvCxnSpPr/>
                <p:nvPr/>
              </p:nvCxnSpPr>
              <p:spPr>
                <a:xfrm flipH="1">
                  <a:off x="3230505" y="5567693"/>
                  <a:ext cx="1030986" cy="229002"/>
                </a:xfrm>
                <a:prstGeom prst="straightConnector1">
                  <a:avLst/>
                </a:prstGeom>
                <a:ln>
                  <a:solidFill>
                    <a:srgbClr val="C17137"/>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31"/>
                <p:cNvCxnSpPr/>
                <p:nvPr/>
              </p:nvCxnSpPr>
              <p:spPr>
                <a:xfrm flipH="1">
                  <a:off x="4460148" y="5595901"/>
                  <a:ext cx="302597" cy="462012"/>
                </a:xfrm>
                <a:prstGeom prst="straightConnector1">
                  <a:avLst/>
                </a:prstGeom>
                <a:ln>
                  <a:solidFill>
                    <a:srgbClr val="C17137"/>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33"/>
                <p:cNvCxnSpPr/>
                <p:nvPr/>
              </p:nvCxnSpPr>
              <p:spPr>
                <a:xfrm>
                  <a:off x="5257537" y="5535272"/>
                  <a:ext cx="286480" cy="455242"/>
                </a:xfrm>
                <a:prstGeom prst="straightConnector1">
                  <a:avLst/>
                </a:prstGeom>
                <a:ln>
                  <a:solidFill>
                    <a:srgbClr val="C17137"/>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35"/>
                <p:cNvCxnSpPr/>
                <p:nvPr/>
              </p:nvCxnSpPr>
              <p:spPr>
                <a:xfrm>
                  <a:off x="5929142" y="5528130"/>
                  <a:ext cx="1020358" cy="392631"/>
                </a:xfrm>
                <a:prstGeom prst="straightConnector1">
                  <a:avLst/>
                </a:prstGeom>
                <a:ln>
                  <a:solidFill>
                    <a:srgbClr val="C17137"/>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28"/>
                <p:cNvSpPr/>
                <p:nvPr/>
              </p:nvSpPr>
              <p:spPr>
                <a:xfrm>
                  <a:off x="5226843" y="6191331"/>
                  <a:ext cx="806711" cy="461665"/>
                </a:xfrm>
                <a:prstGeom prst="rect">
                  <a:avLst/>
                </a:prstGeom>
              </p:spPr>
              <p:txBody>
                <a:bodyPr wrap="square">
                  <a:spAutoFit/>
                </a:bodyPr>
                <a:lstStyle/>
                <a:p>
                  <a:r>
                    <a:rPr lang="zh-TW" altLang="en-US" sz="2400" dirty="0">
                      <a:solidFill>
                        <a:srgbClr val="000000"/>
                      </a:solidFill>
                      <a:latin typeface="Noto Sans TC" panose="020B0500000000000000" pitchFamily="34" charset="-120"/>
                      <a:ea typeface="Noto Sans TC" panose="020B0500000000000000" pitchFamily="34" charset="-120"/>
                    </a:rPr>
                    <a:t>高低</a:t>
                  </a:r>
                  <a:endParaRPr lang="zh-TW" altLang="en-US" sz="2000" dirty="0">
                    <a:latin typeface="Noto Sans TC" panose="020B0500000000000000" pitchFamily="34" charset="-120"/>
                    <a:ea typeface="Noto Sans TC" panose="020B0500000000000000" pitchFamily="34" charset="-120"/>
                  </a:endParaRPr>
                </a:p>
              </p:txBody>
            </p:sp>
            <p:sp>
              <p:nvSpPr>
                <p:cNvPr id="32" name="矩形 30"/>
                <p:cNvSpPr/>
                <p:nvPr/>
              </p:nvSpPr>
              <p:spPr>
                <a:xfrm>
                  <a:off x="2665402" y="5960498"/>
                  <a:ext cx="867700" cy="461665"/>
                </a:xfrm>
                <a:prstGeom prst="rect">
                  <a:avLst/>
                </a:prstGeom>
              </p:spPr>
              <p:txBody>
                <a:bodyPr wrap="square">
                  <a:spAutoFit/>
                </a:bodyPr>
                <a:lstStyle/>
                <a:p>
                  <a:r>
                    <a:rPr lang="zh-TW" altLang="en-US" sz="2400" dirty="0">
                      <a:solidFill>
                        <a:srgbClr val="000000"/>
                      </a:solidFill>
                      <a:latin typeface="Noto Sans TC" panose="020B0500000000000000" pitchFamily="34" charset="-120"/>
                      <a:ea typeface="Noto Sans TC" panose="020B0500000000000000" pitchFamily="34" charset="-120"/>
                    </a:rPr>
                    <a:t>低低</a:t>
                  </a:r>
                  <a:endParaRPr lang="zh-TW" altLang="en-US" sz="2400" dirty="0">
                    <a:latin typeface="Noto Sans TC" panose="020B0500000000000000" pitchFamily="34" charset="-120"/>
                    <a:ea typeface="Noto Sans TC" panose="020B0500000000000000" pitchFamily="34" charset="-120"/>
                  </a:endParaRPr>
                </a:p>
              </p:txBody>
            </p:sp>
            <p:sp>
              <p:nvSpPr>
                <p:cNvPr id="33" name="矩形 29"/>
                <p:cNvSpPr/>
                <p:nvPr/>
              </p:nvSpPr>
              <p:spPr>
                <a:xfrm>
                  <a:off x="4020363" y="6154444"/>
                  <a:ext cx="821355" cy="461665"/>
                </a:xfrm>
                <a:prstGeom prst="rect">
                  <a:avLst/>
                </a:prstGeom>
                <a:ln>
                  <a:noFill/>
                </a:ln>
              </p:spPr>
              <p:txBody>
                <a:bodyPr wrap="square">
                  <a:spAutoFit/>
                </a:bodyPr>
                <a:lstStyle/>
                <a:p>
                  <a:r>
                    <a:rPr lang="zh-TW" altLang="en-US" sz="2400" dirty="0">
                      <a:solidFill>
                        <a:srgbClr val="000000"/>
                      </a:solidFill>
                      <a:latin typeface="Noto Sans TC" panose="020B0500000000000000" pitchFamily="34" charset="-120"/>
                      <a:ea typeface="Noto Sans TC" panose="020B0500000000000000" pitchFamily="34" charset="-120"/>
                    </a:rPr>
                    <a:t>低高</a:t>
                  </a:r>
                  <a:endParaRPr lang="zh-TW" altLang="en-US" dirty="0">
                    <a:latin typeface="Noto Sans TC" panose="020B0500000000000000" pitchFamily="34" charset="-120"/>
                    <a:ea typeface="Noto Sans TC" panose="020B0500000000000000" pitchFamily="34" charset="-120"/>
                  </a:endParaRPr>
                </a:p>
              </p:txBody>
            </p:sp>
            <p:sp>
              <p:nvSpPr>
                <p:cNvPr id="34" name="矩形 22"/>
                <p:cNvSpPr/>
                <p:nvPr/>
              </p:nvSpPr>
              <p:spPr>
                <a:xfrm>
                  <a:off x="6600583" y="6084097"/>
                  <a:ext cx="862967" cy="461665"/>
                </a:xfrm>
                <a:prstGeom prst="rect">
                  <a:avLst/>
                </a:prstGeom>
              </p:spPr>
              <p:txBody>
                <a:bodyPr wrap="square">
                  <a:spAutoFit/>
                </a:bodyPr>
                <a:lstStyle/>
                <a:p>
                  <a:r>
                    <a:rPr lang="zh-TW" altLang="en-US" sz="2400" dirty="0">
                      <a:solidFill>
                        <a:srgbClr val="000000"/>
                      </a:solidFill>
                      <a:latin typeface="Noto Sans TC" panose="020B0500000000000000" pitchFamily="34" charset="-120"/>
                      <a:ea typeface="Noto Sans TC" panose="020B0500000000000000" pitchFamily="34" charset="-120"/>
                    </a:rPr>
                    <a:t>高高</a:t>
                  </a:r>
                  <a:endParaRPr lang="zh-TW" altLang="en-US" dirty="0">
                    <a:latin typeface="Noto Sans TC" panose="020B0500000000000000" pitchFamily="34" charset="-120"/>
                    <a:ea typeface="Noto Sans TC" panose="020B0500000000000000" pitchFamily="34" charset="-120"/>
                  </a:endParaRP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0789" y="4172969"/>
                  <a:ext cx="1640913" cy="1640913"/>
                </a:xfrm>
                <a:prstGeom prst="rect">
                  <a:avLst/>
                </a:prstGeom>
              </p:spPr>
            </p:pic>
          </p:grpSp>
        </p:grpSp>
        <p:sp>
          <p:nvSpPr>
            <p:cNvPr id="66" name="TextBox 65"/>
            <p:cNvSpPr txBox="1"/>
            <p:nvPr/>
          </p:nvSpPr>
          <p:spPr>
            <a:xfrm>
              <a:off x="5862144" y="3624828"/>
              <a:ext cx="743517" cy="1200329"/>
            </a:xfrm>
            <a:prstGeom prst="rect">
              <a:avLst/>
            </a:prstGeom>
            <a:noFill/>
          </p:spPr>
          <p:txBody>
            <a:bodyPr wrap="square" rtlCol="0">
              <a:spAutoFit/>
            </a:bodyPr>
            <a:lstStyle/>
            <a:p>
              <a:r>
                <a:rPr lang="en-US" altLang="zh-TW" sz="7200" b="1" dirty="0">
                  <a:latin typeface="Noto Sans TC" panose="020B0500000000000000" pitchFamily="34" charset="-120"/>
                  <a:ea typeface="Noto Sans TC" panose="020B0500000000000000" pitchFamily="34" charset="-120"/>
                </a:rPr>
                <a:t>3</a:t>
              </a:r>
              <a:endParaRPr lang="zh-TW" altLang="en-US" sz="7200" b="1" dirty="0">
                <a:latin typeface="Noto Sans TC" panose="020B0500000000000000" pitchFamily="34" charset="-120"/>
                <a:ea typeface="Noto Sans TC" panose="020B0500000000000000" pitchFamily="34" charset="-120"/>
              </a:endParaRPr>
            </a:p>
          </p:txBody>
        </p:sp>
      </p:grpSp>
    </p:spTree>
    <p:extLst>
      <p:ext uri="{BB962C8B-B14F-4D97-AF65-F5344CB8AC3E}">
        <p14:creationId xmlns:p14="http://schemas.microsoft.com/office/powerpoint/2010/main" val="333710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16">
            <a:extLst>
              <a:ext uri="{FF2B5EF4-FFF2-40B4-BE49-F238E27FC236}">
                <a16:creationId xmlns:a16="http://schemas.microsoft.com/office/drawing/2014/main" id="{116F0FE4-3256-4979-A4BC-D34C4AE26705}"/>
              </a:ext>
            </a:extLst>
          </p:cNvPr>
          <p:cNvSpPr txBox="1"/>
          <p:nvPr/>
        </p:nvSpPr>
        <p:spPr>
          <a:xfrm>
            <a:off x="2185115" y="3754961"/>
            <a:ext cx="8084264" cy="769441"/>
          </a:xfrm>
          <a:prstGeom prst="rect">
            <a:avLst/>
          </a:prstGeom>
          <a:noFill/>
        </p:spPr>
        <p:txBody>
          <a:bodyPr wrap="none" rtlCol="0">
            <a:spAutoFit/>
          </a:bodyPr>
          <a:lstStyle/>
          <a:p>
            <a:pPr algn="ctr"/>
            <a:r>
              <a:rPr lang="zh-TW" altLang="en-US" sz="4400" b="1" dirty="0">
                <a:latin typeface="Noto Sans TC" panose="020B0500000000000000" pitchFamily="34" charset="-120"/>
                <a:ea typeface="Noto Sans TC" panose="020B0500000000000000" pitchFamily="34" charset="-120"/>
              </a:rPr>
              <a:t>作業成績和考試成績是否相關？</a:t>
            </a:r>
          </a:p>
        </p:txBody>
      </p:sp>
      <p:sp>
        <p:nvSpPr>
          <p:cNvPr id="5" name="TextBox 4"/>
          <p:cNvSpPr txBox="1"/>
          <p:nvPr/>
        </p:nvSpPr>
        <p:spPr>
          <a:xfrm>
            <a:off x="5185653" y="1779600"/>
            <a:ext cx="1820694" cy="1323439"/>
          </a:xfrm>
          <a:prstGeom prst="rect">
            <a:avLst/>
          </a:prstGeom>
          <a:noFill/>
        </p:spPr>
        <p:txBody>
          <a:bodyPr wrap="square" rtlCol="0">
            <a:spAutoFit/>
          </a:bodyPr>
          <a:lstStyle/>
          <a:p>
            <a:r>
              <a:rPr lang="en-US" altLang="zh-TW" sz="8000" b="1" dirty="0">
                <a:latin typeface="Noto Sans TC" panose="020B0500000000000000" pitchFamily="34" charset="-120"/>
                <a:ea typeface="Noto Sans TC" panose="020B0500000000000000" pitchFamily="34" charset="-120"/>
              </a:rPr>
              <a:t>Q1</a:t>
            </a:r>
            <a:endParaRPr lang="zh-TW" altLang="en-US" sz="8000" b="1" dirty="0">
              <a:latin typeface="Noto Sans TC" panose="020B0500000000000000" pitchFamily="34" charset="-120"/>
              <a:ea typeface="Noto Sans TC" panose="020B0500000000000000" pitchFamily="34" charset="-120"/>
            </a:endParaRPr>
          </a:p>
        </p:txBody>
      </p:sp>
    </p:spTree>
    <p:extLst>
      <p:ext uri="{BB962C8B-B14F-4D97-AF65-F5344CB8AC3E}">
        <p14:creationId xmlns:p14="http://schemas.microsoft.com/office/powerpoint/2010/main" val="260794017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13942</TotalTime>
  <Words>1466</Words>
  <Application>Microsoft Office PowerPoint</Application>
  <PresentationFormat>Widescreen</PresentationFormat>
  <Paragraphs>327</Paragraphs>
  <Slides>40</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Noto Sans CJK TC Light</vt:lpstr>
      <vt:lpstr>Noto Sans Light</vt:lpstr>
      <vt:lpstr>Noto Sans SemBd</vt:lpstr>
      <vt:lpstr>Noto Sans TC</vt:lpstr>
      <vt:lpstr>Noto Sans TC Black</vt:lpstr>
      <vt:lpstr>Noto Sans TC Medium</vt:lpstr>
      <vt:lpstr>微軟正黑體</vt:lpstr>
      <vt:lpstr>新細明體</vt:lpstr>
      <vt:lpstr>Arial</vt:lpstr>
      <vt:lpstr>Calibri</vt:lpstr>
      <vt:lpstr>Calibri Light</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小漓 葉</cp:lastModifiedBy>
  <cp:revision>276</cp:revision>
  <dcterms:created xsi:type="dcterms:W3CDTF">2021-10-05T16:48:24Z</dcterms:created>
  <dcterms:modified xsi:type="dcterms:W3CDTF">2021-12-29T04:04:42Z</dcterms:modified>
</cp:coreProperties>
</file>