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43"/>
  </p:notesMasterIdLst>
  <p:sldIdLst>
    <p:sldId id="256" r:id="rId3"/>
    <p:sldId id="257" r:id="rId4"/>
    <p:sldId id="258" r:id="rId5"/>
    <p:sldId id="259" r:id="rId6"/>
    <p:sldId id="260" r:id="rId7"/>
    <p:sldId id="261" r:id="rId8"/>
    <p:sldId id="262" r:id="rId9"/>
    <p:sldId id="263" r:id="rId10"/>
    <p:sldId id="284" r:id="rId11"/>
    <p:sldId id="283" r:id="rId12"/>
    <p:sldId id="282" r:id="rId13"/>
    <p:sldId id="265" r:id="rId14"/>
    <p:sldId id="266" r:id="rId15"/>
    <p:sldId id="297" r:id="rId16"/>
    <p:sldId id="267" r:id="rId17"/>
    <p:sldId id="268" r:id="rId18"/>
    <p:sldId id="285" r:id="rId19"/>
    <p:sldId id="286" r:id="rId20"/>
    <p:sldId id="288" r:id="rId21"/>
    <p:sldId id="287" r:id="rId22"/>
    <p:sldId id="269" r:id="rId23"/>
    <p:sldId id="289" r:id="rId24"/>
    <p:sldId id="290" r:id="rId25"/>
    <p:sldId id="270" r:id="rId26"/>
    <p:sldId id="271" r:id="rId27"/>
    <p:sldId id="272" r:id="rId28"/>
    <p:sldId id="273" r:id="rId29"/>
    <p:sldId id="274" r:id="rId30"/>
    <p:sldId id="293" r:id="rId31"/>
    <p:sldId id="294" r:id="rId32"/>
    <p:sldId id="295" r:id="rId33"/>
    <p:sldId id="296" r:id="rId34"/>
    <p:sldId id="275" r:id="rId35"/>
    <p:sldId id="291" r:id="rId36"/>
    <p:sldId id="292" r:id="rId37"/>
    <p:sldId id="277" r:id="rId38"/>
    <p:sldId id="278" r:id="rId39"/>
    <p:sldId id="279" r:id="rId40"/>
    <p:sldId id="280" r:id="rId41"/>
    <p:sldId id="281"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Open Sans" panose="020B0604020202020204" charset="0"/>
      <p:regular r:id="rId48"/>
      <p:bold r:id="rId49"/>
      <p:italic r:id="rId50"/>
      <p:boldItalic r:id="rId51"/>
    </p:embeddedFont>
    <p:embeddedFont>
      <p:font typeface="Google Sans Medium" panose="020B0604020202020204" charset="0"/>
      <p:regular r:id="rId52"/>
      <p:bold r:id="rId53"/>
      <p:italic r:id="rId54"/>
      <p:boldItalic r:id="rId55"/>
    </p:embeddedFont>
    <p:embeddedFont>
      <p:font typeface="Open Sans SemiBold"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4660"/>
  </p:normalViewPr>
  <p:slideViewPr>
    <p:cSldViewPr snapToGrid="0">
      <p:cViewPr varScale="1">
        <p:scale>
          <a:sx n="90" d="100"/>
          <a:sy n="90" d="100"/>
        </p:scale>
        <p:origin x="53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6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620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475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701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429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91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0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545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275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18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1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889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823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389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942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980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microsoft.com/office/2007/relationships/hdphoto" Target="../media/hdphoto4.wdp"/></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microsoft.com/office/2007/relationships/hdphoto" Target="../media/hdphoto6.wdp"/></Relationships>
</file>

<file path=ppt/slides/_rels/slide21.xml.rels><?xml version="1.0" encoding="UTF-8" standalone="yes"?>
<Relationships xmlns="http://schemas.openxmlformats.org/package/2006/relationships"><Relationship Id="rId3" Type="http://schemas.openxmlformats.org/officeDocument/2006/relationships/hyperlink" Target="https://www.figma.com/proto/BLT3NhnzOGRMxuStbWt7lA/Share-Hope?node-id=1-2552&amp;scaling=min-zoom&amp;page-id=0:1&amp;starting-point-node-id=1:2552"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microsoft.com/office/2007/relationships/hdphoto" Target="../media/hdphoto7.wdp"/><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hyperlink" Target="https://www.figma.com/proto/iYEmMLKtSrVcy8hLubH764/Donor-Share-Hope?node-id=2-1706&amp;scaling=min-zoom&amp;page-id=0:1&amp;starting-point-node-id=2:1706" TargetMode="External"/><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microsoft.com/office/2007/relationships/hdphoto" Target="../media/hdphoto8.wdp"/><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hyperlink" Target="https://www.figma.com/proto/qb1Ug008BmEdpYCV6WMK8U/Admin-Share-Hope?node-id=1-1877&amp;scaling=min-zoom&amp;page-id=0:1&amp;starting-point-node-id=1:1877" TargetMode="External"/><Relationship Id="rId2" Type="http://schemas.openxmlformats.org/officeDocument/2006/relationships/notesSlide" Target="../notesSlides/notesSlide23.xml"/><Relationship Id="rId1" Type="http://schemas.openxmlformats.org/officeDocument/2006/relationships/slideLayout" Target="../slideLayouts/slideLayout16.xml"/><Relationship Id="rId5" Type="http://schemas.microsoft.com/office/2007/relationships/hdphoto" Target="../media/hdphoto9.wdp"/><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20.jpeg"/><Relationship Id="rId5" Type="http://schemas.openxmlformats.org/officeDocument/2006/relationships/image" Target="../media/image29.jpe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32.jpeg"/><Relationship Id="rId5" Type="http://schemas.openxmlformats.org/officeDocument/2006/relationships/image" Target="../media/image22.jpeg"/><Relationship Id="rId4" Type="http://schemas.openxmlformats.org/officeDocument/2006/relationships/image" Target="../media/image31.jpeg"/></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2.xml"/><Relationship Id="rId1" Type="http://schemas.openxmlformats.org/officeDocument/2006/relationships/slideLayout" Target="../slideLayouts/slideLayout17.xml"/><Relationship Id="rId5" Type="http://schemas.openxmlformats.org/officeDocument/2006/relationships/image" Target="../media/image39.jpeg"/><Relationship Id="rId4" Type="http://schemas.openxmlformats.org/officeDocument/2006/relationships/image" Target="../media/image38.jpeg"/></Relationships>
</file>

<file path=ppt/slides/_rels/slide33.xml.rels><?xml version="1.0" encoding="UTF-8" standalone="yes"?>
<Relationships xmlns="http://schemas.openxmlformats.org/package/2006/relationships"><Relationship Id="rId3" Type="http://schemas.openxmlformats.org/officeDocument/2006/relationships/hyperlink" Target="https://www.figma.com/proto/BLT3NhnzOGRMxuStbWt7lA/Share-Hope?node-id=1-2552&amp;scaling=min-zoom&amp;page-id=0:1&amp;starting-point-node-id=1:2552" TargetMode="External"/><Relationship Id="rId2" Type="http://schemas.openxmlformats.org/officeDocument/2006/relationships/notesSlide" Target="../notesSlides/notesSlide33.xml"/><Relationship Id="rId1" Type="http://schemas.openxmlformats.org/officeDocument/2006/relationships/slideLayout" Target="../slideLayouts/slideLayout17.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hyperlink" Target="https://www.figma.com/proto/iYEmMLKtSrVcy8hLubH764/Donor-Share-Hope?node-id=2-1706&amp;scaling=min-zoom&amp;page-id=0:1&amp;starting-point-node-id=2:1706" TargetMode="External"/><Relationship Id="rId2" Type="http://schemas.openxmlformats.org/officeDocument/2006/relationships/notesSlide" Target="../notesSlides/notesSlide34.xml"/><Relationship Id="rId1" Type="http://schemas.openxmlformats.org/officeDocument/2006/relationships/slideLayout" Target="../slideLayouts/slideLayout17.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hyperlink" Target="https://www.figma.com/proto/qb1Ug008BmEdpYCV6WMK8U/Admin-Share-Hope?node-id=1-1877&amp;scaling=min-zoom&amp;page-id=0:1&amp;starting-point-node-id=1:1877"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hyperlink" Target="mailto:2020cs639@student.uet.edu.pk" TargetMode="External"/><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1819738"/>
            <a:ext cx="49311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dirty="0" smtClean="0">
                <a:solidFill>
                  <a:srgbClr val="FFFFFF"/>
                </a:solidFill>
                <a:latin typeface="Open Sans SemiBold"/>
                <a:ea typeface="Open Sans SemiBold"/>
                <a:cs typeface="Open Sans SemiBold"/>
                <a:sym typeface="Open Sans SemiBold"/>
              </a:rPr>
              <a:t>Share Hope</a:t>
            </a:r>
            <a:endParaRPr sz="36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1015632"/>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1800" dirty="0" smtClean="0">
                <a:solidFill>
                  <a:srgbClr val="FFFFFF"/>
                </a:solidFill>
                <a:latin typeface="Open Sans"/>
                <a:ea typeface="Open Sans"/>
                <a:cs typeface="Open Sans"/>
                <a:sym typeface="Open Sans"/>
              </a:rPr>
              <a:t>Shaheer Arshad(2020-CS-639)</a:t>
            </a:r>
          </a:p>
          <a:p>
            <a:pPr marL="0" lvl="0" indent="0" algn="l" rtl="0">
              <a:spcBef>
                <a:spcPts val="0"/>
              </a:spcBef>
              <a:spcAft>
                <a:spcPts val="0"/>
              </a:spcAft>
              <a:buNone/>
            </a:pPr>
            <a:r>
              <a:rPr lang="en" sz="1800" dirty="0" smtClean="0">
                <a:solidFill>
                  <a:srgbClr val="FFFFFF"/>
                </a:solidFill>
                <a:latin typeface="Open Sans"/>
                <a:ea typeface="Open Sans"/>
                <a:cs typeface="Open Sans"/>
                <a:sym typeface="Open Sans"/>
              </a:rPr>
              <a:t>M. Abdullah(2020-CS-627)</a:t>
            </a:r>
          </a:p>
          <a:p>
            <a:pPr marL="0" lvl="0" indent="0" algn="l" rtl="0">
              <a:spcBef>
                <a:spcPts val="0"/>
              </a:spcBef>
              <a:spcAft>
                <a:spcPts val="0"/>
              </a:spcAft>
              <a:buNone/>
            </a:pPr>
            <a:r>
              <a:rPr lang="en" sz="1800" dirty="0" smtClean="0">
                <a:solidFill>
                  <a:srgbClr val="FFFFFF"/>
                </a:solidFill>
                <a:latin typeface="Open Sans"/>
                <a:ea typeface="Open Sans"/>
                <a:cs typeface="Open Sans"/>
                <a:sym typeface="Open Sans"/>
              </a:rPr>
              <a:t>Abdul Rehman(2020-CS-640)</a:t>
            </a:r>
            <a:endParaRPr sz="18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Ashraf</a:t>
            </a:r>
            <a:endParaRPr sz="2400" b="1" dirty="0">
              <a:solidFill>
                <a:srgbClr val="5F6368"/>
              </a:solidFill>
              <a:latin typeface="Open Sans"/>
              <a:ea typeface="Open Sans"/>
              <a:cs typeface="Open Sans"/>
              <a:sym typeface="Open Sans"/>
            </a:endParaRPr>
          </a:p>
        </p:txBody>
      </p:sp>
      <p:sp>
        <p:nvSpPr>
          <p:cNvPr id="221" name="Google Shape;221;p47"/>
          <p:cNvSpPr txBox="1"/>
          <p:nvPr/>
        </p:nvSpPr>
        <p:spPr>
          <a:xfrm>
            <a:off x="517675" y="1674400"/>
            <a:ext cx="21846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smtClean="0">
                <a:solidFill>
                  <a:srgbClr val="5F6368"/>
                </a:solidFill>
                <a:latin typeface="Open Sans"/>
                <a:ea typeface="Open Sans"/>
                <a:cs typeface="Open Sans"/>
                <a:sym typeface="Open Sans"/>
              </a:rPr>
              <a:t>Ashraf </a:t>
            </a:r>
            <a:r>
              <a:rPr lang="en" dirty="0">
                <a:solidFill>
                  <a:srgbClr val="5F6368"/>
                </a:solidFill>
                <a:latin typeface="Open Sans"/>
                <a:ea typeface="Open Sans"/>
                <a:cs typeface="Open Sans"/>
                <a:sym typeface="Open Sans"/>
              </a:rPr>
              <a:t>is </a:t>
            </a:r>
            <a:r>
              <a:rPr lang="en-GB" dirty="0" smtClean="0">
                <a:solidFill>
                  <a:srgbClr val="5F6368"/>
                </a:solidFill>
                <a:latin typeface="Open Sans"/>
                <a:ea typeface="Open Sans"/>
                <a:cs typeface="Open Sans"/>
                <a:sym typeface="Open Sans"/>
              </a:rPr>
              <a:t>a Farmer</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who needs </a:t>
            </a:r>
            <a:r>
              <a:rPr lang="en" dirty="0" smtClean="0">
                <a:solidFill>
                  <a:srgbClr val="5F6368"/>
                </a:solidFill>
                <a:latin typeface="Open Sans"/>
                <a:ea typeface="Open Sans"/>
                <a:cs typeface="Open Sans"/>
                <a:sym typeface="Open Sans"/>
              </a:rPr>
              <a:t>money to run his house because he lost his crops due to flood.</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pic>
        <p:nvPicPr>
          <p:cNvPr id="3" name="Picture 2"/>
          <p:cNvPicPr>
            <a:picLocks noChangeAspect="1"/>
          </p:cNvPicPr>
          <p:nvPr/>
        </p:nvPicPr>
        <p:blipFill>
          <a:blip r:embed="rId3"/>
          <a:stretch>
            <a:fillRect/>
          </a:stretch>
        </p:blipFill>
        <p:spPr>
          <a:xfrm>
            <a:off x="2806995" y="946297"/>
            <a:ext cx="6087625" cy="3420733"/>
          </a:xfrm>
          <a:prstGeom prst="rect">
            <a:avLst/>
          </a:prstGeom>
        </p:spPr>
      </p:pic>
    </p:spTree>
    <p:extLst>
      <p:ext uri="{BB962C8B-B14F-4D97-AF65-F5344CB8AC3E}">
        <p14:creationId xmlns:p14="http://schemas.microsoft.com/office/powerpoint/2010/main" val="275056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Saad</a:t>
            </a:r>
            <a:endParaRPr sz="2400" b="1" dirty="0">
              <a:solidFill>
                <a:srgbClr val="5F6368"/>
              </a:solidFill>
              <a:latin typeface="Open Sans"/>
              <a:ea typeface="Open Sans"/>
              <a:cs typeface="Open Sans"/>
              <a:sym typeface="Open Sans"/>
            </a:endParaRPr>
          </a:p>
        </p:txBody>
      </p:sp>
      <p:sp>
        <p:nvSpPr>
          <p:cNvPr id="221" name="Google Shape;221;p47"/>
          <p:cNvSpPr txBox="1"/>
          <p:nvPr/>
        </p:nvSpPr>
        <p:spPr>
          <a:xfrm>
            <a:off x="517675" y="1674400"/>
            <a:ext cx="21846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smtClean="0">
                <a:solidFill>
                  <a:srgbClr val="5F6368"/>
                </a:solidFill>
                <a:latin typeface="Open Sans"/>
                <a:ea typeface="Open Sans"/>
                <a:cs typeface="Open Sans"/>
                <a:sym typeface="Open Sans"/>
              </a:rPr>
              <a:t>Amina </a:t>
            </a:r>
            <a:r>
              <a:rPr lang="en" dirty="0">
                <a:solidFill>
                  <a:srgbClr val="5F6368"/>
                </a:solidFill>
                <a:latin typeface="Open Sans"/>
                <a:ea typeface="Open Sans"/>
                <a:cs typeface="Open Sans"/>
                <a:sym typeface="Open Sans"/>
              </a:rPr>
              <a:t>is </a:t>
            </a:r>
            <a:r>
              <a:rPr lang="en" dirty="0" smtClean="0">
                <a:solidFill>
                  <a:srgbClr val="5F6368"/>
                </a:solidFill>
                <a:latin typeface="Open Sans"/>
                <a:ea typeface="Open Sans"/>
                <a:cs typeface="Open Sans"/>
                <a:sym typeface="Open Sans"/>
              </a:rPr>
              <a:t>a NGO Manager</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who </a:t>
            </a:r>
            <a:r>
              <a:rPr lang="en" dirty="0" smtClean="0">
                <a:solidFill>
                  <a:srgbClr val="5F6368"/>
                </a:solidFill>
                <a:latin typeface="Open Sans"/>
                <a:ea typeface="Open Sans"/>
                <a:cs typeface="Open Sans"/>
                <a:sym typeface="Open Sans"/>
              </a:rPr>
              <a:t>want to help the poor </a:t>
            </a:r>
            <a:r>
              <a:rPr lang="en" dirty="0">
                <a:solidFill>
                  <a:srgbClr val="5F6368"/>
                </a:solidFill>
                <a:latin typeface="Open Sans"/>
                <a:ea typeface="Open Sans"/>
                <a:cs typeface="Open Sans"/>
                <a:sym typeface="Open Sans"/>
              </a:rPr>
              <a:t>b</a:t>
            </a:r>
            <a:r>
              <a:rPr lang="en" dirty="0" smtClean="0">
                <a:solidFill>
                  <a:srgbClr val="5F6368"/>
                </a:solidFill>
                <a:latin typeface="Open Sans"/>
                <a:ea typeface="Open Sans"/>
                <a:cs typeface="Open Sans"/>
                <a:sym typeface="Open Sans"/>
              </a:rPr>
              <a:t>ecause </a:t>
            </a:r>
            <a:r>
              <a:rPr lang="en-GB" dirty="0" smtClean="0">
                <a:solidFill>
                  <a:srgbClr val="5F6368"/>
                </a:solidFill>
                <a:latin typeface="Open Sans"/>
                <a:ea typeface="Open Sans"/>
                <a:cs typeface="Open Sans"/>
                <a:sym typeface="Open Sans"/>
              </a:rPr>
              <a:t>she is a charity worker.</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pic>
        <p:nvPicPr>
          <p:cNvPr id="3" name="Picture 2"/>
          <p:cNvPicPr>
            <a:picLocks noChangeAspect="1"/>
          </p:cNvPicPr>
          <p:nvPr/>
        </p:nvPicPr>
        <p:blipFill>
          <a:blip r:embed="rId3"/>
          <a:stretch>
            <a:fillRect/>
          </a:stretch>
        </p:blipFill>
        <p:spPr>
          <a:xfrm>
            <a:off x="2799718" y="947094"/>
            <a:ext cx="6152260" cy="3454786"/>
          </a:xfrm>
          <a:prstGeom prst="rect">
            <a:avLst/>
          </a:prstGeom>
        </p:spPr>
      </p:pic>
    </p:spTree>
    <p:extLst>
      <p:ext uri="{BB962C8B-B14F-4D97-AF65-F5344CB8AC3E}">
        <p14:creationId xmlns:p14="http://schemas.microsoft.com/office/powerpoint/2010/main" val="65993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671518"/>
            <a:ext cx="24213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smtClean="0">
                <a:solidFill>
                  <a:srgbClr val="5F6368"/>
                </a:solidFill>
                <a:latin typeface="Open Sans"/>
                <a:ea typeface="Open Sans"/>
                <a:cs typeface="Open Sans"/>
                <a:sym typeface="Open Sans"/>
              </a:rPr>
              <a:t>Designing an app t</a:t>
            </a:r>
            <a:r>
              <a:rPr lang="en-GB" dirty="0" smtClean="0">
                <a:solidFill>
                  <a:srgbClr val="5F6368"/>
                </a:solidFill>
                <a:latin typeface="Open Sans"/>
                <a:ea typeface="Open Sans"/>
                <a:cs typeface="Open Sans"/>
                <a:sym typeface="Open Sans"/>
              </a:rPr>
              <a:t>ha</a:t>
            </a:r>
            <a:r>
              <a:rPr lang="en" dirty="0" smtClean="0">
                <a:solidFill>
                  <a:srgbClr val="5F6368"/>
                </a:solidFill>
                <a:latin typeface="Open Sans"/>
                <a:ea typeface="Open Sans"/>
                <a:cs typeface="Open Sans"/>
                <a:sym typeface="Open Sans"/>
              </a:rPr>
              <a:t>t is easy to use and provide the user what he want. Allowing every step to be done in a few clicks.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954" y="0"/>
            <a:ext cx="2873883" cy="51002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671518"/>
            <a:ext cx="24213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smtClean="0">
                <a:solidFill>
                  <a:srgbClr val="5F6368"/>
                </a:solidFill>
                <a:latin typeface="Open Sans"/>
                <a:ea typeface="Open Sans"/>
                <a:cs typeface="Open Sans"/>
                <a:sym typeface="Open Sans"/>
              </a:rPr>
              <a:t>Designing an app t</a:t>
            </a:r>
            <a:r>
              <a:rPr lang="en-GB" dirty="0" smtClean="0">
                <a:solidFill>
                  <a:srgbClr val="5F6368"/>
                </a:solidFill>
                <a:latin typeface="Open Sans"/>
                <a:ea typeface="Open Sans"/>
                <a:cs typeface="Open Sans"/>
                <a:sym typeface="Open Sans"/>
              </a:rPr>
              <a:t>ha</a:t>
            </a:r>
            <a:r>
              <a:rPr lang="en" dirty="0" smtClean="0">
                <a:solidFill>
                  <a:srgbClr val="5F6368"/>
                </a:solidFill>
                <a:latin typeface="Open Sans"/>
                <a:ea typeface="Open Sans"/>
                <a:cs typeface="Open Sans"/>
                <a:sym typeface="Open Sans"/>
              </a:rPr>
              <a:t>t is easy to use and provide the user what he want. Allowing every step to be done in a few clicks.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008" y="0"/>
            <a:ext cx="2717416" cy="5143500"/>
          </a:xfrm>
          <a:prstGeom prst="rect">
            <a:avLst/>
          </a:prstGeom>
        </p:spPr>
      </p:pic>
    </p:spTree>
    <p:extLst>
      <p:ext uri="{BB962C8B-B14F-4D97-AF65-F5344CB8AC3E}">
        <p14:creationId xmlns:p14="http://schemas.microsoft.com/office/powerpoint/2010/main" val="148545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555134" cy="830966"/>
          </a:xfrm>
          <a:prstGeom prst="rect">
            <a:avLst/>
          </a:prstGeom>
          <a:noFill/>
          <a:ln>
            <a:noFill/>
          </a:ln>
        </p:spPr>
        <p:txBody>
          <a:bodyPr spcFirstLastPara="1" wrap="square" lIns="0" tIns="91425" rIns="91425" bIns="91425" anchor="t" anchorCtr="0">
            <a:spAutoFit/>
          </a:bodyPr>
          <a:lstStyle/>
          <a:p>
            <a:pPr>
              <a:lnSpc>
                <a:spcPct val="150000"/>
              </a:lnSpc>
              <a:buClr>
                <a:schemeClr val="dk1"/>
              </a:buClr>
              <a:buSzPts val="1100"/>
            </a:pPr>
            <a:r>
              <a:rPr lang="en-GB" dirty="0" smtClean="0">
                <a:solidFill>
                  <a:srgbClr val="5F6368"/>
                </a:solidFill>
                <a:latin typeface="Open Sans"/>
                <a:ea typeface="Open Sans"/>
                <a:cs typeface="Open Sans"/>
                <a:sym typeface="Open Sans"/>
              </a:rPr>
              <a:t>Allowing the user to interact firstly when the app opens.</a:t>
            </a:r>
            <a:endParaRPr dirty="0"/>
          </a:p>
        </p:txBody>
      </p:sp>
      <p:sp>
        <p:nvSpPr>
          <p:cNvPr id="253" name="Google Shape;253;p51"/>
          <p:cNvSpPr txBox="1"/>
          <p:nvPr/>
        </p:nvSpPr>
        <p:spPr>
          <a:xfrm>
            <a:off x="3503572" y="1599125"/>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App Name for user to know the app and branding.</a:t>
            </a:r>
            <a:endParaRPr sz="1000" dirty="0">
              <a:solidFill>
                <a:srgbClr val="5F6368"/>
              </a:solidFill>
              <a:latin typeface="Open Sans"/>
              <a:ea typeface="Open Sans"/>
              <a:cs typeface="Open Sans"/>
              <a:sym typeface="Open Sans"/>
            </a:endParaRPr>
          </a:p>
        </p:txBody>
      </p:sp>
      <p:sp>
        <p:nvSpPr>
          <p:cNvPr id="256" name="Google Shape;256;p51"/>
          <p:cNvSpPr txBox="1"/>
          <p:nvPr/>
        </p:nvSpPr>
        <p:spPr>
          <a:xfrm>
            <a:off x="7963492" y="3734733"/>
            <a:ext cx="11004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Buttons for user to SignIn or SignUp</a:t>
            </a:r>
            <a:endParaRPr sz="1000" dirty="0">
              <a:solidFill>
                <a:srgbClr val="5F6368"/>
              </a:solidFill>
              <a:latin typeface="Open Sans"/>
              <a:ea typeface="Open Sans"/>
              <a:cs typeface="Open Sans"/>
              <a:sym typeface="Open Sans"/>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Effect>
                      <a14:saturation sat="0"/>
                    </a14:imgEffect>
                  </a14:imgLayer>
                </a14:imgProps>
              </a:ext>
              <a:ext uri="{28A0092B-C50C-407E-A947-70E740481C1C}">
                <a14:useLocalDpi xmlns:a14="http://schemas.microsoft.com/office/drawing/2010/main" val="0"/>
              </a:ext>
            </a:extLst>
          </a:blip>
          <a:stretch>
            <a:fillRect/>
          </a:stretch>
        </p:blipFill>
        <p:spPr>
          <a:xfrm>
            <a:off x="5168569" y="299726"/>
            <a:ext cx="2050998" cy="4440548"/>
          </a:xfrm>
          <a:prstGeom prst="rect">
            <a:avLst/>
          </a:prstGeom>
        </p:spPr>
      </p:pic>
      <p:cxnSp>
        <p:nvCxnSpPr>
          <p:cNvPr id="252" name="Google Shape;252;p51"/>
          <p:cNvCxnSpPr/>
          <p:nvPr/>
        </p:nvCxnSpPr>
        <p:spPr>
          <a:xfrm>
            <a:off x="4501729" y="2020994"/>
            <a:ext cx="918900" cy="0"/>
          </a:xfrm>
          <a:prstGeom prst="straightConnector1">
            <a:avLst/>
          </a:prstGeom>
          <a:noFill/>
          <a:ln w="19050" cap="flat" cmpd="sng">
            <a:solidFill>
              <a:srgbClr val="FBBC04"/>
            </a:solidFill>
            <a:prstDash val="solid"/>
            <a:round/>
            <a:headEnd type="none" w="med" len="med"/>
            <a:tailEnd type="triangle" w="med" len="med"/>
          </a:ln>
        </p:spPr>
      </p:cxnSp>
      <p:cxnSp>
        <p:nvCxnSpPr>
          <p:cNvPr id="254" name="Google Shape;254;p51"/>
          <p:cNvCxnSpPr/>
          <p:nvPr/>
        </p:nvCxnSpPr>
        <p:spPr>
          <a:xfrm rot="10800000">
            <a:off x="7012895" y="4057883"/>
            <a:ext cx="918000" cy="0"/>
          </a:xfrm>
          <a:prstGeom prst="straightConnector1">
            <a:avLst/>
          </a:prstGeom>
          <a:noFill/>
          <a:ln w="19050" cap="flat" cmpd="sng">
            <a:solidFill>
              <a:srgbClr val="FBBC04"/>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115413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smtClean="0">
                <a:solidFill>
                  <a:srgbClr val="5F6368"/>
                </a:solidFill>
                <a:latin typeface="Open Sans"/>
                <a:ea typeface="Open Sans"/>
                <a:cs typeface="Open Sans"/>
                <a:sym typeface="Open Sans"/>
              </a:rPr>
              <a:t>To let the user create account on th app using signup page.</a:t>
            </a:r>
            <a:endParaRPr dirty="0"/>
          </a:p>
        </p:txBody>
      </p:sp>
      <p:sp>
        <p:nvSpPr>
          <p:cNvPr id="265" name="Google Shape;265;p52"/>
          <p:cNvSpPr txBox="1"/>
          <p:nvPr/>
        </p:nvSpPr>
        <p:spPr>
          <a:xfrm>
            <a:off x="3541071" y="1753119"/>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Fields to fill information</a:t>
            </a:r>
            <a:endParaRPr sz="1000" dirty="0">
              <a:solidFill>
                <a:srgbClr val="5F6368"/>
              </a:solidFill>
              <a:latin typeface="Open Sans"/>
              <a:ea typeface="Open Sans"/>
              <a:cs typeface="Open Sans"/>
              <a:sym typeface="Open Sans"/>
            </a:endParaRPr>
          </a:p>
        </p:txBody>
      </p:sp>
      <p:sp>
        <p:nvSpPr>
          <p:cNvPr id="268" name="Google Shape;268;p52"/>
          <p:cNvSpPr txBox="1"/>
          <p:nvPr/>
        </p:nvSpPr>
        <p:spPr>
          <a:xfrm>
            <a:off x="8043600" y="3107413"/>
            <a:ext cx="11004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SignUp Button to create account</a:t>
            </a:r>
            <a:endParaRPr sz="1000" dirty="0">
              <a:solidFill>
                <a:srgbClr val="5F6368"/>
              </a:solidFill>
              <a:latin typeface="Open Sans"/>
              <a:ea typeface="Open Sans"/>
              <a:cs typeface="Open Sans"/>
              <a:sym typeface="Open Sans"/>
            </a:endParaRPr>
          </a:p>
        </p:txBody>
      </p:sp>
      <p:pic>
        <p:nvPicPr>
          <p:cNvPr id="10" name="Picture 9" descr="C:\Users\abcan\Downloads\Compressed\pdftoimage_2\Sign Up\Sign Up.jpg"/>
          <p:cNvPicPr/>
          <p:nvPr/>
        </p:nvPicPr>
        <p:blipFill>
          <a:blip r:embed="rId3" cstate="print">
            <a:extLst>
              <a:ext uri="{BEBA8EAE-BF5A-486C-A8C5-ECC9F3942E4B}">
                <a14:imgProps xmlns:a14="http://schemas.microsoft.com/office/drawing/2010/main">
                  <a14:imgLayer r:embed="rId4">
                    <a14:imgEffect>
                      <a14:colorTemperature colorTemp="63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01502" y="606953"/>
            <a:ext cx="1868926" cy="3592178"/>
          </a:xfrm>
          <a:prstGeom prst="rect">
            <a:avLst/>
          </a:prstGeom>
          <a:noFill/>
          <a:ln>
            <a:noFill/>
          </a:ln>
        </p:spPr>
      </p:pic>
      <p:cxnSp>
        <p:nvCxnSpPr>
          <p:cNvPr id="264" name="Google Shape;264;p52"/>
          <p:cNvCxnSpPr/>
          <p:nvPr/>
        </p:nvCxnSpPr>
        <p:spPr>
          <a:xfrm>
            <a:off x="4491097" y="2009125"/>
            <a:ext cx="918900" cy="0"/>
          </a:xfrm>
          <a:prstGeom prst="straightConnector1">
            <a:avLst/>
          </a:prstGeom>
          <a:noFill/>
          <a:ln w="19050" cap="flat" cmpd="sng">
            <a:solidFill>
              <a:srgbClr val="FBBC04"/>
            </a:solidFill>
            <a:prstDash val="solid"/>
            <a:round/>
            <a:headEnd type="none" w="med" len="med"/>
            <a:tailEnd type="triangle" w="med" len="med"/>
          </a:ln>
        </p:spPr>
      </p:cxnSp>
      <p:cxnSp>
        <p:nvCxnSpPr>
          <p:cNvPr id="266" name="Google Shape;266;p52"/>
          <p:cNvCxnSpPr/>
          <p:nvPr/>
        </p:nvCxnSpPr>
        <p:spPr>
          <a:xfrm rot="10800000">
            <a:off x="7059475" y="3430563"/>
            <a:ext cx="918000" cy="0"/>
          </a:xfrm>
          <a:prstGeom prst="straightConnector1">
            <a:avLst/>
          </a:prstGeom>
          <a:noFill/>
          <a:ln w="19050" cap="flat" cmpd="sng">
            <a:solidFill>
              <a:srgbClr val="FBBC04"/>
            </a:solidFill>
            <a:prstDash val="solid"/>
            <a:round/>
            <a:headEnd type="none" w="med" len="med"/>
            <a:tailEnd type="triangle" w="med" len="med"/>
          </a:ln>
        </p:spPr>
      </p:cxnSp>
      <p:cxnSp>
        <p:nvCxnSpPr>
          <p:cNvPr id="11" name="Google Shape;264;p52"/>
          <p:cNvCxnSpPr/>
          <p:nvPr/>
        </p:nvCxnSpPr>
        <p:spPr>
          <a:xfrm>
            <a:off x="4491097" y="970679"/>
            <a:ext cx="918900" cy="0"/>
          </a:xfrm>
          <a:prstGeom prst="straightConnector1">
            <a:avLst/>
          </a:prstGeom>
          <a:noFill/>
          <a:ln w="19050" cap="flat" cmpd="sng">
            <a:solidFill>
              <a:srgbClr val="FBBC04"/>
            </a:solidFill>
            <a:prstDash val="solid"/>
            <a:round/>
            <a:headEnd type="none" w="med" len="med"/>
            <a:tailEnd type="triangle" w="med" len="med"/>
          </a:ln>
        </p:spPr>
      </p:cxnSp>
      <p:sp>
        <p:nvSpPr>
          <p:cNvPr id="12" name="Google Shape;265;p52"/>
          <p:cNvSpPr txBox="1"/>
          <p:nvPr/>
        </p:nvSpPr>
        <p:spPr>
          <a:xfrm>
            <a:off x="3570039" y="724473"/>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Page Title to let the user know which screen it is.</a:t>
            </a:r>
            <a:endParaRPr sz="1000" dirty="0">
              <a:solidFill>
                <a:srgbClr val="5F6368"/>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13" name="Picture 12" descr="C:\Users\abcan\Downloads\Compressed\pdftoimage_2\Sign In\Sign In.jpg"/>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71991" y="524350"/>
            <a:ext cx="2034752" cy="3971161"/>
          </a:xfrm>
          <a:prstGeom prst="rect">
            <a:avLst/>
          </a:prstGeom>
          <a:noFill/>
          <a:ln>
            <a:noFill/>
          </a:ln>
        </p:spPr>
      </p:pic>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115413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smtClean="0">
                <a:solidFill>
                  <a:srgbClr val="5F6368"/>
                </a:solidFill>
                <a:latin typeface="Open Sans"/>
                <a:ea typeface="Open Sans"/>
                <a:cs typeface="Open Sans"/>
                <a:sym typeface="Open Sans"/>
              </a:rPr>
              <a:t>To let the user login to their respective account in the desired role.</a:t>
            </a:r>
            <a:endParaRPr dirty="0"/>
          </a:p>
        </p:txBody>
      </p:sp>
      <p:sp>
        <p:nvSpPr>
          <p:cNvPr id="265" name="Google Shape;265;p52"/>
          <p:cNvSpPr txBox="1"/>
          <p:nvPr/>
        </p:nvSpPr>
        <p:spPr>
          <a:xfrm>
            <a:off x="3570039" y="2008300"/>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Fields to fill information</a:t>
            </a:r>
            <a:endParaRPr sz="1000" dirty="0">
              <a:solidFill>
                <a:srgbClr val="5F6368"/>
              </a:solidFill>
              <a:latin typeface="Open Sans"/>
              <a:ea typeface="Open Sans"/>
              <a:cs typeface="Open Sans"/>
              <a:sym typeface="Open Sans"/>
            </a:endParaRPr>
          </a:p>
        </p:txBody>
      </p:sp>
      <p:sp>
        <p:nvSpPr>
          <p:cNvPr id="268" name="Google Shape;268;p52"/>
          <p:cNvSpPr txBox="1"/>
          <p:nvPr/>
        </p:nvSpPr>
        <p:spPr>
          <a:xfrm>
            <a:off x="7993827" y="2607683"/>
            <a:ext cx="11004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SignIn Button to enter the account.</a:t>
            </a:r>
            <a:endParaRPr sz="1000" dirty="0">
              <a:solidFill>
                <a:srgbClr val="5F6368"/>
              </a:solidFill>
              <a:latin typeface="Open Sans"/>
              <a:ea typeface="Open Sans"/>
              <a:cs typeface="Open Sans"/>
              <a:sym typeface="Open Sans"/>
            </a:endParaRPr>
          </a:p>
        </p:txBody>
      </p:sp>
      <p:cxnSp>
        <p:nvCxnSpPr>
          <p:cNvPr id="264" name="Google Shape;264;p52"/>
          <p:cNvCxnSpPr/>
          <p:nvPr/>
        </p:nvCxnSpPr>
        <p:spPr>
          <a:xfrm>
            <a:off x="4447345" y="2245103"/>
            <a:ext cx="918900" cy="0"/>
          </a:xfrm>
          <a:prstGeom prst="straightConnector1">
            <a:avLst/>
          </a:prstGeom>
          <a:noFill/>
          <a:ln w="19050" cap="flat" cmpd="sng">
            <a:solidFill>
              <a:srgbClr val="FBBC04"/>
            </a:solidFill>
            <a:prstDash val="solid"/>
            <a:round/>
            <a:headEnd type="none" w="med" len="med"/>
            <a:tailEnd type="triangle" w="med" len="med"/>
          </a:ln>
        </p:spPr>
      </p:cxnSp>
      <p:cxnSp>
        <p:nvCxnSpPr>
          <p:cNvPr id="266" name="Google Shape;266;p52"/>
          <p:cNvCxnSpPr/>
          <p:nvPr/>
        </p:nvCxnSpPr>
        <p:spPr>
          <a:xfrm rot="10800000">
            <a:off x="7059475" y="2930833"/>
            <a:ext cx="918000" cy="0"/>
          </a:xfrm>
          <a:prstGeom prst="straightConnector1">
            <a:avLst/>
          </a:prstGeom>
          <a:noFill/>
          <a:ln w="19050" cap="flat" cmpd="sng">
            <a:solidFill>
              <a:srgbClr val="FBBC04"/>
            </a:solidFill>
            <a:prstDash val="solid"/>
            <a:round/>
            <a:headEnd type="none" w="med" len="med"/>
            <a:tailEnd type="triangle" w="med" len="med"/>
          </a:ln>
        </p:spPr>
      </p:cxnSp>
      <p:cxnSp>
        <p:nvCxnSpPr>
          <p:cNvPr id="11" name="Google Shape;264;p52"/>
          <p:cNvCxnSpPr/>
          <p:nvPr/>
        </p:nvCxnSpPr>
        <p:spPr>
          <a:xfrm flipV="1">
            <a:off x="4664953" y="885619"/>
            <a:ext cx="701292" cy="7516"/>
          </a:xfrm>
          <a:prstGeom prst="straightConnector1">
            <a:avLst/>
          </a:prstGeom>
          <a:noFill/>
          <a:ln w="19050" cap="flat" cmpd="sng">
            <a:solidFill>
              <a:srgbClr val="FBBC04"/>
            </a:solidFill>
            <a:prstDash val="solid"/>
            <a:round/>
            <a:headEnd type="none" w="med" len="med"/>
            <a:tailEnd type="triangle" w="med" len="med"/>
          </a:ln>
        </p:spPr>
      </p:cxnSp>
      <p:sp>
        <p:nvSpPr>
          <p:cNvPr id="12" name="Google Shape;265;p52"/>
          <p:cNvSpPr txBox="1"/>
          <p:nvPr/>
        </p:nvSpPr>
        <p:spPr>
          <a:xfrm>
            <a:off x="3570039" y="724473"/>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Page Title to let the user know which screen it is.</a:t>
            </a:r>
            <a:endParaRPr sz="1000" dirty="0">
              <a:solidFill>
                <a:srgbClr val="5F6368"/>
              </a:solidFill>
              <a:latin typeface="Open Sans"/>
              <a:ea typeface="Open Sans"/>
              <a:cs typeface="Open Sans"/>
              <a:sym typeface="Open Sans"/>
            </a:endParaRPr>
          </a:p>
        </p:txBody>
      </p:sp>
      <p:cxnSp>
        <p:nvCxnSpPr>
          <p:cNvPr id="14" name="Google Shape;266;p52"/>
          <p:cNvCxnSpPr>
            <a:stCxn id="15" idx="1"/>
          </p:cNvCxnSpPr>
          <p:nvPr/>
        </p:nvCxnSpPr>
        <p:spPr>
          <a:xfrm flipH="1" flipV="1">
            <a:off x="7238672" y="1360966"/>
            <a:ext cx="523095" cy="1"/>
          </a:xfrm>
          <a:prstGeom prst="straightConnector1">
            <a:avLst/>
          </a:prstGeom>
          <a:noFill/>
          <a:ln w="19050" cap="flat" cmpd="sng">
            <a:solidFill>
              <a:srgbClr val="FBBC04"/>
            </a:solidFill>
            <a:prstDash val="solid"/>
            <a:round/>
            <a:headEnd type="none" w="med" len="med"/>
            <a:tailEnd type="triangle" w="med" len="med"/>
          </a:ln>
        </p:spPr>
      </p:cxnSp>
      <p:sp>
        <p:nvSpPr>
          <p:cNvPr id="15" name="Google Shape;268;p52"/>
          <p:cNvSpPr txBox="1"/>
          <p:nvPr/>
        </p:nvSpPr>
        <p:spPr>
          <a:xfrm>
            <a:off x="7761767" y="960872"/>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Let the user decide his role while using the app.</a:t>
            </a:r>
            <a:endParaRPr sz="1000" dirty="0">
              <a:solidFill>
                <a:srgbClr val="5F6368"/>
              </a:solidFill>
              <a:latin typeface="Open Sans"/>
              <a:ea typeface="Open Sans"/>
              <a:cs typeface="Open Sans"/>
              <a:sym typeface="Open Sans"/>
            </a:endParaRPr>
          </a:p>
        </p:txBody>
      </p:sp>
    </p:spTree>
    <p:extLst>
      <p:ext uri="{BB962C8B-B14F-4D97-AF65-F5344CB8AC3E}">
        <p14:creationId xmlns:p14="http://schemas.microsoft.com/office/powerpoint/2010/main" val="432903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16" name="Picture 15" descr="C:\Users\abcan\Downloads\Compressed\pdftoimage_2\Main Screen Needy\Main Screen Needy.jpg"/>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61698" y="524349"/>
            <a:ext cx="1976973" cy="4100813"/>
          </a:xfrm>
          <a:prstGeom prst="rect">
            <a:avLst/>
          </a:prstGeom>
          <a:noFill/>
          <a:ln>
            <a:noFill/>
          </a:ln>
        </p:spPr>
      </p:pic>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83096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smtClean="0">
                <a:solidFill>
                  <a:srgbClr val="5F6368"/>
                </a:solidFill>
                <a:latin typeface="Open Sans"/>
                <a:ea typeface="Open Sans"/>
                <a:cs typeface="Open Sans"/>
                <a:sym typeface="Open Sans"/>
              </a:rPr>
              <a:t>To let the needy people to add or edit their requests.</a:t>
            </a:r>
            <a:endParaRPr dirty="0"/>
          </a:p>
        </p:txBody>
      </p:sp>
      <p:sp>
        <p:nvSpPr>
          <p:cNvPr id="265" name="Google Shape;265;p52"/>
          <p:cNvSpPr txBox="1"/>
          <p:nvPr/>
        </p:nvSpPr>
        <p:spPr>
          <a:xfrm>
            <a:off x="3422494" y="1563620"/>
            <a:ext cx="11004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Information of donation request.</a:t>
            </a:r>
            <a:endParaRPr sz="1000" dirty="0">
              <a:solidFill>
                <a:srgbClr val="5F6368"/>
              </a:solidFill>
              <a:latin typeface="Open Sans"/>
              <a:ea typeface="Open Sans"/>
              <a:cs typeface="Open Sans"/>
              <a:sym typeface="Open Sans"/>
            </a:endParaRPr>
          </a:p>
        </p:txBody>
      </p:sp>
      <p:sp>
        <p:nvSpPr>
          <p:cNvPr id="268" name="Google Shape;268;p52"/>
          <p:cNvSpPr txBox="1"/>
          <p:nvPr/>
        </p:nvSpPr>
        <p:spPr>
          <a:xfrm>
            <a:off x="7977475" y="3832943"/>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Button to add new request.</a:t>
            </a:r>
            <a:endParaRPr sz="1000" dirty="0">
              <a:solidFill>
                <a:srgbClr val="5F6368"/>
              </a:solidFill>
              <a:latin typeface="Open Sans"/>
              <a:ea typeface="Open Sans"/>
              <a:cs typeface="Open Sans"/>
              <a:sym typeface="Open Sans"/>
            </a:endParaRPr>
          </a:p>
        </p:txBody>
      </p:sp>
      <p:cxnSp>
        <p:nvCxnSpPr>
          <p:cNvPr id="264" name="Google Shape;264;p52"/>
          <p:cNvCxnSpPr/>
          <p:nvPr/>
        </p:nvCxnSpPr>
        <p:spPr>
          <a:xfrm>
            <a:off x="4447345" y="1761061"/>
            <a:ext cx="918900" cy="0"/>
          </a:xfrm>
          <a:prstGeom prst="straightConnector1">
            <a:avLst/>
          </a:prstGeom>
          <a:noFill/>
          <a:ln w="19050" cap="flat" cmpd="sng">
            <a:solidFill>
              <a:srgbClr val="FBBC04"/>
            </a:solidFill>
            <a:prstDash val="solid"/>
            <a:round/>
            <a:headEnd type="none" w="med" len="med"/>
            <a:tailEnd type="triangle" w="med" len="med"/>
          </a:ln>
        </p:spPr>
      </p:cxnSp>
      <p:cxnSp>
        <p:nvCxnSpPr>
          <p:cNvPr id="266" name="Google Shape;266;p52"/>
          <p:cNvCxnSpPr/>
          <p:nvPr/>
        </p:nvCxnSpPr>
        <p:spPr>
          <a:xfrm rot="10800000">
            <a:off x="7059475" y="4079149"/>
            <a:ext cx="918000" cy="0"/>
          </a:xfrm>
          <a:prstGeom prst="straightConnector1">
            <a:avLst/>
          </a:prstGeom>
          <a:noFill/>
          <a:ln w="19050" cap="flat" cmpd="sng">
            <a:solidFill>
              <a:srgbClr val="FBBC04"/>
            </a:solidFill>
            <a:prstDash val="solid"/>
            <a:round/>
            <a:headEnd type="none" w="med" len="med"/>
            <a:tailEnd type="triangle" w="med" len="med"/>
          </a:ln>
        </p:spPr>
      </p:cxnSp>
      <p:sp>
        <p:nvSpPr>
          <p:cNvPr id="12" name="Google Shape;265;p52"/>
          <p:cNvSpPr txBox="1"/>
          <p:nvPr/>
        </p:nvSpPr>
        <p:spPr>
          <a:xfrm>
            <a:off x="3570039" y="724473"/>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Page Title to let the user know which screen it is.</a:t>
            </a:r>
            <a:endParaRPr sz="1000" dirty="0">
              <a:solidFill>
                <a:srgbClr val="5F6368"/>
              </a:solidFill>
              <a:latin typeface="Open Sans"/>
              <a:ea typeface="Open Sans"/>
              <a:cs typeface="Open Sans"/>
              <a:sym typeface="Open Sans"/>
            </a:endParaRPr>
          </a:p>
        </p:txBody>
      </p:sp>
      <p:cxnSp>
        <p:nvCxnSpPr>
          <p:cNvPr id="14" name="Google Shape;266;p52"/>
          <p:cNvCxnSpPr/>
          <p:nvPr/>
        </p:nvCxnSpPr>
        <p:spPr>
          <a:xfrm flipH="1" flipV="1">
            <a:off x="7096894" y="1432479"/>
            <a:ext cx="523095" cy="1"/>
          </a:xfrm>
          <a:prstGeom prst="straightConnector1">
            <a:avLst/>
          </a:prstGeom>
          <a:noFill/>
          <a:ln w="19050" cap="flat" cmpd="sng">
            <a:solidFill>
              <a:srgbClr val="FBBC04"/>
            </a:solidFill>
            <a:prstDash val="solid"/>
            <a:round/>
            <a:headEnd type="none" w="med" len="med"/>
            <a:tailEnd type="triangle" w="med" len="med"/>
          </a:ln>
        </p:spPr>
      </p:cxnSp>
      <p:sp>
        <p:nvSpPr>
          <p:cNvPr id="15" name="Google Shape;268;p52"/>
          <p:cNvSpPr txBox="1"/>
          <p:nvPr/>
        </p:nvSpPr>
        <p:spPr>
          <a:xfrm>
            <a:off x="7761767" y="960872"/>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Button to edit request</a:t>
            </a:r>
            <a:endParaRPr sz="1000" dirty="0">
              <a:solidFill>
                <a:srgbClr val="5F6368"/>
              </a:solidFill>
              <a:latin typeface="Open Sans"/>
              <a:ea typeface="Open Sans"/>
              <a:cs typeface="Open Sans"/>
              <a:sym typeface="Open Sans"/>
            </a:endParaRPr>
          </a:p>
        </p:txBody>
      </p:sp>
      <p:cxnSp>
        <p:nvCxnSpPr>
          <p:cNvPr id="11" name="Google Shape;264;p52"/>
          <p:cNvCxnSpPr/>
          <p:nvPr/>
        </p:nvCxnSpPr>
        <p:spPr>
          <a:xfrm flipV="1">
            <a:off x="4664953" y="885619"/>
            <a:ext cx="701292" cy="7516"/>
          </a:xfrm>
          <a:prstGeom prst="straightConnector1">
            <a:avLst/>
          </a:prstGeom>
          <a:noFill/>
          <a:ln w="19050" cap="flat" cmpd="sng">
            <a:solidFill>
              <a:srgbClr val="FBBC04"/>
            </a:solidFill>
            <a:prstDash val="solid"/>
            <a:round/>
            <a:headEnd type="none" w="med" len="med"/>
            <a:tailEnd type="triangle" w="med" len="med"/>
          </a:ln>
        </p:spPr>
      </p:cxnSp>
      <p:cxnSp>
        <p:nvCxnSpPr>
          <p:cNvPr id="17" name="Google Shape;264;p52"/>
          <p:cNvCxnSpPr/>
          <p:nvPr/>
        </p:nvCxnSpPr>
        <p:spPr>
          <a:xfrm>
            <a:off x="4437288" y="4444010"/>
            <a:ext cx="918900" cy="0"/>
          </a:xfrm>
          <a:prstGeom prst="straightConnector1">
            <a:avLst/>
          </a:prstGeom>
          <a:noFill/>
          <a:ln w="19050" cap="flat" cmpd="sng">
            <a:solidFill>
              <a:srgbClr val="FBBC04"/>
            </a:solidFill>
            <a:prstDash val="solid"/>
            <a:round/>
            <a:headEnd type="none" w="med" len="med"/>
            <a:tailEnd type="triangle" w="med" len="med"/>
          </a:ln>
        </p:spPr>
      </p:cxnSp>
      <p:sp>
        <p:nvSpPr>
          <p:cNvPr id="18" name="Google Shape;265;p52"/>
          <p:cNvSpPr txBox="1"/>
          <p:nvPr/>
        </p:nvSpPr>
        <p:spPr>
          <a:xfrm>
            <a:off x="3372019" y="4132750"/>
            <a:ext cx="1292111"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Navigation Bar to switch pages.</a:t>
            </a:r>
            <a:endParaRPr sz="1000" dirty="0">
              <a:solidFill>
                <a:srgbClr val="5F6368"/>
              </a:solidFill>
              <a:latin typeface="Open Sans"/>
              <a:ea typeface="Open Sans"/>
              <a:cs typeface="Open Sans"/>
              <a:sym typeface="Open Sans"/>
            </a:endParaRPr>
          </a:p>
        </p:txBody>
      </p:sp>
    </p:spTree>
    <p:extLst>
      <p:ext uri="{BB962C8B-B14F-4D97-AF65-F5344CB8AC3E}">
        <p14:creationId xmlns:p14="http://schemas.microsoft.com/office/powerpoint/2010/main" val="302372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19" name="Picture 18" descr="C:\Users\abcan\Downloads\Compressed\pdftoimage_2\Profile\Profile.jpg"/>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14827" y="483991"/>
            <a:ext cx="2074986" cy="4141171"/>
          </a:xfrm>
          <a:prstGeom prst="rect">
            <a:avLst/>
          </a:prstGeom>
          <a:noFill/>
          <a:ln>
            <a:noFill/>
          </a:ln>
        </p:spPr>
      </p:pic>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83096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smtClean="0">
                <a:solidFill>
                  <a:srgbClr val="5F6368"/>
                </a:solidFill>
                <a:latin typeface="Open Sans"/>
                <a:ea typeface="Open Sans"/>
                <a:cs typeface="Open Sans"/>
                <a:sym typeface="Open Sans"/>
              </a:rPr>
              <a:t>To let the user view or update their information.</a:t>
            </a:r>
            <a:endParaRPr dirty="0"/>
          </a:p>
        </p:txBody>
      </p:sp>
      <p:sp>
        <p:nvSpPr>
          <p:cNvPr id="265" name="Google Shape;265;p52"/>
          <p:cNvSpPr txBox="1"/>
          <p:nvPr/>
        </p:nvSpPr>
        <p:spPr>
          <a:xfrm>
            <a:off x="3417702" y="2113188"/>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Information of User.</a:t>
            </a:r>
            <a:endParaRPr sz="1000" dirty="0">
              <a:solidFill>
                <a:srgbClr val="5F6368"/>
              </a:solidFill>
              <a:latin typeface="Open Sans"/>
              <a:ea typeface="Open Sans"/>
              <a:cs typeface="Open Sans"/>
              <a:sym typeface="Open Sans"/>
            </a:endParaRPr>
          </a:p>
        </p:txBody>
      </p:sp>
      <p:sp>
        <p:nvSpPr>
          <p:cNvPr id="268" name="Google Shape;268;p52"/>
          <p:cNvSpPr txBox="1"/>
          <p:nvPr/>
        </p:nvSpPr>
        <p:spPr>
          <a:xfrm>
            <a:off x="7986538" y="3951598"/>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Button to edit details.</a:t>
            </a:r>
            <a:endParaRPr sz="1000" dirty="0">
              <a:solidFill>
                <a:srgbClr val="5F6368"/>
              </a:solidFill>
              <a:latin typeface="Open Sans"/>
              <a:ea typeface="Open Sans"/>
              <a:cs typeface="Open Sans"/>
              <a:sym typeface="Open Sans"/>
            </a:endParaRPr>
          </a:p>
        </p:txBody>
      </p:sp>
      <p:cxnSp>
        <p:nvCxnSpPr>
          <p:cNvPr id="264" name="Google Shape;264;p52"/>
          <p:cNvCxnSpPr/>
          <p:nvPr/>
        </p:nvCxnSpPr>
        <p:spPr>
          <a:xfrm>
            <a:off x="4437288" y="2353516"/>
            <a:ext cx="918900" cy="0"/>
          </a:xfrm>
          <a:prstGeom prst="straightConnector1">
            <a:avLst/>
          </a:prstGeom>
          <a:noFill/>
          <a:ln w="19050" cap="flat" cmpd="sng">
            <a:solidFill>
              <a:srgbClr val="FBBC04"/>
            </a:solidFill>
            <a:prstDash val="solid"/>
            <a:round/>
            <a:headEnd type="none" w="med" len="med"/>
            <a:tailEnd type="triangle" w="med" len="med"/>
          </a:ln>
        </p:spPr>
      </p:cxnSp>
      <p:cxnSp>
        <p:nvCxnSpPr>
          <p:cNvPr id="266" name="Google Shape;266;p52"/>
          <p:cNvCxnSpPr/>
          <p:nvPr/>
        </p:nvCxnSpPr>
        <p:spPr>
          <a:xfrm rot="10800000">
            <a:off x="7059475" y="4217372"/>
            <a:ext cx="918000" cy="0"/>
          </a:xfrm>
          <a:prstGeom prst="straightConnector1">
            <a:avLst/>
          </a:prstGeom>
          <a:noFill/>
          <a:ln w="19050" cap="flat" cmpd="sng">
            <a:solidFill>
              <a:srgbClr val="FBBC04"/>
            </a:solidFill>
            <a:prstDash val="solid"/>
            <a:round/>
            <a:headEnd type="none" w="med" len="med"/>
            <a:tailEnd type="triangle" w="med" len="med"/>
          </a:ln>
        </p:spPr>
      </p:cxnSp>
      <p:sp>
        <p:nvSpPr>
          <p:cNvPr id="12" name="Google Shape;265;p52"/>
          <p:cNvSpPr txBox="1"/>
          <p:nvPr/>
        </p:nvSpPr>
        <p:spPr>
          <a:xfrm>
            <a:off x="3570039" y="724473"/>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Page Title to let the user know which screen it is.</a:t>
            </a:r>
            <a:endParaRPr sz="1000" dirty="0">
              <a:solidFill>
                <a:srgbClr val="5F6368"/>
              </a:solidFill>
              <a:latin typeface="Open Sans"/>
              <a:ea typeface="Open Sans"/>
              <a:cs typeface="Open Sans"/>
              <a:sym typeface="Open Sans"/>
            </a:endParaRPr>
          </a:p>
        </p:txBody>
      </p:sp>
      <p:cxnSp>
        <p:nvCxnSpPr>
          <p:cNvPr id="11" name="Google Shape;264;p52"/>
          <p:cNvCxnSpPr/>
          <p:nvPr/>
        </p:nvCxnSpPr>
        <p:spPr>
          <a:xfrm flipV="1">
            <a:off x="4664953" y="885619"/>
            <a:ext cx="701292" cy="7516"/>
          </a:xfrm>
          <a:prstGeom prst="straightConnector1">
            <a:avLst/>
          </a:prstGeom>
          <a:noFill/>
          <a:ln w="19050" cap="flat" cmpd="sng">
            <a:solidFill>
              <a:srgbClr val="FBBC04"/>
            </a:solidFill>
            <a:prstDash val="solid"/>
            <a:round/>
            <a:headEnd type="none" w="med" len="med"/>
            <a:tailEnd type="triangle" w="med" len="med"/>
          </a:ln>
        </p:spPr>
      </p:cxnSp>
    </p:spTree>
    <p:extLst>
      <p:ext uri="{BB962C8B-B14F-4D97-AF65-F5344CB8AC3E}">
        <p14:creationId xmlns:p14="http://schemas.microsoft.com/office/powerpoint/2010/main" val="200688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41"/>
          <p:cNvSpPr txBox="1"/>
          <p:nvPr/>
        </p:nvSpPr>
        <p:spPr>
          <a:xfrm>
            <a:off x="1231075" y="1604200"/>
            <a:ext cx="40860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smtClean="0">
                <a:solidFill>
                  <a:srgbClr val="5F6368"/>
                </a:solidFill>
                <a:latin typeface="Open Sans"/>
                <a:ea typeface="Open Sans"/>
                <a:cs typeface="Open Sans"/>
                <a:sym typeface="Open Sans"/>
              </a:rPr>
              <a:t>Donation app to help the needies get the donations in hand directly from donors and donors being satisfied to know they are donating the right way.</a:t>
            </a:r>
            <a:endParaRPr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smtClean="0">
                <a:solidFill>
                  <a:srgbClr val="5F6368"/>
                </a:solidFill>
                <a:latin typeface="Open Sans"/>
                <a:ea typeface="Open Sans"/>
                <a:cs typeface="Open Sans"/>
                <a:sym typeface="Open Sans"/>
              </a:rPr>
              <a:t>4-5 weeks</a:t>
            </a:r>
            <a:endParaRPr sz="1200" b="1" dirty="0">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214" y="1078450"/>
            <a:ext cx="3110778" cy="311077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19" name="Picture 18" descr="C:\Users\abcan\Downloads\Compressed\pdftoimage_2\Donate\Donate.jpg"/>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9224" y="449922"/>
            <a:ext cx="2123630" cy="4270934"/>
          </a:xfrm>
          <a:prstGeom prst="rect">
            <a:avLst/>
          </a:prstGeom>
          <a:noFill/>
          <a:ln>
            <a:noFill/>
          </a:ln>
        </p:spPr>
      </p:pic>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83096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smtClean="0">
                <a:solidFill>
                  <a:srgbClr val="5F6368"/>
                </a:solidFill>
                <a:latin typeface="Open Sans"/>
                <a:ea typeface="Open Sans"/>
                <a:cs typeface="Open Sans"/>
                <a:sym typeface="Open Sans"/>
              </a:rPr>
              <a:t>To let the donors make donations.</a:t>
            </a:r>
            <a:endParaRPr dirty="0"/>
          </a:p>
        </p:txBody>
      </p:sp>
      <p:sp>
        <p:nvSpPr>
          <p:cNvPr id="265" name="Google Shape;265;p52"/>
          <p:cNvSpPr txBox="1"/>
          <p:nvPr/>
        </p:nvSpPr>
        <p:spPr>
          <a:xfrm>
            <a:off x="3427079" y="1736194"/>
            <a:ext cx="11004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Information of donation request.</a:t>
            </a:r>
            <a:endParaRPr sz="1000" dirty="0">
              <a:solidFill>
                <a:srgbClr val="5F6368"/>
              </a:solidFill>
              <a:latin typeface="Open Sans"/>
              <a:ea typeface="Open Sans"/>
              <a:cs typeface="Open Sans"/>
              <a:sym typeface="Open Sans"/>
            </a:endParaRPr>
          </a:p>
        </p:txBody>
      </p:sp>
      <p:sp>
        <p:nvSpPr>
          <p:cNvPr id="268" name="Google Shape;268;p52"/>
          <p:cNvSpPr txBox="1"/>
          <p:nvPr/>
        </p:nvSpPr>
        <p:spPr>
          <a:xfrm>
            <a:off x="7901854" y="3486450"/>
            <a:ext cx="120563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Button to confirm donation.</a:t>
            </a:r>
            <a:endParaRPr sz="1000" dirty="0">
              <a:solidFill>
                <a:srgbClr val="5F6368"/>
              </a:solidFill>
              <a:latin typeface="Open Sans"/>
              <a:ea typeface="Open Sans"/>
              <a:cs typeface="Open Sans"/>
              <a:sym typeface="Open Sans"/>
            </a:endParaRPr>
          </a:p>
        </p:txBody>
      </p:sp>
      <p:cxnSp>
        <p:nvCxnSpPr>
          <p:cNvPr id="264" name="Google Shape;264;p52"/>
          <p:cNvCxnSpPr/>
          <p:nvPr/>
        </p:nvCxnSpPr>
        <p:spPr>
          <a:xfrm>
            <a:off x="4447345" y="2099616"/>
            <a:ext cx="918900" cy="0"/>
          </a:xfrm>
          <a:prstGeom prst="straightConnector1">
            <a:avLst/>
          </a:prstGeom>
          <a:noFill/>
          <a:ln w="19050" cap="flat" cmpd="sng">
            <a:solidFill>
              <a:srgbClr val="FBBC04"/>
            </a:solidFill>
            <a:prstDash val="solid"/>
            <a:round/>
            <a:headEnd type="none" w="med" len="med"/>
            <a:tailEnd type="triangle" w="med" len="med"/>
          </a:ln>
        </p:spPr>
      </p:cxnSp>
      <p:cxnSp>
        <p:nvCxnSpPr>
          <p:cNvPr id="266" name="Google Shape;266;p52"/>
          <p:cNvCxnSpPr/>
          <p:nvPr/>
        </p:nvCxnSpPr>
        <p:spPr>
          <a:xfrm rot="10800000">
            <a:off x="6983854" y="3797292"/>
            <a:ext cx="918000" cy="0"/>
          </a:xfrm>
          <a:prstGeom prst="straightConnector1">
            <a:avLst/>
          </a:prstGeom>
          <a:noFill/>
          <a:ln w="19050" cap="flat" cmpd="sng">
            <a:solidFill>
              <a:srgbClr val="FBBC04"/>
            </a:solidFill>
            <a:prstDash val="solid"/>
            <a:round/>
            <a:headEnd type="none" w="med" len="med"/>
            <a:tailEnd type="triangle" w="med" len="med"/>
          </a:ln>
        </p:spPr>
      </p:cxnSp>
      <p:sp>
        <p:nvSpPr>
          <p:cNvPr id="12" name="Google Shape;265;p52"/>
          <p:cNvSpPr txBox="1"/>
          <p:nvPr/>
        </p:nvSpPr>
        <p:spPr>
          <a:xfrm>
            <a:off x="3570039" y="724473"/>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smtClean="0">
                <a:solidFill>
                  <a:srgbClr val="5F6368"/>
                </a:solidFill>
                <a:latin typeface="Open Sans"/>
                <a:ea typeface="Open Sans"/>
                <a:cs typeface="Open Sans"/>
                <a:sym typeface="Open Sans"/>
              </a:rPr>
              <a:t>Page Title to let the user know which screen it is.</a:t>
            </a:r>
            <a:endParaRPr sz="1000" dirty="0">
              <a:solidFill>
                <a:srgbClr val="5F6368"/>
              </a:solidFill>
              <a:latin typeface="Open Sans"/>
              <a:ea typeface="Open Sans"/>
              <a:cs typeface="Open Sans"/>
              <a:sym typeface="Open Sans"/>
            </a:endParaRPr>
          </a:p>
        </p:txBody>
      </p:sp>
      <p:cxnSp>
        <p:nvCxnSpPr>
          <p:cNvPr id="11" name="Google Shape;264;p52"/>
          <p:cNvCxnSpPr/>
          <p:nvPr/>
        </p:nvCxnSpPr>
        <p:spPr>
          <a:xfrm flipV="1">
            <a:off x="4664953" y="885619"/>
            <a:ext cx="701292" cy="7516"/>
          </a:xfrm>
          <a:prstGeom prst="straightConnector1">
            <a:avLst/>
          </a:prstGeom>
          <a:noFill/>
          <a:ln w="19050" cap="flat" cmpd="sng">
            <a:solidFill>
              <a:srgbClr val="FBBC04"/>
            </a:solidFill>
            <a:prstDash val="solid"/>
            <a:round/>
            <a:headEnd type="none" w="med" len="med"/>
            <a:tailEnd type="triangle" w="med" len="med"/>
          </a:ln>
        </p:spPr>
      </p:cxnSp>
    </p:spTree>
    <p:extLst>
      <p:ext uri="{BB962C8B-B14F-4D97-AF65-F5344CB8AC3E}">
        <p14:creationId xmlns:p14="http://schemas.microsoft.com/office/powerpoint/2010/main" val="285726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dirty="0">
                <a:solidFill>
                  <a:srgbClr val="5F6368"/>
                </a:solidFill>
                <a:latin typeface="Open Sans"/>
                <a:ea typeface="Open Sans"/>
                <a:cs typeface="Open Sans"/>
                <a:sym typeface="Open Sans"/>
              </a:rPr>
              <a:t>Low-fidelity prototype</a:t>
            </a:r>
            <a:endParaRPr sz="2400" dirty="0">
              <a:solidFill>
                <a:srgbClr val="5F6368"/>
              </a:solidFill>
              <a:latin typeface="Open Sans"/>
              <a:ea typeface="Open Sans"/>
              <a:cs typeface="Open Sans"/>
              <a:sym typeface="Open Sans"/>
            </a:endParaRPr>
          </a:p>
        </p:txBody>
      </p:sp>
      <p:sp>
        <p:nvSpPr>
          <p:cNvPr id="276" name="Google Shape;276;p53"/>
          <p:cNvSpPr txBox="1"/>
          <p:nvPr/>
        </p:nvSpPr>
        <p:spPr>
          <a:xfrm>
            <a:off x="517675" y="1187386"/>
            <a:ext cx="4081656" cy="384717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GB" dirty="0" smtClean="0">
                <a:solidFill>
                  <a:srgbClr val="5F6368"/>
                </a:solidFill>
                <a:latin typeface="Open Sans"/>
                <a:ea typeface="Open Sans"/>
                <a:cs typeface="Open Sans"/>
                <a:sym typeface="Open Sans"/>
              </a:rPr>
              <a:t>Needy:</a:t>
            </a:r>
          </a:p>
          <a:p>
            <a:pPr marL="285750" lvl="0" indent="-285750">
              <a:buFont typeface="Arial" panose="020B0604020202020204" pitchFamily="34" charset="0"/>
              <a:buChar char="•"/>
            </a:pP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Signup &gt; Verification Wait</a:t>
            </a:r>
          </a:p>
          <a:p>
            <a:pPr marL="285750" lvl="0" indent="-285750">
              <a:buFont typeface="Arial" panose="020B0604020202020204" pitchFamily="34" charset="0"/>
              <a:buChar char="•"/>
            </a:pP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&gt; </a:t>
            </a: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Forgrt</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Password &gt; Create New &gt; </a:t>
            </a: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endPar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endParaRPr>
          </a:p>
          <a:p>
            <a:pPr marL="285750" lvl="0" indent="-285750">
              <a:buFont typeface="Arial" panose="020B0604020202020204" pitchFamily="34" charset="0"/>
              <a:buChar char="•"/>
            </a:pP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&gt; Home Screen &gt; View Request /  Edit Request / Add Request</a:t>
            </a:r>
          </a:p>
          <a:p>
            <a:pPr marL="285750" lvl="0" indent="-285750">
              <a:buFont typeface="Arial" panose="020B0604020202020204" pitchFamily="34" charset="0"/>
              <a:buChar char="•"/>
            </a:pP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&gt; Home Screen &gt; View Notification</a:t>
            </a:r>
          </a:p>
          <a:p>
            <a:pPr marL="285750" lvl="0" indent="-285750">
              <a:buFont typeface="Arial" panose="020B0604020202020204" pitchFamily="34" charset="0"/>
              <a:buChar char="•"/>
            </a:pP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&gt; Home Screen &gt; View/Edit </a:t>
            </a:r>
            <a:r>
              <a:rPr lang="en-GB" dirty="0" smtClean="0">
                <a:solidFill>
                  <a:schemeClr val="tx1">
                    <a:lumMod val="75000"/>
                    <a:lumOff val="25000"/>
                  </a:schemeClr>
                </a:solidFill>
                <a:latin typeface="Open Sans" panose="020B0604020202020204" charset="0"/>
                <a:ea typeface="Open Sans" panose="020B0604020202020204" charset="0"/>
                <a:cs typeface="Open Sans" panose="020B0604020202020204" charset="0"/>
              </a:rPr>
              <a:t>Profile</a:t>
            </a:r>
          </a:p>
          <a:p>
            <a:pPr marL="285750" lvl="0" indent="-285750">
              <a:buFont typeface="Arial" panose="020B0604020202020204" pitchFamily="34" charset="0"/>
              <a:buChar char="•"/>
            </a:pPr>
            <a:endPar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endParaRPr>
          </a:p>
          <a:p>
            <a:pPr lvl="0"/>
            <a:r>
              <a:rPr lang="en-GB" dirty="0" smtClean="0">
                <a:solidFill>
                  <a:schemeClr val="tx1">
                    <a:lumMod val="75000"/>
                    <a:lumOff val="25000"/>
                  </a:schemeClr>
                </a:solidFill>
                <a:latin typeface="Open Sans" panose="020B0604020202020204" charset="0"/>
                <a:ea typeface="Open Sans" panose="020B0604020202020204" charset="0"/>
                <a:cs typeface="Open Sans" panose="020B0604020202020204" charset="0"/>
              </a:rPr>
              <a:t>Prototype link:</a:t>
            </a:r>
          </a:p>
          <a:p>
            <a:r>
              <a:rPr lang="en-GB" u="sng" dirty="0">
                <a:hlinkClick r:id="rId3"/>
              </a:rPr>
              <a:t>https://www.figma.com/proto/BLT3NhnzOGRMxuStbWt7lA/Share-Hope?node-id=1-2552&amp;scaling=min-zoom&amp;page-id=0%3A1&amp;starting-point-node-id=1%3A2552</a:t>
            </a:r>
            <a:endParaRPr lang="en-GB" dirty="0"/>
          </a:p>
          <a:p>
            <a:pPr lvl="0"/>
            <a:endPar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endParaRPr>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038718" y="0"/>
            <a:ext cx="3594919" cy="5143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6" name="Google Shape;276;p53"/>
          <p:cNvSpPr txBox="1"/>
          <p:nvPr/>
        </p:nvSpPr>
        <p:spPr>
          <a:xfrm>
            <a:off x="517675" y="1187386"/>
            <a:ext cx="4081656" cy="363173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GB" dirty="0" smtClean="0">
                <a:solidFill>
                  <a:srgbClr val="5F6368"/>
                </a:solidFill>
                <a:latin typeface="Open Sans"/>
                <a:ea typeface="Open Sans"/>
                <a:cs typeface="Open Sans"/>
                <a:sym typeface="Open Sans"/>
              </a:rPr>
              <a:t>Donors:</a:t>
            </a:r>
          </a:p>
          <a:p>
            <a:pPr marL="285750" lvl="0" indent="-285750">
              <a:buFont typeface="Arial" panose="020B0604020202020204" pitchFamily="34" charset="0"/>
              <a:buChar char="•"/>
            </a:pP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Signup &gt; Verification Wait</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a:t>
            </a: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Forgrt</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Password &gt; Create New &gt; </a:t>
            </a: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endPar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endParaRP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Request &gt; Donate</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Donations</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View/Edit Profile</a:t>
            </a:r>
          </a:p>
          <a:p>
            <a:pPr lvl="0"/>
            <a:endPar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endParaRPr>
          </a:p>
          <a:p>
            <a:pPr lvl="0"/>
            <a:r>
              <a:rPr lang="en-GB" dirty="0" smtClean="0">
                <a:solidFill>
                  <a:schemeClr val="tx1">
                    <a:lumMod val="75000"/>
                    <a:lumOff val="25000"/>
                  </a:schemeClr>
                </a:solidFill>
                <a:latin typeface="Open Sans" panose="020B0604020202020204" charset="0"/>
                <a:ea typeface="Open Sans" panose="020B0604020202020204" charset="0"/>
                <a:cs typeface="Open Sans" panose="020B0604020202020204" charset="0"/>
              </a:rPr>
              <a:t>Prototype link:</a:t>
            </a:r>
          </a:p>
          <a:p>
            <a:r>
              <a:rPr lang="en-GB" u="sng" dirty="0">
                <a:hlinkClick r:id="rId3"/>
              </a:rPr>
              <a:t>https://www.figma.com/proto/iYEmMLKtSrVcy8hLubH764/Donor-Share-Hope?node-id=2-1706&amp;scaling=min-zoom&amp;page-id=0%3A1&amp;starting-point-node-id=2%3A1706</a:t>
            </a:r>
            <a:endParaRPr lang="en-GB" dirty="0"/>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5030189" y="0"/>
            <a:ext cx="3677878" cy="5143500"/>
          </a:xfrm>
          <a:prstGeom prst="rect">
            <a:avLst/>
          </a:prstGeom>
        </p:spPr>
      </p:pic>
    </p:spTree>
    <p:extLst>
      <p:ext uri="{BB962C8B-B14F-4D97-AF65-F5344CB8AC3E}">
        <p14:creationId xmlns:p14="http://schemas.microsoft.com/office/powerpoint/2010/main" val="219607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6" name="Google Shape;276;p53"/>
          <p:cNvSpPr txBox="1"/>
          <p:nvPr/>
        </p:nvSpPr>
        <p:spPr>
          <a:xfrm>
            <a:off x="517675" y="1187386"/>
            <a:ext cx="4081656" cy="363173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GB" dirty="0" smtClean="0">
                <a:solidFill>
                  <a:srgbClr val="5F6368"/>
                </a:solidFill>
                <a:latin typeface="Open Sans"/>
                <a:ea typeface="Open Sans"/>
                <a:cs typeface="Open Sans"/>
                <a:sym typeface="Open Sans"/>
              </a:rPr>
              <a:t>Admin:</a:t>
            </a:r>
          </a:p>
          <a:p>
            <a:pPr marL="285750" lvl="0" indent="-285750">
              <a:buFont typeface="Arial" panose="020B0604020202020204" pitchFamily="34" charset="0"/>
              <a:buChar char="•"/>
            </a:pP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Signup &gt; Verification Wait</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a:t>
            </a: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Forgrt</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Password &gt; Create New &gt; </a:t>
            </a: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endPar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endParaRP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Request &gt; Verify</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Donor</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Needy</a:t>
            </a:r>
          </a:p>
          <a:p>
            <a:pPr lvl="0"/>
            <a:endPar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endParaRPr>
          </a:p>
          <a:p>
            <a:pPr lvl="0"/>
            <a:r>
              <a:rPr lang="en-GB" dirty="0" smtClean="0">
                <a:solidFill>
                  <a:schemeClr val="tx1">
                    <a:lumMod val="75000"/>
                    <a:lumOff val="25000"/>
                  </a:schemeClr>
                </a:solidFill>
                <a:latin typeface="Open Sans" panose="020B0604020202020204" charset="0"/>
                <a:ea typeface="Open Sans" panose="020B0604020202020204" charset="0"/>
                <a:cs typeface="Open Sans" panose="020B0604020202020204" charset="0"/>
              </a:rPr>
              <a:t>Prototype link:</a:t>
            </a:r>
          </a:p>
          <a:p>
            <a:r>
              <a:rPr lang="en-GB" u="sng" dirty="0">
                <a:hlinkClick r:id="rId3"/>
              </a:rPr>
              <a:t>https://www.figma.com/proto/qb1Ug008BmEdpYCV6WMK8U/Admin-Share-Hope?node-id=1-1877&amp;scaling=min-zoom&amp;page-id=0%3A1&amp;starting-point-node-id=1%3A1877</a:t>
            </a:r>
            <a:endParaRPr lang="en-GB" dirty="0"/>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846839" y="0"/>
            <a:ext cx="3963629" cy="5143500"/>
          </a:xfrm>
          <a:prstGeom prst="rect">
            <a:avLst/>
          </a:prstGeom>
        </p:spPr>
      </p:pic>
    </p:spTree>
    <p:extLst>
      <p:ext uri="{BB962C8B-B14F-4D97-AF65-F5344CB8AC3E}">
        <p14:creationId xmlns:p14="http://schemas.microsoft.com/office/powerpoint/2010/main" val="442864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Usability study: findings</a:t>
            </a:r>
            <a:endParaRPr sz="2400" dirty="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927916"/>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The UI of app was consistent and can be improved in future to met with the requirements of users and the demand of change with time.</a:t>
            </a:r>
            <a:endParaRPr dirty="0">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Confirm Donation can be done using aletbox.</a:t>
            </a: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Adding and editing request can be done using alertbox.</a:t>
            </a:r>
            <a:endParaRPr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0" name="Google Shape;290;p54"/>
          <p:cNvSpPr txBox="1"/>
          <p:nvPr/>
        </p:nvSpPr>
        <p:spPr>
          <a:xfrm>
            <a:off x="4937363" y="382815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More attractive icon pack can be used.</a:t>
            </a:r>
            <a:endParaRPr dirty="0"/>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App UI can be more attractive</a:t>
            </a:r>
            <a:endParaRPr dirty="0"/>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smtClean="0">
                <a:solidFill>
                  <a:srgbClr val="5F6368"/>
                </a:solidFill>
                <a:latin typeface="Open Sans"/>
                <a:ea typeface="Open Sans"/>
                <a:cs typeface="Open Sans"/>
                <a:sym typeface="Open Sans"/>
              </a:rPr>
              <a:t>Using a separate page for evrything isn’t nessasary.</a:t>
            </a:r>
            <a:endParaRPr dirty="0"/>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14772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GB" dirty="0" smtClean="0">
                <a:solidFill>
                  <a:srgbClr val="5F6368"/>
                </a:solidFill>
                <a:latin typeface="Open Sans"/>
                <a:ea typeface="Open Sans"/>
                <a:cs typeface="Open Sans"/>
                <a:sym typeface="Open Sans"/>
              </a:rPr>
              <a:t>It is more easy and looks more modern using the </a:t>
            </a:r>
            <a:r>
              <a:rPr lang="en-GB" dirty="0" err="1" smtClean="0">
                <a:solidFill>
                  <a:srgbClr val="5F6368"/>
                </a:solidFill>
                <a:latin typeface="Open Sans"/>
                <a:ea typeface="Open Sans"/>
                <a:cs typeface="Open Sans"/>
                <a:sym typeface="Open Sans"/>
              </a:rPr>
              <a:t>alertbox</a:t>
            </a:r>
            <a:r>
              <a:rPr lang="en-GB" dirty="0" smtClean="0">
                <a:solidFill>
                  <a:srgbClr val="5F6368"/>
                </a:solidFill>
                <a:latin typeface="Open Sans"/>
                <a:ea typeface="Open Sans"/>
                <a:cs typeface="Open Sans"/>
                <a:sym typeface="Open Sans"/>
              </a:rPr>
              <a:t> for adding request.</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303" y="1268300"/>
            <a:ext cx="1635443" cy="3364150"/>
          </a:xfrm>
          <a:prstGeom prst="rect">
            <a:avLst/>
          </a:prstGeom>
        </p:spPr>
      </p:pic>
      <p:pic>
        <p:nvPicPr>
          <p:cNvPr id="12" name="Picture 11" descr="C:\Users\abcan\Downloads\Compressed\pdftoimage_2\Add Request\Add Request.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2751" y="1268300"/>
            <a:ext cx="1678663" cy="3364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GB" dirty="0" smtClean="0">
                <a:solidFill>
                  <a:srgbClr val="5F6368"/>
                </a:solidFill>
                <a:latin typeface="Open Sans"/>
                <a:ea typeface="Open Sans"/>
                <a:cs typeface="Open Sans"/>
                <a:sym typeface="Open Sans"/>
              </a:rPr>
              <a:t>Providing necessary details of request in card is more appealing than adding another click to view the details.</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228" y="1145800"/>
            <a:ext cx="1675594" cy="3628219"/>
          </a:xfrm>
          <a:prstGeom prst="rect">
            <a:avLst/>
          </a:prstGeom>
        </p:spPr>
      </p:pic>
      <p:pic>
        <p:nvPicPr>
          <p:cNvPr id="12" name="Picture 11" descr="C:\Users\abcan\Downloads\Compressed\pdftoimage_2\Main Screen Donor\Main Screen Donor.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4469" y="1145800"/>
            <a:ext cx="1718262" cy="36282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4" y="460508"/>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pic>
        <p:nvPicPr>
          <p:cNvPr id="1028" name="Picture 4" descr="Main 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1" y="1211828"/>
            <a:ext cx="138112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6" descr="Sign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2508" y="1199260"/>
            <a:ext cx="1373057" cy="29828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7" descr="Verification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805" y="1199260"/>
            <a:ext cx="1381125" cy="29908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8" descr="Waiting for Verific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7912" y="1211828"/>
            <a:ext cx="1381125" cy="30003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p:cNvSpPr>
            <a:spLocks noChangeArrowheads="1"/>
          </p:cNvSpPr>
          <p:nvPr/>
        </p:nvSpPr>
        <p:spPr bwMode="auto">
          <a:xfrm>
            <a:off x="5734275" y="90405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sp>
        <p:nvSpPr>
          <p:cNvPr id="3" name="Rectangle 6"/>
          <p:cNvSpPr>
            <a:spLocks noChangeArrowheads="1"/>
          </p:cNvSpPr>
          <p:nvPr/>
        </p:nvSpPr>
        <p:spPr bwMode="auto">
          <a:xfrm>
            <a:off x="5695034" y="4123502"/>
            <a:ext cx="2632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7"/>
          <p:cNvSpPr>
            <a:spLocks noChangeArrowheads="1"/>
          </p:cNvSpPr>
          <p:nvPr/>
        </p:nvSpPr>
        <p:spPr bwMode="auto">
          <a:xfrm>
            <a:off x="5696637" y="712387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5696637" y="1011472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5734275" y="13115102"/>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4" y="460508"/>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2" name="Rectangle 5"/>
          <p:cNvSpPr>
            <a:spLocks noChangeArrowheads="1"/>
          </p:cNvSpPr>
          <p:nvPr/>
        </p:nvSpPr>
        <p:spPr bwMode="auto">
          <a:xfrm>
            <a:off x="5734275" y="90405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sp>
        <p:nvSpPr>
          <p:cNvPr id="3" name="Rectangle 6"/>
          <p:cNvSpPr>
            <a:spLocks noChangeArrowheads="1"/>
          </p:cNvSpPr>
          <p:nvPr/>
        </p:nvSpPr>
        <p:spPr bwMode="auto">
          <a:xfrm>
            <a:off x="5695034" y="4123502"/>
            <a:ext cx="2632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7"/>
          <p:cNvSpPr>
            <a:spLocks noChangeArrowheads="1"/>
          </p:cNvSpPr>
          <p:nvPr/>
        </p:nvSpPr>
        <p:spPr bwMode="auto">
          <a:xfrm>
            <a:off x="5696637" y="712387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5696637" y="1011472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5734275" y="13115102"/>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pic>
        <p:nvPicPr>
          <p:cNvPr id="2052" name="Picture 13" descr="Sign 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665" y="1201762"/>
            <a:ext cx="1488558" cy="322902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2" descr="Main Screen Need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6556" y="1185516"/>
            <a:ext cx="1515955" cy="328845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4" descr="Edit 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272" y="1201762"/>
            <a:ext cx="1488558" cy="3229026"/>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6" descr="Add Requ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1560" y="1201221"/>
            <a:ext cx="1499305" cy="32160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935665" y="74456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6"/>
          <p:cNvSpPr>
            <a:spLocks noChangeArrowheads="1"/>
          </p:cNvSpPr>
          <p:nvPr/>
        </p:nvSpPr>
        <p:spPr bwMode="auto">
          <a:xfrm>
            <a:off x="935665" y="38878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935665" y="65738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935665" y="9259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935665" y="119364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53947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smtClean="0">
                <a:solidFill>
                  <a:srgbClr val="5F6368"/>
                </a:solidFill>
                <a:latin typeface="Open Sans"/>
                <a:ea typeface="Open Sans"/>
                <a:cs typeface="Open Sans"/>
                <a:sym typeface="Open Sans"/>
              </a:rPr>
              <a:t>Helping the needy people to get donations directly from donors and helping donors to donate at the right place.</a:t>
            </a: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smtClean="0">
                <a:solidFill>
                  <a:srgbClr val="5F6368"/>
                </a:solidFill>
                <a:latin typeface="Open Sans"/>
                <a:ea typeface="Open Sans"/>
                <a:cs typeface="Open Sans"/>
                <a:sym typeface="Open Sans"/>
              </a:rPr>
              <a:t>Helping the needies for th</a:t>
            </a:r>
            <a:r>
              <a:rPr lang="en-GB" sz="1200" dirty="0" err="1" smtClean="0">
                <a:solidFill>
                  <a:srgbClr val="5F6368"/>
                </a:solidFill>
                <a:latin typeface="Open Sans"/>
                <a:ea typeface="Open Sans"/>
                <a:cs typeface="Open Sans"/>
                <a:sym typeface="Open Sans"/>
              </a:rPr>
              <a:t>ei</a:t>
            </a:r>
            <a:r>
              <a:rPr lang="en" sz="1200" dirty="0" smtClean="0">
                <a:solidFill>
                  <a:srgbClr val="5F6368"/>
                </a:solidFill>
                <a:latin typeface="Open Sans"/>
                <a:ea typeface="Open Sans"/>
                <a:cs typeface="Open Sans"/>
                <a:sym typeface="Open Sans"/>
              </a:rPr>
              <a:t>r life.</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4" y="460508"/>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2" name="Rectangle 5"/>
          <p:cNvSpPr>
            <a:spLocks noChangeArrowheads="1"/>
          </p:cNvSpPr>
          <p:nvPr/>
        </p:nvSpPr>
        <p:spPr bwMode="auto">
          <a:xfrm>
            <a:off x="5734275" y="90405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sp>
        <p:nvSpPr>
          <p:cNvPr id="3" name="Rectangle 6"/>
          <p:cNvSpPr>
            <a:spLocks noChangeArrowheads="1"/>
          </p:cNvSpPr>
          <p:nvPr/>
        </p:nvSpPr>
        <p:spPr bwMode="auto">
          <a:xfrm>
            <a:off x="5695034" y="4123502"/>
            <a:ext cx="2632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7"/>
          <p:cNvSpPr>
            <a:spLocks noChangeArrowheads="1"/>
          </p:cNvSpPr>
          <p:nvPr/>
        </p:nvSpPr>
        <p:spPr bwMode="auto">
          <a:xfrm>
            <a:off x="5696637" y="712387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5696637" y="1011472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5734275" y="13115102"/>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sp>
        <p:nvSpPr>
          <p:cNvPr id="7" name="Rectangle 5"/>
          <p:cNvSpPr>
            <a:spLocks noChangeArrowheads="1"/>
          </p:cNvSpPr>
          <p:nvPr/>
        </p:nvSpPr>
        <p:spPr bwMode="auto">
          <a:xfrm>
            <a:off x="935665" y="74456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6"/>
          <p:cNvSpPr>
            <a:spLocks noChangeArrowheads="1"/>
          </p:cNvSpPr>
          <p:nvPr/>
        </p:nvSpPr>
        <p:spPr bwMode="auto">
          <a:xfrm>
            <a:off x="935665" y="38878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935665" y="65738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935665" y="9259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935665" y="119364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7" name="Picture 16" descr="C:\Users\abcan\Downloads\Compressed\pdftoimage_2\Notification\Notificatio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1221" y="1217003"/>
            <a:ext cx="1494779" cy="3256969"/>
          </a:xfrm>
          <a:prstGeom prst="rect">
            <a:avLst/>
          </a:prstGeom>
          <a:noFill/>
          <a:ln>
            <a:noFill/>
          </a:ln>
        </p:spPr>
      </p:pic>
      <p:pic>
        <p:nvPicPr>
          <p:cNvPr id="18" name="Picture 17" descr="C:\Users\abcan\Downloads\Compressed\pdftoimage_2\Profile\Profile.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59117" y="1201221"/>
            <a:ext cx="1504425" cy="3206000"/>
          </a:xfrm>
          <a:prstGeom prst="rect">
            <a:avLst/>
          </a:prstGeom>
          <a:noFill/>
          <a:ln>
            <a:noFill/>
          </a:ln>
        </p:spPr>
      </p:pic>
      <p:pic>
        <p:nvPicPr>
          <p:cNvPr id="19" name="Picture 18" descr="C:\Users\abcan\Downloads\Compressed\pdftoimage_2\Main Screen Donor\Main Screen Donor.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4823" y="1197222"/>
            <a:ext cx="1455856" cy="3209999"/>
          </a:xfrm>
          <a:prstGeom prst="rect">
            <a:avLst/>
          </a:prstGeom>
          <a:noFill/>
          <a:ln>
            <a:noFill/>
          </a:ln>
        </p:spPr>
      </p:pic>
      <p:pic>
        <p:nvPicPr>
          <p:cNvPr id="20" name="Picture 19" descr="D:\1- SEMESTERS\6th Semester\MAD\Project\Wireframes and Prototype\Donor\Detail of Needy.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41960" y="1211827"/>
            <a:ext cx="1445110" cy="3219451"/>
          </a:xfrm>
          <a:prstGeom prst="rect">
            <a:avLst/>
          </a:prstGeom>
          <a:noFill/>
          <a:ln>
            <a:noFill/>
          </a:ln>
        </p:spPr>
      </p:pic>
    </p:spTree>
    <p:extLst>
      <p:ext uri="{BB962C8B-B14F-4D97-AF65-F5344CB8AC3E}">
        <p14:creationId xmlns:p14="http://schemas.microsoft.com/office/powerpoint/2010/main" val="3603921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4" y="460508"/>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2" name="Rectangle 5"/>
          <p:cNvSpPr>
            <a:spLocks noChangeArrowheads="1"/>
          </p:cNvSpPr>
          <p:nvPr/>
        </p:nvSpPr>
        <p:spPr bwMode="auto">
          <a:xfrm>
            <a:off x="5734275" y="90405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sp>
        <p:nvSpPr>
          <p:cNvPr id="3" name="Rectangle 6"/>
          <p:cNvSpPr>
            <a:spLocks noChangeArrowheads="1"/>
          </p:cNvSpPr>
          <p:nvPr/>
        </p:nvSpPr>
        <p:spPr bwMode="auto">
          <a:xfrm>
            <a:off x="5695034" y="4123502"/>
            <a:ext cx="2632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7"/>
          <p:cNvSpPr>
            <a:spLocks noChangeArrowheads="1"/>
          </p:cNvSpPr>
          <p:nvPr/>
        </p:nvSpPr>
        <p:spPr bwMode="auto">
          <a:xfrm>
            <a:off x="5696637" y="712387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5696637" y="1011472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5734275" y="13115102"/>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sp>
        <p:nvSpPr>
          <p:cNvPr id="7" name="Rectangle 5"/>
          <p:cNvSpPr>
            <a:spLocks noChangeArrowheads="1"/>
          </p:cNvSpPr>
          <p:nvPr/>
        </p:nvSpPr>
        <p:spPr bwMode="auto">
          <a:xfrm>
            <a:off x="935665" y="74456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7"/>
          <p:cNvSpPr>
            <a:spLocks noChangeArrowheads="1"/>
          </p:cNvSpPr>
          <p:nvPr/>
        </p:nvSpPr>
        <p:spPr bwMode="auto">
          <a:xfrm>
            <a:off x="935665" y="65738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935665" y="119364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1" name="Picture 20" descr="C:\Users\abcan\Downloads\Compressed\pdftoimage_2\Donate\Donate.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367" y="1298662"/>
            <a:ext cx="1598591" cy="3400929"/>
          </a:xfrm>
          <a:prstGeom prst="rect">
            <a:avLst/>
          </a:prstGeom>
          <a:noFill/>
          <a:ln>
            <a:noFill/>
          </a:ln>
        </p:spPr>
      </p:pic>
      <p:pic>
        <p:nvPicPr>
          <p:cNvPr id="22" name="Picture 21" descr="C:\Users\abcan\Downloads\Compressed\pdftoimage_2\Donation History\Donation History.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1729" y="1298661"/>
            <a:ext cx="1598885" cy="3400929"/>
          </a:xfrm>
          <a:prstGeom prst="rect">
            <a:avLst/>
          </a:prstGeom>
          <a:noFill/>
          <a:ln>
            <a:noFill/>
          </a:ln>
        </p:spPr>
      </p:pic>
      <p:pic>
        <p:nvPicPr>
          <p:cNvPr id="23" name="Picture 22" descr="C:\Users\abcan\Downloads\Compressed\pdftoimage\Admin main screen dashboard\Admin main screen dashboard.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9385" y="1298661"/>
            <a:ext cx="1546698" cy="3400929"/>
          </a:xfrm>
          <a:prstGeom prst="rect">
            <a:avLst/>
          </a:prstGeom>
          <a:noFill/>
          <a:ln>
            <a:noFill/>
          </a:ln>
        </p:spPr>
      </p:pic>
      <p:pic>
        <p:nvPicPr>
          <p:cNvPr id="24" name="Picture 23" descr="C:\Users\abcan\Downloads\Compressed\pdftoimage\Admin list of req\Admin list of req.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4854" y="1298661"/>
            <a:ext cx="1543855" cy="3400929"/>
          </a:xfrm>
          <a:prstGeom prst="rect">
            <a:avLst/>
          </a:prstGeom>
          <a:noFill/>
          <a:ln>
            <a:noFill/>
          </a:ln>
        </p:spPr>
      </p:pic>
    </p:spTree>
    <p:extLst>
      <p:ext uri="{BB962C8B-B14F-4D97-AF65-F5344CB8AC3E}">
        <p14:creationId xmlns:p14="http://schemas.microsoft.com/office/powerpoint/2010/main" val="3581944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4" y="460508"/>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2" name="Rectangle 5"/>
          <p:cNvSpPr>
            <a:spLocks noChangeArrowheads="1"/>
          </p:cNvSpPr>
          <p:nvPr/>
        </p:nvSpPr>
        <p:spPr bwMode="auto">
          <a:xfrm>
            <a:off x="5734275" y="90405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sp>
        <p:nvSpPr>
          <p:cNvPr id="3" name="Rectangle 6"/>
          <p:cNvSpPr>
            <a:spLocks noChangeArrowheads="1"/>
          </p:cNvSpPr>
          <p:nvPr/>
        </p:nvSpPr>
        <p:spPr bwMode="auto">
          <a:xfrm>
            <a:off x="5695034" y="4123502"/>
            <a:ext cx="2632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7"/>
          <p:cNvSpPr>
            <a:spLocks noChangeArrowheads="1"/>
          </p:cNvSpPr>
          <p:nvPr/>
        </p:nvSpPr>
        <p:spPr bwMode="auto">
          <a:xfrm>
            <a:off x="5696637" y="712387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5696637" y="10114727"/>
            <a:ext cx="26000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GB" altLang="en-US" sz="11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9"/>
          <p:cNvSpPr>
            <a:spLocks noChangeArrowheads="1"/>
          </p:cNvSpPr>
          <p:nvPr/>
        </p:nvSpPr>
        <p:spPr bwMode="auto">
          <a:xfrm>
            <a:off x="5734275" y="13115102"/>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endParaRPr lang="en-GB"/>
          </a:p>
        </p:txBody>
      </p:sp>
      <p:sp>
        <p:nvSpPr>
          <p:cNvPr id="7" name="Rectangle 5"/>
          <p:cNvSpPr>
            <a:spLocks noChangeArrowheads="1"/>
          </p:cNvSpPr>
          <p:nvPr/>
        </p:nvSpPr>
        <p:spPr bwMode="auto">
          <a:xfrm>
            <a:off x="935665" y="74456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9" name="Rectangle 7"/>
          <p:cNvSpPr>
            <a:spLocks noChangeArrowheads="1"/>
          </p:cNvSpPr>
          <p:nvPr/>
        </p:nvSpPr>
        <p:spPr bwMode="auto">
          <a:xfrm>
            <a:off x="935665" y="65738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935665" y="92599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935665" y="119364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6" name="Picture 15" descr="D:\1- SEMESTERS\6th Semester\MAD\Project\Wireframes and Prototype\Admin\Verif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859" y="1298661"/>
            <a:ext cx="1666084" cy="3328274"/>
          </a:xfrm>
          <a:prstGeom prst="rect">
            <a:avLst/>
          </a:prstGeom>
          <a:noFill/>
          <a:ln>
            <a:noFill/>
          </a:ln>
        </p:spPr>
      </p:pic>
      <p:pic>
        <p:nvPicPr>
          <p:cNvPr id="17" name="Picture 16" descr="C:\Users\abcan\Downloads\Compressed\pdftoimage\Donor Request\Donor Request.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2007" y="1298661"/>
            <a:ext cx="1616924" cy="3328274"/>
          </a:xfrm>
          <a:prstGeom prst="rect">
            <a:avLst/>
          </a:prstGeom>
          <a:noFill/>
          <a:ln>
            <a:noFill/>
          </a:ln>
        </p:spPr>
      </p:pic>
      <p:pic>
        <p:nvPicPr>
          <p:cNvPr id="18" name="Picture 17" descr="C:\Users\abcan\Downloads\Compressed\pdftoimage\Needy Request\Needy Request.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51059" y="1298661"/>
            <a:ext cx="1582848" cy="3328274"/>
          </a:xfrm>
          <a:prstGeom prst="rect">
            <a:avLst/>
          </a:prstGeom>
          <a:noFill/>
          <a:ln>
            <a:noFill/>
          </a:ln>
        </p:spPr>
      </p:pic>
    </p:spTree>
    <p:extLst>
      <p:ext uri="{BB962C8B-B14F-4D97-AF65-F5344CB8AC3E}">
        <p14:creationId xmlns:p14="http://schemas.microsoft.com/office/powerpoint/2010/main" val="1220796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6" name="Google Shape;276;p53"/>
          <p:cNvSpPr txBox="1"/>
          <p:nvPr/>
        </p:nvSpPr>
        <p:spPr>
          <a:xfrm>
            <a:off x="323947" y="1399788"/>
            <a:ext cx="4062378" cy="330856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GB" dirty="0" smtClean="0">
                <a:solidFill>
                  <a:srgbClr val="5F6368"/>
                </a:solidFill>
                <a:latin typeface="Open Sans"/>
                <a:ea typeface="Open Sans"/>
                <a:cs typeface="Open Sans"/>
                <a:sym typeface="Open Sans"/>
              </a:rPr>
              <a:t>Needy:</a:t>
            </a:r>
          </a:p>
          <a:p>
            <a:pPr marL="285750" lvl="0" indent="-285750">
              <a:buFont typeface="Arial" panose="020B0604020202020204" pitchFamily="34" charset="0"/>
              <a:buChar char="•"/>
            </a:pP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Signup &gt; Verification Wait</a:t>
            </a:r>
          </a:p>
          <a:p>
            <a:pPr marL="285750" lvl="0" indent="-285750">
              <a:buFont typeface="Arial" panose="020B0604020202020204" pitchFamily="34" charset="0"/>
              <a:buChar char="•"/>
            </a:pP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&gt; </a:t>
            </a: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Forgrt</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Password &gt; Create New &gt; </a:t>
            </a: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endPar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endParaRPr>
          </a:p>
          <a:p>
            <a:pPr marL="285750" lvl="0" indent="-285750">
              <a:buFont typeface="Arial" panose="020B0604020202020204" pitchFamily="34" charset="0"/>
              <a:buChar char="•"/>
            </a:pP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&gt; Home Screen &gt; View Request /  Edit Request / Add Request</a:t>
            </a:r>
          </a:p>
          <a:p>
            <a:pPr marL="285750" lvl="0" indent="-285750">
              <a:buFont typeface="Arial" panose="020B0604020202020204" pitchFamily="34" charset="0"/>
              <a:buChar char="•"/>
            </a:pP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&gt; Home Screen &gt; View Notification</a:t>
            </a:r>
          </a:p>
          <a:p>
            <a:pPr marL="285750" lvl="0" indent="-285750">
              <a:buFont typeface="Arial" panose="020B0604020202020204" pitchFamily="34" charset="0"/>
              <a:buChar char="•"/>
            </a:pPr>
            <a:r>
              <a:rPr lang="en-GB" dirty="0" err="1">
                <a:solidFill>
                  <a:schemeClr val="tx1">
                    <a:lumMod val="75000"/>
                    <a:lumOff val="2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rPr>
              <a:t> &gt; Home Screen &gt; View/Edit </a:t>
            </a:r>
            <a:r>
              <a:rPr lang="en-GB" dirty="0" smtClean="0">
                <a:solidFill>
                  <a:schemeClr val="tx1">
                    <a:lumMod val="75000"/>
                    <a:lumOff val="25000"/>
                  </a:schemeClr>
                </a:solidFill>
                <a:latin typeface="Open Sans" panose="020B0604020202020204" charset="0"/>
                <a:ea typeface="Open Sans" panose="020B0604020202020204" charset="0"/>
                <a:cs typeface="Open Sans" panose="020B0604020202020204" charset="0"/>
              </a:rPr>
              <a:t>Profile</a:t>
            </a:r>
          </a:p>
          <a:p>
            <a:pPr marL="285750" lvl="0" indent="-285750">
              <a:buFont typeface="Arial" panose="020B0604020202020204" pitchFamily="34" charset="0"/>
              <a:buChar char="•"/>
            </a:pPr>
            <a:endPar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endParaRPr>
          </a:p>
          <a:p>
            <a:pPr lvl="0"/>
            <a:r>
              <a:rPr lang="en-GB" dirty="0" smtClean="0">
                <a:solidFill>
                  <a:schemeClr val="tx1">
                    <a:lumMod val="75000"/>
                    <a:lumOff val="25000"/>
                  </a:schemeClr>
                </a:solidFill>
                <a:latin typeface="Open Sans" panose="020B0604020202020204" charset="0"/>
                <a:ea typeface="Open Sans" panose="020B0604020202020204" charset="0"/>
                <a:cs typeface="Open Sans" panose="020B0604020202020204" charset="0"/>
              </a:rPr>
              <a:t>Prototype link:</a:t>
            </a:r>
          </a:p>
          <a:p>
            <a:r>
              <a:rPr lang="en-GB" u="sng" dirty="0">
                <a:hlinkClick r:id="rId3"/>
              </a:rPr>
              <a:t>https://</a:t>
            </a:r>
            <a:r>
              <a:rPr lang="en-GB" u="sng" dirty="0" smtClean="0">
                <a:hlinkClick r:id="rId3"/>
              </a:rPr>
              <a:t>www.figma.com/proto/BLT3NhnzOGRMxuStbWt7lA/Share-Hope?node-id=1-2552&amp;scaling=min-zoom&amp;page-id=0%3A1&amp;starting-point-node-id=1%3A2552</a:t>
            </a:r>
            <a:endParaRPr lang="en-GB" dirty="0"/>
          </a:p>
        </p:txBody>
      </p:sp>
      <p:pic>
        <p:nvPicPr>
          <p:cNvPr id="7" name="Picture 6"/>
          <p:cNvPicPr>
            <a:picLocks noChangeAspect="1"/>
          </p:cNvPicPr>
          <p:nvPr/>
        </p:nvPicPr>
        <p:blipFill>
          <a:blip r:embed="rId4"/>
          <a:stretch>
            <a:fillRect/>
          </a:stretch>
        </p:blipFill>
        <p:spPr>
          <a:xfrm>
            <a:off x="5038718" y="0"/>
            <a:ext cx="3594919" cy="51435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5" name="Google Shape;276;p53"/>
          <p:cNvSpPr txBox="1"/>
          <p:nvPr/>
        </p:nvSpPr>
        <p:spPr>
          <a:xfrm>
            <a:off x="517675" y="1503250"/>
            <a:ext cx="4081656" cy="330856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GB" dirty="0" smtClean="0">
                <a:solidFill>
                  <a:srgbClr val="5F6368"/>
                </a:solidFill>
                <a:latin typeface="Open Sans"/>
                <a:ea typeface="Open Sans"/>
                <a:cs typeface="Open Sans"/>
                <a:sym typeface="Open Sans"/>
              </a:rPr>
              <a:t>Donors:</a:t>
            </a:r>
          </a:p>
          <a:p>
            <a:pPr marL="285750" lvl="0" indent="-285750">
              <a:buFont typeface="Arial" panose="020B0604020202020204" pitchFamily="34" charset="0"/>
              <a:buChar char="•"/>
            </a:pP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Signup &gt; Verification Wait</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a:t>
            </a: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Forgrt</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Password &gt; Create New &gt; </a:t>
            </a: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endPar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endParaRP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Request &gt; Donate</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Donations</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View/Edit Profile</a:t>
            </a:r>
          </a:p>
          <a:p>
            <a:pPr lvl="0"/>
            <a:endPar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endParaRPr>
          </a:p>
          <a:p>
            <a:pPr lvl="0"/>
            <a:r>
              <a:rPr lang="en-GB" dirty="0" smtClean="0">
                <a:solidFill>
                  <a:schemeClr val="tx1">
                    <a:lumMod val="75000"/>
                    <a:lumOff val="25000"/>
                  </a:schemeClr>
                </a:solidFill>
                <a:latin typeface="Open Sans" panose="020B0604020202020204" charset="0"/>
                <a:ea typeface="Open Sans" panose="020B0604020202020204" charset="0"/>
                <a:cs typeface="Open Sans" panose="020B0604020202020204" charset="0"/>
              </a:rPr>
              <a:t>Prototype link:</a:t>
            </a:r>
          </a:p>
          <a:p>
            <a:r>
              <a:rPr lang="en-GB" u="sng" dirty="0">
                <a:hlinkClick r:id="rId3"/>
              </a:rPr>
              <a:t>https://</a:t>
            </a:r>
            <a:r>
              <a:rPr lang="en-GB" u="sng" dirty="0" smtClean="0">
                <a:hlinkClick r:id="rId3"/>
              </a:rPr>
              <a:t>www.figma.com/proto/iYEmMLKtSrVcy8hLubH764/Donor-Share-Hope?node-id=2-1706&amp;scaling=min-zoom&amp;page-id=0%3A1&amp;starting-point-node-id=2%3A1706</a:t>
            </a:r>
            <a:endParaRPr lang="en-GB" dirty="0"/>
          </a:p>
        </p:txBody>
      </p:sp>
      <p:pic>
        <p:nvPicPr>
          <p:cNvPr id="8" name="Picture 7"/>
          <p:cNvPicPr>
            <a:picLocks noChangeAspect="1"/>
          </p:cNvPicPr>
          <p:nvPr/>
        </p:nvPicPr>
        <p:blipFill>
          <a:blip r:embed="rId4"/>
          <a:stretch>
            <a:fillRect/>
          </a:stretch>
        </p:blipFill>
        <p:spPr>
          <a:xfrm>
            <a:off x="5030189" y="0"/>
            <a:ext cx="3677878" cy="5143500"/>
          </a:xfrm>
          <a:prstGeom prst="rect">
            <a:avLst/>
          </a:prstGeom>
        </p:spPr>
      </p:pic>
    </p:spTree>
    <p:extLst>
      <p:ext uri="{BB962C8B-B14F-4D97-AF65-F5344CB8AC3E}">
        <p14:creationId xmlns:p14="http://schemas.microsoft.com/office/powerpoint/2010/main" val="1839769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pic>
        <p:nvPicPr>
          <p:cNvPr id="3" name="Picture 2"/>
          <p:cNvPicPr>
            <a:picLocks noChangeAspect="1"/>
          </p:cNvPicPr>
          <p:nvPr/>
        </p:nvPicPr>
        <p:blipFill>
          <a:blip r:embed="rId3"/>
          <a:stretch>
            <a:fillRect/>
          </a:stretch>
        </p:blipFill>
        <p:spPr>
          <a:xfrm>
            <a:off x="4846839" y="0"/>
            <a:ext cx="3963629" cy="5143500"/>
          </a:xfrm>
          <a:prstGeom prst="rect">
            <a:avLst/>
          </a:prstGeom>
        </p:spPr>
      </p:pic>
      <p:sp>
        <p:nvSpPr>
          <p:cNvPr id="4" name="Google Shape;276;p53"/>
          <p:cNvSpPr txBox="1"/>
          <p:nvPr/>
        </p:nvSpPr>
        <p:spPr>
          <a:xfrm>
            <a:off x="517675" y="1503250"/>
            <a:ext cx="4081656" cy="330856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GB" dirty="0" smtClean="0">
                <a:solidFill>
                  <a:srgbClr val="5F6368"/>
                </a:solidFill>
                <a:latin typeface="Open Sans"/>
                <a:ea typeface="Open Sans"/>
                <a:cs typeface="Open Sans"/>
                <a:sym typeface="Open Sans"/>
              </a:rPr>
              <a:t>Admin:</a:t>
            </a:r>
          </a:p>
          <a:p>
            <a:pPr marL="285750" lvl="0" indent="-285750">
              <a:buFont typeface="Arial" panose="020B0604020202020204" pitchFamily="34" charset="0"/>
              <a:buChar char="•"/>
            </a:pP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Signup &gt; Verification Wait</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a:t>
            </a: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Forgrt</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Password &gt; Create New &gt; </a:t>
            </a: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endPar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endParaRP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Request &gt; Verify</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Donor</a:t>
            </a:r>
          </a:p>
          <a:p>
            <a:pPr marL="285750" lvl="0" indent="-285750">
              <a:buFont typeface="Arial" panose="020B0604020202020204" pitchFamily="34" charset="0"/>
              <a:buChar char="•"/>
            </a:pPr>
            <a:r>
              <a:rPr lang="en-GB"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SignIn</a:t>
            </a:r>
            <a:r>
              <a:rPr lang="en-GB" dirty="0">
                <a:solidFill>
                  <a:schemeClr val="tx1">
                    <a:lumMod val="65000"/>
                    <a:lumOff val="35000"/>
                  </a:schemeClr>
                </a:solidFill>
                <a:latin typeface="Open Sans" panose="020B0604020202020204" charset="0"/>
                <a:ea typeface="Open Sans" panose="020B0604020202020204" charset="0"/>
                <a:cs typeface="Open Sans" panose="020B0604020202020204" charset="0"/>
              </a:rPr>
              <a:t> &gt; Home Screen &gt; View Needy</a:t>
            </a:r>
          </a:p>
          <a:p>
            <a:pPr lvl="0"/>
            <a:endParaRPr lang="en-GB" dirty="0">
              <a:solidFill>
                <a:schemeClr val="tx1">
                  <a:lumMod val="75000"/>
                  <a:lumOff val="25000"/>
                </a:schemeClr>
              </a:solidFill>
              <a:latin typeface="Open Sans" panose="020B0604020202020204" charset="0"/>
              <a:ea typeface="Open Sans" panose="020B0604020202020204" charset="0"/>
              <a:cs typeface="Open Sans" panose="020B0604020202020204" charset="0"/>
            </a:endParaRPr>
          </a:p>
          <a:p>
            <a:pPr lvl="0"/>
            <a:r>
              <a:rPr lang="en-GB" dirty="0" smtClean="0">
                <a:solidFill>
                  <a:schemeClr val="tx1">
                    <a:lumMod val="75000"/>
                    <a:lumOff val="25000"/>
                  </a:schemeClr>
                </a:solidFill>
                <a:latin typeface="Open Sans" panose="020B0604020202020204" charset="0"/>
                <a:ea typeface="Open Sans" panose="020B0604020202020204" charset="0"/>
                <a:cs typeface="Open Sans" panose="020B0604020202020204" charset="0"/>
              </a:rPr>
              <a:t>Prototype link:</a:t>
            </a:r>
          </a:p>
          <a:p>
            <a:r>
              <a:rPr lang="en-GB" u="sng" dirty="0">
                <a:hlinkClick r:id="rId4"/>
              </a:rPr>
              <a:t>https://</a:t>
            </a:r>
            <a:r>
              <a:rPr lang="en-GB" u="sng" dirty="0" smtClean="0">
                <a:hlinkClick r:id="rId4"/>
              </a:rPr>
              <a:t>www.figma.com/proto/qb1Ug008BmEdpYCV6WMK8U/Admin-Share-Hope?node-id=1-1877&amp;scaling=min-zoom&amp;page-id=0%3A1&amp;starting-point-node-id=1%3A1877</a:t>
            </a:r>
            <a:endParaRPr lang="en-GB" dirty="0"/>
          </a:p>
        </p:txBody>
      </p:sp>
    </p:spTree>
    <p:extLst>
      <p:ext uri="{BB962C8B-B14F-4D97-AF65-F5344CB8AC3E}">
        <p14:creationId xmlns:p14="http://schemas.microsoft.com/office/powerpoint/2010/main" val="31802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lvl="0">
              <a:lnSpc>
                <a:spcPct val="150000"/>
              </a:lnSpc>
            </a:pPr>
            <a:r>
              <a:rPr lang="en-GB" sz="1200" dirty="0">
                <a:solidFill>
                  <a:srgbClr val="5F6368"/>
                </a:solidFill>
                <a:latin typeface="Open Sans"/>
                <a:ea typeface="Open Sans"/>
                <a:cs typeface="Open Sans"/>
                <a:sym typeface="Open Sans"/>
              </a:rPr>
              <a:t>According to a study participant, the new UI design for the donations app improved their user experience and made it easier for them to find and donate to causes they care </a:t>
            </a:r>
            <a:r>
              <a:rPr lang="en-GB" sz="1200" dirty="0" smtClean="0">
                <a:solidFill>
                  <a:srgbClr val="5F6368"/>
                </a:solidFill>
                <a:latin typeface="Open Sans"/>
                <a:ea typeface="Open Sans"/>
                <a:cs typeface="Open Sans"/>
                <a:sym typeface="Open Sans"/>
              </a:rPr>
              <a:t>about.</a:t>
            </a:r>
            <a:endParaRPr sz="1200" b="1" dirty="0">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smtClean="0">
                <a:solidFill>
                  <a:srgbClr val="5F6368"/>
                </a:solidFill>
                <a:latin typeface="Open Sans"/>
                <a:ea typeface="Open Sans"/>
                <a:cs typeface="Open Sans"/>
                <a:sym typeface="Open Sans"/>
              </a:rPr>
              <a:t>We have learned to create a design for app that is friendly to user and is easy to interact with.</a:t>
            </a:r>
            <a:endParaRPr sz="1200" b="1" dirty="0">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1629804"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1823454" y="1917800"/>
            <a:ext cx="2049000" cy="1671196"/>
          </a:xfrm>
          <a:prstGeom prst="rect">
            <a:avLst/>
          </a:prstGeom>
          <a:noFill/>
          <a:ln>
            <a:noFill/>
          </a:ln>
        </p:spPr>
        <p:txBody>
          <a:bodyPr spcFirstLastPara="1" wrap="square" lIns="91425" tIns="91425" rIns="91425" bIns="91425" anchor="t" anchorCtr="0">
            <a:spAutoFit/>
          </a:bodyPr>
          <a:lstStyle/>
          <a:p>
            <a:pPr lvl="0" algn="ctr">
              <a:lnSpc>
                <a:spcPct val="115000"/>
              </a:lnSpc>
              <a:buClr>
                <a:schemeClr val="dk1"/>
              </a:buClr>
              <a:buSzPts val="1100"/>
            </a:pPr>
            <a:r>
              <a:rPr lang="en-GB" sz="1200" dirty="0">
                <a:solidFill>
                  <a:srgbClr val="5F6368"/>
                </a:solidFill>
                <a:latin typeface="Open Sans"/>
                <a:ea typeface="Open Sans"/>
                <a:cs typeface="Open Sans"/>
                <a:sym typeface="Open Sans"/>
              </a:rPr>
              <a:t>The next steps in this project would involve conducting further user testing and gathering feedback to continue improving the app's design and functionality.</a:t>
            </a:r>
            <a:endParaRPr sz="1200" dirty="0"/>
          </a:p>
        </p:txBody>
      </p:sp>
      <p:sp>
        <p:nvSpPr>
          <p:cNvPr id="396" name="Google Shape;396;p63"/>
          <p:cNvSpPr/>
          <p:nvPr/>
        </p:nvSpPr>
        <p:spPr>
          <a:xfrm>
            <a:off x="4833954"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5027604" y="1917800"/>
            <a:ext cx="2049000" cy="2095928"/>
          </a:xfrm>
          <a:prstGeom prst="rect">
            <a:avLst/>
          </a:prstGeom>
          <a:noFill/>
          <a:ln>
            <a:noFill/>
          </a:ln>
        </p:spPr>
        <p:txBody>
          <a:bodyPr spcFirstLastPara="1" wrap="square" lIns="91425" tIns="91425" rIns="91425" bIns="91425" anchor="t" anchorCtr="0">
            <a:spAutoFit/>
          </a:bodyPr>
          <a:lstStyle/>
          <a:p>
            <a:pPr lvl="0" algn="ctr">
              <a:lnSpc>
                <a:spcPct val="115000"/>
              </a:lnSpc>
            </a:pPr>
            <a:r>
              <a:rPr lang="en-GB" sz="1200" dirty="0">
                <a:solidFill>
                  <a:srgbClr val="5F6368"/>
                </a:solidFill>
                <a:latin typeface="Open Sans"/>
                <a:ea typeface="Open Sans"/>
                <a:cs typeface="Open Sans"/>
                <a:sym typeface="Open Sans"/>
              </a:rPr>
              <a:t>Additionally, it would be necessary to collaborate with stakeholders, such as non-profit organizations and payment processors, to ensure that the app meets their needs and requirements.</a:t>
            </a:r>
            <a:endParaRPr sz="1200" dirty="0"/>
          </a:p>
        </p:txBody>
      </p:sp>
      <p:sp>
        <p:nvSpPr>
          <p:cNvPr id="400" name="Google Shape;400;p63"/>
          <p:cNvSpPr/>
          <p:nvPr/>
        </p:nvSpPr>
        <p:spPr>
          <a:xfrm>
            <a:off x="2591304"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5795454"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GB" sz="1200" dirty="0" err="1" smtClean="0">
                <a:solidFill>
                  <a:srgbClr val="5F6368"/>
                </a:solidFill>
                <a:latin typeface="Open Sans"/>
                <a:ea typeface="Open Sans"/>
                <a:cs typeface="Open Sans"/>
                <a:sym typeface="Open Sans"/>
              </a:rPr>
              <a:t>Gmails</a:t>
            </a:r>
            <a:endParaRPr lang="en-GB" sz="1200" dirty="0" smtClean="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GB" sz="1200" dirty="0" smtClean="0">
                <a:solidFill>
                  <a:srgbClr val="5F6368"/>
                </a:solidFill>
                <a:latin typeface="Open Sans"/>
                <a:ea typeface="Open Sans"/>
                <a:cs typeface="Open Sans"/>
                <a:sym typeface="Open Sans"/>
              </a:rPr>
              <a:t>Shaheer Arshad: </a:t>
            </a:r>
            <a:r>
              <a:rPr lang="en-GB" sz="1200" dirty="0" smtClean="0">
                <a:solidFill>
                  <a:srgbClr val="5F6368"/>
                </a:solidFill>
                <a:latin typeface="Open Sans"/>
                <a:ea typeface="Open Sans"/>
                <a:cs typeface="Open Sans"/>
                <a:sym typeface="Open Sans"/>
                <a:hlinkClick r:id="rId3"/>
              </a:rPr>
              <a:t>2020cs639@student.uet.edu.pk</a:t>
            </a:r>
            <a:endParaRPr lang="en-GB" sz="1200" dirty="0" smtClean="0">
              <a:solidFill>
                <a:srgbClr val="5F6368"/>
              </a:solidFill>
              <a:latin typeface="Open Sans"/>
              <a:ea typeface="Open Sans"/>
              <a:cs typeface="Open Sans"/>
              <a:sym typeface="Open Sans"/>
            </a:endParaRPr>
          </a:p>
          <a:p>
            <a:pPr lvl="0" algn="ctr">
              <a:lnSpc>
                <a:spcPct val="115000"/>
              </a:lnSpc>
              <a:buClr>
                <a:schemeClr val="dk1"/>
              </a:buClr>
              <a:buSzPts val="1100"/>
            </a:pPr>
            <a:r>
              <a:rPr lang="en-GB" sz="1200" dirty="0" smtClean="0">
                <a:solidFill>
                  <a:srgbClr val="5F6368"/>
                </a:solidFill>
                <a:latin typeface="Open Sans"/>
                <a:ea typeface="Open Sans"/>
                <a:cs typeface="Open Sans"/>
                <a:sym typeface="Open Sans"/>
              </a:rPr>
              <a:t>M. Abdullah: </a:t>
            </a:r>
            <a:r>
              <a:rPr lang="en-GB" sz="1200" dirty="0" smtClean="0">
                <a:solidFill>
                  <a:srgbClr val="5F6368"/>
                </a:solidFill>
                <a:latin typeface="Open Sans"/>
                <a:ea typeface="Open Sans"/>
                <a:cs typeface="Open Sans"/>
                <a:sym typeface="Open Sans"/>
                <a:hlinkClick r:id="rId3"/>
              </a:rPr>
              <a:t>2020cs627@student.uet.edu.pk</a:t>
            </a:r>
            <a:endParaRPr lang="en-GB" sz="1200" dirty="0">
              <a:solidFill>
                <a:srgbClr val="5F6368"/>
              </a:solidFill>
              <a:latin typeface="Open Sans"/>
              <a:ea typeface="Open Sans"/>
              <a:cs typeface="Open Sans"/>
              <a:sym typeface="Open Sans"/>
            </a:endParaRPr>
          </a:p>
          <a:p>
            <a:pPr lvl="0" algn="ctr">
              <a:lnSpc>
                <a:spcPct val="115000"/>
              </a:lnSpc>
              <a:buClr>
                <a:schemeClr val="dk1"/>
              </a:buClr>
              <a:buSzPts val="1100"/>
            </a:pPr>
            <a:r>
              <a:rPr lang="en-GB" sz="1200" dirty="0" smtClean="0">
                <a:solidFill>
                  <a:srgbClr val="5F6368"/>
                </a:solidFill>
                <a:latin typeface="Open Sans"/>
                <a:ea typeface="Open Sans"/>
                <a:cs typeface="Open Sans"/>
                <a:sym typeface="Open Sans"/>
              </a:rPr>
              <a:t>Abdul </a:t>
            </a:r>
            <a:r>
              <a:rPr lang="en-GB" sz="1200" dirty="0" err="1" smtClean="0">
                <a:solidFill>
                  <a:srgbClr val="5F6368"/>
                </a:solidFill>
                <a:latin typeface="Open Sans"/>
                <a:ea typeface="Open Sans"/>
                <a:cs typeface="Open Sans"/>
                <a:sym typeface="Open Sans"/>
              </a:rPr>
              <a:t>Rehman</a:t>
            </a:r>
            <a:r>
              <a:rPr lang="en-GB" sz="1200" dirty="0" smtClean="0">
                <a:solidFill>
                  <a:srgbClr val="5F6368"/>
                </a:solidFill>
                <a:latin typeface="Open Sans"/>
                <a:ea typeface="Open Sans"/>
                <a:cs typeface="Open Sans"/>
                <a:sym typeface="Open Sans"/>
              </a:rPr>
              <a:t>: </a:t>
            </a:r>
            <a:r>
              <a:rPr lang="en-GB" sz="1200" dirty="0" smtClean="0">
                <a:solidFill>
                  <a:srgbClr val="5F6368"/>
                </a:solidFill>
                <a:latin typeface="Open Sans"/>
                <a:ea typeface="Open Sans"/>
                <a:cs typeface="Open Sans"/>
                <a:sym typeface="Open Sans"/>
                <a:hlinkClick r:id="rId3"/>
              </a:rPr>
              <a:t>2020cs640@student.uet.edu.pk</a:t>
            </a:r>
            <a:endParaRPr lang="en-GB" sz="1200" dirty="0">
              <a:solidFill>
                <a:srgbClr val="5F6368"/>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p>
          <a:p>
            <a:pPr marL="0" lvl="0" indent="0" algn="l" rtl="0">
              <a:lnSpc>
                <a:spcPct val="150000"/>
              </a:lnSpc>
              <a:spcBef>
                <a:spcPts val="0"/>
              </a:spcBef>
              <a:spcAft>
                <a:spcPts val="0"/>
              </a:spcAft>
              <a:buNone/>
            </a:pPr>
            <a:r>
              <a:rPr lang="en" sz="1200" dirty="0" smtClean="0">
                <a:solidFill>
                  <a:srgbClr val="5F6368"/>
                </a:solidFill>
                <a:latin typeface="Open Sans"/>
                <a:ea typeface="Open Sans"/>
                <a:cs typeface="Open Sans"/>
                <a:sym typeface="Open Sans"/>
              </a:rPr>
              <a:t>UI/UX creator</a:t>
            </a:r>
            <a:endParaRPr sz="1200" b="1"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U</a:t>
            </a:r>
            <a:r>
              <a:rPr lang="en" sz="1200" dirty="0" smtClean="0">
                <a:solidFill>
                  <a:srgbClr val="5F6368"/>
                </a:solidFill>
                <a:latin typeface="Open Sans"/>
                <a:ea typeface="Open Sans"/>
                <a:cs typeface="Open Sans"/>
                <a:sym typeface="Open Sans"/>
              </a:rPr>
              <a:t>ser </a:t>
            </a:r>
            <a:r>
              <a:rPr lang="en" sz="1200" dirty="0">
                <a:solidFill>
                  <a:srgbClr val="5F6368"/>
                </a:solidFill>
                <a:latin typeface="Open Sans"/>
                <a:ea typeface="Open Sans"/>
                <a:cs typeface="Open Sans"/>
                <a:sym typeface="Open Sans"/>
              </a:rPr>
              <a:t>research, </a:t>
            </a:r>
            <a:r>
              <a:rPr lang="en" sz="1200" dirty="0" smtClean="0">
                <a:solidFill>
                  <a:srgbClr val="5F6368"/>
                </a:solidFill>
                <a:latin typeface="Open Sans"/>
                <a:ea typeface="Open Sans"/>
                <a:cs typeface="Open Sans"/>
                <a:sym typeface="Open Sans"/>
              </a:rPr>
              <a:t>Wireframing</a:t>
            </a:r>
            <a:r>
              <a:rPr lang="en" sz="1200" dirty="0">
                <a:solidFill>
                  <a:srgbClr val="5F6368"/>
                </a:solidFill>
                <a:latin typeface="Open Sans"/>
                <a:ea typeface="Open Sans"/>
                <a:cs typeface="Open Sans"/>
                <a:sym typeface="Open Sans"/>
              </a:rPr>
              <a:t>, </a:t>
            </a:r>
            <a:r>
              <a:rPr lang="en" sz="1200" dirty="0" smtClean="0">
                <a:solidFill>
                  <a:srgbClr val="5F6368"/>
                </a:solidFill>
                <a:latin typeface="Open Sans"/>
                <a:ea typeface="Open Sans"/>
                <a:cs typeface="Open Sans"/>
                <a:sym typeface="Open Sans"/>
              </a:rPr>
              <a:t>Prototyping. </a:t>
            </a:r>
            <a:endParaRPr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818099"/>
            <a:ext cx="7136100" cy="821733"/>
          </a:xfrm>
          <a:prstGeom prst="rect">
            <a:avLst/>
          </a:prstGeom>
          <a:noFill/>
          <a:ln>
            <a:noFill/>
          </a:ln>
        </p:spPr>
        <p:txBody>
          <a:bodyPr spcFirstLastPara="1" wrap="square" lIns="0" tIns="91425" rIns="91425" bIns="91425" anchor="t" anchorCtr="0">
            <a:spAutoFit/>
          </a:bodyPr>
          <a:lstStyle/>
          <a:p>
            <a:pPr lvl="0" algn="ctr">
              <a:lnSpc>
                <a:spcPct val="115000"/>
              </a:lnSpc>
            </a:pPr>
            <a:r>
              <a:rPr lang="en-GB" sz="1200" dirty="0">
                <a:solidFill>
                  <a:srgbClr val="5F6368"/>
                </a:solidFill>
                <a:latin typeface="Open Sans"/>
                <a:ea typeface="Open Sans"/>
                <a:cs typeface="Open Sans"/>
                <a:sym typeface="Open Sans"/>
              </a:rPr>
              <a:t>It's a common observation in our daily lives that many people around us are in need of donations and support, but they often don't receive enough help to meet their needs due to various reasons such as lack of awareness, limited resources, or insufficient outreach efforts.</a:t>
            </a:r>
            <a:endParaRPr sz="1200" b="1" dirty="0">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952304" y="2008850"/>
            <a:ext cx="1872600" cy="830966"/>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smtClean="0">
                <a:solidFill>
                  <a:srgbClr val="EA4335"/>
                </a:solidFill>
                <a:latin typeface="Open Sans SemiBold"/>
                <a:ea typeface="Open Sans SemiBold"/>
                <a:cs typeface="Open Sans SemiBold"/>
                <a:sym typeface="Open Sans SemiBold"/>
              </a:rPr>
              <a:t>Identifying the Needies</a:t>
            </a:r>
            <a:endParaRPr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952304" y="2825821"/>
            <a:ext cx="1872600" cy="1671196"/>
          </a:xfrm>
          <a:prstGeom prst="rect">
            <a:avLst/>
          </a:prstGeom>
          <a:noFill/>
          <a:ln>
            <a:noFill/>
          </a:ln>
        </p:spPr>
        <p:txBody>
          <a:bodyPr spcFirstLastPara="1" wrap="square" lIns="0" tIns="91425" rIns="91425" bIns="91425" anchor="t" anchorCtr="0">
            <a:spAutoFit/>
          </a:bodyPr>
          <a:lstStyle/>
          <a:p>
            <a:pPr lvl="0" algn="ctr">
              <a:lnSpc>
                <a:spcPct val="115000"/>
              </a:lnSpc>
            </a:pPr>
            <a:r>
              <a:rPr lang="en-GB" sz="1200" dirty="0">
                <a:solidFill>
                  <a:srgbClr val="5F6368"/>
                </a:solidFill>
                <a:latin typeface="Open Sans"/>
                <a:ea typeface="Open Sans"/>
                <a:cs typeface="Open Sans"/>
                <a:sym typeface="Open Sans"/>
              </a:rPr>
              <a:t>It's essential to identify the target audience for the donations app and understand their needs and preferences to create a relevant and user-friendly app.</a:t>
            </a:r>
            <a:endParaRPr sz="1200" dirty="0"/>
          </a:p>
        </p:txBody>
      </p:sp>
      <p:sp>
        <p:nvSpPr>
          <p:cNvPr id="205" name="Google Shape;205;p46"/>
          <p:cNvSpPr txBox="1"/>
          <p:nvPr/>
        </p:nvSpPr>
        <p:spPr>
          <a:xfrm>
            <a:off x="3670910"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E</a:t>
            </a:r>
            <a:r>
              <a:rPr lang="en" dirty="0" smtClean="0">
                <a:solidFill>
                  <a:srgbClr val="EA4335"/>
                </a:solidFill>
                <a:latin typeface="Open Sans SemiBold"/>
                <a:ea typeface="Open Sans SemiBold"/>
                <a:cs typeface="Open Sans SemiBold"/>
                <a:sym typeface="Open Sans SemiBold"/>
              </a:rPr>
              <a:t>nsurity of Donation</a:t>
            </a:r>
            <a:endParaRPr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3670922" y="2522475"/>
            <a:ext cx="1872600" cy="1883562"/>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smtClean="0">
                <a:solidFill>
                  <a:srgbClr val="5F6368"/>
                </a:solidFill>
                <a:latin typeface="Open Sans"/>
                <a:ea typeface="Open Sans"/>
                <a:cs typeface="Open Sans"/>
                <a:sym typeface="Open Sans"/>
              </a:rPr>
              <a:t>The Donors are to be ensured that they are donating the right person without having any third party involved who might not do the work as the donor intended.</a:t>
            </a:r>
            <a:endParaRPr sz="1200" dirty="0"/>
          </a:p>
        </p:txBody>
      </p:sp>
      <p:sp>
        <p:nvSpPr>
          <p:cNvPr id="207" name="Google Shape;207;p46"/>
          <p:cNvSpPr txBox="1"/>
          <p:nvPr/>
        </p:nvSpPr>
        <p:spPr>
          <a:xfrm>
            <a:off x="6223160"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smtClean="0">
                <a:solidFill>
                  <a:srgbClr val="EA4335"/>
                </a:solidFill>
                <a:latin typeface="Open Sans SemiBold"/>
                <a:ea typeface="Open Sans SemiBold"/>
                <a:cs typeface="Open Sans SemiBold"/>
                <a:sym typeface="Open Sans SemiBold"/>
              </a:rPr>
              <a:t>Getting the help</a:t>
            </a:r>
            <a:endParaRPr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6223160" y="2522475"/>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smtClean="0">
                <a:solidFill>
                  <a:srgbClr val="5F6368"/>
                </a:solidFill>
                <a:latin typeface="Open Sans"/>
                <a:ea typeface="Open Sans"/>
                <a:cs typeface="Open Sans"/>
                <a:sym typeface="Open Sans"/>
              </a:rPr>
              <a:t>Needies get the money direct in hand to fulfil th</a:t>
            </a:r>
            <a:r>
              <a:rPr lang="en-GB" sz="1200" dirty="0" err="1" smtClean="0">
                <a:solidFill>
                  <a:srgbClr val="5F6368"/>
                </a:solidFill>
                <a:latin typeface="Open Sans"/>
                <a:ea typeface="Open Sans"/>
                <a:cs typeface="Open Sans"/>
                <a:sym typeface="Open Sans"/>
              </a:rPr>
              <a:t>ei</a:t>
            </a:r>
            <a:r>
              <a:rPr lang="en" sz="1200" dirty="0" smtClean="0">
                <a:solidFill>
                  <a:srgbClr val="5F6368"/>
                </a:solidFill>
                <a:latin typeface="Open Sans"/>
                <a:ea typeface="Open Sans"/>
                <a:cs typeface="Open Sans"/>
                <a:sym typeface="Open Sans"/>
              </a:rPr>
              <a:t>r needs and have a relief from th</a:t>
            </a:r>
            <a:r>
              <a:rPr lang="en-GB" sz="1200" dirty="0" err="1" smtClean="0">
                <a:solidFill>
                  <a:srgbClr val="5F6368"/>
                </a:solidFill>
                <a:latin typeface="Open Sans"/>
                <a:ea typeface="Open Sans"/>
                <a:cs typeface="Open Sans"/>
                <a:sym typeface="Open Sans"/>
              </a:rPr>
              <a:t>ei</a:t>
            </a:r>
            <a:r>
              <a:rPr lang="en" sz="1200" dirty="0" smtClean="0">
                <a:solidFill>
                  <a:srgbClr val="5F6368"/>
                </a:solidFill>
                <a:latin typeface="Open Sans"/>
                <a:ea typeface="Open Sans"/>
                <a:cs typeface="Open Sans"/>
                <a:sym typeface="Open Sans"/>
              </a:rPr>
              <a:t>r worries.</a:t>
            </a:r>
            <a:endParaRPr sz="1200" dirty="0"/>
          </a:p>
        </p:txBody>
      </p:sp>
      <p:sp>
        <p:nvSpPr>
          <p:cNvPr id="211" name="Google Shape;211;p46"/>
          <p:cNvSpPr/>
          <p:nvPr/>
        </p:nvSpPr>
        <p:spPr>
          <a:xfrm>
            <a:off x="1631966"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4350572"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6902816"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Saad</a:t>
            </a:r>
            <a:endParaRPr sz="2400" b="1" dirty="0">
              <a:solidFill>
                <a:srgbClr val="5F6368"/>
              </a:solidFill>
              <a:latin typeface="Open Sans"/>
              <a:ea typeface="Open Sans"/>
              <a:cs typeface="Open Sans"/>
              <a:sym typeface="Open Sans"/>
            </a:endParaRPr>
          </a:p>
        </p:txBody>
      </p:sp>
      <p:sp>
        <p:nvSpPr>
          <p:cNvPr id="221" name="Google Shape;221;p47"/>
          <p:cNvSpPr txBox="1"/>
          <p:nvPr/>
        </p:nvSpPr>
        <p:spPr>
          <a:xfrm>
            <a:off x="517675" y="1674400"/>
            <a:ext cx="21846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smtClean="0">
                <a:solidFill>
                  <a:srgbClr val="5F6368"/>
                </a:solidFill>
                <a:latin typeface="Open Sans"/>
                <a:ea typeface="Open Sans"/>
                <a:cs typeface="Open Sans"/>
                <a:sym typeface="Open Sans"/>
              </a:rPr>
              <a:t>Saad </a:t>
            </a:r>
            <a:r>
              <a:rPr lang="en" dirty="0">
                <a:solidFill>
                  <a:srgbClr val="5F6368"/>
                </a:solidFill>
                <a:latin typeface="Open Sans"/>
                <a:ea typeface="Open Sans"/>
                <a:cs typeface="Open Sans"/>
                <a:sym typeface="Open Sans"/>
              </a:rPr>
              <a:t>is </a:t>
            </a:r>
            <a:r>
              <a:rPr lang="en" dirty="0" smtClean="0">
                <a:solidFill>
                  <a:srgbClr val="5F6368"/>
                </a:solidFill>
                <a:latin typeface="Open Sans"/>
                <a:ea typeface="Open Sans"/>
                <a:cs typeface="Open Sans"/>
                <a:sym typeface="Open Sans"/>
              </a:rPr>
              <a:t>an Enterprenure</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who needs </a:t>
            </a:r>
            <a:r>
              <a:rPr lang="en" dirty="0" smtClean="0">
                <a:solidFill>
                  <a:srgbClr val="5F6368"/>
                </a:solidFill>
                <a:latin typeface="Open Sans"/>
                <a:ea typeface="Open Sans"/>
                <a:cs typeface="Open Sans"/>
                <a:sym typeface="Open Sans"/>
              </a:rPr>
              <a:t>to donate to the poor </a:t>
            </a:r>
            <a:r>
              <a:rPr lang="en" dirty="0">
                <a:solidFill>
                  <a:srgbClr val="5F6368"/>
                </a:solidFill>
                <a:latin typeface="Open Sans"/>
                <a:ea typeface="Open Sans"/>
                <a:cs typeface="Open Sans"/>
                <a:sym typeface="Open Sans"/>
              </a:rPr>
              <a:t>b</a:t>
            </a:r>
            <a:r>
              <a:rPr lang="en" dirty="0" smtClean="0">
                <a:solidFill>
                  <a:srgbClr val="5F6368"/>
                </a:solidFill>
                <a:latin typeface="Open Sans"/>
                <a:ea typeface="Open Sans"/>
                <a:cs typeface="Open Sans"/>
                <a:sym typeface="Open Sans"/>
              </a:rPr>
              <a:t>ecause God has gifted him with wealth.</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pic>
        <p:nvPicPr>
          <p:cNvPr id="2" name="Picture 1"/>
          <p:cNvPicPr>
            <a:picLocks noChangeAspect="1"/>
          </p:cNvPicPr>
          <p:nvPr/>
        </p:nvPicPr>
        <p:blipFill rotWithShape="1">
          <a:blip r:embed="rId3"/>
          <a:srcRect l="1672" b="2122"/>
          <a:stretch/>
        </p:blipFill>
        <p:spPr>
          <a:xfrm>
            <a:off x="3040912" y="961493"/>
            <a:ext cx="5628754" cy="31533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Sarah</a:t>
            </a:r>
            <a:endParaRPr sz="2400" b="1" dirty="0">
              <a:solidFill>
                <a:srgbClr val="5F6368"/>
              </a:solidFill>
              <a:latin typeface="Open Sans"/>
              <a:ea typeface="Open Sans"/>
              <a:cs typeface="Open Sans"/>
              <a:sym typeface="Open Sans"/>
            </a:endParaRPr>
          </a:p>
        </p:txBody>
      </p:sp>
      <p:sp>
        <p:nvSpPr>
          <p:cNvPr id="221" name="Google Shape;221;p47"/>
          <p:cNvSpPr txBox="1"/>
          <p:nvPr/>
        </p:nvSpPr>
        <p:spPr>
          <a:xfrm>
            <a:off x="517675" y="1366023"/>
            <a:ext cx="2184600" cy="276995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smtClean="0">
                <a:solidFill>
                  <a:srgbClr val="5F6368"/>
                </a:solidFill>
                <a:latin typeface="Open Sans"/>
                <a:ea typeface="Open Sans"/>
                <a:cs typeface="Open Sans"/>
                <a:sym typeface="Open Sans"/>
              </a:rPr>
              <a:t>Sarah is a widow</a:t>
            </a:r>
            <a:r>
              <a:rPr lang="en" dirty="0">
                <a:solidFill>
                  <a:srgbClr val="5F6368"/>
                </a:solidFill>
                <a:latin typeface="Open Sans"/>
                <a:ea typeface="Open Sans"/>
                <a:cs typeface="Open Sans"/>
                <a:sym typeface="Open Sans"/>
              </a:rPr>
              <a:t> </a:t>
            </a:r>
            <a:r>
              <a:rPr lang="en" dirty="0" smtClean="0">
                <a:solidFill>
                  <a:srgbClr val="5F6368"/>
                </a:solidFill>
                <a:latin typeface="Open Sans"/>
                <a:ea typeface="Open Sans"/>
                <a:cs typeface="Open Sans"/>
                <a:sym typeface="Open Sans"/>
              </a:rPr>
              <a:t>who needs help to raise her children because she solely cannot manage all the things after death of her husband.</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pic>
        <p:nvPicPr>
          <p:cNvPr id="3" name="Picture 2"/>
          <p:cNvPicPr>
            <a:picLocks noChangeAspect="1"/>
          </p:cNvPicPr>
          <p:nvPr/>
        </p:nvPicPr>
        <p:blipFill>
          <a:blip r:embed="rId3"/>
          <a:stretch>
            <a:fillRect/>
          </a:stretch>
        </p:blipFill>
        <p:spPr>
          <a:xfrm>
            <a:off x="2871985" y="1078450"/>
            <a:ext cx="5953038" cy="3345106"/>
          </a:xfrm>
          <a:prstGeom prst="rect">
            <a:avLst/>
          </a:prstGeom>
        </p:spPr>
      </p:pic>
    </p:spTree>
    <p:extLst>
      <p:ext uri="{BB962C8B-B14F-4D97-AF65-F5344CB8AC3E}">
        <p14:creationId xmlns:p14="http://schemas.microsoft.com/office/powerpoint/2010/main" val="40973967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1291</Words>
  <Application>Microsoft Office PowerPoint</Application>
  <PresentationFormat>On-screen Show (16:9)</PresentationFormat>
  <Paragraphs>230</Paragraphs>
  <Slides>40</Slides>
  <Notes>40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Calibri</vt:lpstr>
      <vt:lpstr>Open Sans</vt:lpstr>
      <vt:lpstr>Google Sans Medium</vt:lpstr>
      <vt:lpstr>Times New Roman</vt:lpstr>
      <vt:lpstr>Arial</vt:lpstr>
      <vt:lpstr>Open Sans SemiBold</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Shaheer Arshad</cp:lastModifiedBy>
  <cp:revision>20</cp:revision>
  <dcterms:modified xsi:type="dcterms:W3CDTF">2023-04-16T23:33:01Z</dcterms:modified>
</cp:coreProperties>
</file>