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Google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4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077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357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smtClean="0">
                <a:solidFill>
                  <a:srgbClr val="1967D2"/>
                </a:solidFill>
                <a:latin typeface="Google Sans"/>
                <a:ea typeface="Google Sans"/>
                <a:cs typeface="Google Sans"/>
                <a:sym typeface="Google Sans"/>
              </a:rPr>
              <a:t>Saad</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40</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GB" dirty="0" smtClean="0">
                <a:solidFill>
                  <a:schemeClr val="dk1"/>
                </a:solidFill>
                <a:latin typeface="Google Sans"/>
                <a:ea typeface="Google Sans"/>
                <a:cs typeface="Google Sans"/>
                <a:sym typeface="Google Sans"/>
              </a:rPr>
              <a:t>M.Phil.</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Lahore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Married with family</a:t>
            </a:r>
          </a:p>
          <a:p>
            <a:pPr lvl="0">
              <a:buSzPts val="1400"/>
            </a:pPr>
            <a:r>
              <a:rPr lang="en-GB" dirty="0"/>
              <a:t>E</a:t>
            </a:r>
            <a:r>
              <a:rPr lang="en-GB" dirty="0" smtClean="0"/>
              <a:t>ntrepreneur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lvl="0" algn="ctr">
              <a:buSzPts val="1800"/>
            </a:pPr>
            <a:r>
              <a:rPr lang="en" sz="1800" i="1" u="none" strike="noStrike" cap="none" dirty="0" smtClean="0">
                <a:solidFill>
                  <a:srgbClr val="000000"/>
                </a:solidFill>
                <a:latin typeface="Google Sans"/>
                <a:ea typeface="Google Sans"/>
                <a:cs typeface="Google Sans"/>
                <a:sym typeface="Google Sans"/>
              </a:rPr>
              <a:t>“</a:t>
            </a:r>
            <a:r>
              <a:rPr lang="en-GB" dirty="0"/>
              <a:t>I believe that we all have a responsibility to make the world a better place, and I'm proud to do my part by supporting causes I'm passionate about.</a:t>
            </a:r>
            <a:r>
              <a:rPr lang="en" sz="1800" i="1" u="none" strike="noStrike" cap="none" dirty="0" smtClean="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46575" y="1324386"/>
            <a:ext cx="2522700" cy="21624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Find NGOs and charities that align with his values and support causes close to his heart </a:t>
            </a:r>
            <a:r>
              <a:rPr lang="en-GB" sz="900" dirty="0" smtClean="0">
                <a:latin typeface="Google Sans"/>
                <a:ea typeface="Google Sans"/>
                <a:cs typeface="Google Sans"/>
                <a:sym typeface="Google Sans"/>
              </a:rPr>
              <a:t>.</a:t>
            </a:r>
          </a:p>
          <a:p>
            <a:pPr marL="457200" lvl="0" indent="-317500" algn="just">
              <a:buSzPts val="1400"/>
              <a:buFont typeface="Google Sans"/>
              <a:buChar char="●"/>
            </a:pPr>
            <a:r>
              <a:rPr lang="en-GB" sz="900" dirty="0">
                <a:latin typeface="Google Sans"/>
                <a:ea typeface="Google Sans"/>
                <a:cs typeface="Google Sans"/>
                <a:sym typeface="Google Sans"/>
              </a:rPr>
              <a:t>Make a positive impact on society by supporting causes he cares about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Use a user-friendly and efficient donations app that makes the process of donating simple and </a:t>
            </a:r>
            <a:r>
              <a:rPr lang="en-GB" sz="900" dirty="0" smtClean="0">
                <a:latin typeface="Google Sans"/>
                <a:ea typeface="Google Sans"/>
                <a:cs typeface="Google Sans"/>
                <a:sym typeface="Google Sans"/>
              </a:rPr>
              <a:t>secure</a:t>
            </a:r>
            <a:endParaRPr sz="9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323571"/>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Difficulty finding NGOs and charities that align with his values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Concerns about the transparency and accountability of the donations app and the NGOs/charities it supports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Time-consuming donation process that requires too much effort or is not user-friendly</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lgn="just">
              <a:buSzPts val="1400"/>
            </a:pPr>
            <a:r>
              <a:rPr lang="en-GB" sz="1100" dirty="0" err="1" smtClean="0">
                <a:latin typeface="Google Sans"/>
                <a:ea typeface="Google Sans"/>
                <a:cs typeface="Google Sans"/>
                <a:sym typeface="Google Sans"/>
              </a:rPr>
              <a:t>Saad</a:t>
            </a:r>
            <a:r>
              <a:rPr lang="en-GB" sz="1100" dirty="0" smtClean="0">
                <a:latin typeface="Google Sans"/>
                <a:ea typeface="Google Sans"/>
                <a:cs typeface="Google Sans"/>
                <a:sym typeface="Google Sans"/>
              </a:rPr>
              <a:t> </a:t>
            </a:r>
            <a:r>
              <a:rPr lang="en-GB" sz="1100" dirty="0">
                <a:latin typeface="Google Sans"/>
                <a:ea typeface="Google Sans"/>
                <a:cs typeface="Google Sans"/>
                <a:sym typeface="Google Sans"/>
              </a:rPr>
              <a:t>is a 40-year-old successful entrepreneur who has always believed in giving back to society. He donates regularly to NGOs and charities that support causes close to his heart. Mark has heard about the donations app from his friend and is interested in using it to find new NGOs and charities to support. He is tech-savvy and has no issues navigating online platforms.</a:t>
            </a:r>
            <a:endParaRPr sz="1100" i="0" u="none" strike="noStrike" cap="none" dirty="0">
              <a:solidFill>
                <a:srgbClr val="000000"/>
              </a:solidFill>
              <a:latin typeface="Google Sans"/>
              <a:ea typeface="Google Sans"/>
              <a:cs typeface="Google Sans"/>
              <a:sym typeface="Google Sans"/>
            </a:endParaRPr>
          </a:p>
        </p:txBody>
      </p:sp>
      <p:pic>
        <p:nvPicPr>
          <p:cNvPr id="4098" name="Picture 2" descr="Businessman - Free peo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4" y="264293"/>
            <a:ext cx="2955231" cy="2955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GB" sz="1900" b="1" dirty="0">
                <a:solidFill>
                  <a:srgbClr val="1967D2"/>
                </a:solidFill>
                <a:latin typeface="Google Sans"/>
                <a:ea typeface="Google Sans"/>
                <a:cs typeface="Google Sans"/>
                <a:sym typeface="Google Sans"/>
              </a:rPr>
              <a:t>Sarah</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11987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3</a:t>
            </a:r>
            <a:r>
              <a:rPr lang="en-US" dirty="0" smtClean="0">
                <a:latin typeface="Google Sans"/>
                <a:ea typeface="Google Sans"/>
                <a:cs typeface="Google Sans"/>
                <a:sym typeface="Google Sans"/>
              </a:rPr>
              <a:t>2</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dirty="0">
                <a:solidFill>
                  <a:schemeClr val="dk1"/>
                </a:solidFill>
                <a:latin typeface="Google Sans"/>
                <a:ea typeface="Google Sans"/>
                <a:cs typeface="Google Sans"/>
                <a:sym typeface="Google Sans"/>
              </a:rPr>
              <a:t>High School</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Lahore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Widowed with family</a:t>
            </a: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Wholesaler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44549"/>
            <a:ext cx="5035800" cy="1125476"/>
          </a:xfrm>
          <a:prstGeom prst="rect">
            <a:avLst/>
          </a:prstGeom>
          <a:noFill/>
          <a:ln>
            <a:noFill/>
          </a:ln>
        </p:spPr>
        <p:txBody>
          <a:bodyPr spcFirstLastPara="1" wrap="square" lIns="91425" tIns="91425" rIns="91425" bIns="91425" anchor="ctr" anchorCtr="0">
            <a:noAutofit/>
          </a:bodyPr>
          <a:lstStyle/>
          <a:p>
            <a:pPr lvl="0" algn="ctr">
              <a:buSzPts val="1800"/>
            </a:pPr>
            <a:r>
              <a:rPr lang="en" sz="1800" i="1" u="none" strike="noStrike" cap="none" dirty="0" smtClean="0">
                <a:solidFill>
                  <a:srgbClr val="000000"/>
                </a:solidFill>
                <a:latin typeface="Google Sans"/>
                <a:ea typeface="Google Sans"/>
                <a:cs typeface="Google Sans"/>
                <a:sym typeface="Google Sans"/>
              </a:rPr>
              <a:t>“</a:t>
            </a:r>
            <a:r>
              <a:rPr lang="en-GB" sz="1800" i="1" dirty="0">
                <a:latin typeface="Google Sans"/>
                <a:ea typeface="Google Sans"/>
                <a:cs typeface="Google Sans"/>
                <a:sym typeface="Google Sans"/>
              </a:rPr>
              <a:t>I believe that we all have a responsibility to make the world a better place, and I'm proud to do my part by supporting causes I'm passionate about.</a:t>
            </a:r>
            <a:r>
              <a:rPr lang="en" sz="1800" i="1" u="none" strike="noStrike" cap="none" dirty="0" smtClean="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46575" y="1352011"/>
            <a:ext cx="2522700" cy="21624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Access financial assistance from NGOs and donors to support herself and her child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sym typeface="Google Sans"/>
              </a:rPr>
              <a:t>Have a secure and easy-to-use authentication process that protects her personal information </a:t>
            </a:r>
            <a:endParaRPr lang="en-GB" sz="900" dirty="0" smtClean="0">
              <a:latin typeface="Google Sans"/>
              <a:sym typeface="Google Sans"/>
            </a:endParaRPr>
          </a:p>
          <a:p>
            <a:pPr marL="457200" lvl="0" indent="-317500" algn="just">
              <a:buSzPts val="1400"/>
              <a:buFont typeface="Google Sans"/>
              <a:buChar char="●"/>
            </a:pPr>
            <a:r>
              <a:rPr lang="en-GB" sz="900" dirty="0">
                <a:latin typeface="Google Sans"/>
                <a:sym typeface="Google Sans"/>
              </a:rPr>
              <a:t>Find a way to get back on her feet and provide for her </a:t>
            </a:r>
            <a:r>
              <a:rPr lang="en-GB" sz="900" dirty="0" smtClean="0">
                <a:latin typeface="Google Sans"/>
                <a:sym typeface="Google Sans"/>
              </a:rPr>
              <a:t>family</a:t>
            </a:r>
            <a:endParaRPr sz="9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352011"/>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Concerns about sharing personal information and financial details online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smtClean="0">
                <a:latin typeface="Google Sans"/>
                <a:ea typeface="Google Sans"/>
                <a:cs typeface="Google Sans"/>
                <a:sym typeface="Google Sans"/>
              </a:rPr>
              <a:t>Limited </a:t>
            </a:r>
            <a:r>
              <a:rPr lang="en-GB" sz="900" dirty="0">
                <a:latin typeface="Google Sans"/>
                <a:ea typeface="Google Sans"/>
                <a:cs typeface="Google Sans"/>
                <a:sym typeface="Google Sans"/>
              </a:rPr>
              <a:t>access to resources and difficulty finding the right NGOs and </a:t>
            </a:r>
            <a:r>
              <a:rPr lang="en-GB" sz="900" dirty="0" smtClean="0">
                <a:latin typeface="Google Sans"/>
                <a:ea typeface="Google Sans"/>
                <a:cs typeface="Google Sans"/>
                <a:sym typeface="Google Sans"/>
              </a:rPr>
              <a:t>donors </a:t>
            </a:r>
            <a:r>
              <a:rPr lang="en-GB" sz="900" dirty="0">
                <a:latin typeface="Google Sans"/>
                <a:ea typeface="Google Sans"/>
                <a:cs typeface="Google Sans"/>
                <a:sym typeface="Google Sans"/>
              </a:rPr>
              <a:t>to help </a:t>
            </a:r>
            <a:r>
              <a:rPr lang="en-GB" sz="900" dirty="0" smtClean="0">
                <a:latin typeface="Google Sans"/>
                <a:ea typeface="Google Sans"/>
                <a:cs typeface="Google Sans"/>
                <a:sym typeface="Google Sans"/>
              </a:rPr>
              <a:t>her</a:t>
            </a:r>
          </a:p>
          <a:p>
            <a:pPr marL="457200" indent="-317500" algn="just">
              <a:buSzPts val="1400"/>
              <a:buFont typeface="Google Sans"/>
              <a:buChar char="●"/>
            </a:pPr>
            <a:r>
              <a:rPr lang="en-GB" sz="900" dirty="0">
                <a:latin typeface="Google Sans"/>
                <a:ea typeface="Google Sans"/>
                <a:cs typeface="Google Sans"/>
                <a:sym typeface="Google Sans"/>
              </a:rPr>
              <a:t>Fear of fraud or identity theft </a:t>
            </a:r>
          </a:p>
          <a:p>
            <a:pPr marL="457200" lvl="0" indent="-317500" algn="just">
              <a:buSzPts val="1400"/>
              <a:buFont typeface="Google Sans"/>
              <a:buChar char="●"/>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lgn="just">
              <a:buSzPts val="1400"/>
            </a:pPr>
            <a:r>
              <a:rPr lang="en-GB" sz="1100" dirty="0">
                <a:latin typeface="Google Sans"/>
                <a:ea typeface="Google Sans"/>
                <a:cs typeface="Google Sans"/>
                <a:sym typeface="Google Sans"/>
              </a:rPr>
              <a:t>Sarah is a 32-year-old single mother who lost her job during the pandemic. She has a 5-year-old son to take care of and is struggling to make ends meet. Sarah has heard about the donations app from her friend and is interested in seeking help from NGOs and donors. However, she is </a:t>
            </a:r>
            <a:r>
              <a:rPr lang="en-GB" sz="1100" dirty="0" err="1">
                <a:latin typeface="Google Sans"/>
                <a:ea typeface="Google Sans"/>
                <a:cs typeface="Google Sans"/>
                <a:sym typeface="Google Sans"/>
              </a:rPr>
              <a:t>skeptical</a:t>
            </a:r>
            <a:r>
              <a:rPr lang="en-GB" sz="1100" dirty="0">
                <a:latin typeface="Google Sans"/>
                <a:ea typeface="Google Sans"/>
                <a:cs typeface="Google Sans"/>
                <a:sym typeface="Google Sans"/>
              </a:rPr>
              <a:t> about sharing her personal information and financial details online. Sarah needs a simple and secure authentication process that protects her data and provides her with access to the donations she needs.</a:t>
            </a:r>
            <a:endParaRPr sz="1100" i="0" u="none" strike="noStrike" cap="none" dirty="0">
              <a:solidFill>
                <a:srgbClr val="000000"/>
              </a:solidFill>
              <a:latin typeface="Google Sans"/>
              <a:ea typeface="Google Sans"/>
              <a:cs typeface="Google Sans"/>
              <a:sym typeface="Google Sans"/>
            </a:endParaRPr>
          </a:p>
        </p:txBody>
      </p:sp>
      <p:pic>
        <p:nvPicPr>
          <p:cNvPr id="3074" name="Picture 2" descr="Woman - Free peo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63" y="359950"/>
            <a:ext cx="2859574" cy="2859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GB" sz="1900" b="1" dirty="0" smtClean="0">
                <a:solidFill>
                  <a:srgbClr val="1967D2"/>
                </a:solidFill>
                <a:latin typeface="Google Sans"/>
                <a:ea typeface="Google Sans"/>
                <a:cs typeface="Google Sans"/>
                <a:sym typeface="Google Sans"/>
              </a:rPr>
              <a:t>Ashraf</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11987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smtClean="0">
                <a:solidFill>
                  <a:srgbClr val="000000"/>
                </a:solidFill>
                <a:latin typeface="Google Sans"/>
                <a:ea typeface="Google Sans"/>
                <a:cs typeface="Google Sans"/>
                <a:sym typeface="Google Sans"/>
              </a:rPr>
              <a:t>45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GB" dirty="0" smtClean="0">
                <a:solidFill>
                  <a:schemeClr val="dk1"/>
                </a:solidFill>
                <a:latin typeface="Google Sans"/>
                <a:ea typeface="Google Sans"/>
                <a:cs typeface="Google Sans"/>
                <a:sym typeface="Google Sans"/>
              </a:rPr>
              <a:t>Middle School</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Lahore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Married</a:t>
            </a:r>
            <a:r>
              <a:rPr lang="en-US" dirty="0" smtClean="0">
                <a:latin typeface="Google Sans"/>
                <a:ea typeface="Google Sans"/>
                <a:cs typeface="Google Sans"/>
                <a:sym typeface="Google Sans"/>
              </a:rPr>
              <a:t> with family</a:t>
            </a: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Framer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44549"/>
            <a:ext cx="5035800" cy="1125476"/>
          </a:xfrm>
          <a:prstGeom prst="rect">
            <a:avLst/>
          </a:prstGeom>
          <a:noFill/>
          <a:ln>
            <a:noFill/>
          </a:ln>
        </p:spPr>
        <p:txBody>
          <a:bodyPr spcFirstLastPara="1" wrap="square" lIns="91425" tIns="91425" rIns="91425" bIns="91425" anchor="ctr" anchorCtr="0">
            <a:noAutofit/>
          </a:bodyPr>
          <a:lstStyle/>
          <a:p>
            <a:pPr lvl="0" algn="ctr">
              <a:buSzPts val="1800"/>
            </a:pPr>
            <a:r>
              <a:rPr lang="en" sz="1800" i="1" u="none" strike="noStrike" cap="none" dirty="0" smtClean="0">
                <a:solidFill>
                  <a:srgbClr val="000000"/>
                </a:solidFill>
                <a:latin typeface="Google Sans"/>
                <a:ea typeface="Google Sans"/>
                <a:cs typeface="Google Sans"/>
                <a:sym typeface="Google Sans"/>
              </a:rPr>
              <a:t>“</a:t>
            </a:r>
            <a:r>
              <a:rPr lang="en-GB" sz="1800" i="1" dirty="0">
                <a:latin typeface="Google Sans"/>
                <a:ea typeface="Google Sans"/>
                <a:cs typeface="Google Sans"/>
                <a:sym typeface="Google Sans"/>
              </a:rPr>
              <a:t>Life may be tough, but I'm tougher. I'll keep working hard and fighting for my family and my farm.</a:t>
            </a:r>
            <a:r>
              <a:rPr lang="en" sz="1800" i="1" u="none" strike="noStrike" cap="none" dirty="0" smtClean="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46575" y="1352011"/>
            <a:ext cx="2522700" cy="21624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Get financial assistance to keep his farm running and provide for his family </a:t>
            </a:r>
            <a:endParaRPr lang="en-GB" sz="900" dirty="0" smtClean="0">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sym typeface="Google Sans"/>
              </a:rPr>
              <a:t>Navigate the donations app with ease, despite his limited </a:t>
            </a:r>
            <a:r>
              <a:rPr lang="en-GB" sz="900" dirty="0" smtClean="0">
                <a:latin typeface="Google Sans"/>
                <a:sym typeface="Google Sans"/>
              </a:rPr>
              <a:t>tech-savviness</a:t>
            </a:r>
          </a:p>
          <a:p>
            <a:pPr marL="457200" lvl="0" indent="-317500" algn="just">
              <a:buSzPts val="1400"/>
              <a:buFont typeface="Google Sans"/>
              <a:buChar char="●"/>
            </a:pPr>
            <a:r>
              <a:rPr lang="en-GB" sz="900" dirty="0">
                <a:latin typeface="Google Sans"/>
                <a:sym typeface="Google Sans"/>
              </a:rPr>
              <a:t>Find the right NGOs and donors who can help him in his specific situation</a:t>
            </a:r>
            <a:endParaRPr sz="9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352011"/>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Limited access to technology and internet connectivity in his rural </a:t>
            </a:r>
            <a:r>
              <a:rPr lang="en-GB" sz="900" dirty="0" smtClean="0">
                <a:latin typeface="Google Sans"/>
                <a:ea typeface="Google Sans"/>
                <a:cs typeface="Google Sans"/>
                <a:sym typeface="Google Sans"/>
              </a:rPr>
              <a:t>area</a:t>
            </a:r>
          </a:p>
          <a:p>
            <a:pPr marL="457200" lvl="0" indent="-317500" algn="just">
              <a:buSzPts val="1400"/>
              <a:buFont typeface="Google Sans"/>
              <a:buChar char="●"/>
            </a:pPr>
            <a:r>
              <a:rPr lang="en-GB" sz="900" dirty="0">
                <a:latin typeface="Google Sans"/>
                <a:ea typeface="Google Sans"/>
                <a:cs typeface="Google Sans"/>
                <a:sym typeface="Google Sans"/>
              </a:rPr>
              <a:t>Difficulty navigating online platforms and filling out </a:t>
            </a:r>
            <a:r>
              <a:rPr lang="en-GB" sz="900" dirty="0" smtClean="0">
                <a:latin typeface="Google Sans"/>
                <a:ea typeface="Google Sans"/>
                <a:cs typeface="Google Sans"/>
                <a:sym typeface="Google Sans"/>
              </a:rPr>
              <a:t>forms</a:t>
            </a:r>
          </a:p>
          <a:p>
            <a:pPr marL="457200" lvl="0" indent="-317500" algn="just">
              <a:buSzPts val="1400"/>
              <a:buFont typeface="Google Sans"/>
              <a:buChar char="●"/>
            </a:pPr>
            <a:r>
              <a:rPr lang="en-GB" sz="900" dirty="0">
                <a:latin typeface="Google Sans"/>
                <a:ea typeface="Google Sans"/>
                <a:cs typeface="Google Sans"/>
                <a:sym typeface="Google Sans"/>
              </a:rPr>
              <a:t>Limited knowledge of the NGOs and donors available to him</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lgn="just">
              <a:buSzPts val="1400"/>
            </a:pPr>
            <a:r>
              <a:rPr lang="en-GB" sz="1100" dirty="0" smtClean="0">
                <a:latin typeface="Google Sans"/>
                <a:ea typeface="Google Sans"/>
                <a:cs typeface="Google Sans"/>
                <a:sym typeface="Google Sans"/>
              </a:rPr>
              <a:t>Ashraf is </a:t>
            </a:r>
            <a:r>
              <a:rPr lang="en-GB" sz="1100" dirty="0">
                <a:latin typeface="Google Sans"/>
                <a:ea typeface="Google Sans"/>
                <a:cs typeface="Google Sans"/>
                <a:sym typeface="Google Sans"/>
              </a:rPr>
              <a:t>a 45-year-old farmer living in a rural area. He has been hit hard by the recent drought and has lost his crops. Raj needs financial assistance to sustain his family and keep his farm running. He is not tech-savvy and finds it challenging to navigate online platforms. Raj needs a user-friendly authentication process that is easy to follow and provides him with step-by-step guidance.</a:t>
            </a:r>
            <a:endParaRPr sz="1100" i="0" u="none" strike="noStrike" cap="none" dirty="0">
              <a:solidFill>
                <a:srgbClr val="000000"/>
              </a:solidFill>
              <a:latin typeface="Google Sans"/>
              <a:ea typeface="Google Sans"/>
              <a:cs typeface="Google Sans"/>
              <a:sym typeface="Google Sans"/>
            </a:endParaRPr>
          </a:p>
        </p:txBody>
      </p:sp>
      <p:pic>
        <p:nvPicPr>
          <p:cNvPr id="1028" name="Picture 4" descr="Farmer - Free social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3" y="473088"/>
            <a:ext cx="2696393" cy="269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99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GB" sz="1900" b="1" dirty="0" smtClean="0">
                <a:solidFill>
                  <a:srgbClr val="1967D2"/>
                </a:solidFill>
                <a:latin typeface="Google Sans"/>
                <a:ea typeface="Google Sans"/>
                <a:cs typeface="Google Sans"/>
                <a:sym typeface="Google Sans"/>
              </a:rPr>
              <a:t>Amina</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11987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a:latin typeface="Google Sans"/>
                <a:ea typeface="Google Sans"/>
                <a:cs typeface="Google Sans"/>
                <a:sym typeface="Google Sans"/>
              </a:rPr>
              <a:t>3</a:t>
            </a:r>
            <a:r>
              <a:rPr lang="en-GB" sz="1400" i="0" u="none" strike="noStrike" cap="none" dirty="0" smtClean="0">
                <a:solidFill>
                  <a:srgbClr val="000000"/>
                </a:solidFill>
                <a:latin typeface="Google Sans"/>
                <a:ea typeface="Google Sans"/>
                <a:cs typeface="Google Sans"/>
                <a:sym typeface="Google Sans"/>
              </a:rPr>
              <a:t>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GB" dirty="0" smtClean="0">
                <a:solidFill>
                  <a:schemeClr val="dk1"/>
                </a:solidFill>
                <a:latin typeface="Google Sans"/>
                <a:ea typeface="Google Sans"/>
                <a:cs typeface="Google Sans"/>
                <a:sym typeface="Google Sans"/>
              </a:rPr>
              <a:t>M. Phil.</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Lahore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Single</a:t>
            </a:r>
            <a:endParaRPr lang="en-US" dirty="0" smtClean="0">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NGO manager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44549"/>
            <a:ext cx="5035800" cy="1125476"/>
          </a:xfrm>
          <a:prstGeom prst="rect">
            <a:avLst/>
          </a:prstGeom>
          <a:noFill/>
          <a:ln>
            <a:noFill/>
          </a:ln>
        </p:spPr>
        <p:txBody>
          <a:bodyPr spcFirstLastPara="1" wrap="square" lIns="91425" tIns="91425" rIns="91425" bIns="91425" anchor="ctr" anchorCtr="0">
            <a:noAutofit/>
          </a:bodyPr>
          <a:lstStyle/>
          <a:p>
            <a:pPr lvl="0" algn="ctr">
              <a:buSzPts val="1800"/>
            </a:pPr>
            <a:r>
              <a:rPr lang="en" sz="1800" i="1" u="none" strike="noStrike" cap="none" dirty="0" smtClean="0">
                <a:solidFill>
                  <a:srgbClr val="000000"/>
                </a:solidFill>
                <a:latin typeface="Google Sans"/>
                <a:ea typeface="Google Sans"/>
                <a:cs typeface="Google Sans"/>
                <a:sym typeface="Google Sans"/>
              </a:rPr>
              <a:t>“</a:t>
            </a:r>
            <a:r>
              <a:rPr lang="en-GB" sz="1800" i="1" dirty="0">
                <a:latin typeface="Google Sans"/>
                <a:ea typeface="Google Sans"/>
                <a:cs typeface="Google Sans"/>
                <a:sym typeface="Google Sans"/>
              </a:rPr>
              <a:t>I'm passionate about making a positive impact in my community, and with the help of the donations app, we can create a brighter future for the </a:t>
            </a:r>
            <a:r>
              <a:rPr lang="en-GB" sz="1800" i="1" dirty="0" smtClean="0">
                <a:latin typeface="Google Sans"/>
                <a:ea typeface="Google Sans"/>
                <a:cs typeface="Google Sans"/>
                <a:sym typeface="Google Sans"/>
              </a:rPr>
              <a:t>people </a:t>
            </a:r>
            <a:r>
              <a:rPr lang="en-GB" sz="1800" i="1" dirty="0">
                <a:latin typeface="Google Sans"/>
                <a:ea typeface="Google Sans"/>
                <a:cs typeface="Google Sans"/>
                <a:sym typeface="Google Sans"/>
              </a:rPr>
              <a:t>in </a:t>
            </a:r>
            <a:r>
              <a:rPr lang="en-GB" sz="1800" i="1" dirty="0" smtClean="0">
                <a:latin typeface="Google Sans"/>
                <a:ea typeface="Google Sans"/>
                <a:cs typeface="Google Sans"/>
                <a:sym typeface="Google Sans"/>
              </a:rPr>
              <a:t>need.</a:t>
            </a:r>
            <a:r>
              <a:rPr lang="en" sz="1800" i="1" u="none" strike="noStrike" cap="none" dirty="0" smtClean="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46575" y="1352011"/>
            <a:ext cx="2522700" cy="21624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Raise funds to support the NGO's projects and </a:t>
            </a:r>
            <a:r>
              <a:rPr lang="en-GB" sz="900" dirty="0" smtClean="0">
                <a:latin typeface="Google Sans"/>
                <a:ea typeface="Google Sans"/>
                <a:cs typeface="Google Sans"/>
                <a:sym typeface="Google Sans"/>
              </a:rPr>
              <a:t>initiatives</a:t>
            </a:r>
          </a:p>
          <a:p>
            <a:pPr marL="457200" lvl="0" indent="-317500" algn="just">
              <a:buSzPts val="1400"/>
              <a:buFont typeface="Google Sans"/>
              <a:buChar char="●"/>
            </a:pPr>
            <a:r>
              <a:rPr lang="en-GB" sz="900" dirty="0">
                <a:latin typeface="Google Sans"/>
                <a:sym typeface="Google Sans"/>
              </a:rPr>
              <a:t>Expand the NGO's outreach and impact by reaching new donors and supporters through the donations </a:t>
            </a:r>
            <a:r>
              <a:rPr lang="en-GB" sz="900" dirty="0" smtClean="0">
                <a:latin typeface="Google Sans"/>
                <a:sym typeface="Google Sans"/>
              </a:rPr>
              <a:t>app</a:t>
            </a:r>
          </a:p>
          <a:p>
            <a:pPr marL="457200" lvl="0" indent="-317500" algn="just">
              <a:buSzPts val="1400"/>
              <a:buFont typeface="Google Sans"/>
              <a:buChar char="●"/>
            </a:pPr>
            <a:r>
              <a:rPr lang="en-GB" sz="900" dirty="0">
                <a:latin typeface="Google Sans"/>
                <a:sym typeface="Google Sans"/>
              </a:rPr>
              <a:t>Build partnerships and collaborations with other NGOs, charities, and donors who share the same vision and values</a:t>
            </a:r>
            <a:endParaRPr sz="9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352011"/>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lvl="0" indent="-317500" algn="just">
              <a:buSzPts val="1400"/>
              <a:buFont typeface="Google Sans"/>
              <a:buChar char="●"/>
            </a:pPr>
            <a:r>
              <a:rPr lang="en-GB" sz="900" dirty="0">
                <a:latin typeface="Google Sans"/>
                <a:ea typeface="Google Sans"/>
                <a:cs typeface="Google Sans"/>
                <a:sym typeface="Google Sans"/>
              </a:rPr>
              <a:t>Limited resources and funding for the NGO's </a:t>
            </a:r>
            <a:r>
              <a:rPr lang="en-GB" sz="900" dirty="0" smtClean="0">
                <a:latin typeface="Google Sans"/>
                <a:ea typeface="Google Sans"/>
                <a:cs typeface="Google Sans"/>
                <a:sym typeface="Google Sans"/>
              </a:rPr>
              <a:t>projects</a:t>
            </a:r>
          </a:p>
          <a:p>
            <a:pPr marL="457200" lvl="0" indent="-317500" algn="just">
              <a:buSzPts val="1400"/>
              <a:buFont typeface="Google Sans"/>
              <a:buChar char="●"/>
            </a:pPr>
            <a:r>
              <a:rPr lang="en-GB" sz="900" dirty="0">
                <a:latin typeface="Google Sans"/>
                <a:ea typeface="Google Sans"/>
                <a:cs typeface="Google Sans"/>
                <a:sym typeface="Google Sans"/>
              </a:rPr>
              <a:t>Difficulty reaching new donors and supporters and building long-term relationships with </a:t>
            </a:r>
            <a:r>
              <a:rPr lang="en-GB" sz="900" dirty="0" smtClean="0">
                <a:latin typeface="Google Sans"/>
                <a:ea typeface="Google Sans"/>
                <a:cs typeface="Google Sans"/>
                <a:sym typeface="Google Sans"/>
              </a:rPr>
              <a:t>them</a:t>
            </a:r>
          </a:p>
          <a:p>
            <a:pPr marL="457200" lvl="0" indent="-317500" algn="just">
              <a:buSzPts val="1400"/>
              <a:buFont typeface="Google Sans"/>
              <a:buChar char="●"/>
            </a:pPr>
            <a:r>
              <a:rPr lang="en-GB" sz="900" dirty="0">
                <a:latin typeface="Google Sans"/>
                <a:ea typeface="Google Sans"/>
                <a:cs typeface="Google Sans"/>
                <a:sym typeface="Google Sans"/>
              </a:rPr>
              <a:t>Concerns about the transparency and accountability of the donations app and the impact of its support on the NGO's projects and initiatives</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lgn="just">
              <a:buSzPts val="1400"/>
            </a:pPr>
            <a:r>
              <a:rPr lang="en-GB" sz="1100" dirty="0" smtClean="0">
                <a:latin typeface="Google Sans"/>
                <a:ea typeface="Google Sans"/>
                <a:cs typeface="Google Sans"/>
                <a:sym typeface="Google Sans"/>
              </a:rPr>
              <a:t>Amina </a:t>
            </a:r>
            <a:r>
              <a:rPr lang="en-GB" sz="1100" dirty="0">
                <a:latin typeface="Google Sans"/>
                <a:ea typeface="Google Sans"/>
                <a:cs typeface="Google Sans"/>
                <a:sym typeface="Google Sans"/>
              </a:rPr>
              <a:t>is a 35-year-old NGO manager who is passionate about making a positive impact in her community. She has been working in the </a:t>
            </a:r>
            <a:r>
              <a:rPr lang="en-GB" sz="1100" dirty="0" err="1">
                <a:latin typeface="Google Sans"/>
                <a:ea typeface="Google Sans"/>
                <a:cs typeface="Google Sans"/>
                <a:sym typeface="Google Sans"/>
              </a:rPr>
              <a:t>nonprofit</a:t>
            </a:r>
            <a:r>
              <a:rPr lang="en-GB" sz="1100" dirty="0">
                <a:latin typeface="Google Sans"/>
                <a:ea typeface="Google Sans"/>
                <a:cs typeface="Google Sans"/>
                <a:sym typeface="Google Sans"/>
              </a:rPr>
              <a:t> sector for over a decade and has a wealth of experience in managing projects, fundraising, and building partnerships. Anna has recently joined an NGO that works on improving the education and well-being of children in underprivileged communities. She is looking to use the donations app to raise funds for the NGO's projects and expand its outreach.</a:t>
            </a:r>
            <a:endParaRPr sz="1100" i="0" u="none" strike="noStrike" cap="none" dirty="0">
              <a:solidFill>
                <a:srgbClr val="000000"/>
              </a:solidFill>
              <a:latin typeface="Google Sans"/>
              <a:ea typeface="Google Sans"/>
              <a:cs typeface="Google Sans"/>
              <a:sym typeface="Google Sans"/>
            </a:endParaRPr>
          </a:p>
        </p:txBody>
      </p:sp>
      <p:pic>
        <p:nvPicPr>
          <p:cNvPr id="2050" name="Picture 2" descr="Woman - Free peo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66" y="401756"/>
            <a:ext cx="2817768" cy="281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85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825</Words>
  <Application>Microsoft Office PowerPoint</Application>
  <PresentationFormat>On-screen Show (16:9)</PresentationFormat>
  <Paragraphs>84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Google Sans</vt:lpstr>
      <vt:lpstr>Arial</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Shaheer Arshad</cp:lastModifiedBy>
  <cp:revision>9</cp:revision>
  <dcterms:modified xsi:type="dcterms:W3CDTF">2023-04-04T18:18:31Z</dcterms:modified>
</cp:coreProperties>
</file>