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69" r:id="rId2"/>
    <p:sldId id="593" r:id="rId3"/>
    <p:sldId id="613" r:id="rId4"/>
    <p:sldId id="594" r:id="rId5"/>
    <p:sldId id="604" r:id="rId6"/>
    <p:sldId id="606" r:id="rId7"/>
    <p:sldId id="607" r:id="rId8"/>
    <p:sldId id="608" r:id="rId9"/>
    <p:sldId id="609" r:id="rId10"/>
    <p:sldId id="610" r:id="rId11"/>
    <p:sldId id="611" r:id="rId12"/>
    <p:sldId id="614" r:id="rId13"/>
    <p:sldId id="612" r:id="rId14"/>
    <p:sldId id="616" r:id="rId15"/>
    <p:sldId id="615" r:id="rId16"/>
    <p:sldId id="617" r:id="rId17"/>
    <p:sldId id="618" r:id="rId18"/>
    <p:sldId id="619" r:id="rId19"/>
    <p:sldId id="620" r:id="rId20"/>
    <p:sldId id="621" r:id="rId21"/>
    <p:sldId id="622" r:id="rId22"/>
    <p:sldId id="624" r:id="rId23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99FF"/>
    <a:srgbClr val="CC6600"/>
    <a:srgbClr val="CCFFCC"/>
    <a:srgbClr val="FF0000"/>
    <a:srgbClr val="0000CC"/>
    <a:srgbClr val="FFCC99"/>
    <a:srgbClr val="FF9966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861" autoAdjust="0"/>
    <p:restoredTop sz="90929"/>
  </p:normalViewPr>
  <p:slideViewPr>
    <p:cSldViewPr>
      <p:cViewPr>
        <p:scale>
          <a:sx n="75" d="100"/>
          <a:sy n="75" d="100"/>
        </p:scale>
        <p:origin x="-76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84"/>
    </p:cViewPr>
  </p:sorterViewPr>
  <p:notesViewPr>
    <p:cSldViewPr>
      <p:cViewPr>
        <p:scale>
          <a:sx n="75" d="100"/>
          <a:sy n="75" d="100"/>
        </p:scale>
        <p:origin x="-1818" y="456"/>
      </p:cViewPr>
      <p:guideLst>
        <p:guide orient="horz" pos="3131"/>
        <p:guide pos="214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t" anchorCtr="0" compatLnSpc="1">
            <a:prstTxWarp prst="textNoShape">
              <a:avLst/>
            </a:prstTxWarp>
          </a:bodyPr>
          <a:lstStyle>
            <a:lvl1pPr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b" anchorCtr="0" compatLnSpc="1">
            <a:prstTxWarp prst="textNoShape">
              <a:avLst/>
            </a:prstTxWarp>
          </a:bodyPr>
          <a:lstStyle>
            <a:lvl1pPr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6A260EF1-29B7-44DE-A915-62920266761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t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t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73637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2813"/>
            <a:ext cx="4995863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b" anchorCtr="0" compatLnSpc="1">
            <a:prstTxWarp prst="textNoShape">
              <a:avLst/>
            </a:prstTxWarp>
          </a:bodyPr>
          <a:lstStyle>
            <a:lvl1pPr defTabSz="96996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45625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98" tIns="48498" rIns="96998" bIns="48498" numCol="1" anchor="b" anchorCtr="0" compatLnSpc="1">
            <a:prstTxWarp prst="textNoShape">
              <a:avLst/>
            </a:prstTxWarp>
          </a:bodyPr>
          <a:lstStyle>
            <a:lvl1pPr algn="r" defTabSz="969963">
              <a:defRPr sz="1300"/>
            </a:lvl1pPr>
          </a:lstStyle>
          <a:p>
            <a:pPr>
              <a:defRPr/>
            </a:pPr>
            <a:fld id="{42A63C67-161E-4A3E-BA00-5806B4FE021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68F32-BCF8-4374-A2DC-036322F2B1A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36B49-CF09-4822-BAE1-4F6F291486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36B49-CF09-4822-BAE1-4F6F2914864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0B7FB8-760D-4E84-9B4B-A4B2FAEE234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87DD3-5C9D-4B74-BE3E-0AB5DF41978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D9A55-3418-43D4-89F2-91C14F28C80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18B1C-43B6-4CF2-B174-403FD536B04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7121-F5B8-4BB7-9C52-71D2B9DD0F7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5FDE3-24A0-493A-9C32-288D8548C7F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F689F-B08D-4891-9542-776EE7F0829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0F221-4A5B-4ECB-9307-58D16513950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AB6C2-276C-4AB6-9D0F-49B685C1FAB1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5A-6960-4A9D-9AD7-5760C6A4E11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525A2-1FC5-4906-BB5D-8C610E6E3E6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990BD-3E9D-475E-A9B3-441F16C5F1B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fr-FR" smtClean="0"/>
              <a:t>Fall 2007 SCM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smtClean="0"/>
              <a:t>1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C8D65EF8-C431-453B-AF54-F276E5742577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5122"/>
          <p:cNvSpPr txBox="1">
            <a:spLocks noChangeArrowheads="1"/>
          </p:cNvSpPr>
          <p:nvPr/>
        </p:nvSpPr>
        <p:spPr bwMode="auto">
          <a:xfrm>
            <a:off x="1115616" y="2708920"/>
            <a:ext cx="6840759" cy="3496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</a:rPr>
              <a:t>Learning objectives :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Introduce fundamental concepts of system theory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Understand features of event-driven dynamic systems</a:t>
            </a:r>
          </a:p>
          <a:p>
            <a:pPr marL="457200" indent="-457200" eaLnBrk="1" hangingPunct="1">
              <a:spcBef>
                <a:spcPct val="20000"/>
              </a:spcBef>
            </a:pPr>
            <a:endParaRPr lang="en-US" sz="2000" dirty="0" smtClean="0">
              <a:solidFill>
                <a:schemeClr val="tx2"/>
              </a:solidFill>
              <a:latin typeface="Arial" charset="0"/>
            </a:endParaRP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2600" b="1" dirty="0" smtClean="0">
                <a:solidFill>
                  <a:schemeClr val="tx2"/>
                </a:solidFill>
                <a:latin typeface="Arial" charset="0"/>
              </a:rPr>
              <a:t>Textbook :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C. </a:t>
            </a:r>
            <a:r>
              <a:rPr lang="en-US" sz="2000" dirty="0" err="1" smtClean="0">
                <a:solidFill>
                  <a:schemeClr val="tx2"/>
                </a:solidFill>
                <a:latin typeface="Arial" charset="0"/>
              </a:rPr>
              <a:t>Cassandras</a:t>
            </a: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 and S. </a:t>
            </a:r>
            <a:r>
              <a:rPr lang="en-US" sz="2000" dirty="0" err="1" smtClean="0">
                <a:solidFill>
                  <a:schemeClr val="tx2"/>
                </a:solidFill>
                <a:latin typeface="Arial" charset="0"/>
              </a:rPr>
              <a:t>Lafortune</a:t>
            </a:r>
            <a:r>
              <a:rPr lang="en-US" sz="2000" dirty="0" smtClean="0">
                <a:solidFill>
                  <a:schemeClr val="tx2"/>
                </a:solidFill>
                <a:latin typeface="Arial" charset="0"/>
              </a:rPr>
              <a:t>, Introduction to Discrete Event Systems, Springer, 2007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ftp://xie@public.sjtu.edu.cn or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fttp://public.sjtu.edu.cn (user: </a:t>
            </a:r>
            <a:r>
              <a:rPr lang="en-US" sz="2000" b="1" dirty="0" err="1" smtClean="0">
                <a:solidFill>
                  <a:srgbClr val="FF0000"/>
                </a:solidFill>
                <a:latin typeface="Arial" charset="0"/>
              </a:rPr>
              <a:t>xie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Arial" charset="0"/>
              </a:rPr>
              <a:t>passwd</a:t>
            </a:r>
            <a:r>
              <a:rPr lang="en-US" sz="2000" b="1" dirty="0" smtClean="0">
                <a:solidFill>
                  <a:srgbClr val="FF0000"/>
                </a:solidFill>
                <a:latin typeface="Arial" charset="0"/>
              </a:rPr>
              <a:t>: public)</a:t>
            </a:r>
          </a:p>
        </p:txBody>
      </p:sp>
      <p:sp>
        <p:nvSpPr>
          <p:cNvPr id="2052" name="Rectangle 5124"/>
          <p:cNvSpPr>
            <a:spLocks noChangeArrowheads="1"/>
          </p:cNvSpPr>
          <p:nvPr/>
        </p:nvSpPr>
        <p:spPr bwMode="auto">
          <a:xfrm>
            <a:off x="685800" y="1556792"/>
            <a:ext cx="800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Arial" charset="0"/>
              </a:rPr>
              <a:t>Chapter </a:t>
            </a:r>
            <a:r>
              <a:rPr lang="en-US" sz="3200" b="1" dirty="0">
                <a:solidFill>
                  <a:schemeClr val="accent2"/>
                </a:solidFill>
                <a:latin typeface="Arial" charset="0"/>
              </a:rPr>
              <a:t>I</a:t>
            </a:r>
          </a:p>
          <a:p>
            <a:pPr algn="ctr"/>
            <a:r>
              <a:rPr lang="en-US" sz="3200" b="1" dirty="0" smtClean="0">
                <a:solidFill>
                  <a:schemeClr val="accent2"/>
                </a:solidFill>
                <a:latin typeface="Arial" charset="0"/>
              </a:rPr>
              <a:t>Introduction to discrete event systems </a:t>
            </a:r>
            <a:endParaRPr lang="en-US" sz="3200" b="1" dirty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2053" name="Picture 5125" descr="C:\Documents and Settings\xie\Bureau\logoEMSE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81000"/>
            <a:ext cx="42291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System dynamics : </a:t>
            </a:r>
            <a:r>
              <a:rPr lang="en-US" sz="2600" b="1" dirty="0" smtClean="0">
                <a:solidFill>
                  <a:srgbClr val="FF0000"/>
                </a:solidFill>
                <a:latin typeface="Arial" charset="0"/>
              </a:rPr>
              <a:t>sample path</a:t>
            </a:r>
            <a:endParaRPr lang="en-US" sz="2600" b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835696" y="1988840"/>
          <a:ext cx="4149680" cy="1727622"/>
        </p:xfrm>
        <a:graphic>
          <a:graphicData uri="http://schemas.openxmlformats.org/presentationml/2006/ole">
            <p:oleObj spid="_x0000_s48132" name="Picture" r:id="rId4" imgW="3115440" imgH="12960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Discrete system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The system is observed at regular intervals at time t = </a:t>
            </a:r>
            <a:r>
              <a:rPr lang="en-US" dirty="0" err="1" smtClean="0"/>
              <a:t>n</a:t>
            </a:r>
            <a:r>
              <a:rPr lang="en-US" dirty="0" err="1" smtClean="0">
                <a:latin typeface="Symbol" pitchFamily="18" charset="2"/>
              </a:rPr>
              <a:t>D</a:t>
            </a:r>
            <a:r>
              <a:rPr lang="en-US" dirty="0" smtClean="0"/>
              <a:t> for all constant elementary period </a:t>
            </a:r>
            <a:r>
              <a:rPr lang="en-US" dirty="0" smtClean="0">
                <a:latin typeface="Symbol" pitchFamily="18" charset="2"/>
              </a:rPr>
              <a:t>D</a:t>
            </a:r>
            <a:r>
              <a:rPr lang="en-US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1259632" y="2636912"/>
          <a:ext cx="3417888" cy="560387"/>
        </p:xfrm>
        <a:graphic>
          <a:graphicData uri="http://schemas.openxmlformats.org/presentationml/2006/ole">
            <p:oleObj spid="_x0000_s49154" name="Equation" r:id="rId4" imgW="1320480" imgH="215640" progId="Equation.DSMT4">
              <p:embed/>
            </p:oleObj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1331640" y="3356992"/>
          <a:ext cx="2170113" cy="560387"/>
        </p:xfrm>
        <a:graphic>
          <a:graphicData uri="http://schemas.openxmlformats.org/presentationml/2006/ole">
            <p:oleObj spid="_x0000_s49157" name="Equation" r:id="rId5" imgW="838080" imgH="215640" progId="Equation.DSMT4">
              <p:embed/>
            </p:oleObj>
          </a:graphicData>
        </a:graphic>
      </p:graphicFrame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403648" y="4293096"/>
          <a:ext cx="4896544" cy="1707052"/>
        </p:xfrm>
        <a:graphic>
          <a:graphicData uri="http://schemas.openxmlformats.org/presentationml/2006/ole">
            <p:oleObj spid="_x0000_s49158" name="Picture" r:id="rId6" imgW="3118177" imgH="108653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403648" y="1916832"/>
            <a:ext cx="6408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A </a:t>
            </a:r>
            <a:r>
              <a:rPr lang="en-US" sz="4800" b="1" dirty="0" err="1" smtClean="0"/>
              <a:t>queueing</a:t>
            </a:r>
            <a:r>
              <a:rPr lang="en-US" sz="4800" b="1" dirty="0" smtClean="0"/>
              <a:t> system</a:t>
            </a:r>
            <a:endParaRPr lang="en-US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State of the system :</a:t>
            </a:r>
          </a:p>
          <a:p>
            <a:pPr marL="355600" indent="-355600"/>
            <a:r>
              <a:rPr lang="en-US" dirty="0" smtClean="0"/>
              <a:t>	x(t) =  number of customers in the system</a:t>
            </a:r>
          </a:p>
          <a:p>
            <a:pPr marL="355600" indent="-355600"/>
            <a:endParaRPr lang="en-US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Random customer arrivals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Random service times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FIFO service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971600" y="4365104"/>
          <a:ext cx="7433515" cy="1152128"/>
        </p:xfrm>
        <a:graphic>
          <a:graphicData uri="http://schemas.openxmlformats.org/presentationml/2006/ole">
            <p:oleObj spid="_x0000_s57349" name="Picture" r:id="rId4" imgW="4372560" imgH="67680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827584" y="548680"/>
            <a:ext cx="7416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en-US" b="1" dirty="0" smtClean="0"/>
              <a:t>System dynamic </a:t>
            </a:r>
            <a:endParaRPr lang="en-US" dirty="0" smtClean="0"/>
          </a:p>
          <a:p>
            <a:r>
              <a:rPr lang="en-US" dirty="0" smtClean="0"/>
              <a:t>The state of the system remains unchanged except at the following instants (</a:t>
            </a:r>
            <a:r>
              <a:rPr lang="en-US" b="1" dirty="0" smtClean="0"/>
              <a:t>events</a:t>
            </a:r>
            <a:r>
              <a:rPr lang="en-US" dirty="0" smtClean="0"/>
              <a:t>)</a:t>
            </a:r>
          </a:p>
          <a:p>
            <a:pPr marL="355600" indent="-355600">
              <a:buFont typeface="Arial" pitchFamily="34" charset="0"/>
              <a:buChar char="•"/>
            </a:pPr>
            <a:endParaRPr lang="en-US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arrival times </a:t>
            </a:r>
            <a:r>
              <a:rPr lang="en-US" i="1" dirty="0" smtClean="0"/>
              <a:t>t </a:t>
            </a:r>
            <a:r>
              <a:rPr lang="en-US" dirty="0" smtClean="0"/>
              <a:t>of customers where</a:t>
            </a:r>
          </a:p>
          <a:p>
            <a:pPr marL="355600" indent="-355600" algn="ctr"/>
            <a:r>
              <a:rPr lang="en-US" dirty="0" smtClean="0"/>
              <a:t>x(</a:t>
            </a:r>
            <a:r>
              <a:rPr lang="en-US" dirty="0" err="1" smtClean="0"/>
              <a:t>t+0</a:t>
            </a:r>
            <a:r>
              <a:rPr lang="en-US" dirty="0" smtClean="0"/>
              <a:t>) = x(t-1) +1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departure times t of customers where</a:t>
            </a:r>
          </a:p>
          <a:p>
            <a:pPr marL="355600" indent="-355600" algn="ctr"/>
            <a:r>
              <a:rPr lang="en-US" dirty="0" smtClean="0"/>
              <a:t>x(</a:t>
            </a:r>
            <a:r>
              <a:rPr lang="en-US" dirty="0" err="1" smtClean="0"/>
              <a:t>t+0</a:t>
            </a:r>
            <a:r>
              <a:rPr lang="en-US" dirty="0" smtClean="0"/>
              <a:t>) = x(t-1) -1	 </a:t>
            </a:r>
          </a:p>
          <a:p>
            <a:pPr marL="355600" indent="-355600"/>
            <a:endParaRPr lang="en-US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475656" y="4293096"/>
          <a:ext cx="5472608" cy="1820715"/>
        </p:xfrm>
        <a:graphic>
          <a:graphicData uri="http://schemas.openxmlformats.org/presentationml/2006/ole">
            <p:oleObj spid="_x0000_s66563" name="Picture" r:id="rId4" imgW="4986633" imgH="1658437" progId="Word.Picture.8">
              <p:embed/>
            </p:oleObj>
          </a:graphicData>
        </a:graphic>
      </p:graphicFrame>
      <p:sp>
        <p:nvSpPr>
          <p:cNvPr id="12" name="ZoneTexte 11"/>
          <p:cNvSpPr txBox="1"/>
          <p:nvPr/>
        </p:nvSpPr>
        <p:spPr>
          <a:xfrm>
            <a:off x="827584" y="378904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331640" y="1988840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Discrete event systems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The concept of event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11560" y="1556792"/>
            <a:ext cx="79928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b="1" dirty="0" smtClean="0"/>
              <a:t>An event</a:t>
            </a:r>
            <a:r>
              <a:rPr lang="en-US" dirty="0" smtClean="0"/>
              <a:t> occurs instantaneously and causes transitions from one discrete state to another</a:t>
            </a:r>
          </a:p>
          <a:p>
            <a:pPr marL="355600" indent="-355600">
              <a:buFont typeface="Arial" pitchFamily="34" charset="0"/>
              <a:buChar char="•"/>
            </a:pPr>
            <a:endParaRPr lang="en-US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b="1" dirty="0" smtClean="0"/>
              <a:t>An event</a:t>
            </a:r>
            <a:r>
              <a:rPr lang="en-US" dirty="0" smtClean="0"/>
              <a:t> can be 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dirty="0" smtClean="0"/>
              <a:t>	a specific action taken (press a button)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dirty="0" smtClean="0"/>
              <a:t>	a spontaneous occurrence dictated by nature (failures)</a:t>
            </a:r>
          </a:p>
          <a:p>
            <a:pPr marL="812800" lvl="1" indent="-355600">
              <a:buFont typeface="Wingdings" pitchFamily="2" charset="2"/>
              <a:buChar char="ü"/>
            </a:pPr>
            <a:r>
              <a:rPr lang="en-US" dirty="0" smtClean="0"/>
              <a:t>	sudden fulfillment of some conditions (buffer full).</a:t>
            </a:r>
          </a:p>
          <a:p>
            <a:pPr marL="355600" indent="-355600"/>
            <a:endParaRPr lang="en-US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Notation : e = event, E = set of event.</a:t>
            </a:r>
          </a:p>
          <a:p>
            <a:pPr marL="355600" indent="-355600"/>
            <a:endParaRPr lang="en-US" dirty="0" smtClean="0"/>
          </a:p>
          <a:p>
            <a:pPr marL="355600" indent="-355600">
              <a:buFont typeface="Arial" pitchFamily="34" charset="0"/>
              <a:buChar char="•"/>
            </a:pPr>
            <a:r>
              <a:rPr lang="en-US" dirty="0" err="1" smtClean="0"/>
              <a:t>Queueing</a:t>
            </a:r>
            <a:r>
              <a:rPr lang="en-US" dirty="0" smtClean="0"/>
              <a:t> system: E = {a, d} with a = arrival, d = departure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Time-driven and event-driven systems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en-US" b="1" dirty="0" smtClean="0"/>
              <a:t>Time-driven systems</a:t>
            </a:r>
            <a:r>
              <a:rPr lang="en-US" dirty="0" smtClean="0"/>
              <a:t> </a:t>
            </a:r>
          </a:p>
          <a:p>
            <a:pPr marL="355600" indent="-355600"/>
            <a:r>
              <a:rPr lang="en-US" dirty="0" smtClean="0"/>
              <a:t>	Continuous time systems</a:t>
            </a:r>
          </a:p>
          <a:p>
            <a:pPr marL="355600" indent="-355600"/>
            <a:r>
              <a:rPr lang="en-US" dirty="0" smtClean="0"/>
              <a:t>	Discrete systems (driven by regular clock ticks)</a:t>
            </a:r>
          </a:p>
          <a:p>
            <a:pPr marL="355600" indent="-355600"/>
            <a:endParaRPr lang="en-US" dirty="0" smtClean="0"/>
          </a:p>
          <a:p>
            <a:pPr marL="355600" indent="-355600"/>
            <a:r>
              <a:rPr lang="en-US" dirty="0" smtClean="0"/>
              <a:t>State transitions are synchronized by the clock</a:t>
            </a:r>
          </a:p>
          <a:p>
            <a:pPr marL="355600" indent="-355600"/>
            <a:endParaRPr lang="en-US" dirty="0" smtClean="0"/>
          </a:p>
          <a:p>
            <a:pPr marL="355600" indent="-355600"/>
            <a:r>
              <a:rPr lang="en-US" b="1" dirty="0" smtClean="0"/>
              <a:t>Event-driven systems</a:t>
            </a:r>
            <a:endParaRPr lang="en-US" dirty="0" smtClean="0"/>
          </a:p>
          <a:p>
            <a:pPr marL="355600" indent="-355600"/>
            <a:r>
              <a:rPr lang="en-US" dirty="0" smtClean="0"/>
              <a:t>	State changes at various time instants (may not known in advance) with some event </a:t>
            </a:r>
            <a:r>
              <a:rPr lang="en-US" i="1" dirty="0" smtClean="0"/>
              <a:t>e</a:t>
            </a:r>
            <a:r>
              <a:rPr lang="en-US" dirty="0" smtClean="0"/>
              <a:t> announcing that it is occurring</a:t>
            </a:r>
          </a:p>
          <a:p>
            <a:pPr marL="355600" indent="-355600"/>
            <a:endParaRPr lang="en-US" dirty="0" smtClean="0"/>
          </a:p>
          <a:p>
            <a:pPr marL="355600" indent="-355600"/>
            <a:r>
              <a:rPr lang="en-US" dirty="0" smtClean="0"/>
              <a:t>	State transitions as a result of combining asynchronous and concurrent event processes.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Characteristics of discrete event systems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en-US" b="1" dirty="0" smtClean="0"/>
              <a:t>Definition. </a:t>
            </a:r>
          </a:p>
          <a:p>
            <a:pPr marL="355600" indent="-355600"/>
            <a:r>
              <a:rPr lang="en-US" b="1" dirty="0" smtClean="0"/>
              <a:t>	</a:t>
            </a:r>
            <a:r>
              <a:rPr lang="en-US" dirty="0" smtClean="0"/>
              <a:t>A Discrete Event Systems (DES) is a discrete-state, event-driven system, that is, its state evolution depends entirely on the occurrence of </a:t>
            </a:r>
            <a:r>
              <a:rPr lang="en-US" dirty="0" err="1" smtClean="0"/>
              <a:t>asyncrhonuous</a:t>
            </a:r>
            <a:r>
              <a:rPr lang="en-US" dirty="0" smtClean="0"/>
              <a:t> discrete events over time.</a:t>
            </a:r>
          </a:p>
          <a:p>
            <a:pPr marL="355600" indent="-355600"/>
            <a:endParaRPr lang="en-US" dirty="0" smtClean="0"/>
          </a:p>
          <a:p>
            <a:pPr marL="355600" indent="-355600"/>
            <a:r>
              <a:rPr lang="en-US" b="1" dirty="0" smtClean="0"/>
              <a:t>Essential defining elements</a:t>
            </a:r>
            <a:r>
              <a:rPr lang="en-US" dirty="0" smtClean="0"/>
              <a:t>: </a:t>
            </a:r>
          </a:p>
          <a:p>
            <a:pPr marL="355600" indent="-355600"/>
            <a:r>
              <a:rPr lang="en-US" dirty="0" smtClean="0"/>
              <a:t>	E : a discrete-event set</a:t>
            </a:r>
          </a:p>
          <a:p>
            <a:pPr marL="355600" indent="-355600"/>
            <a:r>
              <a:rPr lang="en-US" dirty="0" smtClean="0"/>
              <a:t>	X : a discrete state space</a:t>
            </a:r>
          </a:p>
          <a:p>
            <a:pPr marL="355600" indent="-355600"/>
            <a:endParaRPr lang="en-US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Two Points of Views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95536" y="1556792"/>
            <a:ext cx="4320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en-US" b="1" dirty="0" smtClean="0"/>
              <a:t>Untimed models </a:t>
            </a:r>
            <a:r>
              <a:rPr lang="en-US" dirty="0" smtClean="0"/>
              <a:t>(logical behavior)</a:t>
            </a:r>
          </a:p>
          <a:p>
            <a:pPr marL="355600" indent="-355600"/>
            <a:r>
              <a:rPr lang="en-US" b="1" dirty="0" smtClean="0"/>
              <a:t>	</a:t>
            </a:r>
            <a:r>
              <a:rPr lang="en-US" sz="1800" b="1" dirty="0" smtClean="0"/>
              <a:t>Input</a:t>
            </a:r>
            <a:r>
              <a:rPr lang="en-US" sz="1800" dirty="0" smtClean="0"/>
              <a:t> : event sequence {</a:t>
            </a:r>
            <a:r>
              <a:rPr lang="en-US" sz="1800" dirty="0" err="1" smtClean="0"/>
              <a:t>e1</a:t>
            </a:r>
            <a:r>
              <a:rPr lang="en-US" sz="1800" dirty="0" smtClean="0"/>
              <a:t>, </a:t>
            </a:r>
            <a:r>
              <a:rPr lang="en-US" sz="1800" dirty="0" err="1" smtClean="0"/>
              <a:t>e2</a:t>
            </a:r>
            <a:r>
              <a:rPr lang="en-US" sz="1800" dirty="0" smtClean="0"/>
              <a:t>, ...} without information about the occurrence times.</a:t>
            </a:r>
          </a:p>
          <a:p>
            <a:pPr marL="355600" indent="-355600"/>
            <a:r>
              <a:rPr lang="en-US" sz="1800" dirty="0" smtClean="0"/>
              <a:t>	</a:t>
            </a:r>
            <a:r>
              <a:rPr lang="en-US" sz="1800" b="1" dirty="0" smtClean="0"/>
              <a:t>Sample path</a:t>
            </a:r>
            <a:r>
              <a:rPr lang="en-US" sz="1800" dirty="0" smtClean="0"/>
              <a:t>: sequence of states resulting from </a:t>
            </a:r>
            <a:r>
              <a:rPr lang="en-US" sz="1800" dirty="0" smtClean="0"/>
              <a:t>{</a:t>
            </a:r>
            <a:r>
              <a:rPr lang="en-US" sz="1800" dirty="0" err="1" smtClean="0"/>
              <a:t>s</a:t>
            </a:r>
            <a:r>
              <a:rPr lang="en-US" sz="1800" dirty="0" err="1" smtClean="0"/>
              <a:t>1</a:t>
            </a:r>
            <a:r>
              <a:rPr lang="en-US" sz="1800" dirty="0" smtClean="0"/>
              <a:t>, </a:t>
            </a:r>
            <a:r>
              <a:rPr lang="en-US" sz="1800" dirty="0" err="1" smtClean="0"/>
              <a:t>s</a:t>
            </a:r>
            <a:r>
              <a:rPr lang="en-US" sz="1800" smtClean="0"/>
              <a:t>2</a:t>
            </a:r>
            <a:r>
              <a:rPr lang="en-US" sz="1800" dirty="0" smtClean="0"/>
              <a:t>, ...}</a:t>
            </a:r>
          </a:p>
          <a:p>
            <a:pPr marL="355600" indent="-355600"/>
            <a:endParaRPr lang="en-US" sz="1800" dirty="0" smtClean="0"/>
          </a:p>
          <a:p>
            <a:pPr marL="355600" indent="-355600"/>
            <a:endParaRPr lang="en-US" dirty="0" smtClean="0"/>
          </a:p>
          <a:p>
            <a:pPr marL="355600" indent="-355600"/>
            <a:r>
              <a:rPr lang="en-US" b="1" dirty="0" smtClean="0"/>
              <a:t>Timed models</a:t>
            </a:r>
            <a:r>
              <a:rPr lang="en-US" dirty="0" smtClean="0"/>
              <a:t> (quantitative behavior)</a:t>
            </a:r>
          </a:p>
          <a:p>
            <a:pPr marL="355600" indent="-355600"/>
            <a:r>
              <a:rPr lang="en-US" dirty="0" smtClean="0"/>
              <a:t>	</a:t>
            </a:r>
            <a:r>
              <a:rPr lang="en-US" sz="1800" b="1" dirty="0" smtClean="0"/>
              <a:t>Input</a:t>
            </a:r>
            <a:r>
              <a:rPr lang="en-US" sz="1800" dirty="0" smtClean="0"/>
              <a:t> : timed event sequence {(</a:t>
            </a:r>
            <a:r>
              <a:rPr lang="en-US" sz="1800" dirty="0" err="1" smtClean="0"/>
              <a:t>e1</a:t>
            </a:r>
            <a:r>
              <a:rPr lang="en-US" sz="1800" dirty="0" smtClean="0"/>
              <a:t>, </a:t>
            </a:r>
            <a:r>
              <a:rPr lang="en-US" sz="1800" dirty="0" err="1" smtClean="0"/>
              <a:t>t1</a:t>
            </a:r>
            <a:r>
              <a:rPr lang="en-US" sz="1800" dirty="0" smtClean="0"/>
              <a:t>), (</a:t>
            </a:r>
            <a:r>
              <a:rPr lang="en-US" sz="1800" dirty="0" err="1" smtClean="0"/>
              <a:t>e2</a:t>
            </a:r>
            <a:r>
              <a:rPr lang="en-US" sz="1800" dirty="0" smtClean="0"/>
              <a:t>, </a:t>
            </a:r>
            <a:r>
              <a:rPr lang="en-US" sz="1800" dirty="0" err="1" smtClean="0"/>
              <a:t>t2</a:t>
            </a:r>
            <a:r>
              <a:rPr lang="en-US" sz="1800" dirty="0" smtClean="0"/>
              <a:t>), ...}.</a:t>
            </a:r>
          </a:p>
          <a:p>
            <a:pPr marL="355600" indent="-355600"/>
            <a:r>
              <a:rPr lang="en-US" sz="1800" dirty="0" smtClean="0"/>
              <a:t>	</a:t>
            </a:r>
            <a:r>
              <a:rPr lang="en-US" sz="1800" b="1" dirty="0" smtClean="0"/>
              <a:t>Sample path</a:t>
            </a:r>
            <a:r>
              <a:rPr lang="en-US" sz="1800" dirty="0" smtClean="0"/>
              <a:t> : the entire sample path over time. Also called a </a:t>
            </a:r>
            <a:r>
              <a:rPr lang="en-US" sz="1800" b="1" dirty="0" smtClean="0"/>
              <a:t>realization</a:t>
            </a:r>
            <a:r>
              <a:rPr lang="en-US" sz="1800" dirty="0" smtClean="0"/>
              <a:t>.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 bwMode="auto">
          <a:xfrm>
            <a:off x="5220072" y="2924944"/>
            <a:ext cx="338437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necteur droit avec flèche 12"/>
          <p:cNvCxnSpPr/>
          <p:nvPr/>
        </p:nvCxnSpPr>
        <p:spPr bwMode="auto">
          <a:xfrm rot="5400000" flipH="1" flipV="1">
            <a:off x="4499992" y="2204864"/>
            <a:ext cx="144016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Forme libre 21"/>
          <p:cNvSpPr/>
          <p:nvPr/>
        </p:nvSpPr>
        <p:spPr bwMode="auto">
          <a:xfrm>
            <a:off x="5229225" y="1657350"/>
            <a:ext cx="3133725" cy="1057275"/>
          </a:xfrm>
          <a:custGeom>
            <a:avLst/>
            <a:gdLst>
              <a:gd name="connsiteX0" fmla="*/ 0 w 3133725"/>
              <a:gd name="connsiteY0" fmla="*/ 781050 h 1057275"/>
              <a:gd name="connsiteX1" fmla="*/ 533400 w 3133725"/>
              <a:gd name="connsiteY1" fmla="*/ 781050 h 1057275"/>
              <a:gd name="connsiteX2" fmla="*/ 514350 w 3133725"/>
              <a:gd name="connsiteY2" fmla="*/ 419100 h 1057275"/>
              <a:gd name="connsiteX3" fmla="*/ 1219200 w 3133725"/>
              <a:gd name="connsiteY3" fmla="*/ 409575 h 1057275"/>
              <a:gd name="connsiteX4" fmla="*/ 1228725 w 3133725"/>
              <a:gd name="connsiteY4" fmla="*/ 1057275 h 1057275"/>
              <a:gd name="connsiteX5" fmla="*/ 1619250 w 3133725"/>
              <a:gd name="connsiteY5" fmla="*/ 1057275 h 1057275"/>
              <a:gd name="connsiteX6" fmla="*/ 1590675 w 3133725"/>
              <a:gd name="connsiteY6" fmla="*/ 0 h 1057275"/>
              <a:gd name="connsiteX7" fmla="*/ 2333625 w 3133725"/>
              <a:gd name="connsiteY7" fmla="*/ 0 h 1057275"/>
              <a:gd name="connsiteX8" fmla="*/ 2333625 w 3133725"/>
              <a:gd name="connsiteY8" fmla="*/ 371475 h 1057275"/>
              <a:gd name="connsiteX9" fmla="*/ 2619375 w 3133725"/>
              <a:gd name="connsiteY9" fmla="*/ 361950 h 1057275"/>
              <a:gd name="connsiteX10" fmla="*/ 2619375 w 3133725"/>
              <a:gd name="connsiteY10" fmla="*/ 676275 h 1057275"/>
              <a:gd name="connsiteX11" fmla="*/ 3133725 w 3133725"/>
              <a:gd name="connsiteY11" fmla="*/ 66675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33725" h="1057275">
                <a:moveTo>
                  <a:pt x="0" y="781050"/>
                </a:moveTo>
                <a:lnTo>
                  <a:pt x="533400" y="781050"/>
                </a:lnTo>
                <a:lnTo>
                  <a:pt x="514350" y="419100"/>
                </a:lnTo>
                <a:lnTo>
                  <a:pt x="1219200" y="409575"/>
                </a:lnTo>
                <a:lnTo>
                  <a:pt x="1228725" y="1057275"/>
                </a:lnTo>
                <a:lnTo>
                  <a:pt x="1619250" y="1057275"/>
                </a:lnTo>
                <a:lnTo>
                  <a:pt x="1590675" y="0"/>
                </a:lnTo>
                <a:lnTo>
                  <a:pt x="2333625" y="0"/>
                </a:lnTo>
                <a:lnTo>
                  <a:pt x="2333625" y="371475"/>
                </a:lnTo>
                <a:lnTo>
                  <a:pt x="2619375" y="361950"/>
                </a:lnTo>
                <a:lnTo>
                  <a:pt x="2619375" y="676275"/>
                </a:lnTo>
                <a:lnTo>
                  <a:pt x="3133725" y="66675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 bwMode="auto">
          <a:xfrm flipV="1">
            <a:off x="5220072" y="3933056"/>
            <a:ext cx="3528392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/>
          <p:nvPr/>
        </p:nvCxnSpPr>
        <p:spPr bwMode="auto">
          <a:xfrm flipV="1">
            <a:off x="5292080" y="5301208"/>
            <a:ext cx="3456384" cy="720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ZoneTexte 37"/>
          <p:cNvSpPr txBox="1"/>
          <p:nvPr/>
        </p:nvSpPr>
        <p:spPr>
          <a:xfrm>
            <a:off x="5508104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1</a:t>
            </a:r>
            <a:endParaRPr lang="fr-FR" sz="1800" baseline="-25000" dirty="0"/>
          </a:p>
        </p:txBody>
      </p:sp>
      <p:sp>
        <p:nvSpPr>
          <p:cNvPr id="39" name="ZoneTexte 38"/>
          <p:cNvSpPr txBox="1"/>
          <p:nvPr/>
        </p:nvSpPr>
        <p:spPr>
          <a:xfrm>
            <a:off x="6300192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2</a:t>
            </a:r>
            <a:endParaRPr lang="fr-FR" sz="1800" baseline="-25000" dirty="0"/>
          </a:p>
        </p:txBody>
      </p:sp>
      <p:sp>
        <p:nvSpPr>
          <p:cNvPr id="40" name="ZoneTexte 39"/>
          <p:cNvSpPr txBox="1"/>
          <p:nvPr/>
        </p:nvSpPr>
        <p:spPr>
          <a:xfrm>
            <a:off x="6732240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3</a:t>
            </a:r>
            <a:endParaRPr lang="fr-FR" sz="1800" baseline="-25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7380312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4</a:t>
            </a:r>
            <a:endParaRPr lang="fr-FR" sz="1800" baseline="-25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7812360" y="40050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5</a:t>
            </a:r>
            <a:endParaRPr lang="fr-FR" sz="1800" baseline="-25000" dirty="0"/>
          </a:p>
        </p:txBody>
      </p:sp>
      <p:sp>
        <p:nvSpPr>
          <p:cNvPr id="48" name="ZoneTexte 47"/>
          <p:cNvSpPr txBox="1"/>
          <p:nvPr/>
        </p:nvSpPr>
        <p:spPr>
          <a:xfrm>
            <a:off x="5580112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t</a:t>
            </a:r>
            <a:r>
              <a:rPr lang="fr-FR" sz="1800" baseline="-25000" dirty="0" smtClean="0"/>
              <a:t>1</a:t>
            </a:r>
            <a:endParaRPr lang="fr-FR" sz="1800" baseline="-25000" dirty="0"/>
          </a:p>
        </p:txBody>
      </p:sp>
      <p:sp>
        <p:nvSpPr>
          <p:cNvPr id="49" name="ZoneTexte 48"/>
          <p:cNvSpPr txBox="1"/>
          <p:nvPr/>
        </p:nvSpPr>
        <p:spPr>
          <a:xfrm>
            <a:off x="6372200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t</a:t>
            </a:r>
            <a:r>
              <a:rPr lang="fr-FR" sz="1800" baseline="-25000" dirty="0" smtClean="0"/>
              <a:t>2</a:t>
            </a:r>
            <a:endParaRPr lang="fr-FR" sz="1800" baseline="-25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6804248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t</a:t>
            </a:r>
            <a:r>
              <a:rPr lang="fr-FR" sz="1800" baseline="-25000" dirty="0" smtClean="0"/>
              <a:t>3</a:t>
            </a:r>
            <a:endParaRPr lang="fr-FR" sz="1800" baseline="-25000" dirty="0"/>
          </a:p>
        </p:txBody>
      </p:sp>
      <p:sp>
        <p:nvSpPr>
          <p:cNvPr id="51" name="ZoneTexte 50"/>
          <p:cNvSpPr txBox="1"/>
          <p:nvPr/>
        </p:nvSpPr>
        <p:spPr>
          <a:xfrm>
            <a:off x="7452320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t</a:t>
            </a:r>
            <a:r>
              <a:rPr lang="fr-FR" sz="1800" baseline="-25000" dirty="0" smtClean="0"/>
              <a:t>4</a:t>
            </a:r>
            <a:endParaRPr lang="fr-FR" sz="1800" baseline="-25000" dirty="0"/>
          </a:p>
        </p:txBody>
      </p:sp>
      <p:sp>
        <p:nvSpPr>
          <p:cNvPr id="52" name="ZoneTexte 51"/>
          <p:cNvSpPr txBox="1"/>
          <p:nvPr/>
        </p:nvSpPr>
        <p:spPr>
          <a:xfrm>
            <a:off x="7884368" y="53012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t</a:t>
            </a:r>
            <a:r>
              <a:rPr lang="fr-FR" sz="1800" baseline="-25000" dirty="0" smtClean="0"/>
              <a:t>5</a:t>
            </a:r>
            <a:endParaRPr lang="fr-FR" sz="1800" baseline="-250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292080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1</a:t>
            </a:r>
            <a:endParaRPr lang="fr-FR" sz="1800" baseline="-250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084168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2</a:t>
            </a:r>
            <a:endParaRPr lang="fr-FR" sz="1800" baseline="-25000" dirty="0"/>
          </a:p>
        </p:txBody>
      </p:sp>
      <p:sp>
        <p:nvSpPr>
          <p:cNvPr id="55" name="ZoneTexte 54"/>
          <p:cNvSpPr txBox="1"/>
          <p:nvPr/>
        </p:nvSpPr>
        <p:spPr>
          <a:xfrm>
            <a:off x="6516216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3</a:t>
            </a:r>
            <a:endParaRPr lang="fr-FR" sz="1800" baseline="-25000" dirty="0"/>
          </a:p>
        </p:txBody>
      </p:sp>
      <p:sp>
        <p:nvSpPr>
          <p:cNvPr id="56" name="ZoneTexte 55"/>
          <p:cNvSpPr txBox="1"/>
          <p:nvPr/>
        </p:nvSpPr>
        <p:spPr>
          <a:xfrm>
            <a:off x="7164288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4</a:t>
            </a:r>
            <a:endParaRPr lang="fr-FR" sz="1800" baseline="-25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7596336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5</a:t>
            </a:r>
            <a:endParaRPr lang="fr-FR" sz="1800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5508104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1</a:t>
            </a:r>
            <a:endParaRPr lang="fr-FR" sz="1800" baseline="-25000" dirty="0"/>
          </a:p>
        </p:txBody>
      </p:sp>
      <p:sp>
        <p:nvSpPr>
          <p:cNvPr id="59" name="ZoneTexte 58"/>
          <p:cNvSpPr txBox="1"/>
          <p:nvPr/>
        </p:nvSpPr>
        <p:spPr>
          <a:xfrm>
            <a:off x="6300192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2</a:t>
            </a:r>
            <a:endParaRPr lang="fr-FR" sz="1800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673224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3</a:t>
            </a:r>
            <a:endParaRPr lang="fr-FR" sz="1800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380312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4</a:t>
            </a:r>
            <a:endParaRPr lang="fr-FR" sz="1800" baseline="-250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812360" y="465313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e</a:t>
            </a:r>
            <a:r>
              <a:rPr lang="fr-FR" sz="1800" baseline="-25000" dirty="0" smtClean="0"/>
              <a:t>5</a:t>
            </a:r>
            <a:endParaRPr lang="fr-FR" sz="1800" baseline="-25000" dirty="0"/>
          </a:p>
        </p:txBody>
      </p:sp>
      <p:cxnSp>
        <p:nvCxnSpPr>
          <p:cNvPr id="64" name="Connecteur droit avec flèche 63"/>
          <p:cNvCxnSpPr/>
          <p:nvPr/>
        </p:nvCxnSpPr>
        <p:spPr bwMode="auto">
          <a:xfrm rot="5400000" flipH="1" flipV="1">
            <a:off x="5591733" y="379034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Connecteur droit avec flèche 64"/>
          <p:cNvCxnSpPr/>
          <p:nvPr/>
        </p:nvCxnSpPr>
        <p:spPr bwMode="auto">
          <a:xfrm rot="5400000" flipH="1" flipV="1">
            <a:off x="6308415" y="379034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Connecteur droit avec flèche 65"/>
          <p:cNvCxnSpPr/>
          <p:nvPr/>
        </p:nvCxnSpPr>
        <p:spPr bwMode="auto">
          <a:xfrm rot="5400000" flipH="1" flipV="1">
            <a:off x="6695442" y="379034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Connecteur droit avec flèche 66"/>
          <p:cNvCxnSpPr/>
          <p:nvPr/>
        </p:nvCxnSpPr>
        <p:spPr bwMode="auto">
          <a:xfrm rot="5400000" flipH="1" flipV="1">
            <a:off x="7458955" y="379034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Connecteur droit avec flèche 67"/>
          <p:cNvCxnSpPr/>
          <p:nvPr/>
        </p:nvCxnSpPr>
        <p:spPr bwMode="auto">
          <a:xfrm rot="5400000" flipH="1" flipV="1">
            <a:off x="7737462" y="379034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Connecteur droit avec flèche 68"/>
          <p:cNvCxnSpPr/>
          <p:nvPr/>
        </p:nvCxnSpPr>
        <p:spPr bwMode="auto">
          <a:xfrm rot="5400000" flipH="1" flipV="1">
            <a:off x="5621896" y="5193196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0" name="Connecteur droit avec flèche 69"/>
          <p:cNvCxnSpPr/>
          <p:nvPr/>
        </p:nvCxnSpPr>
        <p:spPr bwMode="auto">
          <a:xfrm rot="5400000" flipH="1" flipV="1">
            <a:off x="6338578" y="519240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1" name="Connecteur droit avec flèche 70"/>
          <p:cNvCxnSpPr/>
          <p:nvPr/>
        </p:nvCxnSpPr>
        <p:spPr bwMode="auto">
          <a:xfrm rot="5400000" flipH="1" flipV="1">
            <a:off x="6725605" y="519240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2" name="Connecteur droit avec flèche 71"/>
          <p:cNvCxnSpPr/>
          <p:nvPr/>
        </p:nvCxnSpPr>
        <p:spPr bwMode="auto">
          <a:xfrm rot="5400000" flipH="1" flipV="1">
            <a:off x="7489118" y="5192402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73" name="Connecteur droit avec flèche 72"/>
          <p:cNvCxnSpPr/>
          <p:nvPr/>
        </p:nvCxnSpPr>
        <p:spPr bwMode="auto">
          <a:xfrm rot="5400000" flipH="1" flipV="1">
            <a:off x="7767625" y="5120394"/>
            <a:ext cx="36004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74" name="ZoneTexte 73"/>
          <p:cNvSpPr txBox="1"/>
          <p:nvPr/>
        </p:nvSpPr>
        <p:spPr>
          <a:xfrm>
            <a:off x="8100392" y="49411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s</a:t>
            </a:r>
            <a:r>
              <a:rPr lang="fr-FR" sz="1800" baseline="-25000" dirty="0" smtClean="0"/>
              <a:t>6</a:t>
            </a:r>
            <a:endParaRPr lang="fr-FR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smtClean="0">
                <a:solidFill>
                  <a:schemeClr val="accent2"/>
                </a:solidFill>
                <a:latin typeface="Arial" charset="0"/>
              </a:rPr>
              <a:t>Plan</a:t>
            </a:r>
            <a:endParaRPr lang="en-US" sz="26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334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000000"/>
                </a:solidFill>
              </a:rPr>
              <a:t>System basics</a:t>
            </a:r>
            <a:endParaRPr lang="fr-FR" sz="2800" dirty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 err="1" smtClean="0">
                <a:solidFill>
                  <a:srgbClr val="000000"/>
                </a:solidFill>
              </a:rPr>
              <a:t>Discrete</a:t>
            </a:r>
            <a:r>
              <a:rPr lang="fr-FR" sz="2800" dirty="0" smtClean="0">
                <a:solidFill>
                  <a:srgbClr val="000000"/>
                </a:solidFill>
              </a:rPr>
              <a:t>-</a:t>
            </a:r>
            <a:r>
              <a:rPr lang="fr-FR" sz="2800" dirty="0" err="1" smtClean="0">
                <a:solidFill>
                  <a:srgbClr val="000000"/>
                </a:solidFill>
              </a:rPr>
              <a:t>event</a:t>
            </a:r>
            <a:r>
              <a:rPr lang="fr-FR" sz="2800" dirty="0" smtClean="0">
                <a:solidFill>
                  <a:srgbClr val="000000"/>
                </a:solidFill>
              </a:rPr>
              <a:t> system by an </a:t>
            </a:r>
            <a:r>
              <a:rPr lang="fr-FR" sz="2800" dirty="0" err="1" smtClean="0">
                <a:solidFill>
                  <a:srgbClr val="000000"/>
                </a:solidFill>
              </a:rPr>
              <a:t>example</a:t>
            </a:r>
            <a:r>
              <a:rPr lang="fr-FR" sz="2800" dirty="0" smtClean="0">
                <a:solidFill>
                  <a:srgbClr val="000000"/>
                </a:solidFill>
              </a:rPr>
              <a:t> of a </a:t>
            </a:r>
            <a:r>
              <a:rPr lang="fr-FR" sz="2800" dirty="0" err="1" smtClean="0">
                <a:solidFill>
                  <a:srgbClr val="000000"/>
                </a:solidFill>
              </a:rPr>
              <a:t>queueing</a:t>
            </a:r>
            <a:r>
              <a:rPr lang="fr-FR" sz="2800" dirty="0" smtClean="0">
                <a:solidFill>
                  <a:srgbClr val="000000"/>
                </a:solidFill>
              </a:rPr>
              <a:t> system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fr-FR" sz="2800" dirty="0" err="1" smtClean="0">
                <a:solidFill>
                  <a:srgbClr val="000000"/>
                </a:solidFill>
              </a:rPr>
              <a:t>Discrete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</a:rPr>
              <a:t>event</a:t>
            </a:r>
            <a:r>
              <a:rPr lang="fr-FR" sz="2800" dirty="0" smtClean="0">
                <a:solidFill>
                  <a:srgbClr val="000000"/>
                </a:solidFill>
              </a:rPr>
              <a:t> </a:t>
            </a:r>
            <a:r>
              <a:rPr lang="fr-FR" sz="2800" dirty="0" err="1" smtClean="0">
                <a:solidFill>
                  <a:srgbClr val="000000"/>
                </a:solidFill>
              </a:rPr>
              <a:t>systems</a:t>
            </a:r>
            <a:endParaRPr lang="fr-FR" sz="28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A manufacturing system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55576" y="3933056"/>
            <a:ext cx="7264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/>
            <a:r>
              <a:rPr lang="en-US" b="1" dirty="0" smtClean="0"/>
              <a:t>Essential defining elements</a:t>
            </a:r>
            <a:r>
              <a:rPr lang="fr-FR" dirty="0" smtClean="0"/>
              <a:t>: </a:t>
            </a:r>
          </a:p>
          <a:p>
            <a:pPr marL="355600" indent="-355600"/>
            <a:r>
              <a:rPr lang="fr-FR" dirty="0" smtClean="0"/>
              <a:t>	E = {a, c</a:t>
            </a:r>
            <a:r>
              <a:rPr lang="fr-FR" baseline="-25000" dirty="0" smtClean="0"/>
              <a:t>1</a:t>
            </a:r>
            <a:r>
              <a:rPr lang="fr-FR" dirty="0" smtClean="0"/>
              <a:t>, d</a:t>
            </a:r>
            <a:r>
              <a:rPr lang="fr-FR" baseline="-25000" dirty="0" smtClean="0"/>
              <a:t>2</a:t>
            </a:r>
            <a:r>
              <a:rPr lang="fr-FR" dirty="0" smtClean="0"/>
              <a:t>}</a:t>
            </a:r>
          </a:p>
          <a:p>
            <a:pPr marL="355600" indent="-355600"/>
            <a:r>
              <a:rPr lang="fr-FR" dirty="0" smtClean="0"/>
              <a:t>	X = {(x1, x2) : x1 ≥ 0, x2 </a:t>
            </a:r>
            <a:r>
              <a:rPr lang="fr-FR" dirty="0" smtClean="0">
                <a:sym typeface="Symbol"/>
              </a:rPr>
              <a:t></a:t>
            </a:r>
            <a:r>
              <a:rPr lang="fr-FR" dirty="0" smtClean="0"/>
              <a:t> {0, 1, 2, 3, B}}</a:t>
            </a:r>
          </a:p>
          <a:p>
            <a:pPr marL="355600" indent="-355600"/>
            <a:endParaRPr lang="fr-FR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Forme libre 8"/>
          <p:cNvSpPr/>
          <p:nvPr/>
        </p:nvSpPr>
        <p:spPr bwMode="auto">
          <a:xfrm>
            <a:off x="1475657" y="2076450"/>
            <a:ext cx="562694" cy="272430"/>
          </a:xfrm>
          <a:custGeom>
            <a:avLst/>
            <a:gdLst>
              <a:gd name="connsiteX0" fmla="*/ 0 w 504825"/>
              <a:gd name="connsiteY0" fmla="*/ 9525 h 304800"/>
              <a:gd name="connsiteX1" fmla="*/ 504825 w 504825"/>
              <a:gd name="connsiteY1" fmla="*/ 0 h 304800"/>
              <a:gd name="connsiteX2" fmla="*/ 495300 w 504825"/>
              <a:gd name="connsiteY2" fmla="*/ 304800 h 304800"/>
              <a:gd name="connsiteX3" fmla="*/ 38100 w 504825"/>
              <a:gd name="connsiteY3" fmla="*/ 304800 h 304800"/>
              <a:gd name="connsiteX4" fmla="*/ 38100 w 504825"/>
              <a:gd name="connsiteY4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304800">
                <a:moveTo>
                  <a:pt x="0" y="9525"/>
                </a:moveTo>
                <a:lnTo>
                  <a:pt x="504825" y="0"/>
                </a:lnTo>
                <a:lnTo>
                  <a:pt x="495300" y="304800"/>
                </a:lnTo>
                <a:lnTo>
                  <a:pt x="38100" y="304800"/>
                </a:lnTo>
                <a:lnTo>
                  <a:pt x="38100" y="30480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2" name="Connecteur droit 11"/>
          <p:cNvCxnSpPr/>
          <p:nvPr/>
        </p:nvCxnSpPr>
        <p:spPr bwMode="auto">
          <a:xfrm rot="5400000">
            <a:off x="1835696" y="2204864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/>
          <p:cNvCxnSpPr/>
          <p:nvPr/>
        </p:nvCxnSpPr>
        <p:spPr bwMode="auto">
          <a:xfrm rot="5400000">
            <a:off x="1691680" y="2204864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Ellipse 18"/>
          <p:cNvSpPr/>
          <p:nvPr/>
        </p:nvSpPr>
        <p:spPr bwMode="auto">
          <a:xfrm>
            <a:off x="2555776" y="1931690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</a:rPr>
              <a:t>1</a:t>
            </a:r>
          </a:p>
        </p:txBody>
      </p:sp>
      <p:sp>
        <p:nvSpPr>
          <p:cNvPr id="20" name="Ellipse 19"/>
          <p:cNvSpPr/>
          <p:nvPr/>
        </p:nvSpPr>
        <p:spPr bwMode="auto">
          <a:xfrm>
            <a:off x="4860032" y="1922165"/>
            <a:ext cx="504056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dirty="0" smtClean="0"/>
              <a:t>2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 bwMode="auto">
          <a:xfrm>
            <a:off x="971600" y="2204864"/>
            <a:ext cx="50405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Connecteur droit avec flèche 23"/>
          <p:cNvCxnSpPr>
            <a:endCxn id="19" idx="2"/>
          </p:cNvCxnSpPr>
          <p:nvPr/>
        </p:nvCxnSpPr>
        <p:spPr bwMode="auto">
          <a:xfrm flipV="1">
            <a:off x="2051720" y="2183718"/>
            <a:ext cx="504056" cy="21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Connecteur droit avec flèche 25"/>
          <p:cNvCxnSpPr>
            <a:stCxn id="19" idx="6"/>
          </p:cNvCxnSpPr>
          <p:nvPr/>
        </p:nvCxnSpPr>
        <p:spPr bwMode="auto">
          <a:xfrm>
            <a:off x="3059832" y="2183718"/>
            <a:ext cx="504056" cy="211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onnecteur droit avec flèche 28"/>
          <p:cNvCxnSpPr>
            <a:endCxn id="20" idx="2"/>
          </p:cNvCxnSpPr>
          <p:nvPr/>
        </p:nvCxnSpPr>
        <p:spPr bwMode="auto">
          <a:xfrm flipV="1">
            <a:off x="4139952" y="2174193"/>
            <a:ext cx="720080" cy="30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cteur droit avec flèche 30"/>
          <p:cNvCxnSpPr>
            <a:stCxn id="20" idx="6"/>
          </p:cNvCxnSpPr>
          <p:nvPr/>
        </p:nvCxnSpPr>
        <p:spPr bwMode="auto">
          <a:xfrm>
            <a:off x="5364088" y="2174193"/>
            <a:ext cx="720080" cy="30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ZoneTexte 39"/>
          <p:cNvSpPr txBox="1"/>
          <p:nvPr/>
        </p:nvSpPr>
        <p:spPr>
          <a:xfrm>
            <a:off x="323528" y="2420888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part </a:t>
            </a:r>
            <a:r>
              <a:rPr lang="fr-FR" sz="2000" dirty="0" err="1" smtClean="0"/>
              <a:t>arrivals</a:t>
            </a:r>
            <a:endParaRPr lang="fr-FR" sz="2000" dirty="0"/>
          </a:p>
        </p:txBody>
      </p:sp>
      <p:sp>
        <p:nvSpPr>
          <p:cNvPr id="41" name="ZoneTexte 40"/>
          <p:cNvSpPr txBox="1"/>
          <p:nvPr/>
        </p:nvSpPr>
        <p:spPr>
          <a:xfrm>
            <a:off x="5724128" y="234888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part </a:t>
            </a:r>
            <a:r>
              <a:rPr lang="fr-FR" sz="2000" dirty="0" err="1" smtClean="0"/>
              <a:t>departures</a:t>
            </a:r>
            <a:endParaRPr lang="fr-FR" sz="2000" dirty="0"/>
          </a:p>
        </p:txBody>
      </p:sp>
      <p:sp>
        <p:nvSpPr>
          <p:cNvPr id="42" name="ZoneTexte 41"/>
          <p:cNvSpPr txBox="1"/>
          <p:nvPr/>
        </p:nvSpPr>
        <p:spPr>
          <a:xfrm>
            <a:off x="827584" y="2996952"/>
            <a:ext cx="65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two-machine transfer line with an intermediate buffer of capacity 3.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3563888" y="2060848"/>
            <a:ext cx="576064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5" name="Connecteur droit 44"/>
          <p:cNvCxnSpPr/>
          <p:nvPr/>
        </p:nvCxnSpPr>
        <p:spPr bwMode="auto">
          <a:xfrm rot="16200000" flipH="1">
            <a:off x="3851920" y="2204864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System classifications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Static </a:t>
            </a:r>
            <a:r>
              <a:rPr lang="en-US" dirty="0" err="1" smtClean="0"/>
              <a:t>vs</a:t>
            </a:r>
            <a:r>
              <a:rPr lang="en-US" dirty="0" smtClean="0"/>
              <a:t> dynamic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Time-varying </a:t>
            </a:r>
            <a:r>
              <a:rPr lang="en-US" dirty="0" err="1" smtClean="0"/>
              <a:t>vs</a:t>
            </a:r>
            <a:r>
              <a:rPr lang="en-US" dirty="0" smtClean="0"/>
              <a:t> time-invariant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Linear </a:t>
            </a:r>
            <a:r>
              <a:rPr lang="en-US" dirty="0" err="1" smtClean="0"/>
              <a:t>vs</a:t>
            </a:r>
            <a:r>
              <a:rPr lang="en-US" dirty="0" smtClean="0"/>
              <a:t> nonlinear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continuous-state </a:t>
            </a:r>
            <a:r>
              <a:rPr lang="en-US" dirty="0" err="1" smtClean="0"/>
              <a:t>vs</a:t>
            </a:r>
            <a:r>
              <a:rPr lang="en-US" dirty="0" smtClean="0"/>
              <a:t> discrete state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time-</a:t>
            </a:r>
            <a:r>
              <a:rPr lang="en-US" dirty="0" err="1" smtClean="0"/>
              <a:t>drived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event-driven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deterministic </a:t>
            </a:r>
            <a:r>
              <a:rPr lang="en-US" dirty="0" err="1" smtClean="0"/>
              <a:t>vs</a:t>
            </a:r>
            <a:r>
              <a:rPr lang="en-US" dirty="0" smtClean="0"/>
              <a:t> stochastic systems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discrete-time </a:t>
            </a:r>
            <a:r>
              <a:rPr lang="en-US" dirty="0" err="1" smtClean="0"/>
              <a:t>vs</a:t>
            </a:r>
            <a:r>
              <a:rPr lang="en-US" dirty="0" smtClean="0"/>
              <a:t> continuous-time systems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Goals of system theory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Modeling and analysis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Design and synthesis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Control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Performance evaluation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Optimization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685800" y="12192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ED73852A-9C82-415F-980D-4FC838DBDA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1331640" y="2564904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System basics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smtClean="0">
                <a:solidFill>
                  <a:schemeClr val="accent2"/>
                </a:solidFill>
                <a:latin typeface="Arial" charset="0"/>
              </a:rPr>
              <a:t>The concept of system</a:t>
            </a:r>
            <a:endParaRPr lang="en-US" sz="26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33400" y="16764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•</a:t>
            </a:r>
            <a:r>
              <a:rPr lang="en-US" sz="2800" b="1" dirty="0" smtClean="0">
                <a:solidFill>
                  <a:srgbClr val="000000"/>
                </a:solidFill>
              </a:rPr>
              <a:t>System</a:t>
            </a:r>
            <a:r>
              <a:rPr lang="en-US" sz="2800" dirty="0" smtClean="0">
                <a:solidFill>
                  <a:srgbClr val="000000"/>
                </a:solidFill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	A combination of components that act together to perform a function not possible with any of the individual parts (IEEE)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•</a:t>
            </a:r>
            <a:r>
              <a:rPr lang="en-US" sz="2800" b="1" dirty="0" smtClean="0">
                <a:solidFill>
                  <a:srgbClr val="000000"/>
                </a:solidFill>
              </a:rPr>
              <a:t>Salient features </a:t>
            </a:r>
            <a:r>
              <a:rPr lang="en-US" sz="2800" dirty="0" smtClean="0">
                <a:solidFill>
                  <a:srgbClr val="000000"/>
                </a:solidFill>
              </a:rPr>
              <a:t>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	Interacting components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	Function the system is supposed to perform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The Input-Output Modeling process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539552" y="1628800"/>
            <a:ext cx="8229600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Define a set of measurable variables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Select a subset of variables that can be changed over time (</a:t>
            </a:r>
            <a:r>
              <a:rPr lang="en-US" sz="2800" b="1" dirty="0" smtClean="0">
                <a:solidFill>
                  <a:srgbClr val="000000"/>
                </a:solidFill>
              </a:rPr>
              <a:t>Input variables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Select another set of variables directly measurable (</a:t>
            </a:r>
            <a:r>
              <a:rPr lang="en-US" sz="2800" b="1" dirty="0" smtClean="0">
                <a:solidFill>
                  <a:srgbClr val="000000"/>
                </a:solidFill>
              </a:rPr>
              <a:t>Output variables</a:t>
            </a:r>
            <a:r>
              <a:rPr lang="en-US" sz="2800" dirty="0" smtClean="0">
                <a:solidFill>
                  <a:srgbClr val="000000"/>
                </a:solidFill>
              </a:rPr>
              <a:t>, responses, stimulus)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</a:rPr>
              <a:t>Derive the </a:t>
            </a:r>
            <a:r>
              <a:rPr lang="en-US" sz="2800" b="1" dirty="0" smtClean="0">
                <a:solidFill>
                  <a:srgbClr val="000000"/>
                </a:solidFill>
              </a:rPr>
              <a:t>Input-Output relation</a:t>
            </a:r>
          </a:p>
          <a:p>
            <a:pPr marL="342900" indent="-342900">
              <a:spcBef>
                <a:spcPct val="20000"/>
              </a:spcBef>
            </a:pPr>
            <a:r>
              <a:rPr lang="fr-FR" sz="2800" dirty="0" smtClean="0">
                <a:solidFill>
                  <a:srgbClr val="000000"/>
                </a:solidFill>
              </a:rPr>
              <a:t>	</a:t>
            </a:r>
            <a:endParaRPr lang="fr-FR" sz="2800" dirty="0">
              <a:solidFill>
                <a:srgbClr val="00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971600" y="4869160"/>
          <a:ext cx="7016750" cy="1439863"/>
        </p:xfrm>
        <a:graphic>
          <a:graphicData uri="http://schemas.openxmlformats.org/presentationml/2006/ole">
            <p:oleObj spid="_x0000_s2051" name="Picture" r:id="rId4" imgW="5715720" imgH="1172160" progId="Word.Picture.8">
              <p:embed/>
            </p:oleObj>
          </a:graphicData>
        </a:graphic>
      </p:graphicFrame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The Input-Output Modeling process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901700" y="2268538"/>
          <a:ext cx="3189288" cy="1584325"/>
        </p:xfrm>
        <a:graphic>
          <a:graphicData uri="http://schemas.openxmlformats.org/presentationml/2006/ole">
            <p:oleObj spid="_x0000_s44035" name="Picture" r:id="rId4" imgW="2534400" imgH="1257840" progId="Word.Picture.8">
              <p:embed/>
            </p:oleObj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4499992" y="285293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y(t)/u(t)= R/(r+R)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27584" y="15567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1 :  An electric circuit with two resistances r and R</a:t>
            </a:r>
            <a:endParaRPr lang="en-US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965200" y="4703763"/>
          <a:ext cx="3189288" cy="1582737"/>
        </p:xfrm>
        <a:graphic>
          <a:graphicData uri="http://schemas.openxmlformats.org/presentationml/2006/ole">
            <p:oleObj spid="_x0000_s44036" name="Picture" r:id="rId5" imgW="2534400" imgH="1257840" progId="Word.Picture.8">
              <p:embed/>
            </p:oleObj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5004048" y="458112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u(t) = </a:t>
            </a:r>
            <a:r>
              <a:rPr lang="fr-FR" dirty="0" err="1" smtClean="0"/>
              <a:t>v</a:t>
            </a:r>
            <a:r>
              <a:rPr lang="fr-FR" baseline="-25000" dirty="0" err="1" smtClean="0"/>
              <a:t>R</a:t>
            </a:r>
            <a:r>
              <a:rPr lang="fr-FR" dirty="0" smtClean="0"/>
              <a:t>(t) + y(t)</a:t>
            </a:r>
          </a:p>
          <a:p>
            <a:r>
              <a:rPr lang="fr-FR" dirty="0" err="1" smtClean="0"/>
              <a:t>v</a:t>
            </a:r>
            <a:r>
              <a:rPr lang="fr-FR" baseline="-25000" dirty="0" err="1" smtClean="0"/>
              <a:t>R</a:t>
            </a:r>
            <a:r>
              <a:rPr lang="fr-FR" dirty="0" smtClean="0"/>
              <a:t>(t) = </a:t>
            </a:r>
            <a:r>
              <a:rPr lang="fr-FR" dirty="0" err="1" smtClean="0"/>
              <a:t>iR</a:t>
            </a:r>
            <a:endParaRPr lang="fr-FR" dirty="0" smtClean="0"/>
          </a:p>
          <a:p>
            <a:r>
              <a:rPr lang="fr-FR" dirty="0" smtClean="0"/>
              <a:t>i=</a:t>
            </a:r>
            <a:r>
              <a:rPr lang="fr-FR" dirty="0" err="1" smtClean="0"/>
              <a:t>C.dy</a:t>
            </a:r>
            <a:r>
              <a:rPr lang="fr-FR" dirty="0" smtClean="0"/>
              <a:t>(t)/</a:t>
            </a:r>
            <a:r>
              <a:rPr lang="fr-FR" dirty="0" err="1" smtClean="0"/>
              <a:t>dt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Y(s)/U(s) = 1/(1+</a:t>
            </a:r>
            <a:r>
              <a:rPr lang="fr-FR" dirty="0" err="1" smtClean="0"/>
              <a:t>CRs</a:t>
            </a:r>
            <a:r>
              <a:rPr lang="fr-FR" dirty="0" smtClean="0"/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971600" y="3991288"/>
            <a:ext cx="7264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2 : An electric circuit with a resistance R and a capacitor C</a:t>
            </a:r>
            <a:endParaRPr lang="en-US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5AB6C2-276C-4AB6-9D0F-49B685C1FAB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smtClean="0">
                <a:solidFill>
                  <a:schemeClr val="accent2"/>
                </a:solidFill>
                <a:latin typeface="Arial" charset="0"/>
              </a:rPr>
              <a:t>Static and dynamic systems</a:t>
            </a:r>
            <a:endParaRPr lang="en-US" sz="26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539552" y="1556792"/>
            <a:ext cx="80648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Static systems </a:t>
            </a:r>
            <a:r>
              <a:rPr lang="en-US" dirty="0" smtClean="0"/>
              <a:t>: 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Output y(t) independent of the past values of the input u(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), for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 &lt; t.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The IO relation is a function : y(t) = g(u(t))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Dynamic systems </a:t>
            </a:r>
            <a:r>
              <a:rPr lang="en-US" dirty="0" smtClean="0"/>
              <a:t>: 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Output y(t) depends on past values of the input u(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), for </a:t>
            </a:r>
            <a:r>
              <a:rPr lang="en-US" dirty="0" smtClean="0">
                <a:latin typeface="Symbol" pitchFamily="18" charset="2"/>
              </a:rPr>
              <a:t>t</a:t>
            </a:r>
            <a:r>
              <a:rPr lang="en-US" dirty="0" smtClean="0"/>
              <a:t> &lt; t.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b="1" dirty="0" smtClean="0"/>
              <a:t>Memory of the input history </a:t>
            </a:r>
            <a:r>
              <a:rPr lang="en-US" dirty="0" smtClean="0"/>
              <a:t>is needed to determine y(t)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The IO relation is a differential equation.</a:t>
            </a:r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The concept of state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Definition </a:t>
            </a:r>
            <a:r>
              <a:rPr lang="en-US" dirty="0" smtClean="0"/>
              <a:t>: 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The state of a system at time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 is the information required at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 such that the output </a:t>
            </a:r>
            <a:r>
              <a:rPr lang="en-US" b="1" dirty="0" smtClean="0"/>
              <a:t>y</a:t>
            </a:r>
            <a:r>
              <a:rPr lang="en-US" dirty="0" smtClean="0"/>
              <a:t>(t), for all t ≥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 is uniquely determined from this information and from </a:t>
            </a:r>
            <a:r>
              <a:rPr lang="en-US" b="1" dirty="0" smtClean="0"/>
              <a:t>u</a:t>
            </a:r>
            <a:r>
              <a:rPr lang="en-US" dirty="0" smtClean="0"/>
              <a:t>(t), t ≥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The state us generally a vector of state variables x</a:t>
            </a:r>
            <a:r>
              <a:rPr lang="en-US" dirty="0" smtClean="0"/>
              <a:t>(t)</a:t>
            </a:r>
            <a:r>
              <a:rPr lang="en-US" b="1" dirty="0" smtClean="0"/>
              <a:t>.</a:t>
            </a:r>
            <a:endParaRPr lang="en-US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685800" y="1371600"/>
            <a:ext cx="7848600" cy="762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sz="2000">
              <a:solidFill>
                <a:srgbClr val="CCFFFF"/>
              </a:solidFill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609600"/>
            <a:ext cx="784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600" b="1" dirty="0" smtClean="0">
                <a:solidFill>
                  <a:schemeClr val="accent2"/>
                </a:solidFill>
                <a:latin typeface="Arial" charset="0"/>
              </a:rPr>
              <a:t>System dynamics</a:t>
            </a:r>
            <a:endParaRPr lang="en-US" sz="26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07976" y="1556792"/>
            <a:ext cx="72644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State equation </a:t>
            </a:r>
            <a:r>
              <a:rPr lang="en-US" dirty="0" smtClean="0"/>
              <a:t>: </a:t>
            </a:r>
          </a:p>
          <a:p>
            <a:pPr marL="355600" indent="-355600">
              <a:buFont typeface="Arial" pitchFamily="34" charset="0"/>
              <a:buChar char="•"/>
            </a:pPr>
            <a:r>
              <a:rPr lang="en-US" dirty="0" smtClean="0"/>
              <a:t>The set of equations required to specify the state </a:t>
            </a:r>
            <a:r>
              <a:rPr lang="en-US" b="1" dirty="0" smtClean="0"/>
              <a:t>x</a:t>
            </a:r>
            <a:r>
              <a:rPr lang="en-US" dirty="0" smtClean="0"/>
              <a:t>(t) for all t≥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, given x(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) and the function </a:t>
            </a:r>
            <a:r>
              <a:rPr lang="en-US" b="1" dirty="0" smtClean="0"/>
              <a:t>u</a:t>
            </a:r>
            <a:r>
              <a:rPr lang="en-US" dirty="0" smtClean="0"/>
              <a:t>(t), t≥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State space : </a:t>
            </a:r>
          </a:p>
          <a:p>
            <a:r>
              <a:rPr lang="en-US" dirty="0" smtClean="0"/>
              <a:t>The state space of a system is a set of all possible values that the state may take.</a:t>
            </a:r>
          </a:p>
          <a:p>
            <a:endParaRPr lang="en-US" dirty="0" smtClean="0"/>
          </a:p>
          <a:p>
            <a:r>
              <a:rPr lang="en-US" b="1" dirty="0" smtClean="0"/>
              <a:t>Output equation </a:t>
            </a:r>
            <a:r>
              <a:rPr lang="en-US" dirty="0" smtClean="0"/>
              <a:t>: </a:t>
            </a:r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fld id="{B50D04E3-B97E-423F-B991-2709EE0D4D5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8" name="Objet 7"/>
          <p:cNvGraphicFramePr>
            <a:graphicFrameLocks noChangeAspect="1"/>
          </p:cNvGraphicFramePr>
          <p:nvPr/>
        </p:nvGraphicFramePr>
        <p:xfrm>
          <a:off x="1763688" y="2852936"/>
          <a:ext cx="4405821" cy="624706"/>
        </p:xfrm>
        <a:graphic>
          <a:graphicData uri="http://schemas.openxmlformats.org/presentationml/2006/ole">
            <p:oleObj spid="_x0000_s47106" name="Equation" r:id="rId4" imgW="1701720" imgH="241200" progId="Equation.DSMT4">
              <p:embed/>
            </p:oleObj>
          </a:graphicData>
        </a:graphic>
      </p:graphicFrame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716088" y="5661025"/>
          <a:ext cx="3059112" cy="625475"/>
        </p:xfrm>
        <a:graphic>
          <a:graphicData uri="http://schemas.openxmlformats.org/presentationml/2006/ole">
            <p:oleObj spid="_x0000_s47107" name="Equation" r:id="rId5" imgW="11808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8181</TotalTime>
  <Words>640</Words>
  <Application>Microsoft Office PowerPoint</Application>
  <PresentationFormat>Affichage à l'écran (4:3)</PresentationFormat>
  <Paragraphs>213</Paragraphs>
  <Slides>22</Slides>
  <Notes>22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25" baseType="lpstr">
      <vt:lpstr>Blank Presentation</vt:lpstr>
      <vt:lpstr>Picture</vt:lpstr>
      <vt:lpstr>Equation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</vt:vector>
  </TitlesOfParts>
  <Company>UPenn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discrete event system</dc:title>
  <dc:creator>Xiao-lan Xie</dc:creator>
  <cp:lastModifiedBy>emse</cp:lastModifiedBy>
  <cp:revision>769</cp:revision>
  <cp:lastPrinted>2002-02-27T22:40:02Z</cp:lastPrinted>
  <dcterms:created xsi:type="dcterms:W3CDTF">2001-10-06T21:55:01Z</dcterms:created>
  <dcterms:modified xsi:type="dcterms:W3CDTF">2011-05-09T06:25:49Z</dcterms:modified>
</cp:coreProperties>
</file>