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5"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2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12DE8-DF06-46CB-85DF-6B45B82732B8}" type="doc">
      <dgm:prSet loTypeId="urn:microsoft.com/office/officeart/2005/8/layout/matrix3" loCatId="matrix" qsTypeId="urn:microsoft.com/office/officeart/2005/8/quickstyle/simple4" qsCatId="simple" csTypeId="urn:microsoft.com/office/officeart/2005/8/colors/accent0_3" csCatId="mainScheme"/>
      <dgm:spPr/>
      <dgm:t>
        <a:bodyPr/>
        <a:lstStyle/>
        <a:p>
          <a:endParaRPr lang="en-US"/>
        </a:p>
      </dgm:t>
    </dgm:pt>
    <dgm:pt modelId="{80D89B57-DCEE-480C-B4F3-30F402A766E7}">
      <dgm:prSet/>
      <dgm:spPr/>
      <dgm:t>
        <a:bodyPr/>
        <a:lstStyle/>
        <a:p>
          <a:r>
            <a:rPr lang="en-GB"/>
            <a:t>The analysis has been done for approximately 2.5 months starting from 3/1/2017 until 5/19/2017 for a TV show</a:t>
          </a:r>
          <a:endParaRPr lang="en-US"/>
        </a:p>
      </dgm:t>
    </dgm:pt>
    <dgm:pt modelId="{54C502AD-15A3-4248-88B0-5BD3B7471CB9}" type="parTrans" cxnId="{389E302A-A999-439D-A104-20B893ECC722}">
      <dgm:prSet/>
      <dgm:spPr/>
      <dgm:t>
        <a:bodyPr/>
        <a:lstStyle/>
        <a:p>
          <a:endParaRPr lang="en-US"/>
        </a:p>
      </dgm:t>
    </dgm:pt>
    <dgm:pt modelId="{A952B066-5E7B-4B5F-809F-C78EC2BF9E0E}" type="sibTrans" cxnId="{389E302A-A999-439D-A104-20B893ECC722}">
      <dgm:prSet/>
      <dgm:spPr/>
      <dgm:t>
        <a:bodyPr/>
        <a:lstStyle/>
        <a:p>
          <a:endParaRPr lang="en-US"/>
        </a:p>
      </dgm:t>
    </dgm:pt>
    <dgm:pt modelId="{B3144E7C-73D6-4A51-AEBC-C3AF58B18CA2}">
      <dgm:prSet/>
      <dgm:spPr/>
      <dgm:t>
        <a:bodyPr/>
        <a:lstStyle/>
        <a:p>
          <a:r>
            <a:rPr lang="en-GB"/>
            <a:t>During the period, it has been analysed that the factors that impacted the shows growth is due to seasonality, majorly impacted by the column “Character A” and slightly due to cricket.</a:t>
          </a:r>
          <a:endParaRPr lang="en-US"/>
        </a:p>
      </dgm:t>
    </dgm:pt>
    <dgm:pt modelId="{0F73D620-B079-4D4D-B1AB-DCF09B049C12}" type="parTrans" cxnId="{9D310F20-7E06-46BA-A440-6FEF801E64DD}">
      <dgm:prSet/>
      <dgm:spPr/>
      <dgm:t>
        <a:bodyPr/>
        <a:lstStyle/>
        <a:p>
          <a:endParaRPr lang="en-US"/>
        </a:p>
      </dgm:t>
    </dgm:pt>
    <dgm:pt modelId="{40B52CDC-7FC0-4892-B29E-4436A274553B}" type="sibTrans" cxnId="{9D310F20-7E06-46BA-A440-6FEF801E64DD}">
      <dgm:prSet/>
      <dgm:spPr/>
      <dgm:t>
        <a:bodyPr/>
        <a:lstStyle/>
        <a:p>
          <a:endParaRPr lang="en-US"/>
        </a:p>
      </dgm:t>
    </dgm:pt>
    <dgm:pt modelId="{7918C36F-646B-4AF5-A3BE-1BF6704BA3C2}">
      <dgm:prSet/>
      <dgm:spPr/>
      <dgm:t>
        <a:bodyPr/>
        <a:lstStyle/>
        <a:p>
          <a:r>
            <a:rPr lang="en-GB"/>
            <a:t>It has been observed that visitors &gt; views_show </a:t>
          </a:r>
          <a:endParaRPr lang="en-US"/>
        </a:p>
      </dgm:t>
    </dgm:pt>
    <dgm:pt modelId="{BE6F19F0-759F-4AD0-ABE8-C37201A4DF1D}" type="parTrans" cxnId="{3303E0DF-E012-46FC-9AE5-56659EAB56C6}">
      <dgm:prSet/>
      <dgm:spPr/>
      <dgm:t>
        <a:bodyPr/>
        <a:lstStyle/>
        <a:p>
          <a:endParaRPr lang="en-US"/>
        </a:p>
      </dgm:t>
    </dgm:pt>
    <dgm:pt modelId="{3E743EC5-09C1-4B9F-ABEC-08445FCC6D98}" type="sibTrans" cxnId="{3303E0DF-E012-46FC-9AE5-56659EAB56C6}">
      <dgm:prSet/>
      <dgm:spPr/>
      <dgm:t>
        <a:bodyPr/>
        <a:lstStyle/>
        <a:p>
          <a:endParaRPr lang="en-US"/>
        </a:p>
      </dgm:t>
    </dgm:pt>
    <dgm:pt modelId="{9B586ECC-D61B-4176-BE48-C1B1CD60B972}">
      <dgm:prSet/>
      <dgm:spPr/>
      <dgm:t>
        <a:bodyPr/>
        <a:lstStyle/>
        <a:p>
          <a:r>
            <a:rPr lang="en-GB"/>
            <a:t>As the viewership of the show declined, it seems like the marketing budget for ad-impression also got declined.</a:t>
          </a:r>
          <a:endParaRPr lang="en-US"/>
        </a:p>
      </dgm:t>
    </dgm:pt>
    <dgm:pt modelId="{EC85C501-5E1B-4E45-8BAE-92D014A1E557}" type="parTrans" cxnId="{06A0B9AB-4BB9-42A8-9714-5F2202F7A269}">
      <dgm:prSet/>
      <dgm:spPr/>
      <dgm:t>
        <a:bodyPr/>
        <a:lstStyle/>
        <a:p>
          <a:endParaRPr lang="en-US"/>
        </a:p>
      </dgm:t>
    </dgm:pt>
    <dgm:pt modelId="{7EEF8914-CCA4-4C77-86BA-C57399E423B6}" type="sibTrans" cxnId="{06A0B9AB-4BB9-42A8-9714-5F2202F7A269}">
      <dgm:prSet/>
      <dgm:spPr/>
      <dgm:t>
        <a:bodyPr/>
        <a:lstStyle/>
        <a:p>
          <a:endParaRPr lang="en-US"/>
        </a:p>
      </dgm:t>
    </dgm:pt>
    <dgm:pt modelId="{F4AAB5DC-B40C-4016-9B53-F521248FD151}" type="pres">
      <dgm:prSet presAssocID="{D0F12DE8-DF06-46CB-85DF-6B45B82732B8}" presName="matrix" presStyleCnt="0">
        <dgm:presLayoutVars>
          <dgm:chMax val="1"/>
          <dgm:dir/>
          <dgm:resizeHandles val="exact"/>
        </dgm:presLayoutVars>
      </dgm:prSet>
      <dgm:spPr/>
    </dgm:pt>
    <dgm:pt modelId="{59A24510-14F5-409F-ABC6-29047478D69E}" type="pres">
      <dgm:prSet presAssocID="{D0F12DE8-DF06-46CB-85DF-6B45B82732B8}" presName="diamond" presStyleLbl="bgShp" presStyleIdx="0" presStyleCnt="1"/>
      <dgm:spPr/>
    </dgm:pt>
    <dgm:pt modelId="{99EFB175-3CAF-4822-9E81-DA61E0608AED}" type="pres">
      <dgm:prSet presAssocID="{D0F12DE8-DF06-46CB-85DF-6B45B82732B8}" presName="quad1" presStyleLbl="node1" presStyleIdx="0" presStyleCnt="4">
        <dgm:presLayoutVars>
          <dgm:chMax val="0"/>
          <dgm:chPref val="0"/>
          <dgm:bulletEnabled val="1"/>
        </dgm:presLayoutVars>
      </dgm:prSet>
      <dgm:spPr/>
    </dgm:pt>
    <dgm:pt modelId="{B811DF91-CC44-4D7F-8F94-18DA28C035DD}" type="pres">
      <dgm:prSet presAssocID="{D0F12DE8-DF06-46CB-85DF-6B45B82732B8}" presName="quad2" presStyleLbl="node1" presStyleIdx="1" presStyleCnt="4">
        <dgm:presLayoutVars>
          <dgm:chMax val="0"/>
          <dgm:chPref val="0"/>
          <dgm:bulletEnabled val="1"/>
        </dgm:presLayoutVars>
      </dgm:prSet>
      <dgm:spPr/>
    </dgm:pt>
    <dgm:pt modelId="{AD3E0CD3-C2D7-4E35-8C98-AD08C6203D94}" type="pres">
      <dgm:prSet presAssocID="{D0F12DE8-DF06-46CB-85DF-6B45B82732B8}" presName="quad3" presStyleLbl="node1" presStyleIdx="2" presStyleCnt="4">
        <dgm:presLayoutVars>
          <dgm:chMax val="0"/>
          <dgm:chPref val="0"/>
          <dgm:bulletEnabled val="1"/>
        </dgm:presLayoutVars>
      </dgm:prSet>
      <dgm:spPr/>
    </dgm:pt>
    <dgm:pt modelId="{341E12C0-8D7B-490B-878A-023830145ED8}" type="pres">
      <dgm:prSet presAssocID="{D0F12DE8-DF06-46CB-85DF-6B45B82732B8}" presName="quad4" presStyleLbl="node1" presStyleIdx="3" presStyleCnt="4">
        <dgm:presLayoutVars>
          <dgm:chMax val="0"/>
          <dgm:chPref val="0"/>
          <dgm:bulletEnabled val="1"/>
        </dgm:presLayoutVars>
      </dgm:prSet>
      <dgm:spPr/>
    </dgm:pt>
  </dgm:ptLst>
  <dgm:cxnLst>
    <dgm:cxn modelId="{DDA60A20-F00F-4665-B351-993BA54D3310}" type="presOf" srcId="{9B586ECC-D61B-4176-BE48-C1B1CD60B972}" destId="{341E12C0-8D7B-490B-878A-023830145ED8}" srcOrd="0" destOrd="0" presId="urn:microsoft.com/office/officeart/2005/8/layout/matrix3"/>
    <dgm:cxn modelId="{9D310F20-7E06-46BA-A440-6FEF801E64DD}" srcId="{D0F12DE8-DF06-46CB-85DF-6B45B82732B8}" destId="{B3144E7C-73D6-4A51-AEBC-C3AF58B18CA2}" srcOrd="1" destOrd="0" parTransId="{0F73D620-B079-4D4D-B1AB-DCF09B049C12}" sibTransId="{40B52CDC-7FC0-4892-B29E-4436A274553B}"/>
    <dgm:cxn modelId="{389E302A-A999-439D-A104-20B893ECC722}" srcId="{D0F12DE8-DF06-46CB-85DF-6B45B82732B8}" destId="{80D89B57-DCEE-480C-B4F3-30F402A766E7}" srcOrd="0" destOrd="0" parTransId="{54C502AD-15A3-4248-88B0-5BD3B7471CB9}" sibTransId="{A952B066-5E7B-4B5F-809F-C78EC2BF9E0E}"/>
    <dgm:cxn modelId="{1EEED935-2D52-4D6F-A963-A186152481E2}" type="presOf" srcId="{B3144E7C-73D6-4A51-AEBC-C3AF58B18CA2}" destId="{B811DF91-CC44-4D7F-8F94-18DA28C035DD}" srcOrd="0" destOrd="0" presId="urn:microsoft.com/office/officeart/2005/8/layout/matrix3"/>
    <dgm:cxn modelId="{D4CE3176-9697-4FC7-858F-70308C63D60C}" type="presOf" srcId="{7918C36F-646B-4AF5-A3BE-1BF6704BA3C2}" destId="{AD3E0CD3-C2D7-4E35-8C98-AD08C6203D94}" srcOrd="0" destOrd="0" presId="urn:microsoft.com/office/officeart/2005/8/layout/matrix3"/>
    <dgm:cxn modelId="{CA53A158-2FD1-4DCA-B9D8-56B8816C036E}" type="presOf" srcId="{80D89B57-DCEE-480C-B4F3-30F402A766E7}" destId="{99EFB175-3CAF-4822-9E81-DA61E0608AED}" srcOrd="0" destOrd="0" presId="urn:microsoft.com/office/officeart/2005/8/layout/matrix3"/>
    <dgm:cxn modelId="{06A0B9AB-4BB9-42A8-9714-5F2202F7A269}" srcId="{D0F12DE8-DF06-46CB-85DF-6B45B82732B8}" destId="{9B586ECC-D61B-4176-BE48-C1B1CD60B972}" srcOrd="3" destOrd="0" parTransId="{EC85C501-5E1B-4E45-8BAE-92D014A1E557}" sibTransId="{7EEF8914-CCA4-4C77-86BA-C57399E423B6}"/>
    <dgm:cxn modelId="{89263BBD-7BBB-4760-B553-A1CBF4214746}" type="presOf" srcId="{D0F12DE8-DF06-46CB-85DF-6B45B82732B8}" destId="{F4AAB5DC-B40C-4016-9B53-F521248FD151}" srcOrd="0" destOrd="0" presId="urn:microsoft.com/office/officeart/2005/8/layout/matrix3"/>
    <dgm:cxn modelId="{3303E0DF-E012-46FC-9AE5-56659EAB56C6}" srcId="{D0F12DE8-DF06-46CB-85DF-6B45B82732B8}" destId="{7918C36F-646B-4AF5-A3BE-1BF6704BA3C2}" srcOrd="2" destOrd="0" parTransId="{BE6F19F0-759F-4AD0-ABE8-C37201A4DF1D}" sibTransId="{3E743EC5-09C1-4B9F-ABEC-08445FCC6D98}"/>
    <dgm:cxn modelId="{0E32482E-E41C-44FC-A83D-8E2B63AEB090}" type="presParOf" srcId="{F4AAB5DC-B40C-4016-9B53-F521248FD151}" destId="{59A24510-14F5-409F-ABC6-29047478D69E}" srcOrd="0" destOrd="0" presId="urn:microsoft.com/office/officeart/2005/8/layout/matrix3"/>
    <dgm:cxn modelId="{55105579-4371-4DBD-8EF0-B87DB2C2F67D}" type="presParOf" srcId="{F4AAB5DC-B40C-4016-9B53-F521248FD151}" destId="{99EFB175-3CAF-4822-9E81-DA61E0608AED}" srcOrd="1" destOrd="0" presId="urn:microsoft.com/office/officeart/2005/8/layout/matrix3"/>
    <dgm:cxn modelId="{522A2B97-F90A-4144-80CB-263DF073728F}" type="presParOf" srcId="{F4AAB5DC-B40C-4016-9B53-F521248FD151}" destId="{B811DF91-CC44-4D7F-8F94-18DA28C035DD}" srcOrd="2" destOrd="0" presId="urn:microsoft.com/office/officeart/2005/8/layout/matrix3"/>
    <dgm:cxn modelId="{F3E022EC-07EF-41E9-9781-729D05D9CCA5}" type="presParOf" srcId="{F4AAB5DC-B40C-4016-9B53-F521248FD151}" destId="{AD3E0CD3-C2D7-4E35-8C98-AD08C6203D94}" srcOrd="3" destOrd="0" presId="urn:microsoft.com/office/officeart/2005/8/layout/matrix3"/>
    <dgm:cxn modelId="{FBB86CD2-87F1-4E8A-A2C5-D49B0DDA671F}" type="presParOf" srcId="{F4AAB5DC-B40C-4016-9B53-F521248FD151}" destId="{341E12C0-8D7B-490B-878A-023830145ED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24510-14F5-409F-ABC6-29047478D69E}">
      <dsp:nvSpPr>
        <dsp:cNvPr id="0" name=""/>
        <dsp:cNvSpPr/>
      </dsp:nvSpPr>
      <dsp:spPr>
        <a:xfrm>
          <a:off x="658292" y="0"/>
          <a:ext cx="5087409" cy="5087409"/>
        </a:xfrm>
        <a:prstGeom prst="diamond">
          <a:avLst/>
        </a:prstGeom>
        <a:solidFill>
          <a:schemeClr val="dk2">
            <a:tint val="40000"/>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99EFB175-3CAF-4822-9E81-DA61E0608AED}">
      <dsp:nvSpPr>
        <dsp:cNvPr id="0" name=""/>
        <dsp:cNvSpPr/>
      </dsp:nvSpPr>
      <dsp:spPr>
        <a:xfrm>
          <a:off x="1141596" y="483303"/>
          <a:ext cx="1984089" cy="1984089"/>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The analysis has been done for approximately 2.5 months starting from 3/1/2017 until 5/19/2017 for a TV show</a:t>
          </a:r>
          <a:endParaRPr lang="en-US" sz="1200" kern="1200"/>
        </a:p>
      </dsp:txBody>
      <dsp:txXfrm>
        <a:off x="1238451" y="580158"/>
        <a:ext cx="1790379" cy="1790379"/>
      </dsp:txXfrm>
    </dsp:sp>
    <dsp:sp modelId="{B811DF91-CC44-4D7F-8F94-18DA28C035DD}">
      <dsp:nvSpPr>
        <dsp:cNvPr id="0" name=""/>
        <dsp:cNvSpPr/>
      </dsp:nvSpPr>
      <dsp:spPr>
        <a:xfrm>
          <a:off x="3278308" y="483303"/>
          <a:ext cx="1984089" cy="1984089"/>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During the period, it has been analysed that the factors that impacted the shows growth is due to seasonality, majorly impacted by the column “Character A” and slightly due to cricket.</a:t>
          </a:r>
          <a:endParaRPr lang="en-US" sz="1200" kern="1200"/>
        </a:p>
      </dsp:txBody>
      <dsp:txXfrm>
        <a:off x="3375163" y="580158"/>
        <a:ext cx="1790379" cy="1790379"/>
      </dsp:txXfrm>
    </dsp:sp>
    <dsp:sp modelId="{AD3E0CD3-C2D7-4E35-8C98-AD08C6203D94}">
      <dsp:nvSpPr>
        <dsp:cNvPr id="0" name=""/>
        <dsp:cNvSpPr/>
      </dsp:nvSpPr>
      <dsp:spPr>
        <a:xfrm>
          <a:off x="1141596" y="2620015"/>
          <a:ext cx="1984089" cy="1984089"/>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It has been observed that visitors &gt; views_show </a:t>
          </a:r>
          <a:endParaRPr lang="en-US" sz="1200" kern="1200"/>
        </a:p>
      </dsp:txBody>
      <dsp:txXfrm>
        <a:off x="1238451" y="2716870"/>
        <a:ext cx="1790379" cy="1790379"/>
      </dsp:txXfrm>
    </dsp:sp>
    <dsp:sp modelId="{341E12C0-8D7B-490B-878A-023830145ED8}">
      <dsp:nvSpPr>
        <dsp:cNvPr id="0" name=""/>
        <dsp:cNvSpPr/>
      </dsp:nvSpPr>
      <dsp:spPr>
        <a:xfrm>
          <a:off x="3278308" y="2620015"/>
          <a:ext cx="1984089" cy="1984089"/>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As the viewership of the show declined, it seems like the marketing budget for ad-impression also got declined.</a:t>
          </a:r>
          <a:endParaRPr lang="en-US" sz="1200" kern="1200"/>
        </a:p>
      </dsp:txBody>
      <dsp:txXfrm>
        <a:off x="3375163" y="2716870"/>
        <a:ext cx="1790379" cy="179037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BFB3E96-DF4F-489E-B1F3-B6C67FF12A27}" type="datetimeFigureOut">
              <a:rPr lang="en-GB" smtClean="0"/>
              <a:t>23/03/2019</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21003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B3E96-DF4F-489E-B1F3-B6C67FF12A27}" type="datetimeFigureOut">
              <a:rPr lang="en-GB" smtClean="0"/>
              <a:t>23/03/2019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91717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FB3E96-DF4F-489E-B1F3-B6C67FF12A27}" type="datetimeFigureOut">
              <a:rPr lang="en-GB" smtClean="0"/>
              <a:t>23/03/2019</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70056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FB3E96-DF4F-489E-B1F3-B6C67FF12A27}" type="datetimeFigureOut">
              <a:rPr lang="en-GB" smtClean="0"/>
              <a:t>23/03/2019</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ACB9A0D7-114F-40DF-B15C-83BD8A3307E1}"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4647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BFB3E96-DF4F-489E-B1F3-B6C67FF12A27}" type="datetimeFigureOut">
              <a:rPr lang="en-GB" smtClean="0"/>
              <a:t>23/03/2019</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281259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FB3E96-DF4F-489E-B1F3-B6C67FF12A27}" type="datetimeFigureOut">
              <a:rPr lang="en-GB" smtClean="0"/>
              <a:t>23/03/2019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2899658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FB3E96-DF4F-489E-B1F3-B6C67FF12A27}" type="datetimeFigureOut">
              <a:rPr lang="en-GB" smtClean="0"/>
              <a:t>23/03/2019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509339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B3E96-DF4F-489E-B1F3-B6C67FF12A27}" type="datetimeFigureOut">
              <a:rPr lang="en-GB" smtClean="0"/>
              <a:t>23/03/2019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2846814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BFB3E96-DF4F-489E-B1F3-B6C67FF12A27}" type="datetimeFigureOut">
              <a:rPr lang="en-GB" smtClean="0"/>
              <a:t>23/03/2019</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151756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B3E96-DF4F-489E-B1F3-B6C67FF12A27}" type="datetimeFigureOut">
              <a:rPr lang="en-GB" smtClean="0"/>
              <a:t>23/03/2019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16896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BFB3E96-DF4F-489E-B1F3-B6C67FF12A27}" type="datetimeFigureOut">
              <a:rPr lang="en-GB" smtClean="0"/>
              <a:t>23/03/2019</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258987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B3E96-DF4F-489E-B1F3-B6C67FF12A27}" type="datetimeFigureOut">
              <a:rPr lang="en-GB" smtClean="0"/>
              <a:t>23/03/2019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263660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B3E96-DF4F-489E-B1F3-B6C67FF12A27}" type="datetimeFigureOut">
              <a:rPr lang="en-GB" smtClean="0"/>
              <a:t>23/03/2019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219663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B3E96-DF4F-489E-B1F3-B6C67FF12A27}" type="datetimeFigureOut">
              <a:rPr lang="en-GB" smtClean="0"/>
              <a:t>23/03/2019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118123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B3E96-DF4F-489E-B1F3-B6C67FF12A27}" type="datetimeFigureOut">
              <a:rPr lang="en-GB" smtClean="0"/>
              <a:t>23/03/2019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234086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B3E96-DF4F-489E-B1F3-B6C67FF12A27}" type="datetimeFigureOut">
              <a:rPr lang="en-GB" smtClean="0"/>
              <a:t>23/03/2019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69205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B3E96-DF4F-489E-B1F3-B6C67FF12A27}" type="datetimeFigureOut">
              <a:rPr lang="en-GB" smtClean="0"/>
              <a:t>23/03/2019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9A0D7-114F-40DF-B15C-83BD8A3307E1}" type="slidenum">
              <a:rPr lang="en-GB" smtClean="0"/>
              <a:t>‹#›</a:t>
            </a:fld>
            <a:endParaRPr lang="en-GB"/>
          </a:p>
        </p:txBody>
      </p:sp>
    </p:spTree>
    <p:extLst>
      <p:ext uri="{BB962C8B-B14F-4D97-AF65-F5344CB8AC3E}">
        <p14:creationId xmlns:p14="http://schemas.microsoft.com/office/powerpoint/2010/main" val="143143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FB3E96-DF4F-489E-B1F3-B6C67FF12A27}" type="datetimeFigureOut">
              <a:rPr lang="en-GB" smtClean="0"/>
              <a:t>23/03/2019</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B9A0D7-114F-40DF-B15C-83BD8A3307E1}" type="slidenum">
              <a:rPr lang="en-GB" smtClean="0"/>
              <a:t>‹#›</a:t>
            </a:fld>
            <a:endParaRPr lang="en-GB"/>
          </a:p>
        </p:txBody>
      </p:sp>
    </p:spTree>
    <p:extLst>
      <p:ext uri="{BB962C8B-B14F-4D97-AF65-F5344CB8AC3E}">
        <p14:creationId xmlns:p14="http://schemas.microsoft.com/office/powerpoint/2010/main" val="3294786051"/>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63A9-C353-4237-AEC6-AD3B5133C2CD}"/>
              </a:ext>
            </a:extLst>
          </p:cNvPr>
          <p:cNvSpPr>
            <a:spLocks noGrp="1"/>
          </p:cNvSpPr>
          <p:nvPr>
            <p:ph type="ctrTitle"/>
          </p:nvPr>
        </p:nvSpPr>
        <p:spPr>
          <a:xfrm>
            <a:off x="7056808" y="673240"/>
            <a:ext cx="4510994" cy="3446373"/>
          </a:xfrm>
          <a:noFill/>
          <a:ln w="19050">
            <a:noFill/>
            <a:prstDash val="dash"/>
          </a:ln>
        </p:spPr>
        <p:txBody>
          <a:bodyPr>
            <a:normAutofit/>
          </a:bodyPr>
          <a:lstStyle/>
          <a:p>
            <a:pPr algn="r"/>
            <a:r>
              <a:rPr lang="en-GB" sz="4800"/>
              <a:t>Omnicom Media Group</a:t>
            </a:r>
            <a:br>
              <a:rPr lang="en-GB" sz="4800"/>
            </a:br>
            <a:endParaRPr lang="en-GB" sz="4800"/>
          </a:p>
        </p:txBody>
      </p:sp>
      <p:sp>
        <p:nvSpPr>
          <p:cNvPr id="3" name="Subtitle 2">
            <a:extLst>
              <a:ext uri="{FF2B5EF4-FFF2-40B4-BE49-F238E27FC236}">
                <a16:creationId xmlns:a16="http://schemas.microsoft.com/office/drawing/2014/main" id="{FF9CA7B6-CAC4-4BE1-910D-9AE589F8064A}"/>
              </a:ext>
            </a:extLst>
          </p:cNvPr>
          <p:cNvSpPr>
            <a:spLocks noGrp="1"/>
          </p:cNvSpPr>
          <p:nvPr>
            <p:ph type="subTitle" idx="1"/>
          </p:nvPr>
        </p:nvSpPr>
        <p:spPr>
          <a:xfrm>
            <a:off x="7056807" y="4119613"/>
            <a:ext cx="4510993" cy="2058765"/>
          </a:xfrm>
          <a:noFill/>
          <a:ln w="19050">
            <a:noFill/>
            <a:prstDash val="dash"/>
          </a:ln>
        </p:spPr>
        <p:txBody>
          <a:bodyPr>
            <a:normAutofit/>
          </a:bodyPr>
          <a:lstStyle/>
          <a:p>
            <a:pPr algn="r"/>
            <a:r>
              <a:rPr lang="en-GB"/>
              <a:t>Media Company Case Study</a:t>
            </a:r>
          </a:p>
          <a:p>
            <a:pPr algn="r"/>
            <a:endParaRPr lang="en-GB"/>
          </a:p>
          <a:p>
            <a:pPr algn="r"/>
            <a:r>
              <a:rPr lang="en-GB"/>
              <a:t>-By Rupinder Kaur</a:t>
            </a:r>
          </a:p>
        </p:txBody>
      </p:sp>
      <p:sp useBgFill="1">
        <p:nvSpPr>
          <p:cNvPr id="10" name="Rectangle 9">
            <a:extLst>
              <a:ext uri="{FF2B5EF4-FFF2-40B4-BE49-F238E27FC236}">
                <a16:creationId xmlns:a16="http://schemas.microsoft.com/office/drawing/2014/main" id="{A6621E27-B4D3-4EEA-8F4D-BB759FD24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5706359"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DCD9119-A5D2-4D09-BCB2-70ABD368D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pward trend">
            <a:extLst>
              <a:ext uri="{FF2B5EF4-FFF2-40B4-BE49-F238E27FC236}">
                <a16:creationId xmlns:a16="http://schemas.microsoft.com/office/drawing/2014/main" id="{7521012E-02C3-4353-A00E-47A5C7FD5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2971800"/>
            <a:ext cx="914400" cy="914400"/>
          </a:xfrm>
          <a:prstGeom prst="rect">
            <a:avLst/>
          </a:prstGeom>
        </p:spPr>
      </p:pic>
      <p:pic>
        <p:nvPicPr>
          <p:cNvPr id="9" name="Graphic 8" descr="Upward trend">
            <a:extLst>
              <a:ext uri="{FF2B5EF4-FFF2-40B4-BE49-F238E27FC236}">
                <a16:creationId xmlns:a16="http://schemas.microsoft.com/office/drawing/2014/main" id="{81FA8000-9A0E-4F38-992A-77FF9765CD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2309" y="1110343"/>
            <a:ext cx="4685211" cy="3958046"/>
          </a:xfrm>
          <a:prstGeom prst="rect">
            <a:avLst/>
          </a:prstGeom>
        </p:spPr>
      </p:pic>
    </p:spTree>
    <p:extLst>
      <p:ext uri="{BB962C8B-B14F-4D97-AF65-F5344CB8AC3E}">
        <p14:creationId xmlns:p14="http://schemas.microsoft.com/office/powerpoint/2010/main" val="2632749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39526FE3-BA6A-42C8-B13B-CC271D560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515" y="622183"/>
            <a:ext cx="6190125" cy="5626218"/>
          </a:xfrm>
          <a:prstGeom prst="rect">
            <a:avLst/>
          </a:prstGeom>
        </p:spPr>
      </p:pic>
    </p:spTree>
    <p:extLst>
      <p:ext uri="{BB962C8B-B14F-4D97-AF65-F5344CB8AC3E}">
        <p14:creationId xmlns:p14="http://schemas.microsoft.com/office/powerpoint/2010/main" val="3440489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7D88D-8C06-469A-B274-A3684F18E2D0}"/>
              </a:ext>
            </a:extLst>
          </p:cNvPr>
          <p:cNvSpPr txBox="1"/>
          <p:nvPr/>
        </p:nvSpPr>
        <p:spPr>
          <a:xfrm>
            <a:off x="924560" y="1016000"/>
            <a:ext cx="9916160" cy="984885"/>
          </a:xfrm>
          <a:prstGeom prst="rect">
            <a:avLst/>
          </a:prstGeom>
          <a:noFill/>
        </p:spPr>
        <p:txBody>
          <a:bodyPr wrap="square" rtlCol="0">
            <a:spAutoFit/>
          </a:bodyPr>
          <a:lstStyle/>
          <a:p>
            <a:r>
              <a:rPr lang="en-GB" sz="4000" dirty="0">
                <a:latin typeface="+mj-lt"/>
                <a:ea typeface="+mj-ea"/>
                <a:cs typeface="+mj-cs"/>
              </a:rPr>
              <a:t>Future Improvements</a:t>
            </a:r>
          </a:p>
          <a:p>
            <a:endParaRPr lang="en-GB" dirty="0"/>
          </a:p>
        </p:txBody>
      </p:sp>
      <p:sp>
        <p:nvSpPr>
          <p:cNvPr id="3" name="TextBox 2">
            <a:extLst>
              <a:ext uri="{FF2B5EF4-FFF2-40B4-BE49-F238E27FC236}">
                <a16:creationId xmlns:a16="http://schemas.microsoft.com/office/drawing/2014/main" id="{E6A2B92A-136B-471C-A955-F4ACF39BD1E4}"/>
              </a:ext>
            </a:extLst>
          </p:cNvPr>
          <p:cNvSpPr txBox="1"/>
          <p:nvPr/>
        </p:nvSpPr>
        <p:spPr>
          <a:xfrm>
            <a:off x="5638800" y="2971800"/>
            <a:ext cx="914400" cy="914400"/>
          </a:xfrm>
          <a:prstGeom prst="rect">
            <a:avLst/>
          </a:prstGeom>
          <a:noFill/>
        </p:spPr>
        <p:txBody>
          <a:bodyPr wrap="square" rtlCol="0">
            <a:spAutoFit/>
          </a:bodyPr>
          <a:lstStyle/>
          <a:p>
            <a:endParaRPr lang="en-GB" dirty="0"/>
          </a:p>
        </p:txBody>
      </p:sp>
      <p:sp>
        <p:nvSpPr>
          <p:cNvPr id="4" name="TextBox 3">
            <a:extLst>
              <a:ext uri="{FF2B5EF4-FFF2-40B4-BE49-F238E27FC236}">
                <a16:creationId xmlns:a16="http://schemas.microsoft.com/office/drawing/2014/main" id="{B62CB635-7736-4D79-90CD-D8159C7A8622}"/>
              </a:ext>
            </a:extLst>
          </p:cNvPr>
          <p:cNvSpPr txBox="1"/>
          <p:nvPr/>
        </p:nvSpPr>
        <p:spPr>
          <a:xfrm>
            <a:off x="1046480" y="2326640"/>
            <a:ext cx="9194800" cy="646331"/>
          </a:xfrm>
          <a:prstGeom prst="rect">
            <a:avLst/>
          </a:prstGeom>
          <a:noFill/>
        </p:spPr>
        <p:txBody>
          <a:bodyPr wrap="square" rtlCol="0">
            <a:spAutoFit/>
          </a:bodyPr>
          <a:lstStyle/>
          <a:p>
            <a:pPr marL="342900" indent="-342900">
              <a:buAutoNum type="arabicPeriod"/>
            </a:pPr>
            <a:r>
              <a:rPr lang="en-GB" dirty="0"/>
              <a:t>An expected improvement in the p value of </a:t>
            </a:r>
            <a:r>
              <a:rPr lang="en-GB" dirty="0" err="1"/>
              <a:t>Character_A</a:t>
            </a:r>
            <a:r>
              <a:rPr lang="en-GB" dirty="0"/>
              <a:t> and </a:t>
            </a:r>
            <a:r>
              <a:rPr lang="en-GB" dirty="0" err="1"/>
              <a:t>Cricket_Match_India</a:t>
            </a:r>
            <a:endParaRPr lang="en-GB" dirty="0"/>
          </a:p>
          <a:p>
            <a:pPr marL="342900" indent="-342900">
              <a:buAutoNum type="arabicPeriod"/>
            </a:pPr>
            <a:endParaRPr lang="en-GB" dirty="0"/>
          </a:p>
        </p:txBody>
      </p:sp>
    </p:spTree>
    <p:extLst>
      <p:ext uri="{BB962C8B-B14F-4D97-AF65-F5344CB8AC3E}">
        <p14:creationId xmlns:p14="http://schemas.microsoft.com/office/powerpoint/2010/main" val="406752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527D-4268-46BB-A61C-47F4C7976968}"/>
              </a:ext>
            </a:extLst>
          </p:cNvPr>
          <p:cNvSpPr>
            <a:spLocks noGrp="1"/>
          </p:cNvSpPr>
          <p:nvPr>
            <p:ph type="title"/>
          </p:nvPr>
        </p:nvSpPr>
        <p:spPr>
          <a:xfrm>
            <a:off x="685800" y="1066163"/>
            <a:ext cx="3306744" cy="5148371"/>
          </a:xfrm>
        </p:spPr>
        <p:txBody>
          <a:bodyPr>
            <a:normAutofit/>
          </a:bodyPr>
          <a:lstStyle/>
          <a:p>
            <a:r>
              <a:rPr lang="en-GB" sz="3200"/>
              <a:t>Analysis of Decline In Viewership of TV Show</a:t>
            </a:r>
          </a:p>
        </p:txBody>
      </p:sp>
      <p:graphicFrame>
        <p:nvGraphicFramePr>
          <p:cNvPr id="5" name="Content Placeholder 2">
            <a:extLst>
              <a:ext uri="{FF2B5EF4-FFF2-40B4-BE49-F238E27FC236}">
                <a16:creationId xmlns:a16="http://schemas.microsoft.com/office/drawing/2014/main" id="{0E03A068-5F49-4C69-A1BC-4D3F4353E73D}"/>
              </a:ext>
            </a:extLst>
          </p:cNvPr>
          <p:cNvGraphicFramePr>
            <a:graphicFrameLocks noGrp="1"/>
          </p:cNvGraphicFramePr>
          <p:nvPr>
            <p:ph idx="1"/>
            <p:extLst>
              <p:ext uri="{D42A27DB-BD31-4B8C-83A1-F6EECF244321}">
                <p14:modId xmlns:p14="http://schemas.microsoft.com/office/powerpoint/2010/main" val="48964275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8173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203B9ED-29AE-499C-9DF0-7F95A987B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960" y="1661086"/>
            <a:ext cx="4542028" cy="3733874"/>
          </a:xfrm>
          <a:prstGeom prst="rect">
            <a:avLst/>
          </a:prstGeom>
        </p:spPr>
      </p:pic>
      <p:sp>
        <p:nvSpPr>
          <p:cNvPr id="5" name="TextBox 4">
            <a:extLst>
              <a:ext uri="{FF2B5EF4-FFF2-40B4-BE49-F238E27FC236}">
                <a16:creationId xmlns:a16="http://schemas.microsoft.com/office/drawing/2014/main" id="{48061856-818E-443A-B68F-BE6A75C5D616}"/>
              </a:ext>
            </a:extLst>
          </p:cNvPr>
          <p:cNvSpPr txBox="1"/>
          <p:nvPr/>
        </p:nvSpPr>
        <p:spPr>
          <a:xfrm>
            <a:off x="1157986" y="2184400"/>
            <a:ext cx="5689600" cy="2031325"/>
          </a:xfrm>
          <a:prstGeom prst="rect">
            <a:avLst/>
          </a:prstGeom>
          <a:noFill/>
        </p:spPr>
        <p:txBody>
          <a:bodyPr wrap="square" rtlCol="0">
            <a:spAutoFit/>
          </a:bodyPr>
          <a:lstStyle/>
          <a:p>
            <a:r>
              <a:rPr lang="en-GB" dirty="0" err="1"/>
              <a:t>Views_Shows</a:t>
            </a:r>
            <a:r>
              <a:rPr lang="en-GB" dirty="0"/>
              <a:t> </a:t>
            </a:r>
          </a:p>
          <a:p>
            <a:pPr marL="285750" indent="-285750">
              <a:buFont typeface="Wingdings" panose="05000000000000000000" pitchFamily="2" charset="2"/>
              <a:buChar char="§"/>
            </a:pPr>
            <a:r>
              <a:rPr lang="en-GB" dirty="0"/>
              <a:t>In March, its up then a broad jump towards end of March </a:t>
            </a:r>
          </a:p>
          <a:p>
            <a:pPr marL="285750" indent="-285750">
              <a:buFont typeface="Wingdings" panose="05000000000000000000" pitchFamily="2" charset="2"/>
              <a:buChar char="§"/>
            </a:pPr>
            <a:r>
              <a:rPr lang="en-GB" dirty="0"/>
              <a:t>In April, it is seen as a period of growth as in the middle of April, it is the highest then little fluctuations towards end of April</a:t>
            </a:r>
          </a:p>
          <a:p>
            <a:pPr marL="285750" indent="-285750">
              <a:buFont typeface="Wingdings" panose="05000000000000000000" pitchFamily="2" charset="2"/>
              <a:buChar char="§"/>
            </a:pPr>
            <a:r>
              <a:rPr lang="en-GB" dirty="0"/>
              <a:t>In May, there is a sudden drop</a:t>
            </a:r>
          </a:p>
        </p:txBody>
      </p:sp>
      <p:sp>
        <p:nvSpPr>
          <p:cNvPr id="11" name="TextBox 10">
            <a:extLst>
              <a:ext uri="{FF2B5EF4-FFF2-40B4-BE49-F238E27FC236}">
                <a16:creationId xmlns:a16="http://schemas.microsoft.com/office/drawing/2014/main" id="{476D4BA4-5177-4993-9239-1D38A769C5AB}"/>
              </a:ext>
            </a:extLst>
          </p:cNvPr>
          <p:cNvSpPr txBox="1"/>
          <p:nvPr/>
        </p:nvSpPr>
        <p:spPr>
          <a:xfrm>
            <a:off x="620137" y="685899"/>
            <a:ext cx="10951725" cy="646331"/>
          </a:xfrm>
          <a:prstGeom prst="rect">
            <a:avLst/>
          </a:prstGeom>
          <a:noFill/>
        </p:spPr>
        <p:txBody>
          <a:bodyPr wrap="square" rtlCol="0">
            <a:spAutoFit/>
          </a:bodyPr>
          <a:lstStyle/>
          <a:p>
            <a:pPr>
              <a:lnSpc>
                <a:spcPct val="90000"/>
              </a:lnSpc>
              <a:spcBef>
                <a:spcPct val="0"/>
              </a:spcBef>
            </a:pPr>
            <a:r>
              <a:rPr lang="en-GB" sz="4000" dirty="0">
                <a:latin typeface="+mj-lt"/>
                <a:ea typeface="+mj-ea"/>
                <a:cs typeface="+mj-cs"/>
              </a:rPr>
              <a:t>Data Analysis with Charts</a:t>
            </a:r>
          </a:p>
        </p:txBody>
      </p:sp>
    </p:spTree>
    <p:extLst>
      <p:ext uri="{BB962C8B-B14F-4D97-AF65-F5344CB8AC3E}">
        <p14:creationId xmlns:p14="http://schemas.microsoft.com/office/powerpoint/2010/main" val="69167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E3940-7B59-44DF-BB77-CAE193397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125" y="557390"/>
            <a:ext cx="3505955" cy="210453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61BC05D4-C075-4F7B-8902-F21A6F1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0080" y="557390"/>
            <a:ext cx="3680273" cy="2104530"/>
          </a:xfrm>
          <a:prstGeom prst="rect">
            <a:avLst/>
          </a:prstGeom>
        </p:spPr>
      </p:pic>
      <p:sp>
        <p:nvSpPr>
          <p:cNvPr id="6" name="TextBox 5">
            <a:extLst>
              <a:ext uri="{FF2B5EF4-FFF2-40B4-BE49-F238E27FC236}">
                <a16:creationId xmlns:a16="http://schemas.microsoft.com/office/drawing/2014/main" id="{0E8D07EA-1DD1-4E56-A5A1-CDBE4D5EF1A2}"/>
              </a:ext>
            </a:extLst>
          </p:cNvPr>
          <p:cNvSpPr txBox="1"/>
          <p:nvPr/>
        </p:nvSpPr>
        <p:spPr>
          <a:xfrm>
            <a:off x="497840" y="1147990"/>
            <a:ext cx="3606800" cy="923330"/>
          </a:xfrm>
          <a:prstGeom prst="rect">
            <a:avLst/>
          </a:prstGeom>
          <a:noFill/>
        </p:spPr>
        <p:txBody>
          <a:bodyPr wrap="square" rtlCol="0">
            <a:spAutoFit/>
          </a:bodyPr>
          <a:lstStyle/>
          <a:p>
            <a:r>
              <a:rPr lang="en-GB" dirty="0"/>
              <a:t>It has been observed from the charts that visitors are greater than </a:t>
            </a:r>
            <a:r>
              <a:rPr lang="en-GB" dirty="0" err="1"/>
              <a:t>views_show</a:t>
            </a:r>
            <a:endParaRPr lang="en-GB" dirty="0"/>
          </a:p>
        </p:txBody>
      </p:sp>
      <p:pic>
        <p:nvPicPr>
          <p:cNvPr id="10" name="Picture 9">
            <a:extLst>
              <a:ext uri="{FF2B5EF4-FFF2-40B4-BE49-F238E27FC236}">
                <a16:creationId xmlns:a16="http://schemas.microsoft.com/office/drawing/2014/main" id="{F5E06616-250D-448E-9D1D-AF530DDC7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8165" y="3429000"/>
            <a:ext cx="5579229" cy="2913147"/>
          </a:xfrm>
          <a:prstGeom prst="rect">
            <a:avLst/>
          </a:prstGeom>
        </p:spPr>
      </p:pic>
      <p:sp>
        <p:nvSpPr>
          <p:cNvPr id="11" name="TextBox 10">
            <a:extLst>
              <a:ext uri="{FF2B5EF4-FFF2-40B4-BE49-F238E27FC236}">
                <a16:creationId xmlns:a16="http://schemas.microsoft.com/office/drawing/2014/main" id="{B40BBC6B-6AC9-467D-99D7-C3AB69A07F9D}"/>
              </a:ext>
            </a:extLst>
          </p:cNvPr>
          <p:cNvSpPr txBox="1"/>
          <p:nvPr/>
        </p:nvSpPr>
        <p:spPr>
          <a:xfrm>
            <a:off x="497840" y="3771018"/>
            <a:ext cx="4053840" cy="2031325"/>
          </a:xfrm>
          <a:prstGeom prst="rect">
            <a:avLst/>
          </a:prstGeom>
          <a:noFill/>
        </p:spPr>
        <p:txBody>
          <a:bodyPr wrap="square" rtlCol="0">
            <a:spAutoFit/>
          </a:bodyPr>
          <a:lstStyle/>
          <a:p>
            <a:r>
              <a:rPr lang="en-GB" dirty="0"/>
              <a:t>It has seen that there’s seasonality in the data. </a:t>
            </a:r>
          </a:p>
          <a:p>
            <a:pPr marL="285750" indent="-285750">
              <a:buFont typeface="Wingdings" panose="05000000000000000000" pitchFamily="2" charset="2"/>
              <a:buChar char="§"/>
            </a:pPr>
            <a:r>
              <a:rPr lang="en-GB" dirty="0"/>
              <a:t>On weekend, it’s slightly up as comparatively to weekdays.</a:t>
            </a:r>
          </a:p>
          <a:p>
            <a:pPr marL="285750" indent="-285750">
              <a:buFont typeface="Wingdings" panose="05000000000000000000" pitchFamily="2" charset="2"/>
              <a:buChar char="§"/>
            </a:pPr>
            <a:r>
              <a:rPr lang="en-GB" dirty="0"/>
              <a:t>In the middle of week, it has been least watched on Wednesdays and Thursdays.</a:t>
            </a:r>
          </a:p>
        </p:txBody>
      </p:sp>
    </p:spTree>
    <p:extLst>
      <p:ext uri="{BB962C8B-B14F-4D97-AF65-F5344CB8AC3E}">
        <p14:creationId xmlns:p14="http://schemas.microsoft.com/office/powerpoint/2010/main" val="158764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59DBD065-2B7E-4110-9F9D-E3D93CFD2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040" y="930950"/>
            <a:ext cx="4064960" cy="2443480"/>
          </a:xfrm>
          <a:prstGeom prst="rect">
            <a:avLst/>
          </a:prstGeom>
        </p:spPr>
      </p:pic>
      <p:sp>
        <p:nvSpPr>
          <p:cNvPr id="7" name="TextBox 6">
            <a:extLst>
              <a:ext uri="{FF2B5EF4-FFF2-40B4-BE49-F238E27FC236}">
                <a16:creationId xmlns:a16="http://schemas.microsoft.com/office/drawing/2014/main" id="{039B24C2-315E-4D36-868F-F4129DEE3484}"/>
              </a:ext>
            </a:extLst>
          </p:cNvPr>
          <p:cNvSpPr txBox="1"/>
          <p:nvPr/>
        </p:nvSpPr>
        <p:spPr>
          <a:xfrm>
            <a:off x="153361" y="1229360"/>
            <a:ext cx="3819200" cy="1477328"/>
          </a:xfrm>
          <a:prstGeom prst="rect">
            <a:avLst/>
          </a:prstGeom>
          <a:noFill/>
        </p:spPr>
        <p:txBody>
          <a:bodyPr wrap="square" rtlCol="0">
            <a:spAutoFit/>
          </a:bodyPr>
          <a:lstStyle/>
          <a:p>
            <a:pPr algn="just"/>
            <a:r>
              <a:rPr lang="en-GB" dirty="0"/>
              <a:t>The major impact of show’s viewership decline is due to </a:t>
            </a:r>
            <a:r>
              <a:rPr lang="en-GB" dirty="0" err="1"/>
              <a:t>Character_A</a:t>
            </a:r>
            <a:r>
              <a:rPr lang="en-GB" dirty="0"/>
              <a:t>. The show has seen growth when the Character A was there and it got declined as the </a:t>
            </a:r>
            <a:r>
              <a:rPr lang="en-GB" dirty="0" err="1"/>
              <a:t>Character_A</a:t>
            </a:r>
            <a:r>
              <a:rPr lang="en-GB" dirty="0"/>
              <a:t> gone.</a:t>
            </a:r>
          </a:p>
        </p:txBody>
      </p:sp>
      <p:pic>
        <p:nvPicPr>
          <p:cNvPr id="9" name="Picture 8" descr="A screenshot of a cell phone&#10;&#10;Description automatically generated">
            <a:extLst>
              <a:ext uri="{FF2B5EF4-FFF2-40B4-BE49-F238E27FC236}">
                <a16:creationId xmlns:a16="http://schemas.microsoft.com/office/drawing/2014/main" id="{0C08072A-0EF1-4B0D-A4CC-5F4977D46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840" y="934344"/>
            <a:ext cx="3819200" cy="2440086"/>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4764720-EDB4-440B-A70F-4BE4BE90FF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871" y="3576248"/>
            <a:ext cx="4610337" cy="2794144"/>
          </a:xfrm>
          <a:prstGeom prst="rect">
            <a:avLst/>
          </a:prstGeom>
        </p:spPr>
      </p:pic>
      <p:sp>
        <p:nvSpPr>
          <p:cNvPr id="13" name="TextBox 12">
            <a:extLst>
              <a:ext uri="{FF2B5EF4-FFF2-40B4-BE49-F238E27FC236}">
                <a16:creationId xmlns:a16="http://schemas.microsoft.com/office/drawing/2014/main" id="{74A30146-9F7E-4EBB-BBE6-F7BCC6E5B405}"/>
              </a:ext>
            </a:extLst>
          </p:cNvPr>
          <p:cNvSpPr txBox="1"/>
          <p:nvPr/>
        </p:nvSpPr>
        <p:spPr>
          <a:xfrm>
            <a:off x="497840" y="4602480"/>
            <a:ext cx="4610337" cy="646331"/>
          </a:xfrm>
          <a:prstGeom prst="rect">
            <a:avLst/>
          </a:prstGeom>
          <a:noFill/>
        </p:spPr>
        <p:txBody>
          <a:bodyPr wrap="square" rtlCol="0">
            <a:spAutoFit/>
          </a:bodyPr>
          <a:lstStyle/>
          <a:p>
            <a:r>
              <a:rPr lang="en-GB" dirty="0" err="1"/>
              <a:t>Cricket_match_India</a:t>
            </a:r>
            <a:r>
              <a:rPr lang="en-GB" dirty="0"/>
              <a:t> doesn’t have much impact on the viewership of the show.</a:t>
            </a:r>
          </a:p>
        </p:txBody>
      </p:sp>
    </p:spTree>
    <p:extLst>
      <p:ext uri="{BB962C8B-B14F-4D97-AF65-F5344CB8AC3E}">
        <p14:creationId xmlns:p14="http://schemas.microsoft.com/office/powerpoint/2010/main" val="160511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311E65-7FA6-48C2-93B8-5A1535442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66" y="780634"/>
            <a:ext cx="3998271" cy="2402276"/>
          </a:xfrm>
          <a:prstGeom prst="rect">
            <a:avLst/>
          </a:prstGeom>
        </p:spPr>
      </p:pic>
      <p:sp>
        <p:nvSpPr>
          <p:cNvPr id="6" name="TextBox 5">
            <a:extLst>
              <a:ext uri="{FF2B5EF4-FFF2-40B4-BE49-F238E27FC236}">
                <a16:creationId xmlns:a16="http://schemas.microsoft.com/office/drawing/2014/main" id="{3C849167-8064-4D81-8D01-CD4A168DBC51}"/>
              </a:ext>
            </a:extLst>
          </p:cNvPr>
          <p:cNvSpPr txBox="1"/>
          <p:nvPr/>
        </p:nvSpPr>
        <p:spPr>
          <a:xfrm>
            <a:off x="1593540" y="4036060"/>
            <a:ext cx="8881420" cy="646331"/>
          </a:xfrm>
          <a:prstGeom prst="rect">
            <a:avLst/>
          </a:prstGeom>
          <a:noFill/>
        </p:spPr>
        <p:txBody>
          <a:bodyPr wrap="square" rtlCol="0">
            <a:spAutoFit/>
          </a:bodyPr>
          <a:lstStyle/>
          <a:p>
            <a:r>
              <a:rPr lang="en-GB" dirty="0"/>
              <a:t>As the viewership of the show declined, it seems like the marketing budget for ad-impression also got declined.</a:t>
            </a:r>
          </a:p>
        </p:txBody>
      </p:sp>
      <p:pic>
        <p:nvPicPr>
          <p:cNvPr id="7" name="Picture 6" descr="A screenshot of a cell phone&#10;&#10;Description automatically generated">
            <a:extLst>
              <a:ext uri="{FF2B5EF4-FFF2-40B4-BE49-F238E27FC236}">
                <a16:creationId xmlns:a16="http://schemas.microsoft.com/office/drawing/2014/main" id="{76A9E2E3-2333-401C-BC48-CBB0DAB4E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540" y="780634"/>
            <a:ext cx="3819200" cy="2440086"/>
          </a:xfrm>
          <a:prstGeom prst="rect">
            <a:avLst/>
          </a:prstGeom>
        </p:spPr>
      </p:pic>
    </p:spTree>
    <p:extLst>
      <p:ext uri="{BB962C8B-B14F-4D97-AF65-F5344CB8AC3E}">
        <p14:creationId xmlns:p14="http://schemas.microsoft.com/office/powerpoint/2010/main" val="3036759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88B51D-F005-4335-8C8B-1471A865594C}"/>
              </a:ext>
            </a:extLst>
          </p:cNvPr>
          <p:cNvSpPr txBox="1"/>
          <p:nvPr/>
        </p:nvSpPr>
        <p:spPr>
          <a:xfrm>
            <a:off x="1046480" y="558800"/>
            <a:ext cx="9804400" cy="646331"/>
          </a:xfrm>
          <a:prstGeom prst="rect">
            <a:avLst/>
          </a:prstGeom>
          <a:noFill/>
        </p:spPr>
        <p:txBody>
          <a:bodyPr wrap="square" rtlCol="0">
            <a:spAutoFit/>
          </a:bodyPr>
          <a:lstStyle/>
          <a:p>
            <a:pPr>
              <a:lnSpc>
                <a:spcPct val="90000"/>
              </a:lnSpc>
              <a:spcBef>
                <a:spcPct val="0"/>
              </a:spcBef>
            </a:pPr>
            <a:r>
              <a:rPr lang="en-GB" sz="4000" dirty="0">
                <a:latin typeface="+mj-lt"/>
                <a:ea typeface="+mj-ea"/>
                <a:cs typeface="+mj-cs"/>
              </a:rPr>
              <a:t>ARIMA MODELLING FOR FORECASTING</a:t>
            </a:r>
          </a:p>
        </p:txBody>
      </p:sp>
      <p:sp>
        <p:nvSpPr>
          <p:cNvPr id="5" name="TextBox 4">
            <a:extLst>
              <a:ext uri="{FF2B5EF4-FFF2-40B4-BE49-F238E27FC236}">
                <a16:creationId xmlns:a16="http://schemas.microsoft.com/office/drawing/2014/main" id="{6F9999B2-B7F7-4BDD-9615-A5874228E519}"/>
              </a:ext>
            </a:extLst>
          </p:cNvPr>
          <p:cNvSpPr txBox="1"/>
          <p:nvPr/>
        </p:nvSpPr>
        <p:spPr>
          <a:xfrm>
            <a:off x="721360" y="1778000"/>
            <a:ext cx="11115040" cy="1477328"/>
          </a:xfrm>
          <a:prstGeom prst="rect">
            <a:avLst/>
          </a:prstGeom>
          <a:noFill/>
        </p:spPr>
        <p:txBody>
          <a:bodyPr wrap="square" rtlCol="0">
            <a:spAutoFit/>
          </a:bodyPr>
          <a:lstStyle/>
          <a:p>
            <a:r>
              <a:rPr lang="en-GB" dirty="0"/>
              <a:t>Known as </a:t>
            </a:r>
            <a:r>
              <a:rPr lang="en-GB" dirty="0" err="1"/>
              <a:t>AutoRegressive</a:t>
            </a:r>
            <a:r>
              <a:rPr lang="en-GB" dirty="0"/>
              <a:t> Integrated Moving Average</a:t>
            </a:r>
          </a:p>
          <a:p>
            <a:r>
              <a:rPr lang="en-GB" dirty="0"/>
              <a:t>P — Auto regressive feature of the model</a:t>
            </a:r>
          </a:p>
          <a:p>
            <a:r>
              <a:rPr lang="en-GB" dirty="0"/>
              <a:t>D — Differencing order</a:t>
            </a:r>
          </a:p>
          <a:p>
            <a:r>
              <a:rPr lang="en-GB" dirty="0"/>
              <a:t>Q — Moving average feature of the model</a:t>
            </a:r>
          </a:p>
          <a:p>
            <a:endParaRPr lang="en-GB" dirty="0"/>
          </a:p>
        </p:txBody>
      </p:sp>
    </p:spTree>
    <p:extLst>
      <p:ext uri="{BB962C8B-B14F-4D97-AF65-F5344CB8AC3E}">
        <p14:creationId xmlns:p14="http://schemas.microsoft.com/office/powerpoint/2010/main" val="42629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C2E17F0-2366-4425-B700-2767A37DD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2357058"/>
            <a:ext cx="4800079" cy="3657662"/>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B224DDA5-A3FE-4A0B-90BB-57A04C0C5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512" y="2357058"/>
            <a:ext cx="4281248" cy="3423982"/>
          </a:xfrm>
          <a:prstGeom prst="rect">
            <a:avLst/>
          </a:prstGeom>
        </p:spPr>
      </p:pic>
      <p:sp>
        <p:nvSpPr>
          <p:cNvPr id="7" name="TextBox 6">
            <a:extLst>
              <a:ext uri="{FF2B5EF4-FFF2-40B4-BE49-F238E27FC236}">
                <a16:creationId xmlns:a16="http://schemas.microsoft.com/office/drawing/2014/main" id="{CEB56B2D-C88E-4512-BDD8-18BBA75763AC}"/>
              </a:ext>
            </a:extLst>
          </p:cNvPr>
          <p:cNvSpPr txBox="1"/>
          <p:nvPr/>
        </p:nvSpPr>
        <p:spPr>
          <a:xfrm>
            <a:off x="1076960" y="1016000"/>
            <a:ext cx="9306560" cy="646331"/>
          </a:xfrm>
          <a:prstGeom prst="rect">
            <a:avLst/>
          </a:prstGeom>
          <a:noFill/>
        </p:spPr>
        <p:txBody>
          <a:bodyPr wrap="square" rtlCol="0">
            <a:spAutoFit/>
          </a:bodyPr>
          <a:lstStyle/>
          <a:p>
            <a:r>
              <a:rPr lang="en-GB" dirty="0"/>
              <a:t>The combination which is best and optimal fit for the model is (1,1,1)*(0,1,1,7) with lowest AIC is 1528 but with a slightly higher mean 77610.</a:t>
            </a:r>
          </a:p>
        </p:txBody>
      </p:sp>
    </p:spTree>
    <p:extLst>
      <p:ext uri="{BB962C8B-B14F-4D97-AF65-F5344CB8AC3E}">
        <p14:creationId xmlns:p14="http://schemas.microsoft.com/office/powerpoint/2010/main" val="63942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piece of paper&#10;&#10;Description automatically generated">
            <a:extLst>
              <a:ext uri="{FF2B5EF4-FFF2-40B4-BE49-F238E27FC236}">
                <a16:creationId xmlns:a16="http://schemas.microsoft.com/office/drawing/2014/main" id="{62899443-1C9A-4250-AC0F-7C44F5621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926" y="646694"/>
            <a:ext cx="4465524" cy="5564611"/>
          </a:xfrm>
          <a:prstGeom prst="rect">
            <a:avLst/>
          </a:prstGeom>
        </p:spPr>
      </p:pic>
      <p:sp>
        <p:nvSpPr>
          <p:cNvPr id="4" name="TextBox 3">
            <a:extLst>
              <a:ext uri="{FF2B5EF4-FFF2-40B4-BE49-F238E27FC236}">
                <a16:creationId xmlns:a16="http://schemas.microsoft.com/office/drawing/2014/main" id="{5B44ED12-B91C-4144-A62E-03735D62E7A4}"/>
              </a:ext>
            </a:extLst>
          </p:cNvPr>
          <p:cNvSpPr txBox="1"/>
          <p:nvPr/>
        </p:nvSpPr>
        <p:spPr>
          <a:xfrm>
            <a:off x="1686560" y="2782669"/>
            <a:ext cx="3966750" cy="923330"/>
          </a:xfrm>
          <a:prstGeom prst="rect">
            <a:avLst/>
          </a:prstGeom>
          <a:noFill/>
        </p:spPr>
        <p:txBody>
          <a:bodyPr wrap="square" rtlCol="0">
            <a:spAutoFit/>
          </a:bodyPr>
          <a:lstStyle/>
          <a:p>
            <a:r>
              <a:rPr lang="en-GB" dirty="0"/>
              <a:t>Residual error: The mean is clearly close to 0 so it reflects that the model is not biased.</a:t>
            </a:r>
          </a:p>
        </p:txBody>
      </p:sp>
      <p:sp>
        <p:nvSpPr>
          <p:cNvPr id="5" name="TextBox 4">
            <a:extLst>
              <a:ext uri="{FF2B5EF4-FFF2-40B4-BE49-F238E27FC236}">
                <a16:creationId xmlns:a16="http://schemas.microsoft.com/office/drawing/2014/main" id="{440B849E-C25D-4AA3-8B36-3894E1A628B9}"/>
              </a:ext>
            </a:extLst>
          </p:cNvPr>
          <p:cNvSpPr txBox="1"/>
          <p:nvPr/>
        </p:nvSpPr>
        <p:spPr>
          <a:xfrm>
            <a:off x="619760" y="538480"/>
            <a:ext cx="10251440" cy="646331"/>
          </a:xfrm>
          <a:prstGeom prst="rect">
            <a:avLst/>
          </a:prstGeom>
          <a:noFill/>
        </p:spPr>
        <p:txBody>
          <a:bodyPr wrap="square" rtlCol="0">
            <a:spAutoFit/>
          </a:bodyPr>
          <a:lstStyle/>
          <a:p>
            <a:pPr>
              <a:lnSpc>
                <a:spcPct val="90000"/>
              </a:lnSpc>
              <a:spcBef>
                <a:spcPct val="0"/>
              </a:spcBef>
            </a:pPr>
            <a:r>
              <a:rPr lang="en-GB" sz="4000" dirty="0">
                <a:latin typeface="+mj-lt"/>
                <a:ea typeface="+mj-ea"/>
                <a:cs typeface="+mj-cs"/>
              </a:rPr>
              <a:t>    Residual Error</a:t>
            </a:r>
          </a:p>
        </p:txBody>
      </p:sp>
    </p:spTree>
    <p:extLst>
      <p:ext uri="{BB962C8B-B14F-4D97-AF65-F5344CB8AC3E}">
        <p14:creationId xmlns:p14="http://schemas.microsoft.com/office/powerpoint/2010/main" val="346278480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4</TotalTime>
  <Words>367</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Vapor Trail</vt:lpstr>
      <vt:lpstr>Omnicom Media Group </vt:lpstr>
      <vt:lpstr>Analysis of Decline In Viewership of TV Show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Omnicom Media Group </dc:title>
  <dc:creator>Sherry Jasal</dc:creator>
  <cp:lastModifiedBy>Sherry Jasal</cp:lastModifiedBy>
  <cp:revision>1</cp:revision>
  <dcterms:created xsi:type="dcterms:W3CDTF">2019-03-24T02:32:50Z</dcterms:created>
  <dcterms:modified xsi:type="dcterms:W3CDTF">2019-03-24T02:37:09Z</dcterms:modified>
</cp:coreProperties>
</file>