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60" r:id="rId7"/>
    <p:sldId id="261" r:id="rId8"/>
    <p:sldId id="262" r:id="rId9"/>
    <p:sldId id="263" r:id="rId10"/>
    <p:sldId id="264" r:id="rId11"/>
    <p:sldId id="270" r:id="rId12"/>
    <p:sldId id="273" r:id="rId13"/>
    <p:sldId id="272" r:id="rId14"/>
    <p:sldId id="271" r:id="rId15"/>
    <p:sldId id="265" r:id="rId16"/>
    <p:sldId id="266" r:id="rId17"/>
    <p:sldId id="276" r:id="rId18"/>
    <p:sldId id="267" r:id="rId19"/>
    <p:sldId id="268" r:id="rId20"/>
    <p:sldId id="269" r:id="rId21"/>
    <p:sldId id="274" r:id="rId22"/>
    <p:sldId id="275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9" r:id="rId31"/>
    <p:sldId id="282" r:id="rId32"/>
    <p:sldId id="290" r:id="rId33"/>
    <p:sldId id="295" r:id="rId34"/>
    <p:sldId id="296" r:id="rId35"/>
    <p:sldId id="297" r:id="rId36"/>
    <p:sldId id="292" r:id="rId37"/>
    <p:sldId id="298" r:id="rId38"/>
    <p:sldId id="293" r:id="rId39"/>
    <p:sldId id="299" r:id="rId40"/>
    <p:sldId id="300" r:id="rId41"/>
    <p:sldId id="301" r:id="rId42"/>
    <p:sldId id="294" r:id="rId43"/>
    <p:sldId id="302" r:id="rId44"/>
    <p:sldId id="303" r:id="rId45"/>
    <p:sldId id="30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1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F"/>
    <a:srgbClr val="EEEEF0"/>
    <a:srgbClr val="EBE9EC"/>
    <a:srgbClr val="EDEBEE"/>
    <a:srgbClr val="ECEAEB"/>
    <a:srgbClr val="EDEBEC"/>
    <a:srgbClr val="EAE8E9"/>
    <a:srgbClr val="E9E7E8"/>
    <a:srgbClr val="EDEBED"/>
    <a:srgbClr val="E0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00" y="328"/>
      </p:cViewPr>
      <p:guideLst>
        <p:guide orient="horz" pos="226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DFC30-293C-4CD9-A45E-BF197D44416E}" type="datetimeFigureOut">
              <a:rPr lang="zh-CN" altLang="en-US" smtClean="0"/>
              <a:t>2025/6/19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814E-C5CE-4B32-9311-395C54F121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4"/>
          <p:cNvSpPr txBox="1"/>
          <p:nvPr/>
        </p:nvSpPr>
        <p:spPr>
          <a:xfrm>
            <a:off x="2715260" y="1863090"/>
            <a:ext cx="9135110" cy="199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8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新魏" panose="02010800040101010101" charset="-122"/>
                <a:ea typeface="华文新魏" panose="02010800040101010101" charset="-122"/>
                <a:sym typeface="+mn-ea"/>
              </a:rPr>
              <a:t>计算机网络实验</a:t>
            </a:r>
            <a:endParaRPr lang="en-US" altLang="zh-CN" sz="8000" dirty="0" smtClean="0">
              <a:solidFill>
                <a:schemeClr val="tx1">
                  <a:lumMod val="75000"/>
                  <a:lumOff val="25000"/>
                </a:schemeClr>
              </a:solidFill>
              <a:latin typeface="华文新魏" panose="02010800040101010101" charset="-122"/>
              <a:ea typeface="华文新魏" panose="02010800040101010101" charset="-122"/>
            </a:endParaRPr>
          </a:p>
          <a:p>
            <a:pPr algn="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期末课程项目汇报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347996" y="3928619"/>
            <a:ext cx="3400990" cy="368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于广淳、郑耀辉</a:t>
            </a:r>
            <a:endParaRPr lang="zh-CN" alt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18928" y="4398367"/>
            <a:ext cx="4731658" cy="260350"/>
          </a:xfrm>
          <a:prstGeom prst="rect">
            <a:avLst/>
          </a:prstGeom>
          <a:noFill/>
          <a:ln w="3175">
            <a:noFill/>
            <a:prstDash val="solid"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6000" b="1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pPr algn="r"/>
            <a:r>
              <a:rPr lang="zh-CN" altLang="en-US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</a:t>
            </a:r>
            <a:r>
              <a:rPr lang="en-US" altLang="zh-CN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2352037</a:t>
            </a:r>
            <a:r>
              <a:rPr lang="zh-CN" altLang="en-US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郑耀辉</a:t>
            </a:r>
            <a:r>
              <a:rPr lang="en-US" altLang="zh-CN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2353740</a:t>
            </a:r>
            <a:r>
              <a:rPr lang="zh-CN" altLang="en-US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于广淳</a:t>
            </a:r>
            <a:r>
              <a:rPr lang="en-US" altLang="zh-CN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2320241</a:t>
            </a:r>
            <a:r>
              <a:rPr lang="zh-CN" altLang="en-US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袁艺铭</a:t>
            </a:r>
            <a:r>
              <a:rPr lang="en-US" altLang="zh-CN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2354093</a:t>
            </a:r>
            <a:r>
              <a:rPr lang="zh-CN" altLang="en-US" sz="11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李雪菲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66888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配置各部门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</p:txBody>
      </p:sp>
      <p:sp>
        <p:nvSpPr>
          <p:cNvPr id="5" name="矩形 4"/>
          <p:cNvSpPr/>
          <p:nvPr/>
        </p:nvSpPr>
        <p:spPr>
          <a:xfrm>
            <a:off x="1153730" y="1490147"/>
            <a:ext cx="92728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3.4.1 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VTP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部⻔交换机配置为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模式，使得它们可以同步所有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 rotWithShape="1">
          <a:blip r:embed="rId2"/>
          <a:srcRect l="2805" t="71314" r="28703" b="-1035"/>
          <a:stretch>
            <a:fillRect/>
          </a:stretch>
        </p:blipFill>
        <p:spPr>
          <a:xfrm>
            <a:off x="1720890" y="2743302"/>
            <a:ext cx="5876462" cy="1707464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4445000" y="4013200"/>
            <a:ext cx="825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66888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配置各部门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</p:txBody>
      </p:sp>
      <p:sp>
        <p:nvSpPr>
          <p:cNvPr id="8" name="矩形 7"/>
          <p:cNvSpPr/>
          <p:nvPr/>
        </p:nvSpPr>
        <p:spPr>
          <a:xfrm>
            <a:off x="1129979" y="1179409"/>
            <a:ext cx="92728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VLAN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创建与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，对应每个部门内部的两个虚拟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局域网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l="1804" t="49147" r="1158"/>
          <a:stretch>
            <a:fillRect/>
          </a:stretch>
        </p:blipFill>
        <p:spPr>
          <a:xfrm>
            <a:off x="1401288" y="2327563"/>
            <a:ext cx="9286504" cy="3811980"/>
          </a:xfrm>
          <a:prstGeom prst="rect">
            <a:avLst/>
          </a:prstGeom>
        </p:spPr>
      </p:pic>
      <p:sp>
        <p:nvSpPr>
          <p:cNvPr id="2" name="右大括号 1"/>
          <p:cNvSpPr/>
          <p:nvPr/>
        </p:nvSpPr>
        <p:spPr>
          <a:xfrm>
            <a:off x="5985164" y="2422566"/>
            <a:ext cx="783771" cy="171004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5985164" y="4281054"/>
            <a:ext cx="783771" cy="1710047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249652" y="3000590"/>
            <a:ext cx="19537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 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49652" y="4859078"/>
            <a:ext cx="23218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财务部门 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66888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配置各部门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</p:txBody>
      </p:sp>
      <p:sp>
        <p:nvSpPr>
          <p:cNvPr id="8" name="矩形 7"/>
          <p:cNvSpPr/>
          <p:nvPr/>
        </p:nvSpPr>
        <p:spPr>
          <a:xfrm>
            <a:off x="1129979" y="1179409"/>
            <a:ext cx="927280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VLAN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创建与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接口划分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：终端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连接端口配置为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模式并绑定对应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#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核心层</a:t>
            </a:r>
            <a:endParaRPr lang="zh-CN" altLang="en-US" sz="2000" dirty="0">
              <a:solidFill>
                <a:srgbClr val="FF0000"/>
              </a:solidFill>
              <a:latin typeface="+mn-ea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f0/1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switchport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access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2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# IT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部门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f0/2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switchport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access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11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f0/3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switchport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access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12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#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财务部门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f0/2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switchport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access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21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f0/3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switchport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access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22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t="66083" r="1600"/>
          <a:stretch>
            <a:fillRect/>
          </a:stretch>
        </p:blipFill>
        <p:spPr>
          <a:xfrm>
            <a:off x="5318544" y="2517325"/>
            <a:ext cx="5998639" cy="10452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" t="50563" r="-1230"/>
          <a:stretch>
            <a:fillRect/>
          </a:stretch>
        </p:blipFill>
        <p:spPr>
          <a:xfrm>
            <a:off x="5410123" y="4049485"/>
            <a:ext cx="6139543" cy="182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66888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配置各部门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</p:txBody>
      </p:sp>
      <p:sp>
        <p:nvSpPr>
          <p:cNvPr id="8" name="矩形 7"/>
          <p:cNvSpPr/>
          <p:nvPr/>
        </p:nvSpPr>
        <p:spPr>
          <a:xfrm>
            <a:off x="654967" y="1333788"/>
            <a:ext cx="521144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VLAN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创建与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各个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接口配置 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2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#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核心层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ip address 192.168.0.1 255.255.255.0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11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#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IT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部门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ip address 192.168.11.1 255.255.255.0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12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# </a:t>
            </a:r>
            <a:r>
              <a:rPr lang="en-US" altLang="zh-CN" sz="2000" dirty="0" smtClean="0">
                <a:solidFill>
                  <a:srgbClr val="FF0000"/>
                </a:solidFill>
                <a:latin typeface="+mn-ea"/>
              </a:rPr>
              <a:t>IT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部门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ip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address 192.168.12.1 255.255.255.0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21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# </a:t>
            </a:r>
            <a:r>
              <a:rPr lang="zh-CN" altLang="en-US" sz="2000" dirty="0" smtClean="0">
                <a:solidFill>
                  <a:srgbClr val="FF0000"/>
                </a:solidFill>
                <a:latin typeface="+mn-ea"/>
              </a:rPr>
              <a:t>财务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部门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ip address 192.168.21.1 255.255.255.0</a:t>
            </a:r>
          </a:p>
          <a:p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interface </a:t>
            </a:r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vlan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22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#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财务部门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2000" dirty="0" err="1">
                <a:solidFill>
                  <a:prstClr val="black"/>
                </a:solidFill>
                <a:latin typeface="+mn-ea"/>
              </a:rPr>
              <a:t>ip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 address 192.168.22.1 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255.255.255.0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2195" t="32528" r="22718"/>
          <a:stretch>
            <a:fillRect/>
          </a:stretch>
        </p:blipFill>
        <p:spPr>
          <a:xfrm>
            <a:off x="5866411" y="1333788"/>
            <a:ext cx="5878285" cy="46751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66888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配置各部门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</p:txBody>
      </p:sp>
      <p:sp>
        <p:nvSpPr>
          <p:cNvPr id="8" name="矩形 7"/>
          <p:cNvSpPr/>
          <p:nvPr/>
        </p:nvSpPr>
        <p:spPr>
          <a:xfrm>
            <a:off x="997371" y="1000795"/>
            <a:ext cx="43108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3.4.2 VLAN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创建与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核⼼交换机到部⻔总交换机，部⻔总交换机到部⻔分交换机的接⼝设置为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Trunk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95803" y="1000795"/>
            <a:ext cx="52706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部⻔分交换机到终端的接⼝设置为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并选择对应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 rotWithShape="1">
          <a:blip r:embed="rId2"/>
          <a:srcRect l="1653" r="2445" b="29540"/>
          <a:stretch>
            <a:fillRect/>
          </a:stretch>
        </p:blipFill>
        <p:spPr>
          <a:xfrm>
            <a:off x="124611" y="3157957"/>
            <a:ext cx="5884303" cy="2637201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3"/>
          <a:srcRect l="2779" r="3510" b="17595"/>
          <a:stretch>
            <a:fillRect/>
          </a:stretch>
        </p:blipFill>
        <p:spPr>
          <a:xfrm>
            <a:off x="6151418" y="3157958"/>
            <a:ext cx="5883233" cy="26372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042477" y="4928260"/>
            <a:ext cx="3847684" cy="510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039595" y="4918819"/>
            <a:ext cx="3995056" cy="5106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478368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配置各部门服务器静态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</p:txBody>
      </p:sp>
      <p:sp>
        <p:nvSpPr>
          <p:cNvPr id="5" name="矩形 4"/>
          <p:cNvSpPr/>
          <p:nvPr/>
        </p:nvSpPr>
        <p:spPr>
          <a:xfrm>
            <a:off x="1092530" y="1264516"/>
            <a:ext cx="964276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在这里设置部门内部服务器，由于服务器一般不会轻易改变，所以设置为静态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配置如下：</a:t>
            </a:r>
            <a:endParaRPr lang="zh-CN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460663" y="2422565"/>
          <a:ext cx="8989623" cy="320344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797708"/>
                <a:gridCol w="1797708"/>
                <a:gridCol w="1797708"/>
                <a:gridCol w="1797708"/>
                <a:gridCol w="1798791"/>
              </a:tblGrid>
              <a:tr h="640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服务器</a:t>
                      </a:r>
                      <a:endParaRPr lang="zh-CN" sz="1600" kern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IP</a:t>
                      </a:r>
                      <a:endParaRPr lang="en-US" sz="1600" kern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⼦⽹掩码</a:t>
                      </a:r>
                      <a:endParaRPr lang="zh-CN" sz="1600" kern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⽹关</a:t>
                      </a:r>
                      <a:endParaRPr lang="zh-CN" sz="1600" kern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DNS</a:t>
                      </a:r>
                      <a:endParaRPr lang="en-US" sz="1600" kern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6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IT Web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192.168.12.16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192.168.12.1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192.168.0.3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6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IT FTP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192.168.12.25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192.168.12.1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6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Fin Web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192.168.22.16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192.168.22.1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192.168.0.3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06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Fin FTP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192.168.22.25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192.168.22.1</a:t>
                      </a:r>
                      <a:endParaRPr lang="en-US" sz="1600" kern="1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192.168.0.3</a:t>
                      </a:r>
                      <a:endParaRPr lang="en-US" sz="1600" kern="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261161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</a:p>
        </p:txBody>
      </p:sp>
      <p:sp>
        <p:nvSpPr>
          <p:cNvPr id="5" name="矩形 4"/>
          <p:cNvSpPr/>
          <p:nvPr/>
        </p:nvSpPr>
        <p:spPr>
          <a:xfrm>
            <a:off x="898412" y="1108653"/>
            <a:ext cx="93631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为了给各部门的终端自动分配和管理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地址及相关配置参数，需要配置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在核心层的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服务器中为每个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25524" y="2155974"/>
            <a:ext cx="8626476" cy="119682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8412" y="3384458"/>
            <a:ext cx="936318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在核⼼交换机中为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启⽤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中继功能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3"/>
          <a:srcRect l="3283" t="35690" r="2671"/>
          <a:stretch>
            <a:fillRect/>
          </a:stretch>
        </p:blipFill>
        <p:spPr>
          <a:xfrm>
            <a:off x="1025524" y="4017340"/>
            <a:ext cx="9236076" cy="2599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261161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</a:p>
        </p:txBody>
      </p:sp>
      <p:sp>
        <p:nvSpPr>
          <p:cNvPr id="5" name="矩形 4"/>
          <p:cNvSpPr/>
          <p:nvPr/>
        </p:nvSpPr>
        <p:spPr>
          <a:xfrm>
            <a:off x="898412" y="1108653"/>
            <a:ext cx="936318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在各个终端中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25506" y="5548114"/>
            <a:ext cx="936318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看到⾃动分配了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地址，并有合适的⽹关，掩码和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1325506" y="1874084"/>
            <a:ext cx="9228194" cy="3332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2257990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</a:p>
        </p:txBody>
      </p:sp>
      <p:sp>
        <p:nvSpPr>
          <p:cNvPr id="5" name="矩形 4"/>
          <p:cNvSpPr/>
          <p:nvPr/>
        </p:nvSpPr>
        <p:spPr>
          <a:xfrm>
            <a:off x="1124197" y="1000795"/>
            <a:ext cx="1106780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在内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网中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之间无法进行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通信，因此加入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访问控制来实现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a.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核心层可以访问部门终端，部门终端可以访问核心层终端。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b.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部门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office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和部门服务器可以互相访问。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c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.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部门终端不可访问另一个部门的终端。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d.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外网可以访问核心层，核心层可以访问外网，这样一来，核心层可与任何网段交互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。</a:t>
            </a:r>
            <a:endParaRPr lang="zh-CN" altLang="en-US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t="13415" b="52608"/>
          <a:stretch>
            <a:fillRect/>
          </a:stretch>
        </p:blipFill>
        <p:spPr>
          <a:xfrm>
            <a:off x="0" y="2896248"/>
            <a:ext cx="7616178" cy="2576947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 rotWithShape="1">
          <a:blip r:embed="rId2"/>
          <a:srcRect t="46609"/>
          <a:stretch>
            <a:fillRect/>
          </a:stretch>
        </p:blipFill>
        <p:spPr>
          <a:xfrm>
            <a:off x="4575822" y="2785899"/>
            <a:ext cx="7616178" cy="4049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2161169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3.8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</a:t>
            </a:r>
          </a:p>
        </p:txBody>
      </p:sp>
      <p:sp>
        <p:nvSpPr>
          <p:cNvPr id="5" name="矩形 4"/>
          <p:cNvSpPr/>
          <p:nvPr/>
        </p:nvSpPr>
        <p:spPr>
          <a:xfrm>
            <a:off x="1087119" y="1384365"/>
            <a:ext cx="988267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启用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routing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RIP v2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，设备可以自动学习和广播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192.168.11.0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21.0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22.0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等多个网段的路由信息，使连接在不同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和设备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子网互通。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100" dirty="0" smtClean="0">
              <a:solidFill>
                <a:prstClr val="black"/>
              </a:solidFill>
              <a:latin typeface="+mn-ea"/>
            </a:endParaRPr>
          </a:p>
          <a:p>
            <a:pPr lvl="1"/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ip </a:t>
            </a:r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routing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router rip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version 2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no auto-summary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network 192.168.11.0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network 192.168.12.0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network 192.168.21.0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network 192.168.22.0</a:t>
            </a:r>
          </a:p>
          <a:p>
            <a:pPr lvl="1"/>
            <a:r>
              <a:rPr lang="en-US" altLang="zh-CN" sz="2000" dirty="0">
                <a:solidFill>
                  <a:prstClr val="black"/>
                </a:solidFill>
                <a:latin typeface="+mn-ea"/>
              </a:rPr>
              <a:t>network 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192.168.0.0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l="2812" t="44115" r="5270"/>
          <a:stretch>
            <a:fillRect/>
          </a:stretch>
        </p:blipFill>
        <p:spPr>
          <a:xfrm>
            <a:off x="4726379" y="2838203"/>
            <a:ext cx="7255823" cy="271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6585394" y="2795081"/>
            <a:ext cx="1816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07092" y="1845439"/>
            <a:ext cx="3380108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华文仿宋" panose="02010600040101010101" pitchFamily="2" charset="-122"/>
              </a:rPr>
              <a:t>o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华文仿宋" panose="02010600040101010101" pitchFamily="2" charset="-122"/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华文仿宋" panose="02010600040101010101" pitchFamily="2" charset="-122"/>
              </a:rPr>
              <a:t>o2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网络拓扑结构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华文仿宋" panose="02010600040101010101" pitchFamily="2" charset="-122"/>
              </a:rPr>
              <a:t>o3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网设计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华文仿宋" panose="02010600040101010101" pitchFamily="2" charset="-122"/>
              </a:rPr>
              <a:t>o4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外网设计及内外网连通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华文仿宋" panose="02010600040101010101" pitchFamily="2" charset="-122"/>
              </a:rPr>
              <a:t>o5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网络测试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85394" y="3447038"/>
            <a:ext cx="181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09674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3.9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5" name="矩形 4"/>
          <p:cNvSpPr/>
          <p:nvPr/>
        </p:nvSpPr>
        <p:spPr>
          <a:xfrm>
            <a:off x="1047750" y="1000795"/>
            <a:ext cx="98101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在各个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服务器处选择服务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-HTTP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在核心层和各部门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处记录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与对应的域名：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964430" y="3784600"/>
          <a:ext cx="7012305" cy="163830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2348230"/>
                <a:gridCol w="2131695"/>
                <a:gridCol w="2532380"/>
              </a:tblGrid>
              <a:tr h="409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域名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www.mycompany.com 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192.168.0.2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企业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服务器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www.it.mycompany.com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192.168.12.16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部门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服务器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www.fin.mycompany.com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192.168.22.16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财务部门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服务器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876300" y="3104887"/>
            <a:ext cx="3926840" cy="343725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1206846" y="1582737"/>
            <a:ext cx="5155853" cy="887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15958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3.10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5" name="矩形 4"/>
          <p:cNvSpPr/>
          <p:nvPr/>
        </p:nvSpPr>
        <p:spPr>
          <a:xfrm>
            <a:off x="942862" y="1134053"/>
            <a:ext cx="4340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核⼼层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上开启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服务，然后配若⼲邮箱⽤⼾的⽤⼾名、密码和⽂件访问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权限：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46022" y="1129739"/>
            <a:ext cx="43727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服务器添加该部门的⽤⼾名、密码和⽂件访问权限：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45153" y="2586196"/>
            <a:ext cx="4135755" cy="361140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14427" y="2159597"/>
            <a:ext cx="4504373" cy="198060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6214427" y="4334746"/>
            <a:ext cx="4504373" cy="19517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112135" y="2145403"/>
            <a:ext cx="808673" cy="292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112134" y="4245398"/>
            <a:ext cx="808673" cy="292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045153" y="2532753"/>
            <a:ext cx="808673" cy="292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260359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3.11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</a:p>
        </p:txBody>
      </p:sp>
      <p:sp>
        <p:nvSpPr>
          <p:cNvPr id="5" name="矩形 4"/>
          <p:cNvSpPr/>
          <p:nvPr/>
        </p:nvSpPr>
        <p:spPr>
          <a:xfrm>
            <a:off x="771412" y="1108653"/>
            <a:ext cx="4962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用无线路由器配置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无线上网。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无线路由器配置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中进行配置，设置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、密码等参数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43562" y="669518"/>
            <a:ext cx="49620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设备笔记本电脑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-Wireless0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中进行配置，连接无线网络。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5848" y="2693839"/>
            <a:ext cx="5785251" cy="2576661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543562" y="2389187"/>
            <a:ext cx="4962062" cy="4227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26615" y="1709420"/>
            <a:ext cx="117157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o</a:t>
            </a:r>
            <a:r>
              <a:rPr lang="en-US" altLang="zh-CN" sz="8800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4</a:t>
            </a:r>
            <a:endParaRPr lang="zh-CN" altLang="en-US" sz="8800" dirty="0">
              <a:ln w="285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74874" y="2167946"/>
            <a:ext cx="1960880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外网设计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内外网连通</a:t>
            </a:r>
          </a:p>
        </p:txBody>
      </p:sp>
      <p:sp>
        <p:nvSpPr>
          <p:cNvPr id="6" name="矩形 5"/>
          <p:cNvSpPr/>
          <p:nvPr/>
        </p:nvSpPr>
        <p:spPr>
          <a:xfrm>
            <a:off x="6143512" y="1870653"/>
            <a:ext cx="4962062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外网区域拓扑图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外网静态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与路由器端口配置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外网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4.4 NAT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4.5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静态路由配置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317875" cy="1383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4.1 外网区域拓扑图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30" y="410210"/>
            <a:ext cx="3828415" cy="3677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180" y="1689100"/>
            <a:ext cx="3829050" cy="1905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87119" y="4108515"/>
            <a:ext cx="9882677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企业核心三层交换机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→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vlan3</a:t>
            </a:r>
            <a:endParaRPr lang="zh-CN" altLang="en-US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网关路由器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 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NAT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和静态路由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连接企业核心交换机和外网路由器</a:t>
            </a:r>
          </a:p>
          <a:p>
            <a:pPr>
              <a:lnSpc>
                <a:spcPct val="150000"/>
              </a:lnSpc>
            </a:pPr>
            <a:r>
              <a:rPr 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外网：一台交换机连接多个主机，另一台交换机连接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服务器和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en-US" altLang="zh-CN" sz="2000" dirty="0">
              <a:solidFill>
                <a:prstClr val="black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5554980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外网静态IP与路由器端口配置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98306" y="4320715"/>
          <a:ext cx="9448863" cy="2269479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889545"/>
                <a:gridCol w="1889545"/>
                <a:gridCol w="1889545"/>
                <a:gridCol w="1889760"/>
                <a:gridCol w="1890468"/>
              </a:tblGrid>
              <a:tr h="431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服务器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⼦⽹掩码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⽹关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DNS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Outside PC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120.30.3.11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120.30.3.254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Outside PC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120.30.3.12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120.30.3.254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Outside 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Web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120.30.4.254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Outside DNS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  <a:sym typeface="+mn-ea"/>
                        </a:rPr>
                        <a:t>120.30.4.254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120.30.4.11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575" y="233680"/>
            <a:ext cx="3828415" cy="36779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85077" y="1178503"/>
            <a:ext cx="496206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</a:p>
        </p:txBody>
      </p:sp>
      <p:sp>
        <p:nvSpPr>
          <p:cNvPr id="9" name="矩形 8"/>
          <p:cNvSpPr/>
          <p:nvPr/>
        </p:nvSpPr>
        <p:spPr>
          <a:xfrm>
            <a:off x="885190" y="2047875"/>
            <a:ext cx="454088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项目核心在于内网设计，因此外网比较简陋，简单地用静态地址即可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5554980" cy="20300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外网静态IP与路由器端口配置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02041" y="2721150"/>
          <a:ext cx="7559318" cy="2644545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889545"/>
                <a:gridCol w="1889545"/>
                <a:gridCol w="1889760"/>
                <a:gridCol w="1890468"/>
              </a:tblGrid>
              <a:tr h="431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服务器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端口</a:t>
                      </a:r>
                      <a:endParaRPr lang="zh-CN" alt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⼦⽹掩码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Outside Router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FastEthernet0/0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120.30.3.254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Outside Router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FastEthernet0/1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120.30.4.254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Outside Router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Serial0/1/0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202.120.17.29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Hallway Router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FastEthernet0/0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192.168.100.2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Hallway Router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Serial0/1/0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202.120.17.18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  <a:sym typeface="+mn-ea"/>
                        </a:rPr>
                        <a:t>255.255.255.0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buNone/>
                      </a:pPr>
                      <a:endParaRPr lang="zh-CN" alt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85" y="464820"/>
            <a:ext cx="3828415" cy="36779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85190" y="1178560"/>
            <a:ext cx="597408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路由器端口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配置（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Outside Router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Hallway Router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矩形 9"/>
          <p:cNvSpPr/>
          <p:nvPr/>
        </p:nvSpPr>
        <p:spPr>
          <a:xfrm>
            <a:off x="8206740" y="464820"/>
            <a:ext cx="2306320" cy="13747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4754880" cy="8407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4.3 外网DNS配置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87705" y="2680335"/>
          <a:ext cx="5441950" cy="155067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822450"/>
                <a:gridCol w="1654973"/>
                <a:gridCol w="1964527"/>
              </a:tblGrid>
              <a:tr h="409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域名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www.mycompany.com 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100.60.1.10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企业</a:t>
                      </a:r>
                      <a:r>
                        <a:rPr lang="zh-CN" altLang="en-US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供外</a:t>
                      </a:r>
                      <a:r>
                        <a:rPr lang="en-US" altLang="en-US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⽹</a:t>
                      </a:r>
                      <a:r>
                        <a:rPr lang="zh-CN" altLang="en-US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访问的</a:t>
                      </a: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Web</a:t>
                      </a:r>
                      <a:r>
                        <a:rPr lang="zh-CN" altLang="en-US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服务器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endParaRPr lang="zh-CN" alt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www.outside.com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外部其他服务器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" name="图片 6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" y="4439285"/>
            <a:ext cx="6324600" cy="8953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87705" y="1363345"/>
            <a:ext cx="6871970" cy="704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假设分给公司的公网地址为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100.60.1.10/24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862" y="2014163"/>
            <a:ext cx="496206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509385" y="2680335"/>
          <a:ext cx="5441950" cy="2360295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822450"/>
                <a:gridCol w="1654973"/>
                <a:gridCol w="1964527"/>
              </a:tblGrid>
              <a:tr h="4095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域名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www.mycompany.com 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192.168.0.2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企业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服务器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www.it.mycompany.com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192.168.12.16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部门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zh-CN" sz="1600" kern="100">
                          <a:solidFill>
                            <a:schemeClr val="tx1"/>
                          </a:solidFill>
                          <a:effectLst/>
                        </a:rPr>
                        <a:t>服务器</a:t>
                      </a:r>
                      <a:endParaRPr lang="zh-CN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www.fin.mycompany.com</a:t>
                      </a:r>
                      <a:endParaRPr 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192.168.22.16</a:t>
                      </a:r>
                      <a:endParaRPr lang="en-US" sz="16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财务部门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r>
                        <a:rPr lang="zh-CN" sz="1600" kern="100" dirty="0">
                          <a:solidFill>
                            <a:schemeClr val="tx1"/>
                          </a:solidFill>
                          <a:effectLst/>
                        </a:rPr>
                        <a:t>服务器</a:t>
                      </a:r>
                      <a:endParaRPr lang="zh-CN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www.outside.com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120.30.4.12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chemeClr val="tx1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外部其他服务器</a:t>
                      </a:r>
                    </a:p>
                    <a:p>
                      <a:pPr algn="just">
                        <a:spcAft>
                          <a:spcPts val="0"/>
                        </a:spcAft>
                        <a:buNone/>
                      </a:pPr>
                      <a:endParaRPr lang="zh-CN" altLang="en-US" sz="16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6324487" y="1923993"/>
            <a:ext cx="496206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内部核心层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  <a:sym typeface="+mn-ea"/>
              </a:rPr>
              <a:t>www.outside.com</a:t>
            </a:r>
            <a:endParaRPr lang="en-US" altLang="zh-CN" sz="2000" kern="100" dirty="0">
              <a:solidFill>
                <a:schemeClr val="tx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770" y="5082540"/>
            <a:ext cx="6324600" cy="13811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4126230" y="4737100"/>
            <a:ext cx="2003425" cy="3035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502275" cy="7785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4.4 NAT配置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640" y="2607945"/>
            <a:ext cx="5243195" cy="25165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3275" y="954405"/>
            <a:ext cx="10165080" cy="11372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Hallway Router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来提供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服务，由于只有核心层能与外网交互，将核心层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192.168.0.2-192.168.0.5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100.60.1.10-100.60.1.13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7115" y="2262505"/>
            <a:ext cx="450659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>
              <a:lnSpc>
                <a:spcPct val="100000"/>
              </a:lnSpc>
              <a:buClrTx/>
              <a:buSzTx/>
              <a:buFontTx/>
            </a:pPr>
            <a:r>
              <a:rPr lang="en-US" altLang="zh-CN" dirty="0">
                <a:solidFill>
                  <a:srgbClr val="FF0000"/>
                </a:solidFill>
                <a:latin typeface="+mn-ea"/>
                <a:sym typeface="+mn-ea"/>
              </a:rPr>
              <a:t>#创建NAT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+mn-ea"/>
                <a:sym typeface="+mn-ea"/>
              </a:rPr>
              <a:t>interface f0/0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+mn-ea"/>
                <a:sym typeface="+mn-ea"/>
              </a:rPr>
              <a:t>ip nat inside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+mn-ea"/>
                <a:sym typeface="+mn-ea"/>
              </a:rPr>
              <a:t>interface s0/1/0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+mn-ea"/>
                <a:sym typeface="+mn-ea"/>
              </a:rPr>
              <a:t>ip nat outside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dirty="0">
                <a:solidFill>
                  <a:srgbClr val="FF0000"/>
                </a:solidFill>
                <a:latin typeface="+mn-ea"/>
                <a:sym typeface="+mn-ea"/>
              </a:rPr>
              <a:t>#NAT映射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+mn-ea"/>
                <a:sym typeface="+mn-ea"/>
              </a:rPr>
              <a:t>ip nat inside source static 192.168.0.2 100.60.1.10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+mn-ea"/>
                <a:sym typeface="+mn-ea"/>
              </a:rPr>
              <a:t>ip nat inside source static 192.168.0.3 100.60.1.11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+mn-ea"/>
                <a:sym typeface="+mn-ea"/>
              </a:rPr>
              <a:t>ip nat inside source static 192.168.0.4 100.60.1.12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dirty="0" smtClean="0">
                <a:solidFill>
                  <a:prstClr val="black"/>
                </a:solidFill>
                <a:latin typeface="+mn-ea"/>
                <a:sym typeface="+mn-ea"/>
              </a:rPr>
              <a:t>ip nat inside source static 192.168.0.5 100.60.1.13</a:t>
            </a:r>
            <a:endParaRPr lang="en-US" altLang="zh-CN" dirty="0" smtClean="0">
              <a:solidFill>
                <a:prstClr val="black"/>
              </a:solidFill>
              <a:latin typeface="+mn-ea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4.5 静态路由配置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2315" y="1930400"/>
            <a:ext cx="6871970" cy="52705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#</a:t>
            </a:r>
            <a:r>
              <a:rPr lang="zh-CN" sz="2000" dirty="0">
                <a:solidFill>
                  <a:srgbClr val="FF0000"/>
                </a:solidFill>
                <a:latin typeface="+mn-ea"/>
                <a:sym typeface="+mn-ea"/>
              </a:rPr>
              <a:t>创建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vlan 3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VLAN: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vlan 3 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name VLAN0003</a:t>
            </a:r>
          </a:p>
          <a:p>
            <a:pPr marL="0" lvl="1" indent="457200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端口允许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vlan 3</a:t>
            </a:r>
            <a:endParaRPr lang="en-US" altLang="zh-CN" sz="2000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interface f0/4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switchport access vlan 3</a:t>
            </a:r>
          </a:p>
          <a:p>
            <a:pPr marL="0" lvl="1" indent="457200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#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配置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vlan 3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地址</a:t>
            </a:r>
            <a:endParaRPr lang="en-US" altLang="zh-CN" sz="2000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interface vlan 3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ip address 192.168.100.1 255.255.255.0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no shutdown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配置使得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三层交换机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可以进行静态路由配置</a:t>
            </a:r>
          </a:p>
          <a:p>
            <a:pPr indent="457200">
              <a:lnSpc>
                <a:spcPct val="150000"/>
              </a:lnSpc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0" y="1000760"/>
            <a:ext cx="6238875" cy="2552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905" y="3695065"/>
            <a:ext cx="3829050" cy="1905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070340" y="4071620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f0/4</a:t>
            </a:r>
          </a:p>
        </p:txBody>
      </p:sp>
      <p:sp>
        <p:nvSpPr>
          <p:cNvPr id="10" name="矩形 9"/>
          <p:cNvSpPr/>
          <p:nvPr/>
        </p:nvSpPr>
        <p:spPr>
          <a:xfrm>
            <a:off x="8510905" y="1670685"/>
            <a:ext cx="192849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-100041"/>
            <a:ext cx="1814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o</a:t>
            </a:r>
            <a:r>
              <a:rPr lang="en-US" altLang="zh-CN" sz="8800" dirty="0" smtClean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1</a:t>
            </a:r>
            <a:endParaRPr lang="zh-CN" altLang="en-US" sz="8800" dirty="0">
              <a:ln w="285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09621" y="74033"/>
            <a:ext cx="338433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与技术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261688"/>
              </p:ext>
            </p:extLst>
          </p:nvPr>
        </p:nvGraphicFramePr>
        <p:xfrm>
          <a:off x="1814752" y="767749"/>
          <a:ext cx="9737314" cy="6031330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2628257"/>
                <a:gridCol w="5175641"/>
                <a:gridCol w="1933416"/>
              </a:tblGrid>
              <a:tr h="2238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功能模块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说明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使用技术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47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1. VLAN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隔离与互访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各部门划分独立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VLAN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，部门终端与服务器通过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ACL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控制互访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VLAN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、三层交换、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ACL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2. DHCP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地址自动分配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各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VLAN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主机通过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DHCP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中继自动获取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IP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地址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DHCP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3. DNS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名称解析服务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所有主机可通过域名访问企业内外的服务器资源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DNS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4. FTP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服务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各部门只能访问本部门和核心层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FTP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服务；核心层可访问所有部门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FTP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；外部用户禁止访问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FTP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ACL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14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5. Web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服务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各部门只能访问本部门和核心层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Web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服务；核心层可访问所有部门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Web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；外部仅可访问核心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Web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HTTP/HTTPS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ACL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6. </a:t>
                      </a:r>
                      <a:r>
                        <a:rPr lang="en-US" sz="15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WiFi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服务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提供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500" kern="100" dirty="0" err="1">
                          <a:solidFill>
                            <a:schemeClr val="tx1"/>
                          </a:solidFill>
                          <a:effectLst/>
                        </a:rPr>
                        <a:t>WiFi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，为移动设备提供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VLAN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地址与服务访问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无线路由器、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DHCP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7. </a:t>
                      </a:r>
                      <a:r>
                        <a:rPr lang="zh-CN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内部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动态路由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各部门与核心交换机间使用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 RIP 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实现动态互联路由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RIP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v2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）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8. </a:t>
                      </a:r>
                      <a:r>
                        <a:rPr lang="zh-CN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核心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静态路由配置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核心交换机和边界路由器间使用静态路由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静态路由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9. NAT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地址转换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内网通过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 Hallway Router 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的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 NAT 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功能统一访问外部网络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NAT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10. Web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外网发布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公司主页通过静态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 NAT 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暴露到公网，允许外部访问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静态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 NAT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、公网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 DNS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6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11.</a:t>
                      </a:r>
                      <a:r>
                        <a:rPr lang="en-US" altLang="zh-CN" sz="1500" kern="1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zh-CN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外部</a:t>
                      </a: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Web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访问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公司只有核心层可访问外部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 Web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服务，各部门不可访问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ACL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7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 smtClean="0">
                          <a:solidFill>
                            <a:schemeClr val="tx1"/>
                          </a:solidFill>
                          <a:effectLst/>
                        </a:rPr>
                        <a:t>12. FTP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Web 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外部屏蔽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外部用户无法访问各部门</a:t>
                      </a:r>
                      <a:r>
                        <a:rPr lang="en-US" sz="1500" kern="100">
                          <a:solidFill>
                            <a:schemeClr val="tx1"/>
                          </a:solidFill>
                          <a:effectLst/>
                        </a:rPr>
                        <a:t> FTP/Web </a:t>
                      </a:r>
                      <a:r>
                        <a:rPr lang="zh-CN" sz="1500" kern="100">
                          <a:solidFill>
                            <a:schemeClr val="tx1"/>
                          </a:solidFill>
                          <a:effectLst/>
                        </a:rPr>
                        <a:t>服务</a:t>
                      </a:r>
                      <a:endParaRPr lang="zh-CN" sz="15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ACL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、</a:t>
                      </a:r>
                      <a:r>
                        <a:rPr lang="en-US" sz="1500" kern="100" dirty="0">
                          <a:solidFill>
                            <a:schemeClr val="tx1"/>
                          </a:solidFill>
                          <a:effectLst/>
                        </a:rPr>
                        <a:t>NAT</a:t>
                      </a:r>
                      <a:r>
                        <a:rPr lang="zh-CN" sz="1500" kern="100" dirty="0">
                          <a:solidFill>
                            <a:schemeClr val="tx1"/>
                          </a:solidFill>
                          <a:effectLst/>
                        </a:rPr>
                        <a:t>映射策略</a:t>
                      </a:r>
                      <a:endParaRPr lang="zh-CN" sz="15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2162" marR="6216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4.5 静态路由配置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875" y="1463040"/>
            <a:ext cx="6871970" cy="52705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静态路由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企业核心交换机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ip route 120.30.0.0 255.255.0.0 vlan 3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endParaRPr lang="en-US" altLang="zh-CN" sz="2000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Hallway Router:</a:t>
            </a:r>
          </a:p>
          <a:p>
            <a:pPr lvl="1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ip route 120.30.0.0 255.255.0.0 s0/1/0</a:t>
            </a:r>
          </a:p>
          <a:p>
            <a:pPr lvl="1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ip route 192.168.0.0 255.255.0.0 f0/0</a:t>
            </a:r>
          </a:p>
          <a:p>
            <a:pPr lvl="1"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ip route 100.60.1.0 255.255.255.0 f0/0</a:t>
            </a:r>
          </a:p>
          <a:p>
            <a:pPr lvl="1" algn="l">
              <a:lnSpc>
                <a:spcPct val="100000"/>
              </a:lnSpc>
              <a:buClrTx/>
              <a:buSzTx/>
              <a:buFontTx/>
              <a:buNone/>
            </a:pPr>
            <a:endParaRPr lang="en-US" altLang="zh-CN" sz="2000" dirty="0" smtClean="0">
              <a:solidFill>
                <a:prstClr val="black"/>
              </a:solidFill>
              <a:latin typeface="+mn-ea"/>
            </a:endParaRP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Outside Router: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ip route 192.168.0.0 255.255.0.0 s0/1/0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ip route 100.60.1.0 255.255.255.0 s0/1/0</a:t>
            </a: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025" y="118745"/>
            <a:ext cx="5867400" cy="4533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30" y="3654425"/>
            <a:ext cx="5429885" cy="30791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126615" y="1709420"/>
            <a:ext cx="117157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o5</a:t>
            </a:r>
            <a:endParaRPr lang="zh-CN" altLang="en-US" sz="8800" dirty="0">
              <a:ln w="285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2674" y="2649276"/>
            <a:ext cx="1605280" cy="7372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网络测试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427992" y="1998288"/>
            <a:ext cx="4962062" cy="2399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内网连通性测试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内外网间连通性测试</a:t>
            </a:r>
            <a:endParaRPr lang="zh-CN" altLang="en-US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5.3 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服务器测试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5.4 FTP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服务器测试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内网连通性测试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" y="1946910"/>
            <a:ext cx="11650980" cy="20040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6990" y="1314450"/>
            <a:ext cx="687197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中的终端相互之间：可以连通</a:t>
            </a: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990" y="4080510"/>
            <a:ext cx="687197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不同部门的终端之间：无法连通</a:t>
            </a:r>
          </a:p>
        </p:txBody>
      </p:sp>
      <p:pic>
        <p:nvPicPr>
          <p:cNvPr id="9" name="图片 8" descr="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" y="4583430"/>
            <a:ext cx="11724640" cy="1962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内网连通性测试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65" y="1973580"/>
            <a:ext cx="11588750" cy="2126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3390" y="1369060"/>
            <a:ext cx="687197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同一部门的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和服务器之间：可以相互连通</a:t>
            </a:r>
          </a:p>
        </p:txBody>
      </p:sp>
      <p:pic>
        <p:nvPicPr>
          <p:cNvPr id="8" name="图片 7" descr="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" y="4201795"/>
            <a:ext cx="11602720" cy="198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内网连通性测试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0" y="1234440"/>
            <a:ext cx="687197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核心层与各部门终端：相互连通</a:t>
            </a:r>
          </a:p>
        </p:txBody>
      </p:sp>
      <p:pic>
        <p:nvPicPr>
          <p:cNvPr id="2" name="图片 1" descr="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1642110"/>
            <a:ext cx="11515725" cy="2172335"/>
          </a:xfrm>
          <a:prstGeom prst="rect">
            <a:avLst/>
          </a:prstGeom>
        </p:spPr>
      </p:pic>
      <p:pic>
        <p:nvPicPr>
          <p:cNvPr id="4" name="图片 3" descr="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" y="3989070"/>
            <a:ext cx="11480800" cy="203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5.1 内网连通性测试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0" y="1234440"/>
            <a:ext cx="687197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核心层与各部门终端：相互连通</a:t>
            </a:r>
          </a:p>
        </p:txBody>
      </p:sp>
      <p:pic>
        <p:nvPicPr>
          <p:cNvPr id="2" name="图片 1" descr="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1642110"/>
            <a:ext cx="11515725" cy="2172335"/>
          </a:xfrm>
          <a:prstGeom prst="rect">
            <a:avLst/>
          </a:prstGeom>
        </p:spPr>
      </p:pic>
      <p:pic>
        <p:nvPicPr>
          <p:cNvPr id="4" name="图片 3" descr="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" y="3989070"/>
            <a:ext cx="11480800" cy="2034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内外网间连通性测试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0" y="1234440"/>
            <a:ext cx="687197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核心层与外部终端：相互连通</a:t>
            </a:r>
          </a:p>
        </p:txBody>
      </p:sp>
      <p:pic>
        <p:nvPicPr>
          <p:cNvPr id="3" name="图片 2" descr="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" y="1737360"/>
            <a:ext cx="11788140" cy="2011680"/>
          </a:xfrm>
          <a:prstGeom prst="rect">
            <a:avLst/>
          </a:prstGeom>
        </p:spPr>
      </p:pic>
      <p:pic>
        <p:nvPicPr>
          <p:cNvPr id="5" name="图片 4" descr="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" y="3972560"/>
            <a:ext cx="11777980" cy="2209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5.2 内外网间连通性测试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7490" y="1234440"/>
            <a:ext cx="687197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外部终端与各部门终端：无法连通</a:t>
            </a:r>
          </a:p>
        </p:txBody>
      </p:sp>
      <p:pic>
        <p:nvPicPr>
          <p:cNvPr id="4" name="图片 3" descr="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0" y="1774190"/>
            <a:ext cx="11616055" cy="1972310"/>
          </a:xfrm>
          <a:prstGeom prst="rect">
            <a:avLst/>
          </a:prstGeom>
        </p:spPr>
      </p:pic>
      <p:pic>
        <p:nvPicPr>
          <p:cNvPr id="6" name="图片 5" descr="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5" y="4041140"/>
            <a:ext cx="11650345" cy="197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Web服务器测试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490" y="1234440"/>
            <a:ext cx="836930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" y="1778000"/>
            <a:ext cx="7029450" cy="2766695"/>
          </a:xfrm>
          <a:prstGeom prst="rect">
            <a:avLst/>
          </a:prstGeom>
        </p:spPr>
      </p:pic>
      <p:pic>
        <p:nvPicPr>
          <p:cNvPr id="9" name="图片 8" descr="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555" y="4770120"/>
            <a:ext cx="7891145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Web服务器测试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490" y="1234440"/>
            <a:ext cx="836930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核心层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服务，核心层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pic>
        <p:nvPicPr>
          <p:cNvPr id="2" name="图片 1" descr="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1615440"/>
            <a:ext cx="8077200" cy="3209925"/>
          </a:xfrm>
          <a:prstGeom prst="rect">
            <a:avLst/>
          </a:prstGeom>
        </p:spPr>
      </p:pic>
      <p:pic>
        <p:nvPicPr>
          <p:cNvPr id="3" name="图片 2" descr="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90" y="3645535"/>
            <a:ext cx="8067675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51921" y="286962"/>
            <a:ext cx="1814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o</a:t>
            </a:r>
            <a:r>
              <a:rPr lang="en-US" altLang="zh-CN" sz="8800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2</a:t>
            </a:r>
            <a:endParaRPr lang="zh-CN" altLang="en-US" sz="8800" dirty="0">
              <a:ln w="285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1487" y="731423"/>
            <a:ext cx="338433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网络拓扑结构</a:t>
            </a:r>
          </a:p>
        </p:txBody>
      </p:sp>
      <p:pic>
        <p:nvPicPr>
          <p:cNvPr id="3" name="图片 2" descr="17502484009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590675"/>
            <a:ext cx="5326380" cy="43713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48272" y="1782388"/>
            <a:ext cx="4962062" cy="4707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内网：企业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外网：外部互联网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/>
              <a:t>由</a:t>
            </a:r>
            <a:r>
              <a:rPr lang="zh-CN" altLang="en-US" sz="2000" dirty="0" smtClean="0">
                <a:sym typeface="+mn-ea"/>
              </a:rPr>
              <a:t>⽹关路由器（HallwayRouter）连接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内网可通过该网关路由器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访问公⽹的Web服务器、DNS服务器等。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2000" dirty="0" smtClean="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外网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多个主机、Web服务器和DNS服务器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2000" dirty="0" smtClean="0"/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2000" dirty="0" smtClean="0"/>
          </a:p>
        </p:txBody>
      </p:sp>
      <p:sp>
        <p:nvSpPr>
          <p:cNvPr id="7" name="椭圆 6"/>
          <p:cNvSpPr/>
          <p:nvPr/>
        </p:nvSpPr>
        <p:spPr>
          <a:xfrm>
            <a:off x="5837555" y="970915"/>
            <a:ext cx="2567940" cy="24993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405495" y="1131570"/>
            <a:ext cx="2567940" cy="24993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096000" y="3470275"/>
            <a:ext cx="2567940" cy="24161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663940" y="3630930"/>
            <a:ext cx="2767965" cy="26441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421120" y="109664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 office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954770" y="1179195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Finance office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85230" y="3725545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核心层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288905" y="3811905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外网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Web服务器测试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490" y="1234440"/>
            <a:ext cx="836930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核心层可访问外部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服务，外部终端可以访问核心层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  <a:p>
            <a:pPr lvl="1" algn="l">
              <a:lnSpc>
                <a:spcPct val="100000"/>
              </a:lnSpc>
              <a:buClrTx/>
              <a:buSzTx/>
              <a:buNone/>
            </a:pP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613535"/>
            <a:ext cx="7981950" cy="3143250"/>
          </a:xfrm>
          <a:prstGeom prst="rect">
            <a:avLst/>
          </a:prstGeom>
        </p:spPr>
      </p:pic>
      <p:pic>
        <p:nvPicPr>
          <p:cNvPr id="5" name="图片 4" descr="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240" y="3571875"/>
            <a:ext cx="796290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5.3 Web服务器测试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490" y="1234440"/>
            <a:ext cx="836930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服务，各部门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pic>
        <p:nvPicPr>
          <p:cNvPr id="2" name="图片 1" descr="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84985"/>
            <a:ext cx="8029575" cy="1762125"/>
          </a:xfrm>
          <a:prstGeom prst="rect">
            <a:avLst/>
          </a:prstGeom>
        </p:spPr>
      </p:pic>
      <p:pic>
        <p:nvPicPr>
          <p:cNvPr id="3" name="图片 2" descr="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3872865"/>
            <a:ext cx="805815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5.4 FTP服务器测试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490" y="1234440"/>
            <a:ext cx="836930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pic>
        <p:nvPicPr>
          <p:cNvPr id="2" name="图片 1" descr="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737360"/>
            <a:ext cx="7981950" cy="2647950"/>
          </a:xfrm>
          <a:prstGeom prst="rect">
            <a:avLst/>
          </a:prstGeom>
        </p:spPr>
      </p:pic>
      <p:pic>
        <p:nvPicPr>
          <p:cNvPr id="3" name="图片 2" descr="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460" y="3211830"/>
            <a:ext cx="8058150" cy="3267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5.4 FTP服务器测试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490" y="1234440"/>
            <a:ext cx="836930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核心层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服务，核心层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pic>
        <p:nvPicPr>
          <p:cNvPr id="4" name="图片 3" descr="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1737360"/>
            <a:ext cx="7981950" cy="2971800"/>
          </a:xfrm>
          <a:prstGeom prst="rect">
            <a:avLst/>
          </a:prstGeom>
        </p:spPr>
      </p:pic>
      <p:pic>
        <p:nvPicPr>
          <p:cNvPr id="5" name="图片 4" descr="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80" y="3429000"/>
            <a:ext cx="7981950" cy="2809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390" y="338455"/>
            <a:ext cx="5788025" cy="9290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5.4 FTP服务器测试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7490" y="1234440"/>
            <a:ext cx="8369300" cy="5029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algn="l">
              <a:lnSpc>
                <a:spcPct val="100000"/>
              </a:lnSpc>
              <a:buClrTx/>
              <a:buSzTx/>
              <a:buNone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外部终端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核心层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不可访问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各部门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pic>
        <p:nvPicPr>
          <p:cNvPr id="2" name="图片 1" descr="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" y="1737360"/>
            <a:ext cx="8058150" cy="3248025"/>
          </a:xfrm>
          <a:prstGeom prst="rect">
            <a:avLst/>
          </a:prstGeom>
        </p:spPr>
      </p:pic>
      <p:pic>
        <p:nvPicPr>
          <p:cNvPr id="3" name="图片 2" descr="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535" y="3527425"/>
            <a:ext cx="7953375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377676" y="4004402"/>
            <a:ext cx="7424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汇报完毕</a:t>
            </a:r>
          </a:p>
        </p:txBody>
      </p:sp>
      <p:sp>
        <p:nvSpPr>
          <p:cNvPr id="7" name="文本框 19"/>
          <p:cNvSpPr txBox="1"/>
          <p:nvPr/>
        </p:nvSpPr>
        <p:spPr>
          <a:xfrm>
            <a:off x="6613795" y="2261006"/>
            <a:ext cx="50604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Report is</a:t>
            </a:r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 </a:t>
            </a:r>
          </a:p>
          <a:p>
            <a:pPr algn="ctr"/>
            <a:r>
              <a:rPr lang="en-US" altLang="zh-CN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</a:rPr>
              <a:t>completed</a:t>
            </a:r>
            <a:endParaRPr lang="zh-CN" altLang="en-US" sz="6000" dirty="0"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851921" y="286962"/>
            <a:ext cx="1814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o</a:t>
            </a:r>
            <a:r>
              <a:rPr lang="en-US" altLang="zh-CN" sz="8800" dirty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2</a:t>
            </a:r>
            <a:endParaRPr lang="zh-CN" altLang="en-US" sz="8800" dirty="0">
              <a:ln w="285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71487" y="731423"/>
            <a:ext cx="3384331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网络拓扑结构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3405" y="1750060"/>
            <a:ext cx="8456930" cy="4776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内网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ym typeface="+mn-ea"/>
              </a:rPr>
              <a:t>核心层和两个独立部门（财务部、IT部）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ym typeface="+mn-ea"/>
              </a:rPr>
              <a:t>核⼼层：</a:t>
            </a:r>
            <a:endParaRPr lang="zh-CN" altLang="en-US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ym typeface="+mn-ea"/>
              </a:rPr>
              <a:t>内网公用：Web、DNS、DHCP、FTP四台服务器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ym typeface="+mn-ea"/>
              </a:rPr>
              <a:t>外网可访问：Web服务器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ym typeface="+mn-ea"/>
              </a:rPr>
              <a:t>部⻔：</a:t>
            </a:r>
            <a:endParaRPr lang="zh-CN" altLang="en-US" sz="2000" b="1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ym typeface="+mn-ea"/>
              </a:rPr>
              <a:t>多个主机、Web服务器和FTP服务器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ym typeface="+mn-ea"/>
              </a:rPr>
              <a:t>⽆线路由器提供Wifi服务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 smtClean="0">
                <a:sym typeface="+mn-ea"/>
              </a:rPr>
              <a:t>核心交换机：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ym typeface="+mn-ea"/>
              </a:rPr>
              <a:t>连接内网各部分，是一个</a:t>
            </a:r>
            <a:r>
              <a:rPr lang="zh-CN" altLang="en-US" sz="2000" b="1" dirty="0" smtClean="0">
                <a:solidFill>
                  <a:srgbClr val="FF0000"/>
                </a:solidFill>
                <a:sym typeface="+mn-ea"/>
              </a:rPr>
              <a:t>三层交换机</a:t>
            </a:r>
            <a:r>
              <a:rPr lang="zh-CN" altLang="en-US" sz="2000" dirty="0" smtClean="0">
                <a:solidFill>
                  <a:schemeClr val="tx1"/>
                </a:solidFill>
                <a:sym typeface="+mn-ea"/>
              </a:rPr>
              <a:t>，支持三层路由</a:t>
            </a:r>
            <a:endParaRPr lang="zh-CN" altLang="en-US" sz="2000" b="1" dirty="0" smtClean="0"/>
          </a:p>
          <a:p>
            <a:endParaRPr lang="zh-CN" altLang="en-US" sz="2000" dirty="0" smtClean="0"/>
          </a:p>
        </p:txBody>
      </p:sp>
      <p:pic>
        <p:nvPicPr>
          <p:cNvPr id="7" name="图片 6" descr="17502484009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590675"/>
            <a:ext cx="5326380" cy="437134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5837555" y="970915"/>
            <a:ext cx="2567940" cy="24993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405495" y="1131570"/>
            <a:ext cx="2567940" cy="249936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96000" y="3470275"/>
            <a:ext cx="2567940" cy="24161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663940" y="3630930"/>
            <a:ext cx="2767965" cy="264414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21120" y="1096645"/>
            <a:ext cx="1131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IT office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954770" y="1179195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Finance office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285230" y="3725545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核心层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0288905" y="3811905"/>
            <a:ext cx="176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外网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707772" y="2135358"/>
            <a:ext cx="15397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 smtClean="0">
                <a:ln w="285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oad Rage" pitchFamily="50" charset="0"/>
                <a:ea typeface="微软雅黑" panose="020B0503020204020204" pitchFamily="34" charset="-122"/>
              </a:rPr>
              <a:t>o3</a:t>
            </a:r>
            <a:endParaRPr lang="zh-CN" altLang="en-US" sz="8800" dirty="0">
              <a:ln w="285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Road Rage" pitchFamily="50" charset="0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719130" y="2527356"/>
            <a:ext cx="162095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内网设计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43512" y="765753"/>
            <a:ext cx="4962062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构建核心层网络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核心层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各部门网络拓扑图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3.4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配置各部门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3.5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配置各部门服务器静态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3.6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3.7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ACL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3.8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RIP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3.9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3.10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3.11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</a:p>
          <a:p>
            <a:pPr>
              <a:lnSpc>
                <a:spcPct val="150000"/>
              </a:lnSpc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350597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构建核心层网络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98306" y="3778204"/>
            <a:ext cx="52923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四个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分配静态地址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，分配情况如下表：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t="9975" b="5519"/>
          <a:stretch>
            <a:fillRect/>
          </a:stretch>
        </p:blipFill>
        <p:spPr>
          <a:xfrm>
            <a:off x="3307146" y="1199037"/>
            <a:ext cx="5543688" cy="2547756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298306" y="4320715"/>
          <a:ext cx="9448863" cy="2156865"/>
        </p:xfrm>
        <a:graphic>
          <a:graphicData uri="http://schemas.openxmlformats.org/drawingml/2006/table">
            <a:tbl>
              <a:tblPr firstRow="1" firstCol="1" bandRow="1">
                <a:effectLst/>
                <a:tableStyleId>{5C22544A-7EE6-4342-B048-85BDC9FD1C3A}</a:tableStyleId>
              </a:tblPr>
              <a:tblGrid>
                <a:gridCol w="1889545"/>
                <a:gridCol w="1889545"/>
                <a:gridCol w="1889545"/>
                <a:gridCol w="1889545"/>
                <a:gridCol w="1890683"/>
              </a:tblGrid>
              <a:tr h="4313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chemeClr val="tx1"/>
                          </a:solidFill>
                          <a:effectLst/>
                        </a:rPr>
                        <a:t>服务器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IP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⼦⽹掩码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>
                          <a:solidFill>
                            <a:schemeClr val="tx1"/>
                          </a:solidFill>
                          <a:effectLst/>
                        </a:rPr>
                        <a:t>⽹关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DNS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Web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192.168.0.2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192.168.0.1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192.168.0.3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DNS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192.168.0.3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192.168.0.1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DHCP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192.168.0.4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192.168.0.1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192.168.0.3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137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FTP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192.168.0.5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255.255.255.0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</a:rPr>
                        <a:t>192.168.0.1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</a:rPr>
                        <a:t>192.168.0.3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6688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核心层</a:t>
            </a: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42180" y="2268154"/>
            <a:ext cx="49142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核心交换机配置为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" t="58959" r="47441"/>
          <a:stretch>
            <a:fillRect/>
          </a:stretch>
        </p:blipFill>
        <p:spPr>
          <a:xfrm>
            <a:off x="1348924" y="3103252"/>
            <a:ext cx="4500748" cy="127065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30863" y="2273096"/>
            <a:ext cx="52357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在核⼼交换机上进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⾏所有</a:t>
            </a: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配置。</a:t>
            </a:r>
            <a:endParaRPr lang="en-US" altLang="zh-CN" sz="20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2180" y="1161248"/>
            <a:ext cx="94748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本项目中，我们通过构建虚拟局域⽹（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）来逻辑上为每个部⻔建⽴其独⽴的局域⽹。为了实现这⼀⽬标，我们选择采⽤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VTP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来简化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VLAN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的管理和配置过程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3"/>
          <a:srcRect l="29469" t="32397" r="1710" b="3371"/>
          <a:stretch>
            <a:fillRect/>
          </a:stretch>
        </p:blipFill>
        <p:spPr>
          <a:xfrm>
            <a:off x="6339439" y="2923279"/>
            <a:ext cx="5218549" cy="345377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4229100" y="4064000"/>
            <a:ext cx="825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0DCDB"/>
            </a:gs>
            <a:gs pos="51000">
              <a:srgbClr val="EDEDEF"/>
            </a:gs>
            <a:gs pos="34000">
              <a:srgbClr val="EDEBEE"/>
            </a:gs>
            <a:gs pos="23000">
              <a:srgbClr val="ECEAEB"/>
            </a:gs>
            <a:gs pos="13000">
              <a:srgbClr val="E9E7E8"/>
            </a:gs>
            <a:gs pos="73000">
              <a:srgbClr val="F2F2F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53085" y="338241"/>
            <a:ext cx="37096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8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</a:t>
            </a:r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部门网络拓扑图</a:t>
            </a:r>
          </a:p>
        </p:txBody>
      </p:sp>
      <p:sp>
        <p:nvSpPr>
          <p:cNvPr id="6" name="矩形 5"/>
          <p:cNvSpPr/>
          <p:nvPr/>
        </p:nvSpPr>
        <p:spPr>
          <a:xfrm>
            <a:off x="6472222" y="1423583"/>
            <a:ext cx="28681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财务部门网络拓扑图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1860" y="1423583"/>
            <a:ext cx="286817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部门网络拓扑图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811860" y="2269885"/>
            <a:ext cx="5007049" cy="400028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6472222" y="2269885"/>
            <a:ext cx="5201222" cy="400028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82520" y="5933130"/>
            <a:ext cx="735624" cy="279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112004" y="5933130"/>
            <a:ext cx="1018036" cy="337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34*141"/>
  <p:tag name="TABLE_ENDDRAG_RECT" val="390*298*534*14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2069</Words>
  <Application>Microsoft Office PowerPoint</Application>
  <PresentationFormat>宽屏</PresentationFormat>
  <Paragraphs>460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Road Rage</vt:lpstr>
      <vt:lpstr>等线</vt:lpstr>
      <vt:lpstr>华文仿宋</vt:lpstr>
      <vt:lpstr>华文新魏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</dc:creator>
  <cp:lastModifiedBy>Microsoft 帐户</cp:lastModifiedBy>
  <cp:revision>24</cp:revision>
  <dcterms:created xsi:type="dcterms:W3CDTF">2017-08-26T03:39:00Z</dcterms:created>
  <dcterms:modified xsi:type="dcterms:W3CDTF">2025-06-18T18:35:45Z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03201A548E6F434A8091691B22BD6980_12</vt:lpwstr>
  </property>
</Properties>
</file>