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14"/>
  </p:notesMasterIdLst>
  <p:sldIdLst>
    <p:sldId id="256" r:id="rId3"/>
    <p:sldId id="257" r:id="rId4"/>
    <p:sldId id="259" r:id="rId5"/>
    <p:sldId id="323" r:id="rId6"/>
    <p:sldId id="263" r:id="rId7"/>
    <p:sldId id="285" r:id="rId8"/>
    <p:sldId id="292" r:id="rId9"/>
    <p:sldId id="324" r:id="rId10"/>
    <p:sldId id="325" r:id="rId11"/>
    <p:sldId id="320" r:id="rId12"/>
    <p:sldId id="280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5" autoAdjust="0"/>
    <p:restoredTop sz="93516"/>
  </p:normalViewPr>
  <p:slideViewPr>
    <p:cSldViewPr snapToGrid="0" snapToObjects="1">
      <p:cViewPr varScale="1">
        <p:scale>
          <a:sx n="103" d="100"/>
          <a:sy n="103" d="100"/>
        </p:scale>
        <p:origin x="4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大家好，我这个项目是围绕一个经典游戏</a:t>
            </a:r>
            <a:r>
              <a:rPr lang="en-US" altLang="zh-CN" dirty="0"/>
              <a:t>——Pong</a:t>
            </a:r>
            <a:r>
              <a:rPr lang="zh-CN" altLang="en-US" dirty="0"/>
              <a:t>，用 </a:t>
            </a:r>
            <a:r>
              <a:rPr lang="en-US" altLang="zh-CN" dirty="0"/>
              <a:t>DQN </a:t>
            </a:r>
            <a:r>
              <a:rPr lang="zh-CN" altLang="en-US" dirty="0"/>
              <a:t>来实现强化学习训练。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2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本项目围绕强化学习（</a:t>
            </a:r>
            <a:r>
              <a:rPr lang="en-US" altLang="zh-CN" dirty="0"/>
              <a:t>Reinforcement Learning</a:t>
            </a:r>
            <a:r>
              <a:rPr lang="zh-CN" altLang="en-US" dirty="0"/>
              <a:t>）展开，它是一种强调智能体通过与环境交互，学习如何做出最大化长期奖励决策的机器学习方法。</a:t>
            </a:r>
          </a:p>
          <a:p>
            <a:pPr>
              <a:buNone/>
            </a:pPr>
            <a:r>
              <a:rPr lang="zh-CN" altLang="en-US" dirty="0"/>
              <a:t>我们选择的任务是复刻经典的 </a:t>
            </a:r>
            <a:r>
              <a:rPr lang="en-US" altLang="zh-CN" dirty="0"/>
              <a:t>Atari </a:t>
            </a:r>
            <a:r>
              <a:rPr lang="zh-CN" altLang="en-US" dirty="0"/>
              <a:t>游戏 </a:t>
            </a:r>
            <a:r>
              <a:rPr lang="en-US" altLang="zh-CN" b="1" dirty="0"/>
              <a:t>Pong</a:t>
            </a:r>
            <a:r>
              <a:rPr lang="zh-CN" altLang="en-US" dirty="0"/>
              <a:t>，这款游戏模拟了乒乓球的对战场景，两侧各有一个球拍，中间是来回移动的球，适合用来验证强化学习算法的效果。</a:t>
            </a:r>
          </a:p>
          <a:p>
            <a:pPr>
              <a:buNone/>
            </a:pPr>
            <a:r>
              <a:rPr lang="zh-CN" altLang="en-US" dirty="0"/>
              <a:t>为了提升策略学习的效果，我们使用了</a:t>
            </a:r>
            <a:r>
              <a:rPr lang="zh-CN" altLang="en-US" b="1" dirty="0"/>
              <a:t>深度 </a:t>
            </a:r>
            <a:r>
              <a:rPr lang="en-US" altLang="zh-CN" b="1" dirty="0"/>
              <a:t>Q </a:t>
            </a:r>
            <a:r>
              <a:rPr lang="zh-CN" altLang="en-US" b="1" dirty="0"/>
              <a:t>学习算法（</a:t>
            </a:r>
            <a:r>
              <a:rPr lang="en-US" altLang="zh-CN" b="1" dirty="0"/>
              <a:t>DQN</a:t>
            </a:r>
            <a:r>
              <a:rPr lang="zh-CN" altLang="en-US" b="1" dirty="0"/>
              <a:t>）</a:t>
            </a:r>
            <a:r>
              <a:rPr lang="zh-CN" altLang="en-US" dirty="0"/>
              <a:t>，它结合了深度神经网络和</a:t>
            </a:r>
            <a:r>
              <a:rPr lang="zh-CN" altLang="en-US" sz="12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强化学，其核心思想是用神经网络来近似动作价值函数。</a:t>
            </a:r>
            <a:r>
              <a:rPr lang="zh-CN" altLang="en-US" dirty="0"/>
              <a:t>帮助智能体在复杂状态空间中做出决策。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DQN</a:t>
            </a:r>
            <a:r>
              <a:rPr lang="zh-CN" altLang="en-US" sz="12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在</a:t>
            </a:r>
            <a:r>
              <a:rPr lang="en-US" altLang="zh-CN" sz="12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Atari 2600</a:t>
            </a:r>
            <a:r>
              <a:rPr lang="zh-CN" altLang="en-US" sz="12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游戏中取得了超越人类水平玩家的成绩，标志着深度强化学习的开端，</a:t>
            </a:r>
            <a:r>
              <a:rPr lang="zh-CN" altLang="en-US" dirty="0"/>
              <a:t>其中就包括我们的实验的游戏</a:t>
            </a:r>
            <a:r>
              <a:rPr lang="en-US" altLang="zh-CN" dirty="0"/>
              <a:t>Pong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544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DE23-287A-E730-9B0E-E60BC4B2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120D71-5BBF-DEB3-0D39-0748FAFDF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FA1F8A-F9A6-9B8D-C2D3-C3CB3825F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本项目包含六个核心模块。首先，</a:t>
            </a:r>
            <a:r>
              <a:rPr lang="en-US" altLang="zh-CN" dirty="0"/>
              <a:t>pong_env.py </a:t>
            </a:r>
            <a:r>
              <a:rPr lang="zh-CN" altLang="en-US" dirty="0"/>
              <a:t>定义了游戏规则和状态空间，模拟出可训练的 </a:t>
            </a:r>
            <a:r>
              <a:rPr lang="en-US" altLang="zh-CN" dirty="0"/>
              <a:t>Pong </a:t>
            </a:r>
            <a:r>
              <a:rPr lang="zh-CN" altLang="en-US" dirty="0"/>
              <a:t>环境；</a:t>
            </a:r>
            <a:r>
              <a:rPr lang="en-US" altLang="zh-CN" dirty="0"/>
              <a:t>deep_q_network.py </a:t>
            </a:r>
            <a:r>
              <a:rPr lang="zh-CN" altLang="en-US" dirty="0"/>
              <a:t>构建了估值网络，三层全连接结构实现状态到 </a:t>
            </a:r>
            <a:r>
              <a:rPr lang="en-US" altLang="zh-CN" dirty="0"/>
              <a:t>Q </a:t>
            </a:r>
            <a:r>
              <a:rPr lang="zh-CN" altLang="en-US" dirty="0"/>
              <a:t>值的映射。最核心的模块是 </a:t>
            </a:r>
            <a:r>
              <a:rPr lang="en-US" altLang="zh-CN" dirty="0"/>
              <a:t>train.py</a:t>
            </a:r>
            <a:r>
              <a:rPr lang="zh-CN" altLang="en-US" dirty="0"/>
              <a:t>，负责动作选择、经验回放与网络更新，而 </a:t>
            </a:r>
            <a:r>
              <a:rPr lang="en-US" altLang="zh-CN" dirty="0"/>
              <a:t>test.py </a:t>
            </a:r>
            <a:r>
              <a:rPr lang="zh-CN" altLang="en-US" dirty="0"/>
              <a:t>则用于模型的策略测试和可视化展示。通过 </a:t>
            </a:r>
            <a:r>
              <a:rPr lang="en-US" altLang="zh-CN" dirty="0"/>
              <a:t>models/ </a:t>
            </a:r>
            <a:r>
              <a:rPr lang="zh-CN" altLang="en-US" dirty="0"/>
              <a:t>保存模型，</a:t>
            </a:r>
            <a:r>
              <a:rPr lang="en-US" altLang="zh-CN" dirty="0"/>
              <a:t>runs/ </a:t>
            </a:r>
            <a:r>
              <a:rPr lang="zh-CN" altLang="en-US" dirty="0"/>
              <a:t>记录训练曲线，便于长期观察和对比实验效果。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FA38E-D6A9-7E63-1AC5-647E9AAD4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3580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我们项目使用经典的 </a:t>
            </a:r>
            <a:r>
              <a:rPr lang="en-US" altLang="zh-CN" dirty="0"/>
              <a:t>DQN </a:t>
            </a:r>
            <a:r>
              <a:rPr lang="zh-CN" altLang="en-US" dirty="0"/>
              <a:t>算法，结合 </a:t>
            </a:r>
            <a:r>
              <a:rPr lang="en-US" altLang="zh-CN" dirty="0"/>
              <a:t>ε-greedy </a:t>
            </a:r>
            <a:r>
              <a:rPr lang="zh-CN" altLang="en-US" dirty="0"/>
              <a:t>策略进行动作探索，神经网络用于估计 </a:t>
            </a:r>
            <a:r>
              <a:rPr lang="en-US" altLang="zh-CN" dirty="0"/>
              <a:t>Q </a:t>
            </a:r>
            <a:r>
              <a:rPr lang="zh-CN" altLang="en-US" dirty="0"/>
              <a:t>值。训练过程中引入经验回放机制避免数据相关性，同时设置目标网络缓解训练震荡问题。整个流程形成闭环，每隔若干步同步网络、保存模型并记录训练日志，为后续可视化与评估提供基础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0208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我们采用分阶段训练策略，先进行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1000</a:t>
            </a:r>
            <a:r>
              <a:rPr lang="zh-CN" altLang="en-US" dirty="0"/>
              <a:t>轮训练，保存模型与训练日志。</a:t>
            </a:r>
            <a:br>
              <a:rPr lang="zh-CN" altLang="en-US" dirty="0"/>
            </a:br>
            <a:r>
              <a:rPr lang="zh-CN" altLang="en-US" dirty="0"/>
              <a:t>之后可从第</a:t>
            </a:r>
            <a:r>
              <a:rPr lang="en-US" altLang="zh-CN" dirty="0"/>
              <a:t>1001</a:t>
            </a:r>
            <a:r>
              <a:rPr lang="zh-CN" altLang="en-US" dirty="0"/>
              <a:t>轮开始，加载已训练好的模型继续训练，这样既节省时间，又能让模型进一步优化。</a:t>
            </a:r>
            <a:br>
              <a:rPr lang="zh-CN" altLang="en-US" dirty="0"/>
            </a:br>
            <a:r>
              <a:rPr lang="zh-CN" altLang="en-US" dirty="0"/>
              <a:t>在训练过程中，我们利用</a:t>
            </a:r>
            <a:r>
              <a:rPr lang="en-US" altLang="zh-CN" dirty="0" err="1"/>
              <a:t>TensorBoard</a:t>
            </a:r>
            <a:r>
              <a:rPr lang="zh-CN" altLang="en-US" dirty="0"/>
              <a:t>实时监控奖励、损失和探索率的变化情况。</a:t>
            </a:r>
            <a:br>
              <a:rPr lang="zh-CN" altLang="en-US" dirty="0"/>
            </a:br>
            <a:r>
              <a:rPr lang="zh-CN" altLang="en-US" dirty="0"/>
              <a:t>通过</a:t>
            </a:r>
            <a:r>
              <a:rPr lang="en-US" altLang="zh-CN" dirty="0" err="1"/>
              <a:t>TensorBoard</a:t>
            </a:r>
            <a:r>
              <a:rPr lang="zh-CN" altLang="en-US" dirty="0"/>
              <a:t>界面，我们可以直观了解模型性能的提升趋势，及时发现训练异常，从而做出相应调整，提升训练效率和效果。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7377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在前 </a:t>
            </a:r>
            <a:r>
              <a:rPr lang="en-US" altLang="zh-CN" dirty="0"/>
              <a:t>1000 </a:t>
            </a:r>
            <a:r>
              <a:rPr lang="zh-CN" altLang="en-US" dirty="0"/>
              <a:t>轮训练中，</a:t>
            </a:r>
            <a:r>
              <a:rPr lang="en-US" altLang="zh-CN" dirty="0"/>
              <a:t>reward </a:t>
            </a:r>
            <a:r>
              <a:rPr lang="zh-CN" altLang="en-US" dirty="0"/>
              <a:t>曲线波动显著，说明智能体正在大量探索可能的策略。</a:t>
            </a:r>
            <a:br>
              <a:rPr lang="zh-CN" altLang="en-US" dirty="0"/>
            </a:br>
            <a:r>
              <a:rPr lang="zh-CN" altLang="en-US" dirty="0"/>
              <a:t>随着 </a:t>
            </a:r>
            <a:r>
              <a:rPr lang="en-US" altLang="zh-CN" dirty="0"/>
              <a:t>epsilon </a:t>
            </a:r>
            <a:r>
              <a:rPr lang="zh-CN" altLang="en-US" dirty="0"/>
              <a:t>的衰减，我们观察到 </a:t>
            </a:r>
            <a:r>
              <a:rPr lang="en-US" altLang="zh-CN" dirty="0"/>
              <a:t>reward </a:t>
            </a:r>
            <a:r>
              <a:rPr lang="zh-CN" altLang="en-US" dirty="0"/>
              <a:t>整体呈上升趋势，说明策略逐渐稳定。</a:t>
            </a:r>
            <a:br>
              <a:rPr lang="zh-CN" altLang="en-US" dirty="0"/>
            </a:br>
            <a:r>
              <a:rPr lang="zh-CN" altLang="en-US" dirty="0"/>
              <a:t>同时，</a:t>
            </a:r>
            <a:r>
              <a:rPr lang="en-US" altLang="zh-CN" dirty="0"/>
              <a:t>Loss </a:t>
            </a:r>
            <a:r>
              <a:rPr lang="zh-CN" altLang="en-US" dirty="0"/>
              <a:t>曲线逐步收敛，说明模型正在有效地拟合价值函数。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613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继续训练后，我们观察到奖励曲线的波动明显减小，趋势更加平稳，说明模型策略趋于稳定且有效。</a:t>
            </a:r>
            <a:br>
              <a:rPr lang="zh-CN" altLang="en-US" dirty="0"/>
            </a:br>
            <a:r>
              <a:rPr lang="en-US" altLang="zh-CN" dirty="0"/>
              <a:t>Loss </a:t>
            </a:r>
            <a:r>
              <a:rPr lang="zh-CN" altLang="en-US" dirty="0"/>
              <a:t>维持在低水平，表明模型已经掌握较优的行为策略并保持一致。</a:t>
            </a:r>
            <a:br>
              <a:rPr lang="zh-CN" altLang="en-US" dirty="0"/>
            </a:br>
            <a:r>
              <a:rPr lang="zh-CN" altLang="en-US" dirty="0"/>
              <a:t>而 </a:t>
            </a:r>
            <a:r>
              <a:rPr lang="en-US" altLang="zh-CN" dirty="0"/>
              <a:t>epsilon </a:t>
            </a:r>
            <a:r>
              <a:rPr lang="zh-CN" altLang="en-US" dirty="0"/>
              <a:t>已降至最低值，训练后期模型几乎完全依赖当前策略选择动作。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558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2E3EA-A95F-259B-0FE6-CFB1EB8F7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8EC14D-656A-4FD6-302D-CFF5C6E50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CAC51E-ED99-770F-E5D7-1F8859A53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在模型训练完成后，我们使用 </a:t>
            </a:r>
            <a:r>
              <a:rPr lang="en-US" altLang="zh-CN" dirty="0"/>
              <a:t>test.py </a:t>
            </a:r>
            <a:r>
              <a:rPr lang="zh-CN" altLang="en-US" dirty="0"/>
              <a:t>对智能体进行完整测试。此阶段我们关闭了探索机制，仅依赖模型当前策略进行决策。</a:t>
            </a:r>
          </a:p>
          <a:p>
            <a:pPr>
              <a:buNone/>
            </a:pPr>
            <a:r>
              <a:rPr lang="zh-CN" altLang="en-US" dirty="0"/>
              <a:t>从测试得分来看，模型能够稳定地获取较高分数。游戏过程表现出较强的目标导向行为，能够及时调整位置并连续接球得分，说明模型已经学会了有效策略。</a:t>
            </a:r>
          </a:p>
          <a:p>
            <a:r>
              <a:rPr lang="zh-CN" altLang="en-US" dirty="0"/>
              <a:t>与训练初期相比，智能体的行为逻辑更加清晰，不再存在大量无效操作。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F86A9-08FF-9D36-A223-620469D5A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714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本项目实现了一个完整的基于 </a:t>
            </a:r>
            <a:r>
              <a:rPr lang="en-US" altLang="zh-CN" dirty="0"/>
              <a:t>DQN </a:t>
            </a:r>
            <a:r>
              <a:rPr lang="zh-CN" altLang="en-US" dirty="0"/>
              <a:t>的 </a:t>
            </a:r>
            <a:r>
              <a:rPr lang="en-US" altLang="zh-CN" dirty="0"/>
              <a:t>Pong </a:t>
            </a:r>
            <a:r>
              <a:rPr lang="zh-CN" altLang="en-US" dirty="0"/>
              <a:t>智能体，从环境搭建、模型训练到可视化分析，基本覆盖了强化学习的核心流程。</a:t>
            </a:r>
          </a:p>
          <a:p>
            <a:pPr>
              <a:buNone/>
            </a:pPr>
            <a:r>
              <a:rPr lang="zh-CN" altLang="en-US" dirty="0"/>
              <a:t>尽管取得了一定成果，仍存在一些性能瓶颈，比如动作延迟和奖励曲线仍存在波动。为了解决这些问题，我们可以引入 </a:t>
            </a:r>
            <a:r>
              <a:rPr lang="en-US" altLang="zh-CN" b="1" dirty="0"/>
              <a:t>Double DQN</a:t>
            </a:r>
            <a:r>
              <a:rPr lang="zh-CN" altLang="en-US" dirty="0"/>
              <a:t> 来降低 </a:t>
            </a:r>
            <a:r>
              <a:rPr lang="en-US" altLang="zh-CN" dirty="0"/>
              <a:t>Q </a:t>
            </a:r>
            <a:r>
              <a:rPr lang="zh-CN" altLang="en-US" dirty="0"/>
              <a:t>值的高估，提升训练稳定性；同时采用 </a:t>
            </a:r>
            <a:r>
              <a:rPr lang="en-US" altLang="zh-CN" b="1" dirty="0"/>
              <a:t>Dueling DQN</a:t>
            </a:r>
            <a:r>
              <a:rPr lang="zh-CN" altLang="en-US" dirty="0"/>
              <a:t> 架构，增强模型在复杂状态下的判断力。此外，我们还会将训练环境从目前的简化 </a:t>
            </a:r>
            <a:r>
              <a:rPr lang="en-US" altLang="zh-CN" dirty="0"/>
              <a:t>Pong </a:t>
            </a:r>
            <a:r>
              <a:rPr lang="zh-CN" altLang="en-US" dirty="0"/>
              <a:t>扩展到更复杂的 </a:t>
            </a:r>
            <a:r>
              <a:rPr lang="en-US" altLang="zh-CN" b="1" dirty="0"/>
              <a:t>Atari Gym</a:t>
            </a:r>
            <a:r>
              <a:rPr lang="zh-CN" altLang="en-US" dirty="0"/>
              <a:t> 游戏中，测试模型在图像输入和更复杂动态下的适应能力。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2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 userDrawn="1"/>
        </p:nvSpPr>
        <p:spPr>
          <a:xfrm rot="5400000">
            <a:off x="1657349" y="-1657351"/>
            <a:ext cx="1155700" cy="4470402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直角三角形 6"/>
          <p:cNvSpPr/>
          <p:nvPr userDrawn="1"/>
        </p:nvSpPr>
        <p:spPr>
          <a:xfrm rot="16200000">
            <a:off x="7480300" y="2146300"/>
            <a:ext cx="6451600" cy="297180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直角三角形 4"/>
          <p:cNvSpPr/>
          <p:nvPr userDrawn="1"/>
        </p:nvSpPr>
        <p:spPr>
          <a:xfrm rot="5400000">
            <a:off x="0" y="0"/>
            <a:ext cx="1752600" cy="17526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>
            <a:off x="8165252" y="2831252"/>
            <a:ext cx="3695700" cy="4357796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>
            <a:off x="0" y="4305300"/>
            <a:ext cx="1625600" cy="2552700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307569" y="1452563"/>
            <a:ext cx="5109845" cy="83470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307569" y="2287271"/>
            <a:ext cx="7098666" cy="1215006"/>
          </a:xfrm>
          <a:prstGeom prst="rect">
            <a:avLst/>
          </a:prstGeom>
          <a:solidFill>
            <a:schemeClr val="accent2">
              <a:lumMod val="90000"/>
            </a:schemeClr>
          </a:solidFill>
        </p:spPr>
        <p:txBody>
          <a:bodyPr anchor="ctr"/>
          <a:lstStyle>
            <a:lvl1pPr marL="0" indent="0"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1307568" y="3502276"/>
            <a:ext cx="7098667" cy="57950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307569" y="4158672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>
              <a:buFont typeface="Arial" panose="020B0604020202020204" pitchFamily="34" charset="0"/>
              <a:buChar char="•"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5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5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23935"/>
            <a:ext cx="970383" cy="652366"/>
          </a:xfrm>
          <a:prstGeom prst="rect">
            <a:avLst/>
          </a:prstGeom>
          <a:solidFill>
            <a:schemeClr val="accent6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6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矩形 3"/>
          <p:cNvSpPr/>
          <p:nvPr userDrawn="1"/>
        </p:nvSpPr>
        <p:spPr>
          <a:xfrm flipV="1">
            <a:off x="0" y="6489700"/>
            <a:ext cx="12192000" cy="8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6380480"/>
            <a:ext cx="121920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cs typeface="Segoe UI Light" panose="020B0502040204020203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913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2016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30018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31051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40902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4187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341414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444754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342980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3527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4621538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4719091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2530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3563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20870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1904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8438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9471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6779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7812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5120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6153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形状 23"/>
          <p:cNvSpPr/>
          <p:nvPr userDrawn="1"/>
        </p:nvSpPr>
        <p:spPr>
          <a:xfrm rot="10800000">
            <a:off x="4133850" y="0"/>
            <a:ext cx="8058150" cy="6858001"/>
          </a:xfrm>
          <a:custGeom>
            <a:avLst/>
            <a:gdLst>
              <a:gd name="connsiteX0" fmla="*/ 5118100 w 8058150"/>
              <a:gd name="connsiteY0" fmla="*/ 6858001 h 6858001"/>
              <a:gd name="connsiteX1" fmla="*/ 0 w 8058150"/>
              <a:gd name="connsiteY1" fmla="*/ 6858001 h 6858001"/>
              <a:gd name="connsiteX2" fmla="*/ 0 w 8058150"/>
              <a:gd name="connsiteY2" fmla="*/ 0 h 6858001"/>
              <a:gd name="connsiteX3" fmla="*/ 5118100 w 8058150"/>
              <a:gd name="connsiteY3" fmla="*/ 0 h 6858001"/>
              <a:gd name="connsiteX4" fmla="*/ 8058150 w 8058150"/>
              <a:gd name="connsiteY4" fmla="*/ 6858000 h 6858001"/>
              <a:gd name="connsiteX5" fmla="*/ 5118100 w 8058150"/>
              <a:gd name="connsiteY5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8150" h="6858001">
                <a:moveTo>
                  <a:pt x="5118100" y="6858001"/>
                </a:moveTo>
                <a:lnTo>
                  <a:pt x="0" y="6858001"/>
                </a:lnTo>
                <a:lnTo>
                  <a:pt x="0" y="0"/>
                </a:lnTo>
                <a:lnTo>
                  <a:pt x="5118100" y="0"/>
                </a:lnTo>
                <a:lnTo>
                  <a:pt x="8058150" y="6858000"/>
                </a:lnTo>
                <a:lnTo>
                  <a:pt x="511810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直角三角形 2"/>
          <p:cNvSpPr/>
          <p:nvPr userDrawn="1"/>
        </p:nvSpPr>
        <p:spPr>
          <a:xfrm>
            <a:off x="0" y="5295900"/>
            <a:ext cx="6248400" cy="15621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直角三角形 3"/>
          <p:cNvSpPr/>
          <p:nvPr userDrawn="1"/>
        </p:nvSpPr>
        <p:spPr>
          <a:xfrm rot="5400000" flipV="1">
            <a:off x="9753602" y="-927095"/>
            <a:ext cx="1511299" cy="3365498"/>
          </a:xfrm>
          <a:prstGeom prst="rtTriangle">
            <a:avLst/>
          </a:prstGeom>
          <a:solidFill>
            <a:schemeClr val="accent5"/>
          </a:solidFill>
          <a:ln>
            <a:noFill/>
          </a:ln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占位符 5"/>
          <p:cNvSpPr txBox="1"/>
          <p:nvPr userDrawn="1"/>
        </p:nvSpPr>
        <p:spPr>
          <a:xfrm>
            <a:off x="909955" y="2016760"/>
            <a:ext cx="3223896" cy="168021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8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118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目录</a:t>
            </a:r>
            <a:endParaRPr kumimoji="1" lang="zh-CN" altLang="en-US" sz="118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占位符 5"/>
          <p:cNvSpPr txBox="1"/>
          <p:nvPr userDrawn="1"/>
        </p:nvSpPr>
        <p:spPr>
          <a:xfrm>
            <a:off x="909955" y="3696970"/>
            <a:ext cx="3223896" cy="58293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1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CONTENTS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25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7077075" y="115142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7912100" y="125476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7" name="文本占位符 5"/>
          <p:cNvSpPr>
            <a:spLocks noGrp="1"/>
          </p:cNvSpPr>
          <p:nvPr>
            <p:ph type="body" sz="quarter" idx="14" hasCustomPrompt="1"/>
          </p:nvPr>
        </p:nvSpPr>
        <p:spPr>
          <a:xfrm>
            <a:off x="7077075" y="198549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8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912100" y="208883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7077075" y="2742251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7912100" y="2845590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7077075" y="3576327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/>
          </p:nvPr>
        </p:nvSpPr>
        <p:spPr>
          <a:xfrm>
            <a:off x="7912100" y="3679667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20" hasCustomPrompt="1"/>
          </p:nvPr>
        </p:nvSpPr>
        <p:spPr>
          <a:xfrm>
            <a:off x="7077075" y="4410403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0" name="文本占位符 5"/>
          <p:cNvSpPr>
            <a:spLocks noGrp="1"/>
          </p:cNvSpPr>
          <p:nvPr>
            <p:ph type="body" sz="quarter" idx="21"/>
          </p:nvPr>
        </p:nvSpPr>
        <p:spPr>
          <a:xfrm>
            <a:off x="7912100" y="4513743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5"/>
          <p:cNvSpPr>
            <a:spLocks noGrp="1"/>
          </p:cNvSpPr>
          <p:nvPr>
            <p:ph type="body" sz="quarter" idx="22" hasCustomPrompt="1"/>
          </p:nvPr>
        </p:nvSpPr>
        <p:spPr>
          <a:xfrm>
            <a:off x="7077075" y="5244479"/>
            <a:ext cx="835026" cy="65182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2" name="文本占位符 5"/>
          <p:cNvSpPr>
            <a:spLocks noGrp="1"/>
          </p:cNvSpPr>
          <p:nvPr>
            <p:ph type="body" sz="quarter" idx="23"/>
          </p:nvPr>
        </p:nvSpPr>
        <p:spPr>
          <a:xfrm>
            <a:off x="7912100" y="5347819"/>
            <a:ext cx="3234689" cy="44515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2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3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3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474236"/>
            <a:ext cx="4735484" cy="3844213"/>
          </a:xfrm>
          <a:prstGeom prst="rect">
            <a:avLst/>
          </a:prstGeom>
          <a:solidFill>
            <a:schemeClr val="accent4"/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30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4966996" y="1474235"/>
            <a:ext cx="6696270" cy="3844213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0" b="1">
                <a:solidFill>
                  <a:schemeClr val="accent4"/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6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0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5.xml"/><Relationship Id="rId10" Type="http://schemas.openxmlformats.org/officeDocument/2006/relationships/slideLayout" Target="../slideLayouts/slideLayout14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88515" y="711835"/>
            <a:ext cx="8286750" cy="3048635"/>
          </a:xfrm>
        </p:spPr>
        <p:txBody>
          <a:bodyPr/>
          <a:lstStyle/>
          <a:p>
            <a:pPr algn="ctr"/>
            <a:r>
              <a:rPr kumimoji="1" lang="zh-CN" altLang="en-US" sz="5400" dirty="0"/>
              <a:t>强化学习算法 </a:t>
            </a:r>
            <a:r>
              <a:rPr kumimoji="1" lang="en-US" altLang="zh-CN" sz="5400" dirty="0"/>
              <a:t>DQN</a:t>
            </a:r>
          </a:p>
          <a:p>
            <a:pPr algn="ctr"/>
            <a:r>
              <a:rPr kumimoji="1" lang="en-US" altLang="zh-CN" sz="5400" dirty="0"/>
              <a:t> </a:t>
            </a:r>
            <a:r>
              <a:rPr kumimoji="1" lang="zh-CN" altLang="en-US" sz="5400" dirty="0"/>
              <a:t>在</a:t>
            </a:r>
            <a:r>
              <a:rPr kumimoji="1" lang="en-US" altLang="zh-CN" sz="5400" dirty="0"/>
              <a:t>Pong</a:t>
            </a:r>
            <a:r>
              <a:rPr kumimoji="1" lang="zh-CN" altLang="en-US" sz="5400" dirty="0"/>
              <a:t>游戏中的应用实验</a:t>
            </a:r>
            <a:endParaRPr kumimoji="1" sz="54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3676967" y="4339219"/>
            <a:ext cx="5109845" cy="151187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zh-CN" altLang="en-US" sz="2400" dirty="0"/>
              <a:t>人工智能导论第三次作业</a:t>
            </a:r>
          </a:p>
          <a:p>
            <a:pPr marL="0" indent="0" algn="ctr">
              <a:buNone/>
            </a:pPr>
            <a:r>
              <a:rPr kumimoji="1" lang="en-US" altLang="zh-CN" sz="2400" dirty="0"/>
              <a:t>2354093</a:t>
            </a:r>
            <a:r>
              <a:rPr kumimoji="1" lang="zh-CN" altLang="en-US" sz="2400" dirty="0"/>
              <a:t> 李雪菲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总结与优化</a:t>
            </a:r>
            <a:endParaRPr kumimoji="1" 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10083" y="1774108"/>
            <a:ext cx="4106095" cy="3983568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 fontAlgn="ctr">
              <a:lnSpc>
                <a:spcPct val="20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项目成果总结：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</a:endParaRPr>
          </a:p>
          <a:p>
            <a:pPr indent="0" fontAlgn="ctr">
              <a:lnSpc>
                <a:spcPct val="200000"/>
              </a:lnSpc>
            </a:pPr>
            <a:endParaRPr lang="en-US" altLang="zh-CN" sz="1100" b="1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成功实现 基于 </a:t>
            </a:r>
            <a:r>
              <a:rPr lang="en-US" altLang="zh-CN" sz="1600" dirty="0">
                <a:latin typeface="+mn-ea"/>
                <a:cs typeface="+mn-ea"/>
              </a:rPr>
              <a:t>DQN </a:t>
            </a:r>
            <a:r>
              <a:rPr lang="zh-CN" altLang="en-US" sz="1600" dirty="0">
                <a:latin typeface="+mn-ea"/>
                <a:cs typeface="+mn-ea"/>
              </a:rPr>
              <a:t>的 </a:t>
            </a:r>
            <a:r>
              <a:rPr lang="en-US" altLang="zh-CN" sz="1600" dirty="0">
                <a:latin typeface="+mn-ea"/>
                <a:cs typeface="+mn-ea"/>
              </a:rPr>
              <a:t>Pong </a:t>
            </a:r>
            <a:r>
              <a:rPr lang="zh-CN" altLang="en-US" sz="1600" dirty="0">
                <a:latin typeface="+mn-ea"/>
                <a:cs typeface="+mn-ea"/>
              </a:rPr>
              <a:t>智能体</a:t>
            </a:r>
            <a:endParaRPr lang="en-US" altLang="zh-CN" sz="1600" dirty="0"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构建了完整的训练</a:t>
            </a:r>
            <a:r>
              <a:rPr lang="en-US" altLang="zh-CN" sz="1600" dirty="0">
                <a:latin typeface="+mn-ea"/>
                <a:cs typeface="+mn-ea"/>
              </a:rPr>
              <a:t>-</a:t>
            </a:r>
            <a:r>
              <a:rPr lang="zh-CN" altLang="en-US" sz="1600" dirty="0">
                <a:latin typeface="+mn-ea"/>
                <a:cs typeface="+mn-ea"/>
              </a:rPr>
              <a:t>测试</a:t>
            </a:r>
            <a:r>
              <a:rPr lang="en-US" altLang="zh-CN" sz="1600" dirty="0">
                <a:latin typeface="+mn-ea"/>
                <a:cs typeface="+mn-ea"/>
              </a:rPr>
              <a:t>-</a:t>
            </a:r>
            <a:r>
              <a:rPr lang="zh-CN" altLang="en-US" sz="1600" dirty="0">
                <a:latin typeface="+mn-ea"/>
                <a:cs typeface="+mn-ea"/>
              </a:rPr>
              <a:t>可视化流程</a:t>
            </a:r>
            <a:endParaRPr lang="en-US" altLang="zh-CN" sz="1600" dirty="0"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掌握了 </a:t>
            </a:r>
            <a:r>
              <a:rPr lang="en-US" altLang="zh-CN" sz="1600" dirty="0">
                <a:latin typeface="+mn-ea"/>
                <a:cs typeface="+mn-ea"/>
              </a:rPr>
              <a:t>DQN </a:t>
            </a:r>
            <a:r>
              <a:rPr lang="zh-CN" altLang="en-US" sz="1600" dirty="0">
                <a:latin typeface="+mn-ea"/>
                <a:cs typeface="+mn-ea"/>
              </a:rPr>
              <a:t>核心思想与训练技巧</a:t>
            </a:r>
            <a:endParaRPr lang="en-US" altLang="zh-CN" sz="1600" dirty="0"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熟悉 </a:t>
            </a:r>
            <a:r>
              <a:rPr lang="en-US" altLang="zh-CN" sz="1600" dirty="0" err="1">
                <a:latin typeface="+mn-ea"/>
                <a:cs typeface="+mn-ea"/>
              </a:rPr>
              <a:t>PyTorch</a:t>
            </a:r>
            <a:r>
              <a:rPr lang="en-US" altLang="zh-CN" sz="1600" dirty="0">
                <a:latin typeface="+mn-ea"/>
                <a:cs typeface="+mn-ea"/>
              </a:rPr>
              <a:t> </a:t>
            </a:r>
            <a:r>
              <a:rPr lang="zh-CN" altLang="en-US" sz="1600" dirty="0">
                <a:latin typeface="+mn-ea"/>
                <a:cs typeface="+mn-ea"/>
              </a:rPr>
              <a:t>框架下的强化学习实现</a:t>
            </a:r>
            <a:endParaRPr lang="en-US" altLang="zh-CN" sz="1600" dirty="0">
              <a:latin typeface="+mn-ea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AA9DE6-97AB-5860-C7B8-816C0BC22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43394"/>
              </p:ext>
            </p:extLst>
          </p:nvPr>
        </p:nvGraphicFramePr>
        <p:xfrm>
          <a:off x="5677928" y="1397800"/>
          <a:ext cx="5684109" cy="135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413">
                  <a:extLst>
                    <a:ext uri="{9D8B030D-6E8A-4147-A177-3AD203B41FA5}">
                      <a16:colId xmlns:a16="http://schemas.microsoft.com/office/drawing/2014/main" val="3155209060"/>
                    </a:ext>
                  </a:extLst>
                </a:gridCol>
                <a:gridCol w="3811696">
                  <a:extLst>
                    <a:ext uri="{9D8B030D-6E8A-4147-A177-3AD203B41FA5}">
                      <a16:colId xmlns:a16="http://schemas.microsoft.com/office/drawing/2014/main" val="3110213970"/>
                    </a:ext>
                  </a:extLst>
                </a:gridCol>
              </a:tblGrid>
              <a:tr h="45209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问题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46267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动作延迟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接球后智能体偶有短暂停顿现象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13537"/>
                  </a:ext>
                </a:extLst>
              </a:tr>
              <a:tr h="452090"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训练收敛不够快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奖励曲线仍存在一定波动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90856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B9B7F52-F5D1-1035-1A8E-662938D58356}"/>
              </a:ext>
            </a:extLst>
          </p:cNvPr>
          <p:cNvSpPr txBox="1"/>
          <p:nvPr/>
        </p:nvSpPr>
        <p:spPr>
          <a:xfrm>
            <a:off x="5677928" y="2818369"/>
            <a:ext cx="5640158" cy="2962534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 fontAlgn="ctr">
              <a:lnSpc>
                <a:spcPct val="200000"/>
              </a:lnSpc>
            </a:pP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latin typeface="+mn-ea"/>
                <a:cs typeface="+mn-ea"/>
              </a:rPr>
              <a:t>优化方向展望：</a:t>
            </a:r>
            <a:endParaRPr lang="en-US" altLang="zh-CN" sz="2000" b="1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</a:endParaRPr>
          </a:p>
          <a:p>
            <a:pPr indent="0" fontAlgn="ctr">
              <a:lnSpc>
                <a:spcPct val="200000"/>
              </a:lnSpc>
            </a:pPr>
            <a:endParaRPr lang="en-US" altLang="zh-CN" sz="1100" b="1" dirty="0">
              <a:solidFill>
                <a:schemeClr val="accent4">
                  <a:lumMod val="75000"/>
                </a:schemeClr>
              </a:solidFill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引入改进算法：</a:t>
            </a:r>
            <a:r>
              <a:rPr lang="en-US" altLang="zh-CN" sz="1600" dirty="0">
                <a:latin typeface="+mn-ea"/>
                <a:cs typeface="+mn-ea"/>
              </a:rPr>
              <a:t>Double DQN</a:t>
            </a:r>
            <a:r>
              <a:rPr lang="zh-CN" altLang="en-US" sz="1600" dirty="0">
                <a:latin typeface="+mn-ea"/>
                <a:cs typeface="+mn-ea"/>
              </a:rPr>
              <a:t>：减少 </a:t>
            </a:r>
            <a:r>
              <a:rPr lang="en-US" altLang="zh-CN" sz="1600" dirty="0">
                <a:latin typeface="+mn-ea"/>
                <a:cs typeface="+mn-ea"/>
              </a:rPr>
              <a:t>Q </a:t>
            </a:r>
            <a:r>
              <a:rPr lang="zh-CN" altLang="en-US" sz="1600" dirty="0">
                <a:latin typeface="+mn-ea"/>
                <a:cs typeface="+mn-ea"/>
              </a:rPr>
              <a:t>值高估问题</a:t>
            </a:r>
            <a:r>
              <a:rPr lang="en-US" altLang="zh-CN" sz="1600" dirty="0">
                <a:latin typeface="+mn-ea"/>
                <a:cs typeface="+mn-ea"/>
              </a:rPr>
              <a:t>Dueling DQN</a:t>
            </a:r>
            <a:r>
              <a:rPr lang="zh-CN" altLang="en-US" sz="1600" dirty="0">
                <a:latin typeface="+mn-ea"/>
                <a:cs typeface="+mn-ea"/>
              </a:rPr>
              <a:t>：更好区分状态价值与动作优势</a:t>
            </a:r>
            <a:endParaRPr lang="en-US" altLang="zh-CN" sz="1600" dirty="0">
              <a:latin typeface="+mn-ea"/>
              <a:cs typeface="+mn-ea"/>
            </a:endParaRPr>
          </a:p>
          <a:p>
            <a:pPr marL="342900" indent="-342900" fontAlgn="ctr">
              <a:lnSpc>
                <a:spcPct val="200000"/>
              </a:lnSpc>
              <a:buAutoNum type="arabicPeriod"/>
            </a:pPr>
            <a:r>
              <a:rPr lang="zh-CN" altLang="en-US" sz="1600" dirty="0">
                <a:latin typeface="+mn-ea"/>
                <a:cs typeface="+mn-ea"/>
              </a:rPr>
              <a:t>环境扩展：后续可迁移至 </a:t>
            </a:r>
            <a:r>
              <a:rPr lang="en-US" altLang="zh-CN" sz="1600" dirty="0">
                <a:latin typeface="+mn-ea"/>
                <a:cs typeface="+mn-ea"/>
              </a:rPr>
              <a:t>Atari Gym </a:t>
            </a:r>
            <a:r>
              <a:rPr lang="zh-CN" altLang="en-US" sz="1600" dirty="0">
                <a:latin typeface="+mn-ea"/>
                <a:cs typeface="+mn-ea"/>
              </a:rPr>
              <a:t>等更复杂环境</a:t>
            </a:r>
            <a:endParaRPr lang="en-US" altLang="zh-CN" sz="1600" dirty="0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68199" y="1386523"/>
            <a:ext cx="5109845" cy="834708"/>
          </a:xfrm>
        </p:spPr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268095" y="2221230"/>
            <a:ext cx="6152515" cy="1214755"/>
          </a:xfrm>
        </p:spPr>
        <p:txBody>
          <a:bodyPr/>
          <a:lstStyle/>
          <a:p>
            <a:r>
              <a:rPr kumimoji="1" lang="en-US" altLang="zh-CN"/>
              <a:t>THANK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0EDE0D70-4BF4-099C-AFCD-8F3A49DC9E9D}"/>
              </a:ext>
            </a:extLst>
          </p:cNvPr>
          <p:cNvSpPr txBox="1">
            <a:spLocks/>
          </p:cNvSpPr>
          <p:nvPr/>
        </p:nvSpPr>
        <p:spPr>
          <a:xfrm>
            <a:off x="1268095" y="4092083"/>
            <a:ext cx="5109845" cy="1511877"/>
          </a:xfrm>
          <a:prstGeom prst="rect">
            <a:avLst/>
          </a:prstGeom>
        </p:spPr>
        <p:txBody>
          <a:bodyPr anchor="t"/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sz="2400" dirty="0"/>
              <a:t>人工智能导论第三次作业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400" dirty="0"/>
              <a:t>2354093</a:t>
            </a:r>
            <a:r>
              <a:rPr kumimoji="1" lang="zh-CN" altLang="en-US" sz="2400" dirty="0"/>
              <a:t> 李雪菲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>
          <a:xfrm>
            <a:off x="7161742" y="1286887"/>
            <a:ext cx="835026" cy="651828"/>
          </a:xfrm>
        </p:spPr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7996767" y="1390226"/>
            <a:ext cx="3234689" cy="445150"/>
          </a:xfrm>
        </p:spPr>
        <p:txBody>
          <a:bodyPr/>
          <a:lstStyle/>
          <a:p>
            <a:r>
              <a:rPr kumimoji="1" lang="zh-CN" altLang="en-US" sz="2800" dirty="0"/>
              <a:t>实验介绍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161742" y="2120963"/>
            <a:ext cx="835026" cy="651828"/>
          </a:xfrm>
        </p:spPr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>
          <a:xfrm>
            <a:off x="7996767" y="2224303"/>
            <a:ext cx="3234689" cy="445150"/>
          </a:xfrm>
        </p:spPr>
        <p:txBody>
          <a:bodyPr/>
          <a:lstStyle/>
          <a:p>
            <a:r>
              <a:rPr kumimoji="1" lang="zh-CN" altLang="en-US" sz="2800" dirty="0"/>
              <a:t>算法流程介绍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7161742" y="2877717"/>
            <a:ext cx="835026" cy="651828"/>
          </a:xfrm>
        </p:spPr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7996767" y="2981056"/>
            <a:ext cx="3234689" cy="445150"/>
          </a:xfrm>
        </p:spPr>
        <p:txBody>
          <a:bodyPr/>
          <a:lstStyle/>
          <a:p>
            <a:r>
              <a:rPr kumimoji="1" lang="zh-CN" altLang="en-US" sz="2800" dirty="0"/>
              <a:t>实验结果分析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7161742" y="3711793"/>
            <a:ext cx="835026" cy="651828"/>
          </a:xfrm>
        </p:spPr>
        <p:txBody>
          <a:bodyPr/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9"/>
          </p:nvPr>
        </p:nvSpPr>
        <p:spPr>
          <a:xfrm>
            <a:off x="7996767" y="3815133"/>
            <a:ext cx="3234689" cy="445150"/>
          </a:xfrm>
        </p:spPr>
        <p:txBody>
          <a:bodyPr/>
          <a:lstStyle/>
          <a:p>
            <a:r>
              <a:rPr kumimoji="1" lang="zh-CN" altLang="en-US" sz="2800" dirty="0"/>
              <a:t>总结与优化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110083" y="223935"/>
            <a:ext cx="6435012" cy="652366"/>
          </a:xfrm>
        </p:spPr>
        <p:txBody>
          <a:bodyPr/>
          <a:lstStyle/>
          <a:p>
            <a:r>
              <a:rPr kumimoji="1" lang="zh-CN" altLang="en-US" dirty="0"/>
              <a:t>实验介绍</a:t>
            </a:r>
          </a:p>
        </p:txBody>
      </p:sp>
      <p:sp>
        <p:nvSpPr>
          <p:cNvPr id="4" name="矩形 3"/>
          <p:cNvSpPr/>
          <p:nvPr/>
        </p:nvSpPr>
        <p:spPr>
          <a:xfrm>
            <a:off x="183090" y="1015619"/>
            <a:ext cx="2031325" cy="889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3090" y="1676983"/>
            <a:ext cx="4381500" cy="125265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强化学习是机器学习中的一个领域，强调如何基于环境而行动，以取得最大化的预期利益。</a:t>
            </a:r>
          </a:p>
        </p:txBody>
      </p:sp>
      <p:sp>
        <p:nvSpPr>
          <p:cNvPr id="6" name="矩形 5"/>
          <p:cNvSpPr/>
          <p:nvPr/>
        </p:nvSpPr>
        <p:spPr>
          <a:xfrm>
            <a:off x="183090" y="1104519"/>
            <a:ext cx="4910319" cy="661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Reinforcement Learning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3827" y="3107663"/>
            <a:ext cx="2031325" cy="8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43827" y="3929071"/>
            <a:ext cx="4381500" cy="1652760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Pong 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是美国雅达利公司（</a:t>
            </a: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Atari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）开发的游戏。该作模拟了两个打乒乓球的人，两条线充当球拍，而两条线中间移动的点就是乒乓球。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43827" y="3196563"/>
            <a:ext cx="1194558" cy="661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Pong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78942" y="1015619"/>
            <a:ext cx="2031325" cy="8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378942" y="1721618"/>
            <a:ext cx="4381500" cy="1252651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Deep Q Learning 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是一种将深度学习与强化学习相结合的算法，其核心思想是用神经网络来近似动作价值函数。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378942" y="1104519"/>
            <a:ext cx="1119217" cy="661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DQN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78942" y="3058034"/>
            <a:ext cx="2031325" cy="8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378942" y="3842190"/>
            <a:ext cx="4381500" cy="2452979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DQN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通过经验回放和目标网络的引入，解决了传统</a:t>
            </a: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Q-Learning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算法在训练过程中遇到的稳定性问题。</a:t>
            </a:r>
            <a:endParaRPr lang="en-US" altLang="zh-CN" sz="2000" b="1" kern="0" dirty="0">
              <a:blipFill dpi="0" rotWithShape="1">
                <a:blip r:embed="rId3"/>
                <a:srcRect/>
                <a:stretch>
                  <a:fillRect/>
                </a:stretch>
              </a:blip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DQN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在</a:t>
            </a:r>
            <a:r>
              <a:rPr lang="en-US" altLang="zh-CN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Atari 2600</a:t>
            </a:r>
            <a:r>
              <a:rPr lang="zh-CN" altLang="en-US" sz="2000" b="1" kern="0" dirty="0">
                <a:blipFill dpi="0" rotWithShape="1">
                  <a:blip r:embed="rId3"/>
                  <a:srcRect/>
                  <a:stretch>
                    <a:fillRect/>
                  </a:stretch>
                </a:blipFill>
                <a:ea typeface="微软雅黑" panose="020B0503020204020204" charset="-122"/>
              </a:rPr>
              <a:t>游戏中取得了超越人类水平玩家的成绩，标志着深度强化学习的开端。</a:t>
            </a:r>
          </a:p>
        </p:txBody>
      </p:sp>
      <p:sp>
        <p:nvSpPr>
          <p:cNvPr id="19" name="矩形 18"/>
          <p:cNvSpPr/>
          <p:nvPr/>
        </p:nvSpPr>
        <p:spPr>
          <a:xfrm>
            <a:off x="7378942" y="3146934"/>
            <a:ext cx="4641014" cy="661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32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Playing Atari with DQN</a:t>
            </a:r>
            <a:endParaRPr lang="zh-CN" altLang="en-US" sz="32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96819D-F50E-BAD6-CA7F-C4EA1813E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327" y="3668893"/>
            <a:ext cx="2593379" cy="19129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E478E-0D43-3576-21FC-F0894CC30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27C936B-A84E-684A-04FE-E87F9FB143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E22AA-606E-F132-617F-5E3C49E7AA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DQN </a:t>
            </a:r>
            <a:r>
              <a:rPr kumimoji="1" lang="zh-CN" altLang="en-US" dirty="0"/>
              <a:t>强化学习算法流程介绍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174648-EAA0-D878-C330-DD613B920CD6}"/>
              </a:ext>
            </a:extLst>
          </p:cNvPr>
          <p:cNvSpPr/>
          <p:nvPr/>
        </p:nvSpPr>
        <p:spPr>
          <a:xfrm flipH="1">
            <a:off x="1180449" y="2311231"/>
            <a:ext cx="8662000" cy="365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项目结构：</a:t>
            </a:r>
            <a:endParaRPr lang="en-US" altLang="zh-CN" sz="20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en-US" altLang="zh-CN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pong_dqn_project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/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highlight>
                  <a:srgbClr val="C0C0C0"/>
                </a:highlight>
                <a:ea typeface="微软雅黑" panose="020B0503020204020204" charset="-122"/>
              </a:rPr>
              <a:t>pong_env.py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                         # Pong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游戏环境（基于 </a:t>
            </a:r>
            <a:r>
              <a:rPr lang="en-US" altLang="zh-CN" sz="2000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Pygame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）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ea typeface="微软雅黑" panose="020B0503020204020204" charset="-122"/>
              </a:rPr>
              <a:t>deep_q_network.py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             # DQN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网络模型结构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ea typeface="微软雅黑" panose="020B0503020204020204" charset="-122"/>
              </a:rPr>
              <a:t>train.py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                                   #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模型训练主程序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ea typeface="微软雅黑" panose="020B0503020204020204" charset="-122"/>
              </a:rPr>
              <a:t>test.py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                                    #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测试并评估训练好的模型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models/                                 #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保存模型权重</a:t>
            </a: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├──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runs/                                       #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训练日志和 训练曲线</a:t>
            </a:r>
            <a:endParaRPr lang="en-US" altLang="zh-CN" sz="20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└──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README.md                           #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项目说明文档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50A698B-AA0F-2201-1C1F-7C905208315F}"/>
              </a:ext>
            </a:extLst>
          </p:cNvPr>
          <p:cNvSpPr/>
          <p:nvPr/>
        </p:nvSpPr>
        <p:spPr>
          <a:xfrm flipH="1">
            <a:off x="1180449" y="1646560"/>
            <a:ext cx="8755923" cy="4526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使用神经网络近似 </a:t>
            </a:r>
            <a:r>
              <a:rPr lang="en-US" altLang="zh-CN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Q 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函数，评估每个动作的长期回报，从而学会最优策略。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0AFEF8B-28B1-6327-6005-78549E31F8A8}"/>
              </a:ext>
            </a:extLst>
          </p:cNvPr>
          <p:cNvSpPr/>
          <p:nvPr/>
        </p:nvSpPr>
        <p:spPr>
          <a:xfrm flipH="1">
            <a:off x="1180449" y="1047924"/>
            <a:ext cx="2818400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en-US" altLang="zh-CN" sz="2400" b="1" kern="0" dirty="0">
                <a:solidFill>
                  <a:schemeClr val="accent6">
                    <a:lumMod val="50000"/>
                  </a:schemeClr>
                </a:solidFill>
                <a:ea typeface="微软雅黑" panose="020B0503020204020204" charset="-122"/>
              </a:rPr>
              <a:t>DQN </a:t>
            </a:r>
            <a:r>
              <a:rPr lang="zh-CN" altLang="en-US" sz="2400" b="1" kern="0" dirty="0">
                <a:solidFill>
                  <a:schemeClr val="accent6">
                    <a:lumMod val="50000"/>
                  </a:schemeClr>
                </a:solidFill>
                <a:ea typeface="微软雅黑" panose="020B0503020204020204" charset="-122"/>
              </a:rPr>
              <a:t>算法核心思想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18287A-600F-86BC-EA2A-55ACEC9A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449" y="935081"/>
            <a:ext cx="1981302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DQN </a:t>
            </a:r>
            <a:r>
              <a:rPr lang="zh-CN" altLang="en-US" dirty="0"/>
              <a:t>强化学习算法</a:t>
            </a:r>
            <a:r>
              <a:rPr kumimoji="1" lang="zh-CN" altLang="en-US" dirty="0"/>
              <a:t>流程介绍</a:t>
            </a:r>
          </a:p>
        </p:txBody>
      </p:sp>
      <p:sp>
        <p:nvSpPr>
          <p:cNvPr id="4" name="椭圆 3"/>
          <p:cNvSpPr/>
          <p:nvPr/>
        </p:nvSpPr>
        <p:spPr>
          <a:xfrm>
            <a:off x="5355341" y="2589245"/>
            <a:ext cx="1679512" cy="167951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kern="0" dirty="0">
                <a:solidFill>
                  <a:schemeClr val="accent6">
                    <a:lumMod val="50000"/>
                  </a:schemeClr>
                </a:solidFill>
                <a:ea typeface="微软雅黑" panose="020B0503020204020204" charset="-122"/>
              </a:rPr>
              <a:t>强化学习</a:t>
            </a:r>
            <a:endParaRPr lang="en-US" altLang="zh-CN" b="1" kern="0" dirty="0">
              <a:solidFill>
                <a:schemeClr val="accent6">
                  <a:lumMod val="50000"/>
                </a:schemeClr>
              </a:solidFill>
              <a:ea typeface="微软雅黑" panose="020B0503020204020204" charset="-122"/>
            </a:endParaRPr>
          </a:p>
          <a:p>
            <a:pPr algn="ctr"/>
            <a:r>
              <a:rPr lang="zh-CN" altLang="en-US" b="1" kern="0" dirty="0">
                <a:solidFill>
                  <a:schemeClr val="accent6">
                    <a:lumMod val="50000"/>
                  </a:schemeClr>
                </a:solidFill>
                <a:ea typeface="微软雅黑" panose="020B0503020204020204" charset="-122"/>
              </a:rPr>
              <a:t>基本流程</a:t>
            </a:r>
          </a:p>
        </p:txBody>
      </p:sp>
      <p:sp>
        <p:nvSpPr>
          <p:cNvPr id="14" name="椭圆 13"/>
          <p:cNvSpPr/>
          <p:nvPr/>
        </p:nvSpPr>
        <p:spPr>
          <a:xfrm>
            <a:off x="6991356" y="1374443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保存经验到缓存</a:t>
            </a:r>
          </a:p>
        </p:txBody>
      </p:sp>
      <p:sp>
        <p:nvSpPr>
          <p:cNvPr id="15" name="椭圆 14"/>
          <p:cNvSpPr/>
          <p:nvPr/>
        </p:nvSpPr>
        <p:spPr>
          <a:xfrm>
            <a:off x="7663904" y="2733136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采样经验，训练网络</a:t>
            </a:r>
          </a:p>
        </p:txBody>
      </p:sp>
      <p:sp>
        <p:nvSpPr>
          <p:cNvPr id="16" name="椭圆 15"/>
          <p:cNvSpPr/>
          <p:nvPr/>
        </p:nvSpPr>
        <p:spPr>
          <a:xfrm>
            <a:off x="7042039" y="4268755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更新目标网络</a:t>
            </a:r>
            <a:endParaRPr kumimoji="1" lang="en-US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椭圆 17"/>
          <p:cNvSpPr/>
          <p:nvPr/>
        </p:nvSpPr>
        <p:spPr>
          <a:xfrm flipH="1">
            <a:off x="4159985" y="1261973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初始化环境和网络</a:t>
            </a:r>
          </a:p>
        </p:txBody>
      </p:sp>
      <p:sp>
        <p:nvSpPr>
          <p:cNvPr id="19" name="椭圆 18"/>
          <p:cNvSpPr/>
          <p:nvPr/>
        </p:nvSpPr>
        <p:spPr>
          <a:xfrm flipH="1">
            <a:off x="3286290" y="2705356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选择动作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3915398" y="4268755"/>
            <a:ext cx="1440000" cy="14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执行动作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直线连接符 22"/>
          <p:cNvCxnSpPr>
            <a:cxnSpLocks/>
            <a:stCxn id="18" idx="3"/>
            <a:endCxn id="4" idx="1"/>
          </p:cNvCxnSpPr>
          <p:nvPr/>
        </p:nvCxnSpPr>
        <p:spPr>
          <a:xfrm>
            <a:off x="5389102" y="2491090"/>
            <a:ext cx="212198" cy="34411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/>
          <p:cNvCxnSpPr>
            <a:cxnSpLocks/>
            <a:stCxn id="19" idx="2"/>
            <a:endCxn id="4" idx="2"/>
          </p:cNvCxnSpPr>
          <p:nvPr/>
        </p:nvCxnSpPr>
        <p:spPr>
          <a:xfrm>
            <a:off x="4726290" y="3425356"/>
            <a:ext cx="629285" cy="444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/>
          <p:cNvCxnSpPr>
            <a:cxnSpLocks/>
            <a:stCxn id="20" idx="1"/>
            <a:endCxn id="4" idx="3"/>
          </p:cNvCxnSpPr>
          <p:nvPr/>
        </p:nvCxnSpPr>
        <p:spPr>
          <a:xfrm flipV="1">
            <a:off x="5144515" y="4023073"/>
            <a:ext cx="456565" cy="45593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/>
          <p:cNvCxnSpPr>
            <a:cxnSpLocks/>
            <a:stCxn id="14" idx="3"/>
            <a:endCxn id="4" idx="7"/>
          </p:cNvCxnSpPr>
          <p:nvPr/>
        </p:nvCxnSpPr>
        <p:spPr>
          <a:xfrm flipH="1">
            <a:off x="6788894" y="2603560"/>
            <a:ext cx="413345" cy="23164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>
            <a:cxnSpLocks/>
            <a:stCxn id="15" idx="2"/>
            <a:endCxn id="4" idx="6"/>
          </p:cNvCxnSpPr>
          <p:nvPr/>
        </p:nvCxnSpPr>
        <p:spPr>
          <a:xfrm flipH="1" flipV="1">
            <a:off x="7035254" y="3429641"/>
            <a:ext cx="628650" cy="234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>
            <a:cxnSpLocks/>
            <a:stCxn id="4" idx="5"/>
            <a:endCxn id="16" idx="1"/>
          </p:cNvCxnSpPr>
          <p:nvPr/>
        </p:nvCxnSpPr>
        <p:spPr>
          <a:xfrm>
            <a:off x="6788894" y="4022796"/>
            <a:ext cx="464028" cy="4568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8482039" y="1277038"/>
            <a:ext cx="1854995" cy="776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存入经验池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支持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batch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训练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193422" y="2691077"/>
            <a:ext cx="2236510" cy="1340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从经验池采样经验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600" dirty="0"/>
              <a:t>对每条经验更新 </a:t>
            </a:r>
            <a:r>
              <a:rPr lang="en-US" altLang="zh-CN" sz="1600" dirty="0"/>
              <a:t>Q </a:t>
            </a:r>
            <a:r>
              <a:rPr lang="zh-CN" altLang="en-US" sz="1600" dirty="0"/>
              <a:t>值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600" dirty="0"/>
              <a:t>使用损失函数预测 </a:t>
            </a:r>
            <a:endParaRPr lang="en-US" altLang="zh-CN" sz="1600" dirty="0"/>
          </a:p>
          <a:p>
            <a:pPr defTabSz="1218565">
              <a:lnSpc>
                <a:spcPct val="130000"/>
              </a:lnSpc>
              <a:defRPr/>
            </a:pPr>
            <a:r>
              <a:rPr lang="zh-CN" altLang="en-US" sz="1600" dirty="0"/>
              <a:t>反向传播更新网络参数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21792" y="4702523"/>
            <a:ext cx="3185487" cy="1136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DQN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中引入目标网络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将主网络参数复制给目标网络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保持训练稳定：</a:t>
            </a:r>
          </a:p>
        </p:txBody>
      </p:sp>
      <p:sp>
        <p:nvSpPr>
          <p:cNvPr id="45" name="矩形 44"/>
          <p:cNvSpPr/>
          <p:nvPr/>
        </p:nvSpPr>
        <p:spPr>
          <a:xfrm flipH="1">
            <a:off x="2090969" y="1731813"/>
            <a:ext cx="2105063" cy="7007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创建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Pong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游戏环境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buClrTx/>
              <a:buSzTx/>
              <a:buFontTx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初始化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DQN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神经网络</a:t>
            </a:r>
            <a:endParaRPr lang="en-US" altLang="zh-CN" sz="1600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 flipH="1">
            <a:off x="731462" y="3377993"/>
            <a:ext cx="2719014" cy="77675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使用 </a:t>
            </a:r>
            <a:r>
              <a:rPr lang="el-GR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ε-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greedy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策略：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以 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ε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的概率随机选择动作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1187982" y="4743818"/>
            <a:ext cx="2723823" cy="7737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形成强化学习交互过程：</a:t>
            </a:r>
            <a:endParaRPr lang="en-US" altLang="zh-CN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indent="457200" defTabSz="1218565">
              <a:lnSpc>
                <a:spcPct val="13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s  → a  → r, s'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1CE28ED-C7DF-D87D-CFAA-6E7553318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4" y="1055781"/>
            <a:ext cx="1974015" cy="16073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35" grpId="0"/>
      <p:bldP spid="39" grpId="0"/>
      <p:bldP spid="42" grpId="0"/>
      <p:bldP spid="45" grpId="0"/>
      <p:bldP spid="48" grpId="0"/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</a:p>
        </p:txBody>
      </p:sp>
      <p:sp>
        <p:nvSpPr>
          <p:cNvPr id="7" name="燕尾形 6"/>
          <p:cNvSpPr/>
          <p:nvPr/>
        </p:nvSpPr>
        <p:spPr>
          <a:xfrm>
            <a:off x="4050030" y="1467910"/>
            <a:ext cx="3083651" cy="54186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五边形 7"/>
          <p:cNvSpPr/>
          <p:nvPr/>
        </p:nvSpPr>
        <p:spPr>
          <a:xfrm>
            <a:off x="1760220" y="1467909"/>
            <a:ext cx="2675467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5" name="燕尾形 54"/>
          <p:cNvSpPr/>
          <p:nvPr/>
        </p:nvSpPr>
        <p:spPr>
          <a:xfrm>
            <a:off x="6850490" y="1467909"/>
            <a:ext cx="3346841" cy="541866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760220" y="4232427"/>
            <a:ext cx="4540885" cy="1137556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初始训练阶段：第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轮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继续训练阶段：第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1001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到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2000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轮（基于之前保存的模型继续训练）</a:t>
            </a:r>
          </a:p>
        </p:txBody>
      </p:sp>
      <p:sp>
        <p:nvSpPr>
          <p:cNvPr id="59" name="矩形 58"/>
          <p:cNvSpPr/>
          <p:nvPr/>
        </p:nvSpPr>
        <p:spPr>
          <a:xfrm>
            <a:off x="2425592" y="3143271"/>
            <a:ext cx="1723549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分阶段训练</a:t>
            </a:r>
            <a:endParaRPr 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</p:txBody>
      </p:sp>
      <p:grpSp>
        <p:nvGrpSpPr>
          <p:cNvPr id="29" name="组 28"/>
          <p:cNvGrpSpPr/>
          <p:nvPr/>
        </p:nvGrpSpPr>
        <p:grpSpPr>
          <a:xfrm>
            <a:off x="3192831" y="2009774"/>
            <a:ext cx="173567" cy="948266"/>
            <a:chOff x="11040533" y="427567"/>
            <a:chExt cx="173567" cy="948266"/>
          </a:xfrm>
        </p:grpSpPr>
        <p:cxnSp>
          <p:nvCxnSpPr>
            <p:cNvPr id="26" name="直线连接符 25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0" name="矩形 69"/>
          <p:cNvSpPr/>
          <p:nvPr/>
        </p:nvSpPr>
        <p:spPr>
          <a:xfrm>
            <a:off x="6793874" y="4091535"/>
            <a:ext cx="4372610" cy="1497654"/>
          </a:xfrm>
          <a:prstGeom prst="rect">
            <a:avLst/>
          </a:prstGeom>
          <a:noFill/>
        </p:spPr>
        <p:txBody>
          <a:bodyPr wrap="square" numCol="1" spcCol="36000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实时记录并展示：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奖励（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Reward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损失变化（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defTabSz="608965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变化探索率（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Epsilon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2" name="组 71"/>
          <p:cNvGrpSpPr/>
          <p:nvPr/>
        </p:nvGrpSpPr>
        <p:grpSpPr>
          <a:xfrm>
            <a:off x="8490465" y="2009139"/>
            <a:ext cx="173567" cy="948266"/>
            <a:chOff x="11040533" y="427567"/>
            <a:chExt cx="173567" cy="948266"/>
          </a:xfrm>
        </p:grpSpPr>
        <p:cxnSp>
          <p:nvCxnSpPr>
            <p:cNvPr id="73" name="直线连接符 72"/>
            <p:cNvCxnSpPr/>
            <p:nvPr/>
          </p:nvCxnSpPr>
          <p:spPr>
            <a:xfrm>
              <a:off x="11127316" y="427567"/>
              <a:ext cx="0" cy="897467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11040533" y="1202266"/>
              <a:ext cx="173567" cy="173567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6761687" y="3156230"/>
            <a:ext cx="3631122" cy="524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en-US" altLang="zh-CN" sz="2400" b="1" kern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TensorBoard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可视化监控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70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34950" y="1243753"/>
            <a:ext cx="3586480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奖励曲线 </a:t>
            </a:r>
            <a:r>
              <a:rPr kumimoji="1" lang="en-US" altLang="zh-CN" b="1" dirty="0"/>
              <a:t>Reward</a:t>
            </a:r>
            <a:endParaRPr kumimoji="1" lang="zh-CN" altLang="en-US" b="1" dirty="0"/>
          </a:p>
        </p:txBody>
      </p: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234950" y="2124922"/>
            <a:ext cx="3586480" cy="3166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26" name="矩形 25"/>
          <p:cNvSpPr/>
          <p:nvPr>
            <p:custDataLst>
              <p:tags r:id="rId3"/>
            </p:custDataLst>
          </p:nvPr>
        </p:nvSpPr>
        <p:spPr>
          <a:xfrm>
            <a:off x="234950" y="5397301"/>
            <a:ext cx="3517226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起伏较大，整体略有上升趋势</a:t>
            </a:r>
            <a:endParaRPr lang="en-US" altLang="zh-CN" sz="1600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表明策略初期探索较多、学习不稳定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057652" y="1243118"/>
            <a:ext cx="3790948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损失变化 </a:t>
            </a:r>
            <a:r>
              <a:rPr kumimoji="1" lang="en-US" altLang="zh-CN" b="1" dirty="0"/>
              <a:t>Loss</a:t>
            </a:r>
            <a:endParaRPr kumimoji="1" lang="zh-CN" altLang="en-US" b="1" dirty="0"/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057652" y="2124287"/>
            <a:ext cx="3790948" cy="3166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8134350" y="1242483"/>
            <a:ext cx="3695700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探索率 </a:t>
            </a:r>
            <a:r>
              <a:rPr kumimoji="1" lang="en-US" altLang="zh-CN" b="1" dirty="0"/>
              <a:t>Epsilon</a:t>
            </a:r>
            <a:endParaRPr kumimoji="1" lang="zh-CN" altLang="en-US" b="1" dirty="0"/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8134350" y="2123652"/>
            <a:ext cx="3695700" cy="3166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89C27D-A6CD-4281-C185-7C2B2EA6554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057652" y="5397301"/>
            <a:ext cx="3434713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从高到低震荡收敛，学习率较快衰减</a:t>
            </a:r>
            <a:endParaRPr lang="en-US" altLang="zh-CN" sz="1600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表示模型开始学习基本策略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B36AA8-9C4C-C04D-0FA7-0D16B1A130F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72748" y="5397301"/>
            <a:ext cx="311055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从</a:t>
            </a:r>
            <a:r>
              <a:rPr lang="en-US" altLang="zh-CN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1.0 </a:t>
            </a: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衰减至 </a:t>
            </a:r>
            <a:r>
              <a:rPr lang="en-US" altLang="zh-CN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0.01</a:t>
            </a: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模型逐渐从探索过渡到利用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333D56-C710-0B04-DF8D-96111E4A511E}"/>
              </a:ext>
            </a:extLst>
          </p:cNvPr>
          <p:cNvSpPr/>
          <p:nvPr/>
        </p:nvSpPr>
        <p:spPr>
          <a:xfrm>
            <a:off x="3924300" y="366260"/>
            <a:ext cx="529824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第一次训练（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1–1000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轮）过程可视化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D3C286-6ADF-3B6B-3A13-26270FCFA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671" r="9167"/>
          <a:stretch/>
        </p:blipFill>
        <p:spPr>
          <a:xfrm>
            <a:off x="284205" y="2514520"/>
            <a:ext cx="3487697" cy="21224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8D760B-3E20-8CED-D0C0-6C7870F2BC7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0293" r="9302"/>
          <a:stretch/>
        </p:blipFill>
        <p:spPr>
          <a:xfrm>
            <a:off x="4107180" y="2489835"/>
            <a:ext cx="3741420" cy="232660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24FA21-856D-3B00-EB7D-1629AE31E30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9009" r="9437"/>
          <a:stretch/>
        </p:blipFill>
        <p:spPr>
          <a:xfrm>
            <a:off x="8186355" y="2509029"/>
            <a:ext cx="3612806" cy="2214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BE53A-BDF2-36A7-AEDA-927DF517D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2F5F63-856D-2F34-7770-B10D8B0151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41627-462F-C629-921E-0EB87C0EDC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B6C5C3-E5A0-14C1-1A1F-4641AE1612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56547" y="1243753"/>
            <a:ext cx="3650301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奖励曲线 </a:t>
            </a:r>
            <a:r>
              <a:rPr kumimoji="1" lang="en-US" altLang="zh-CN" b="1" dirty="0"/>
              <a:t>Reward</a:t>
            </a:r>
            <a:endParaRPr kumimoji="1" lang="zh-CN" altLang="en-US" b="1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0B3FAC3-BFCE-557B-BBF4-EADC5F06AD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56547" y="2124922"/>
            <a:ext cx="3650301" cy="3166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0A7F7D2-F852-172F-1594-D041DB0E74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56547" y="5418257"/>
            <a:ext cx="311055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波动显著减小，整体稳定上升</a:t>
            </a:r>
            <a:endParaRPr lang="en-US" altLang="zh-CN" sz="1600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智能体策略更加成熟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B65853-BAA4-ED91-1E26-01778937D59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04648" y="1243118"/>
            <a:ext cx="3650301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损失变化 </a:t>
            </a:r>
            <a:r>
              <a:rPr kumimoji="1" lang="en-US" altLang="zh-CN" b="1" dirty="0"/>
              <a:t>Loss</a:t>
            </a:r>
            <a:endParaRPr kumimoji="1" lang="zh-CN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B9E314-E19A-EC5E-01E2-86189C2206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04648" y="2124287"/>
            <a:ext cx="3650301" cy="31665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634ACE-7626-5833-9772-74845D6FF0B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52749" y="1242483"/>
            <a:ext cx="3650299" cy="8805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kumimoji="1" lang="zh-CN" altLang="en-US" b="1" dirty="0"/>
              <a:t>探索率 </a:t>
            </a:r>
            <a:r>
              <a:rPr kumimoji="1" lang="en-US" altLang="zh-CN" b="1" dirty="0"/>
              <a:t>Epsilon</a:t>
            </a:r>
            <a:endParaRPr kumimoji="1"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092676-A68C-B885-DC5F-15AC1E740A5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52748" y="2043218"/>
            <a:ext cx="3650301" cy="32482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highlight>
                <a:srgbClr val="FF00FF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7F70D0-0E89-A5A5-BB05-E0AE283EB03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204648" y="5418257"/>
            <a:ext cx="311055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维持低水平小幅波动</a:t>
            </a:r>
            <a:endParaRPr lang="en-US" altLang="zh-CN" sz="1600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模型误差进一步收敛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EBB56A-823E-C40B-FAB7-222C740C0E5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984787" y="5418257"/>
            <a:ext cx="3110551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已接近最小值（</a:t>
            </a:r>
            <a:r>
              <a:rPr lang="en-US" altLang="zh-CN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0.01</a:t>
            </a: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）</a:t>
            </a:r>
            <a:endParaRPr lang="en-US" altLang="zh-CN" sz="1600" b="1" kern="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  <a:p>
            <a:pPr algn="l" defTabSz="1218565">
              <a:lnSpc>
                <a:spcPct val="130000"/>
              </a:lnSpc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几乎完全采用确定性策略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689520-3200-3C54-5401-47D66A888BEB}"/>
              </a:ext>
            </a:extLst>
          </p:cNvPr>
          <p:cNvSpPr/>
          <p:nvPr/>
        </p:nvSpPr>
        <p:spPr>
          <a:xfrm>
            <a:off x="3924300" y="366260"/>
            <a:ext cx="586570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第二次训练（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1001–2000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轮）过程可视化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155082-8B03-2091-A129-8F1D33CC0C9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7925" t="5666" r="9675" b="3282"/>
          <a:stretch/>
        </p:blipFill>
        <p:spPr>
          <a:xfrm>
            <a:off x="8061591" y="2688971"/>
            <a:ext cx="3590659" cy="20217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915AFE-4FE5-3B88-9370-A4654548764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8901" t="6080" r="9510" b="2054"/>
          <a:stretch/>
        </p:blipFill>
        <p:spPr>
          <a:xfrm>
            <a:off x="4225993" y="2703078"/>
            <a:ext cx="3603556" cy="20287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C6593EA-119C-5ABD-B81A-6CF697320DD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400" t="6400" r="9400"/>
          <a:stretch/>
        </p:blipFill>
        <p:spPr>
          <a:xfrm>
            <a:off x="394647" y="2679466"/>
            <a:ext cx="3567753" cy="20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2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14CF8-D90D-7865-A56A-6E052153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7B78862-6C16-A9BE-6DB3-2F2801F952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785ED-D2C2-3DB0-CFBF-ECA7BA64F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实验结果分析</a:t>
            </a:r>
          </a:p>
        </p:txBody>
      </p:sp>
      <p:sp>
        <p:nvSpPr>
          <p:cNvPr id="8" name="五边形 7">
            <a:extLst>
              <a:ext uri="{FF2B5EF4-FFF2-40B4-BE49-F238E27FC236}">
                <a16:creationId xmlns:a16="http://schemas.microsoft.com/office/drawing/2014/main" id="{9F2142AF-ACFD-4BC2-BCB9-F892C1C0FB90}"/>
              </a:ext>
            </a:extLst>
          </p:cNvPr>
          <p:cNvSpPr/>
          <p:nvPr/>
        </p:nvSpPr>
        <p:spPr>
          <a:xfrm>
            <a:off x="970383" y="1034393"/>
            <a:ext cx="1290903" cy="541867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E059845-6DF6-6770-2EA3-96F1D5DB826E}"/>
              </a:ext>
            </a:extLst>
          </p:cNvPr>
          <p:cNvSpPr/>
          <p:nvPr/>
        </p:nvSpPr>
        <p:spPr>
          <a:xfrm>
            <a:off x="2493325" y="739055"/>
            <a:ext cx="6268063" cy="10527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使用 </a:t>
            </a:r>
            <a:r>
              <a:rPr lang="en-US" altLang="zh-CN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test.py </a:t>
            </a:r>
            <a:r>
              <a:rPr lang="zh-CN" altLang="en-US" sz="2400" b="1" kern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charset="-122"/>
              </a:rPr>
              <a:t>脚本，加载训练完成的模型权重</a:t>
            </a:r>
            <a:endParaRPr lang="en-US" altLang="zh-CN" sz="2400" b="1" kern="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charset="-122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关闭了探索机制，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仅依赖模型当前策略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进行决策。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A552EF-93BD-7A12-A712-7364DCB8D5F0}"/>
              </a:ext>
            </a:extLst>
          </p:cNvPr>
          <p:cNvSpPr/>
          <p:nvPr/>
        </p:nvSpPr>
        <p:spPr>
          <a:xfrm>
            <a:off x="2493325" y="5091329"/>
            <a:ext cx="732065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模型成功完成测试！</a:t>
            </a:r>
            <a:endParaRPr lang="en-US" altLang="zh-CN" sz="2400" b="1" dirty="0">
              <a:solidFill>
                <a:schemeClr val="accent3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策略具有实战能力，能够有效完成 </a:t>
            </a:r>
            <a:r>
              <a:rPr lang="en-US" altLang="zh-CN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Pong </a:t>
            </a:r>
            <a:r>
              <a:rPr lang="zh-CN" altLang="en-US" sz="2400" b="1" dirty="0">
                <a:solidFill>
                  <a:schemeClr val="accent3">
                    <a:lumMod val="75000"/>
                  </a:schemeClr>
                </a:solidFill>
                <a:latin typeface="+mj-ea"/>
                <a:ea typeface="+mj-ea"/>
              </a:rPr>
              <a:t>游戏目标。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CB3BF62-C196-F1FD-BF2F-BB48186A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83" y="2016494"/>
            <a:ext cx="3258704" cy="26091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9868928-2936-E938-5FF0-B9542BD47EB6}"/>
              </a:ext>
            </a:extLst>
          </p:cNvPr>
          <p:cNvSpPr/>
          <p:nvPr/>
        </p:nvSpPr>
        <p:spPr>
          <a:xfrm>
            <a:off x="4699000" y="2279358"/>
            <a:ext cx="7219950" cy="3265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8565">
              <a:lnSpc>
                <a:spcPct val="150000"/>
              </a:lnSpc>
              <a:defRPr/>
            </a:pPr>
            <a:r>
              <a:rPr lang="en-US" altLang="zh-CN" sz="2000" b="1" kern="0" dirty="0">
                <a:ea typeface="微软雅黑" panose="020B0503020204020204" charset="-122"/>
              </a:rPr>
              <a:t>pong_model_</a:t>
            </a:r>
            <a:r>
              <a:rPr lang="en-US" altLang="zh-CN" sz="2000" b="1" kern="0" dirty="0">
                <a:solidFill>
                  <a:srgbClr val="FF0000"/>
                </a:solidFill>
                <a:ea typeface="微软雅黑" panose="020B0503020204020204" charset="-122"/>
              </a:rPr>
              <a:t>1</a:t>
            </a:r>
            <a:r>
              <a:rPr lang="en-US" altLang="zh-CN" sz="2000" b="1" kern="0" dirty="0">
                <a:ea typeface="微软雅黑" panose="020B0503020204020204" charset="-122"/>
              </a:rPr>
              <a:t>.pth : 5.83s</a:t>
            </a:r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2000" b="1" kern="0" dirty="0">
                <a:ea typeface="微软雅黑" panose="020B0503020204020204" charset="-122"/>
              </a:rPr>
              <a:t>pong_model_</a:t>
            </a:r>
            <a:r>
              <a:rPr lang="en-US" altLang="zh-CN" sz="2000" b="1" kern="0" dirty="0">
                <a:solidFill>
                  <a:srgbClr val="FF0000"/>
                </a:solidFill>
                <a:ea typeface="微软雅黑" panose="020B0503020204020204" charset="-122"/>
              </a:rPr>
              <a:t>50</a:t>
            </a:r>
            <a:r>
              <a:rPr lang="en-US" altLang="zh-CN" sz="2000" b="1" kern="0" dirty="0">
                <a:ea typeface="微软雅黑" panose="020B0503020204020204" charset="-122"/>
              </a:rPr>
              <a:t>.pth : 9.47s</a:t>
            </a:r>
            <a:endParaRPr lang="en-US" altLang="zh-CN" sz="2000" dirty="0"/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2000" b="1" kern="0" dirty="0">
                <a:ea typeface="微软雅黑" panose="020B0503020204020204" charset="-122"/>
              </a:rPr>
              <a:t>pong_model_</a:t>
            </a:r>
            <a:r>
              <a:rPr lang="en-US" altLang="zh-CN" sz="2000" b="1" kern="0" dirty="0">
                <a:solidFill>
                  <a:srgbClr val="FF0000"/>
                </a:solidFill>
                <a:ea typeface="微软雅黑" panose="020B0503020204020204" charset="-122"/>
              </a:rPr>
              <a:t>100</a:t>
            </a:r>
            <a:r>
              <a:rPr lang="en-US" altLang="zh-CN" sz="2000" b="1" kern="0" dirty="0">
                <a:ea typeface="微软雅黑" panose="020B0503020204020204" charset="-122"/>
              </a:rPr>
              <a:t>.pth : 53.01s</a:t>
            </a:r>
            <a:endParaRPr lang="en-US" altLang="zh-CN" sz="2000" dirty="0"/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2000" b="1" kern="0" dirty="0">
                <a:ea typeface="微软雅黑" panose="020B0503020204020204" charset="-122"/>
              </a:rPr>
              <a:t>pong_model_</a:t>
            </a:r>
            <a:r>
              <a:rPr lang="en-US" altLang="zh-CN" sz="2000" b="1" kern="0" dirty="0">
                <a:solidFill>
                  <a:srgbClr val="FF0000"/>
                </a:solidFill>
                <a:ea typeface="微软雅黑" panose="020B0503020204020204" charset="-122"/>
              </a:rPr>
              <a:t>500</a:t>
            </a:r>
            <a:r>
              <a:rPr lang="en-US" altLang="zh-CN" sz="2000" b="1" kern="0" dirty="0">
                <a:ea typeface="微软雅黑" panose="020B0503020204020204" charset="-122"/>
              </a:rPr>
              <a:t>.pth : 870.69s</a:t>
            </a:r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2000" b="1" kern="0" dirty="0">
                <a:ea typeface="微软雅黑" panose="020B0503020204020204" charset="-122"/>
              </a:rPr>
              <a:t>pong_model_</a:t>
            </a:r>
            <a:r>
              <a:rPr lang="en-US" altLang="zh-CN" sz="2000" b="1" kern="0" dirty="0">
                <a:solidFill>
                  <a:srgbClr val="FF0000"/>
                </a:solidFill>
                <a:ea typeface="微软雅黑" panose="020B0503020204020204" charset="-122"/>
              </a:rPr>
              <a:t>1000</a:t>
            </a:r>
            <a:r>
              <a:rPr lang="en-US" altLang="zh-CN" sz="2000" b="1" kern="0" dirty="0">
                <a:ea typeface="微软雅黑" panose="020B0503020204020204" charset="-122"/>
              </a:rPr>
              <a:t>.pth : 1696.62s</a:t>
            </a:r>
            <a:endParaRPr lang="zh-CN" altLang="zh-CN" sz="2000" b="1" kern="0" dirty="0">
              <a:ea typeface="微软雅黑" panose="020B0503020204020204" charset="-122"/>
            </a:endParaRPr>
          </a:p>
          <a:p>
            <a:pPr defTabSz="1218565">
              <a:lnSpc>
                <a:spcPct val="150000"/>
              </a:lnSpc>
              <a:defRPr/>
            </a:pPr>
            <a:r>
              <a:rPr lang="en-US" altLang="zh-CN" sz="2000" dirty="0"/>
              <a:t>......</a:t>
            </a:r>
          </a:p>
          <a:p>
            <a:pPr defTabSz="1218565">
              <a:lnSpc>
                <a:spcPct val="150000"/>
              </a:lnSpc>
              <a:defRPr/>
            </a:pPr>
            <a:endParaRPr lang="en-US" altLang="zh-CN" sz="2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25F8379-1D25-9A0C-F66D-C7223A781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1958652"/>
            <a:ext cx="6940550" cy="4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FmZWFjYzE0Mjk4Y2U5ZDFkOTNkMDBmODk3ZTRiNDAifQ=="/>
  <p:tag name="KSO_WPP_MARK_KEY" val="26eb70a7-de2a-4c23-bdbb-15acc0fc6ec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1597</Words>
  <Application>Microsoft Office PowerPoint</Application>
  <PresentationFormat>宽屏</PresentationFormat>
  <Paragraphs>153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1298512407@qq.com</cp:lastModifiedBy>
  <cp:revision>303</cp:revision>
  <dcterms:created xsi:type="dcterms:W3CDTF">2015-08-18T02:51:00Z</dcterms:created>
  <dcterms:modified xsi:type="dcterms:W3CDTF">2025-05-25T12:39:33Z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KSORubyTemplateID">
    <vt:lpwstr>8</vt:lpwstr>
  </property>
  <property fmtid="{D5CDD505-2E9C-101B-9397-08002B2CF9AE}" pid="4" name="ICV">
    <vt:lpwstr>A8C121D2D7684DE5B0878D4F5C0259F0</vt:lpwstr>
  </property>
</Properties>
</file>