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5" r:id="rId1"/>
  </p:sldMasterIdLst>
  <p:notesMasterIdLst>
    <p:notesMasterId r:id="rId67"/>
  </p:notesMasterIdLst>
  <p:handoutMasterIdLst>
    <p:handoutMasterId r:id="rId68"/>
  </p:handoutMasterIdLst>
  <p:sldIdLst>
    <p:sldId id="494" r:id="rId2"/>
    <p:sldId id="256" r:id="rId3"/>
    <p:sldId id="459" r:id="rId4"/>
    <p:sldId id="460" r:id="rId5"/>
    <p:sldId id="461" r:id="rId6"/>
    <p:sldId id="463" r:id="rId7"/>
    <p:sldId id="462" r:id="rId8"/>
    <p:sldId id="450" r:id="rId9"/>
    <p:sldId id="275" r:id="rId10"/>
    <p:sldId id="405" r:id="rId11"/>
    <p:sldId id="451" r:id="rId12"/>
    <p:sldId id="452" r:id="rId13"/>
    <p:sldId id="415" r:id="rId14"/>
    <p:sldId id="480" r:id="rId15"/>
    <p:sldId id="481" r:id="rId16"/>
    <p:sldId id="464" r:id="rId17"/>
    <p:sldId id="465" r:id="rId18"/>
    <p:sldId id="466" r:id="rId19"/>
    <p:sldId id="467" r:id="rId20"/>
    <p:sldId id="468" r:id="rId21"/>
    <p:sldId id="477" r:id="rId22"/>
    <p:sldId id="469" r:id="rId23"/>
    <p:sldId id="495" r:id="rId24"/>
    <p:sldId id="471" r:id="rId25"/>
    <p:sldId id="483" r:id="rId26"/>
    <p:sldId id="484" r:id="rId27"/>
    <p:sldId id="472" r:id="rId28"/>
    <p:sldId id="473" r:id="rId29"/>
    <p:sldId id="474" r:id="rId30"/>
    <p:sldId id="475" r:id="rId31"/>
    <p:sldId id="476" r:id="rId32"/>
    <p:sldId id="478" r:id="rId33"/>
    <p:sldId id="479" r:id="rId34"/>
    <p:sldId id="485" r:id="rId35"/>
    <p:sldId id="482" r:id="rId36"/>
    <p:sldId id="439" r:id="rId37"/>
    <p:sldId id="486" r:id="rId38"/>
    <p:sldId id="440" r:id="rId39"/>
    <p:sldId id="421" r:id="rId40"/>
    <p:sldId id="392" r:id="rId41"/>
    <p:sldId id="422" r:id="rId42"/>
    <p:sldId id="398" r:id="rId43"/>
    <p:sldId id="445" r:id="rId44"/>
    <p:sldId id="487" r:id="rId45"/>
    <p:sldId id="488" r:id="rId46"/>
    <p:sldId id="489" r:id="rId47"/>
    <p:sldId id="490" r:id="rId48"/>
    <p:sldId id="491" r:id="rId49"/>
    <p:sldId id="399" r:id="rId50"/>
    <p:sldId id="400" r:id="rId51"/>
    <p:sldId id="401" r:id="rId52"/>
    <p:sldId id="402" r:id="rId53"/>
    <p:sldId id="492" r:id="rId54"/>
    <p:sldId id="403" r:id="rId55"/>
    <p:sldId id="458" r:id="rId56"/>
    <p:sldId id="412" r:id="rId57"/>
    <p:sldId id="442" r:id="rId58"/>
    <p:sldId id="413" r:id="rId59"/>
    <p:sldId id="443" r:id="rId60"/>
    <p:sldId id="397" r:id="rId61"/>
    <p:sldId id="425" r:id="rId62"/>
    <p:sldId id="426" r:id="rId63"/>
    <p:sldId id="446" r:id="rId64"/>
    <p:sldId id="493" r:id="rId65"/>
    <p:sldId id="448" r:id="rId66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969696"/>
    <a:srgbClr val="800000"/>
    <a:srgbClr val="CC3300"/>
    <a:srgbClr val="CCFFFF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852" autoAdjust="0"/>
  </p:normalViewPr>
  <p:slideViewPr>
    <p:cSldViewPr snapToGrid="0">
      <p:cViewPr varScale="1">
        <p:scale>
          <a:sx n="108" d="100"/>
          <a:sy n="108" d="100"/>
        </p:scale>
        <p:origin x="102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0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0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fld id="{CE8621B6-EBCE-4B53-9099-F04D0D974E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95519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panose="02020603050405020304" pitchFamily="18" charset="0"/>
              </a:defRPr>
            </a:lvl1pPr>
          </a:lstStyle>
          <a:p>
            <a:fld id="{AAADB95C-17BE-4BC2-BA70-57E84E5EBC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40311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57F445C-58F6-43EA-82E1-520B30E92447}" type="slidenum">
              <a:rPr lang="en-US" altLang="en-US" sz="1300">
                <a:latin typeface="Times New Roman" panose="02020603050405020304" pitchFamily="18" charset="0"/>
              </a:rPr>
              <a:pPr/>
              <a:t>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A7FA315-0166-4801-8239-DC32DA230627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0A8B83F-C782-44D1-BCE3-3B247EB1AA1A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4A9C6FA-E89F-48AD-AF8C-46D935E15309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B9581CA-9744-4AE9-97B1-CC8F86FC4573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08B9485-3AD2-4911-8BBF-E462B9402698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ED35618-7C48-4401-8AA7-EE46D6EA65B1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A089ECB-C02A-4812-92E9-50A27A2ED8E8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5009E46-8CAF-41A7-A11E-15742550A789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5C7A71CB-FB1D-4339-B745-9D8496BD4BB8}" type="slidenum">
              <a:rPr lang="en-US" altLang="en-US" sz="1200"/>
              <a:pPr algn="r"/>
              <a:t>27</a:t>
            </a:fld>
            <a:endParaRPr lang="en-US" altLang="en-US" sz="1200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2B56931-9F64-4EE4-B5AA-33F06D8C02C2}" type="slidenum">
              <a:rPr lang="en-US" altLang="en-US" sz="1200"/>
              <a:pPr algn="r"/>
              <a:t>28</a:t>
            </a:fld>
            <a:endParaRPr lang="en-US" altLang="en-US" sz="1200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D7071F2-3919-4E26-AF43-9FCED16B92A8}" type="slidenum">
              <a:rPr lang="en-US" altLang="en-US" sz="1300">
                <a:latin typeface="Times New Roman" panose="02020603050405020304" pitchFamily="18" charset="0"/>
              </a:rPr>
              <a:pPr/>
              <a:t>8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E763D1AE-0255-4DBD-A99A-5FB6879F6560}" type="slidenum">
              <a:rPr lang="en-US" altLang="en-US" sz="1200"/>
              <a:pPr algn="r"/>
              <a:t>29</a:t>
            </a:fld>
            <a:endParaRPr lang="en-US" altLang="en-US" sz="1200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0F1763E5-B066-412E-BA36-B03B23B9C243}" type="slidenum">
              <a:rPr lang="en-US" altLang="en-US" sz="1200"/>
              <a:pPr algn="r"/>
              <a:t>30</a:t>
            </a:fld>
            <a:endParaRPr lang="en-US" altLang="en-US" sz="1200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57D30EDF-18DF-4111-8762-FB7C8BE901FB}" type="slidenum">
              <a:rPr lang="en-US" altLang="en-US" sz="1200"/>
              <a:pPr algn="r"/>
              <a:t>31</a:t>
            </a:fld>
            <a:endParaRPr lang="en-US" altLang="en-US" sz="1200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5A051D5-939E-4D8F-9698-F3F2B48FC170}" type="slidenum">
              <a:rPr lang="en-US" altLang="en-US" sz="1200"/>
              <a:pPr/>
              <a:t>32</a:t>
            </a:fld>
            <a:endParaRPr lang="en-US" altLang="en-US" sz="120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F967C4E-C5BD-4D8F-9E7D-EEEE8459EF61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304E9B4-336A-40C8-AD89-BF3095F60184}" type="slidenum">
              <a:rPr lang="en-US" altLang="en-US" sz="1300">
                <a:latin typeface="Times New Roman" panose="02020603050405020304" pitchFamily="18" charset="0"/>
              </a:rPr>
              <a:pPr/>
              <a:t>36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304E9B4-336A-40C8-AD89-BF3095F60184}" type="slidenum">
              <a:rPr lang="en-US" altLang="en-US" sz="1300">
                <a:latin typeface="Times New Roman" panose="02020603050405020304" pitchFamily="18" charset="0"/>
              </a:rPr>
              <a:pPr/>
              <a:t>37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37965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3BCF448-83BD-4265-8FD0-150C3B9F0673}" type="slidenum">
              <a:rPr lang="en-US" altLang="en-US" sz="1300">
                <a:latin typeface="Times New Roman" panose="02020603050405020304" pitchFamily="18" charset="0"/>
              </a:rPr>
              <a:pPr/>
              <a:t>38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8550BD2-06C0-4DB5-B50A-7C87C2069160}" type="slidenum">
              <a:rPr lang="en-US" altLang="en-US" sz="1300">
                <a:latin typeface="Times New Roman" panose="02020603050405020304" pitchFamily="18" charset="0"/>
              </a:rPr>
              <a:pPr/>
              <a:t>39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4B471D1-6BD5-4E9B-BFE4-E119ECF44D0D}" type="slidenum">
              <a:rPr lang="en-US" altLang="en-US" sz="1300">
                <a:latin typeface="Times New Roman" panose="02020603050405020304" pitchFamily="18" charset="0"/>
              </a:rPr>
              <a:pPr/>
              <a:t>40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DA3F274-ADFB-4FD5-B757-CBCB08A81F91}" type="slidenum">
              <a:rPr lang="en-US" altLang="en-US" sz="1300">
                <a:latin typeface="Times New Roman" panose="02020603050405020304" pitchFamily="18" charset="0"/>
              </a:rPr>
              <a:pPr/>
              <a:t>9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758E27D-EC13-463C-BE9D-DCECCB31A9B4}" type="slidenum">
              <a:rPr lang="en-US" altLang="en-US" sz="1300">
                <a:latin typeface="Times New Roman" panose="02020603050405020304" pitchFamily="18" charset="0"/>
              </a:rPr>
              <a:pPr/>
              <a:t>41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59E3CB2-319A-4109-B759-DD75A73CDDAD}" type="slidenum">
              <a:rPr lang="en-US" altLang="en-US" sz="1300">
                <a:latin typeface="Times New Roman" panose="02020603050405020304" pitchFamily="18" charset="0"/>
              </a:rPr>
              <a:pPr/>
              <a:t>42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48DD198-E1F0-4E63-A7B4-131EFE9977C0}" type="slidenum">
              <a:rPr lang="en-US" altLang="en-US" sz="1300">
                <a:latin typeface="Times New Roman" panose="02020603050405020304" pitchFamily="18" charset="0"/>
              </a:rPr>
              <a:pPr/>
              <a:t>43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7178B82-5C31-406E-A697-EFBBB80E05CB}" type="slidenum">
              <a:rPr lang="en-US" altLang="en-US" sz="1300">
                <a:latin typeface="Times New Roman" panose="02020603050405020304" pitchFamily="18" charset="0"/>
              </a:rPr>
              <a:pPr/>
              <a:t>49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64B6617-E51C-426F-A3AE-672A0261CF5A}" type="slidenum">
              <a:rPr lang="en-US" altLang="en-US" sz="1300">
                <a:latin typeface="Times New Roman" panose="02020603050405020304" pitchFamily="18" charset="0"/>
              </a:rPr>
              <a:pPr/>
              <a:t>50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A75F9A7-0835-4BBF-9EDD-E34FBEAA78E6}" type="slidenum">
              <a:rPr lang="en-US" altLang="en-US" sz="1300">
                <a:latin typeface="Times New Roman" panose="02020603050405020304" pitchFamily="18" charset="0"/>
              </a:rPr>
              <a:pPr/>
              <a:t>51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0340353-9D3E-4B93-82B8-BF40A1ABCA76}" type="slidenum">
              <a:rPr lang="en-US" altLang="en-US" sz="1300">
                <a:latin typeface="Times New Roman" panose="02020603050405020304" pitchFamily="18" charset="0"/>
              </a:rPr>
              <a:pPr/>
              <a:t>52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F2D5ABE-AC3F-4621-98A1-D4974AC2EFE7}" type="slidenum">
              <a:rPr lang="en-US" altLang="en-US" sz="1300">
                <a:latin typeface="Times New Roman" panose="02020603050405020304" pitchFamily="18" charset="0"/>
              </a:rPr>
              <a:pPr/>
              <a:t>53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118915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36D348D-B204-4CD1-B245-995E6DD1CF60}" type="slidenum">
              <a:rPr lang="en-US" altLang="en-US" sz="1300">
                <a:latin typeface="Times New Roman" panose="02020603050405020304" pitchFamily="18" charset="0"/>
              </a:rPr>
              <a:pPr/>
              <a:t>54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C17B572-3F9F-427A-9766-9BEBA2FDBDCD}" type="slidenum">
              <a:rPr lang="en-US" altLang="en-US" sz="1300">
                <a:latin typeface="Times New Roman" panose="02020603050405020304" pitchFamily="18" charset="0"/>
              </a:rPr>
              <a:pPr/>
              <a:t>55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B8EE1A8-062C-41AD-BBBC-A1473081638B}" type="slidenum">
              <a:rPr lang="en-US" altLang="en-US" sz="1300">
                <a:latin typeface="Times New Roman" panose="02020603050405020304" pitchFamily="18" charset="0"/>
              </a:rPr>
              <a:pPr/>
              <a:t>10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B04F639-3BF9-4F67-B4A1-B9F8A68E8614}" type="slidenum">
              <a:rPr lang="en-US" altLang="en-US" sz="1300">
                <a:latin typeface="Times New Roman" panose="02020603050405020304" pitchFamily="18" charset="0"/>
              </a:rPr>
              <a:pPr/>
              <a:t>56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953983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FE98788-C1AD-4446-8332-07E44E37E969}" type="slidenum">
              <a:rPr lang="en-US" altLang="en-US" sz="1300">
                <a:latin typeface="Times New Roman" panose="02020603050405020304" pitchFamily="18" charset="0"/>
              </a:rPr>
              <a:pPr/>
              <a:t>57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4155718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D4D49CE-8CCA-46C1-A7AC-D132CA872965}" type="slidenum">
              <a:rPr lang="en-US" altLang="en-US" sz="1300">
                <a:latin typeface="Times New Roman" panose="02020603050405020304" pitchFamily="18" charset="0"/>
              </a:rPr>
              <a:pPr/>
              <a:t>58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88064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007979F-C295-4A36-B0CD-271EDA4AB7AE}" type="slidenum">
              <a:rPr lang="en-US" altLang="en-US" sz="1300">
                <a:latin typeface="Times New Roman" panose="02020603050405020304" pitchFamily="18" charset="0"/>
              </a:rPr>
              <a:pPr/>
              <a:t>59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7449832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37EB6A2-9F60-4C62-96E9-2E364A31DE4C}" type="slidenum">
              <a:rPr lang="en-US" altLang="en-US" sz="1300">
                <a:latin typeface="Times New Roman" panose="02020603050405020304" pitchFamily="18" charset="0"/>
              </a:rPr>
              <a:pPr/>
              <a:t>60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18836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225F533-10F6-4DE5-8405-1F5740D9DAA0}" type="slidenum">
              <a:rPr lang="en-US" altLang="en-US" sz="1300">
                <a:latin typeface="Times New Roman" panose="02020603050405020304" pitchFamily="18" charset="0"/>
              </a:rPr>
              <a:pPr/>
              <a:t>61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601953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25D5431-95CF-4DD1-9225-AF1D4A51C54B}" type="slidenum">
              <a:rPr lang="en-US" altLang="en-US" sz="1300">
                <a:latin typeface="Times New Roman" panose="02020603050405020304" pitchFamily="18" charset="0"/>
              </a:rPr>
              <a:pPr/>
              <a:t>62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2763154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1028FF0-56B8-4FDF-B24A-7D499A3849FE}" type="slidenum">
              <a:rPr lang="en-US" altLang="en-US" sz="1300">
                <a:latin typeface="Times New Roman" panose="02020603050405020304" pitchFamily="18" charset="0"/>
              </a:rPr>
              <a:pPr/>
              <a:t>63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695211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A06DD3D-FB46-468C-A08E-FFD4A97AFF0B}" type="slidenum">
              <a:rPr lang="en-US" altLang="en-US" sz="1300">
                <a:latin typeface="Times New Roman" panose="02020603050405020304" pitchFamily="18" charset="0"/>
              </a:rPr>
              <a:pPr/>
              <a:t>64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407104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F886BF3-BADA-4F14-A94C-0B851C0632CA}" type="slidenum">
              <a:rPr lang="en-US" altLang="en-US" sz="1300">
                <a:latin typeface="Times New Roman" panose="02020603050405020304" pitchFamily="18" charset="0"/>
              </a:rPr>
              <a:pPr/>
              <a:t>65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4114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75E35D7-2E11-4B06-B199-48C43EF5C6C0}" type="slidenum">
              <a:rPr lang="en-US" altLang="en-US" sz="1300">
                <a:latin typeface="Times New Roman" panose="02020603050405020304" pitchFamily="18" charset="0"/>
              </a:rPr>
              <a:pPr/>
              <a:t>11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88AF9D5-57A0-4B31-A882-145E6C6BFC9C}" type="slidenum">
              <a:rPr lang="en-US" altLang="en-US" sz="1300">
                <a:latin typeface="Times New Roman" panose="02020603050405020304" pitchFamily="18" charset="0"/>
              </a:rPr>
              <a:pPr/>
              <a:t>12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1CFEFDA-32A0-4824-A3FF-CC6061F9E119}" type="slidenum">
              <a:rPr lang="en-US" altLang="en-US" sz="1300">
                <a:latin typeface="Times New Roman" panose="02020603050405020304" pitchFamily="18" charset="0"/>
              </a:rPr>
              <a:pPr/>
              <a:t>13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625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88AF9D5-57A0-4B31-A882-145E6C6BFC9C}" type="slidenum">
              <a:rPr lang="en-US" altLang="en-US" sz="1300">
                <a:latin typeface="Times New Roman" panose="02020603050405020304" pitchFamily="18" charset="0"/>
              </a:rPr>
              <a:pPr/>
              <a:t>14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38128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6AB433D2-BE84-467A-82DB-DBFCF9F93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5B7FE48-B4A0-4404-A94E-2D4837BDADF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118533F7-750B-4DBA-96FC-65DC7E364DF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12336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over-6Ed">
            <a:extLst>
              <a:ext uri="{FF2B5EF4-FFF2-40B4-BE49-F238E27FC236}">
                <a16:creationId xmlns:a16="http://schemas.microsoft.com/office/drawing/2014/main" id="{77026798-0827-482F-848C-054321BDF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7666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77CD6D-A5E2-4543-81E0-D97745649CE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E145AF-6EF6-4D3F-9F5A-D9A01965DFC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7380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4BD1A-4145-49C3-8D7D-1F956B76030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473E3-C97D-4F1E-BBB4-46F84DAEF79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8570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7C2D5D2-FFA8-4B97-9D6C-DF120847B5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ED80F2-B6B5-42D7-B641-5532DED8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5323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6E2D77BB-A1E3-4E40-9A08-249BCF8B8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</a:t>
            </a:r>
            <a:r>
              <a:rPr lang="en-US" altLang="en-US" sz="1200" b="1" dirty="0" err="1">
                <a:solidFill>
                  <a:srgbClr val="002060"/>
                </a:solidFill>
              </a:rPr>
              <a:t>Korth</a:t>
            </a:r>
            <a:r>
              <a:rPr lang="en-US" altLang="en-US" sz="1200" b="1" dirty="0">
                <a:solidFill>
                  <a:srgbClr val="002060"/>
                </a:solidFill>
              </a:rPr>
              <a:t>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613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053C40E-D8FC-4564-9F45-CF1A7087346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7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2D242F4-2B18-4F93-AF83-C0B3D39314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118533F7-750B-4DBA-96FC-65DC7E364D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1276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Cover-6E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3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49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47263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02497"/>
            <a:ext cx="7843058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2D457B-4574-44A7-82F5-364A95AA25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C0FF13-A7A4-47FE-9669-E2EFAD58ABE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6870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4747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863" y="4073662"/>
            <a:ext cx="7772400" cy="1500187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§"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33A2CD-6A4B-4240-88F1-B4D7FEB50A7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F29D90-88FA-402A-BEA8-1EF51CAB675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176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C4FAFEB-DA24-40E3-81A3-2C7117781D6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F592F4-3A7D-46E7-98AB-5C544D380A1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86E211-15D2-459B-B331-A82FFB150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02497"/>
            <a:ext cx="3736976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259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2096E68-496F-4499-93E9-D10C62B93D1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C0E4B-79D4-46C0-883C-5BC043062C3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5921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8A17BCC-393D-48FB-8CCD-31D1E0C6FA4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DF77F-67A1-48F6-8358-97C70542CB2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673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A54EDB4F-7D4C-4F34-9AD3-169F9858A5E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16F0F5-1220-4B86-AECD-B7BEE6E1BE7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9976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A8DFBA5-2441-4C97-8340-430BD863557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25D68A-6EDF-45EE-BBA8-637BD793E61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4949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8B4ACE8-FA36-4C9A-B2D0-93D5FB40D3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035670-FB96-4DB8-BA64-B31D7C042BD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5322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0B05D94-0FBF-40E0-A0E2-9EC3FEAB3C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50876" y="1093788"/>
            <a:ext cx="7824788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86403" name="Rectangle 3">
            <a:extLst>
              <a:ext uri="{FF2B5EF4-FFF2-40B4-BE49-F238E27FC236}">
                <a16:creationId xmlns:a16="http://schemas.microsoft.com/office/drawing/2014/main" id="{A6119F77-21C9-4FBD-95D1-4884EA2BEF6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3251494-9320-46DB-9561-B10814EE66F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B0C920A-6775-4600-AD1D-310553D67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486405" name="Text Box 5">
            <a:extLst>
              <a:ext uri="{FF2B5EF4-FFF2-40B4-BE49-F238E27FC236}">
                <a16:creationId xmlns:a16="http://schemas.microsoft.com/office/drawing/2014/main" id="{7FED4366-B3D8-4635-90AF-59F6E59B9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4717" y="6613525"/>
            <a:ext cx="5180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11.</a:t>
            </a:r>
            <a:fld id="{370CC2A8-7410-4F9E-B2CB-FCF9B3031B7B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486406" name="Rectangle 6">
            <a:extLst>
              <a:ext uri="{FF2B5EF4-FFF2-40B4-BE49-F238E27FC236}">
                <a16:creationId xmlns:a16="http://schemas.microsoft.com/office/drawing/2014/main" id="{0CE0643F-4358-4AEC-B259-E86C95F0ED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00361987-037F-4498-968A-B3CB9D3A9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669EEB5-E1E1-4615-B40A-87AE23727066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35963902 h 61"/>
              <a:gd name="T2" fmla="*/ 1268878 w 285"/>
              <a:gd name="T3" fmla="*/ 29258145 h 61"/>
              <a:gd name="T4" fmla="*/ 5710347 w 285"/>
              <a:gd name="T5" fmla="*/ 20724682 h 61"/>
              <a:gd name="T6" fmla="*/ 10785858 w 285"/>
              <a:gd name="T7" fmla="*/ 15238439 h 61"/>
              <a:gd name="T8" fmla="*/ 19033961 w 285"/>
              <a:gd name="T9" fmla="*/ 10362732 h 61"/>
              <a:gd name="T10" fmla="*/ 28550941 w 285"/>
              <a:gd name="T11" fmla="*/ 6095219 h 61"/>
              <a:gd name="T12" fmla="*/ 36164206 w 285"/>
              <a:gd name="T13" fmla="*/ 3656975 h 61"/>
              <a:gd name="T14" fmla="*/ 44412309 w 285"/>
              <a:gd name="T15" fmla="*/ 1218732 h 61"/>
              <a:gd name="T16" fmla="*/ 53929289 w 285"/>
              <a:gd name="T17" fmla="*/ 0 h 61"/>
              <a:gd name="T18" fmla="*/ 63446270 w 285"/>
              <a:gd name="T19" fmla="*/ 0 h 61"/>
              <a:gd name="T20" fmla="*/ 74866965 w 285"/>
              <a:gd name="T21" fmla="*/ 0 h 61"/>
              <a:gd name="T22" fmla="*/ 86921700 w 285"/>
              <a:gd name="T23" fmla="*/ 0 h 61"/>
              <a:gd name="T24" fmla="*/ 97707558 w 285"/>
              <a:gd name="T25" fmla="*/ 1218732 h 61"/>
              <a:gd name="T26" fmla="*/ 109762293 w 285"/>
              <a:gd name="T27" fmla="*/ 3656975 h 61"/>
              <a:gd name="T28" fmla="*/ 121817029 w 285"/>
              <a:gd name="T29" fmla="*/ 4876488 h 61"/>
              <a:gd name="T30" fmla="*/ 132602887 w 285"/>
              <a:gd name="T31" fmla="*/ 7314732 h 61"/>
              <a:gd name="T32" fmla="*/ 142119867 w 285"/>
              <a:gd name="T33" fmla="*/ 9143219 h 61"/>
              <a:gd name="T34" fmla="*/ 151636847 w 285"/>
              <a:gd name="T35" fmla="*/ 11581463 h 61"/>
              <a:gd name="T36" fmla="*/ 161153827 w 285"/>
              <a:gd name="T37" fmla="*/ 14019707 h 61"/>
              <a:gd name="T38" fmla="*/ 168767890 w 285"/>
              <a:gd name="T39" fmla="*/ 15238439 h 61"/>
              <a:gd name="T40" fmla="*/ 173209359 w 285"/>
              <a:gd name="T41" fmla="*/ 16457951 h 61"/>
              <a:gd name="T42" fmla="*/ 179553747 w 285"/>
              <a:gd name="T43" fmla="*/ 18896195 h 61"/>
              <a:gd name="T44" fmla="*/ 177015992 w 285"/>
              <a:gd name="T45" fmla="*/ 26819902 h 61"/>
              <a:gd name="T46" fmla="*/ 173209359 w 285"/>
              <a:gd name="T47" fmla="*/ 25601170 h 61"/>
              <a:gd name="T48" fmla="*/ 164961257 w 285"/>
              <a:gd name="T49" fmla="*/ 24382439 h 61"/>
              <a:gd name="T50" fmla="*/ 152906521 w 285"/>
              <a:gd name="T51" fmla="*/ 21944195 h 61"/>
              <a:gd name="T52" fmla="*/ 145927296 w 285"/>
              <a:gd name="T53" fmla="*/ 20724682 h 61"/>
              <a:gd name="T54" fmla="*/ 138313234 w 285"/>
              <a:gd name="T55" fmla="*/ 19505951 h 61"/>
              <a:gd name="T56" fmla="*/ 131334009 w 285"/>
              <a:gd name="T57" fmla="*/ 18896195 h 61"/>
              <a:gd name="T58" fmla="*/ 124355581 w 285"/>
              <a:gd name="T59" fmla="*/ 17676682 h 61"/>
              <a:gd name="T60" fmla="*/ 115472641 w 285"/>
              <a:gd name="T61" fmla="*/ 16457951 h 61"/>
              <a:gd name="T62" fmla="*/ 109762293 w 285"/>
              <a:gd name="T63" fmla="*/ 15238439 h 61"/>
              <a:gd name="T64" fmla="*/ 103417905 w 285"/>
              <a:gd name="T65" fmla="*/ 14019707 h 61"/>
              <a:gd name="T66" fmla="*/ 97707558 w 285"/>
              <a:gd name="T67" fmla="*/ 12800195 h 61"/>
              <a:gd name="T68" fmla="*/ 90094292 w 285"/>
              <a:gd name="T69" fmla="*/ 11581463 h 61"/>
              <a:gd name="T70" fmla="*/ 69791454 w 285"/>
              <a:gd name="T71" fmla="*/ 9143219 h 61"/>
              <a:gd name="T72" fmla="*/ 52660412 w 285"/>
              <a:gd name="T73" fmla="*/ 12800195 h 61"/>
              <a:gd name="T74" fmla="*/ 37433084 w 285"/>
              <a:gd name="T75" fmla="*/ 17676682 h 61"/>
              <a:gd name="T76" fmla="*/ 33626451 w 285"/>
              <a:gd name="T77" fmla="*/ 18896195 h 61"/>
              <a:gd name="T78" fmla="*/ 27282063 w 285"/>
              <a:gd name="T79" fmla="*/ 20724682 h 61"/>
              <a:gd name="T80" fmla="*/ 20302838 w 285"/>
              <a:gd name="T81" fmla="*/ 23162926 h 61"/>
              <a:gd name="T82" fmla="*/ 14592491 w 285"/>
              <a:gd name="T83" fmla="*/ 26819902 h 61"/>
              <a:gd name="T84" fmla="*/ 4441470 w 285"/>
              <a:gd name="T85" fmla="*/ 33525658 h 61"/>
              <a:gd name="T86" fmla="*/ 1268878 w 285"/>
              <a:gd name="T87" fmla="*/ 37182633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1" name="Picture 10" descr="Cover-6Ed">
            <a:extLst>
              <a:ext uri="{FF2B5EF4-FFF2-40B4-BE49-F238E27FC236}">
                <a16:creationId xmlns:a16="http://schemas.microsoft.com/office/drawing/2014/main" id="{8415B884-A6BF-4E61-8F45-53870045B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639762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over-6Ed">
            <a:extLst>
              <a:ext uri="{FF2B5EF4-FFF2-40B4-BE49-F238E27FC236}">
                <a16:creationId xmlns:a16="http://schemas.microsoft.com/office/drawing/2014/main" id="{94A5DBF8-AE74-4D26-9D0D-4F4706989E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639762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8207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charset="0"/>
          <a:cs typeface="MS PGothic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1" fontAlgn="base" hangingPunct="1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1pPr>
      <a:lvl2pPr marL="742950" indent="-285750" algn="l" rtl="0" eaLnBrk="1" fontAlgn="base" hangingPunct="1">
        <a:spcBef>
          <a:spcPct val="35000"/>
        </a:spcBef>
        <a:spcAft>
          <a:spcPct val="0"/>
        </a:spcAft>
        <a:buClr>
          <a:srgbClr val="FF9933"/>
        </a:buClr>
        <a:buSzPct val="90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2pPr>
      <a:lvl3pPr marL="1085850" indent="-228600" algn="l" rtl="0" eaLnBrk="1" fontAlgn="base" hangingPunct="1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3pPr>
      <a:lvl4pPr marL="1428750" indent="-228600" algn="l" rtl="0" eaLnBrk="1" fontAlgn="base" hangingPunct="1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4pPr>
      <a:lvl5pPr marL="17716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5pPr>
      <a:lvl6pPr marL="22288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sv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20D79-621A-46A4-B94A-F1A80D68B5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11: Data Analytics </a:t>
            </a:r>
          </a:p>
        </p:txBody>
      </p:sp>
    </p:spTree>
    <p:extLst>
      <p:ext uri="{BB962C8B-B14F-4D97-AF65-F5344CB8AC3E}">
        <p14:creationId xmlns:p14="http://schemas.microsoft.com/office/powerpoint/2010/main" val="2023429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Design Issues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1" dirty="0">
                <a:ea typeface="ＭＳ Ｐゴシック" panose="020B0600070205080204" pitchFamily="34" charset="-128"/>
              </a:rPr>
              <a:t>When and how to gather data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Source driven architecture</a:t>
            </a:r>
            <a:r>
              <a:rPr lang="en-US" altLang="en-US" dirty="0">
                <a:ea typeface="ＭＳ Ｐゴシック" panose="020B0600070205080204" pitchFamily="34" charset="-128"/>
              </a:rPr>
              <a:t>: data sources transmit new information to warehouse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either continuously or periodically (e.g., at night)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Destination driven architecture:</a:t>
            </a:r>
            <a:r>
              <a:rPr lang="en-US" altLang="en-US" dirty="0">
                <a:ea typeface="ＭＳ Ｐゴシック" panose="020B0600070205080204" pitchFamily="34" charset="-128"/>
              </a:rPr>
              <a:t> warehouse periodically requests new information from data sources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Synchronous</a:t>
            </a:r>
            <a:r>
              <a:rPr lang="en-US" altLang="en-US" dirty="0">
                <a:ea typeface="ＭＳ Ｐゴシック" panose="020B0600070205080204" pitchFamily="34" charset="-128"/>
              </a:rPr>
              <a:t> vs </a:t>
            </a:r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asynchronous replication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Keeping warehouse exactly synchronized with data sources (e.g., using two-phase commit) is often too expensive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Usually OK to have slightly out-of-date data at warehouse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Data/updates are periodically </a:t>
            </a:r>
            <a:r>
              <a:rPr lang="en-US" altLang="en-US">
                <a:ea typeface="ＭＳ Ｐゴシック" panose="020B0600070205080204" pitchFamily="34" charset="-128"/>
              </a:rPr>
              <a:t>downloaded from </a:t>
            </a:r>
            <a:r>
              <a:rPr lang="en-US" altLang="en-US" dirty="0">
                <a:ea typeface="ＭＳ Ｐゴシック" panose="020B0600070205080204" pitchFamily="34" charset="-128"/>
              </a:rPr>
              <a:t>online transaction processing (OLTP) systems.</a:t>
            </a:r>
          </a:p>
          <a:p>
            <a:r>
              <a:rPr lang="en-US" altLang="en-US" i="1" dirty="0">
                <a:ea typeface="ＭＳ Ｐゴシック" panose="020B0600070205080204" pitchFamily="34" charset="-128"/>
              </a:rPr>
              <a:t>What schema to use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Schema integration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More Warehouse Design Issues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Data transformation </a:t>
            </a:r>
            <a:r>
              <a:rPr lang="en-US" altLang="en-US" dirty="0">
                <a:ea typeface="ＭＳ Ｐゴシック" panose="020B0600070205080204" pitchFamily="34" charset="-128"/>
              </a:rPr>
              <a:t>and </a:t>
            </a:r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data cleansing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E.g., correct mistakes in addresses (misspellings, zip code errors)</a:t>
            </a:r>
          </a:p>
          <a:p>
            <a:pPr lvl="1"/>
            <a:r>
              <a:rPr lang="en-US" altLang="en-US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Merge</a:t>
            </a:r>
            <a:r>
              <a:rPr lang="en-US" altLang="en-US" dirty="0">
                <a:ea typeface="ＭＳ Ｐゴシック" panose="020B0600070205080204" pitchFamily="34" charset="-128"/>
              </a:rPr>
              <a:t> address lists from different sources and </a:t>
            </a:r>
            <a:r>
              <a:rPr lang="en-US" altLang="en-US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purge</a:t>
            </a:r>
            <a:r>
              <a:rPr lang="en-US" altLang="en-US" dirty="0">
                <a:ea typeface="ＭＳ Ｐゴシック" panose="020B0600070205080204" pitchFamily="34" charset="-128"/>
              </a:rPr>
              <a:t> duplicates</a:t>
            </a:r>
          </a:p>
          <a:p>
            <a:r>
              <a:rPr lang="en-US" altLang="en-US" i="1" dirty="0">
                <a:ea typeface="ＭＳ Ｐゴシック" panose="020B0600070205080204" pitchFamily="34" charset="-128"/>
              </a:rPr>
              <a:t>How to propagate updates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Warehouse schema may be a (materialized) view of schema from data sources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View maintenance</a:t>
            </a:r>
          </a:p>
          <a:p>
            <a:r>
              <a:rPr lang="en-US" altLang="en-US" i="1" dirty="0">
                <a:ea typeface="ＭＳ Ｐゴシック" panose="020B0600070205080204" pitchFamily="34" charset="-128"/>
              </a:rPr>
              <a:t>What data to summarize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Raw data may be too large to store on-line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Aggregate values (totals/subtotals) often suffice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Queries on raw data can often be transformed by query optimizer to use aggregate values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077200" cy="985022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Multidimensional Data and</a:t>
            </a:r>
            <a:br>
              <a:rPr lang="en-US" dirty="0">
                <a:ea typeface="+mj-ea"/>
              </a:rPr>
            </a:br>
            <a:r>
              <a:rPr lang="en-US" dirty="0">
                <a:ea typeface="+mj-ea"/>
              </a:rPr>
              <a:t>Warehouse Schemas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Data in warehouses can usually be divided into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</a:rPr>
              <a:t>Fact tables</a:t>
            </a:r>
            <a:r>
              <a:rPr lang="en-US" altLang="en-US" dirty="0"/>
              <a:t>, which are large</a:t>
            </a:r>
          </a:p>
          <a:p>
            <a:pPr lvl="2"/>
            <a:r>
              <a:rPr lang="en-US" altLang="en-US" dirty="0" err="1"/>
              <a:t>E.g</a:t>
            </a:r>
            <a:r>
              <a:rPr lang="en-US" altLang="en-US" dirty="0"/>
              <a:t>, </a:t>
            </a:r>
            <a:r>
              <a:rPr lang="en-US" altLang="en-US" i="1" dirty="0"/>
              <a:t>sales</a:t>
            </a:r>
            <a:r>
              <a:rPr lang="en-US" altLang="en-US" dirty="0"/>
              <a:t>(</a:t>
            </a:r>
            <a:r>
              <a:rPr lang="en-US" altLang="en-US" i="1" dirty="0" err="1"/>
              <a:t>item_id</a:t>
            </a:r>
            <a:r>
              <a:rPr lang="en-US" altLang="en-US" i="1" dirty="0"/>
              <a:t>, </a:t>
            </a:r>
            <a:r>
              <a:rPr lang="en-US" altLang="en-US" i="1" dirty="0" err="1"/>
              <a:t>store_id</a:t>
            </a:r>
            <a:r>
              <a:rPr lang="en-US" altLang="en-US" i="1" dirty="0"/>
              <a:t>, </a:t>
            </a:r>
            <a:r>
              <a:rPr lang="en-US" altLang="en-US" i="1" dirty="0" err="1"/>
              <a:t>customer_id</a:t>
            </a:r>
            <a:r>
              <a:rPr lang="en-US" altLang="en-US" i="1" dirty="0"/>
              <a:t>, date, number, price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</a:rPr>
              <a:t>Dimension tables</a:t>
            </a:r>
            <a:r>
              <a:rPr lang="en-US" altLang="en-US" dirty="0"/>
              <a:t>, which are relatively small</a:t>
            </a:r>
          </a:p>
          <a:p>
            <a:pPr lvl="2"/>
            <a:r>
              <a:rPr lang="en-US" altLang="en-US" dirty="0"/>
              <a:t>Store extra information about stores, items, etc.</a:t>
            </a:r>
          </a:p>
          <a:p>
            <a:r>
              <a:rPr lang="en-US" altLang="en-US" dirty="0"/>
              <a:t>Attributes of fact tables can be usually viewed as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</a:rPr>
              <a:t>Measure attributes</a:t>
            </a:r>
            <a:r>
              <a:rPr lang="en-US" altLang="en-US" sz="1600" dirty="0">
                <a:solidFill>
                  <a:srgbClr val="002060"/>
                </a:solidFill>
              </a:rPr>
              <a:t> </a:t>
            </a:r>
          </a:p>
          <a:p>
            <a:pPr lvl="2"/>
            <a:r>
              <a:rPr lang="en-US" altLang="en-US" dirty="0"/>
              <a:t>measure some value</a:t>
            </a:r>
            <a:r>
              <a:rPr lang="en-US" altLang="en-US" sz="1600" dirty="0"/>
              <a:t>, and </a:t>
            </a:r>
            <a:r>
              <a:rPr lang="en-US" altLang="en-US" dirty="0"/>
              <a:t>can be aggregated upon</a:t>
            </a:r>
            <a:endParaRPr lang="en-US" altLang="en-US" sz="1600" dirty="0"/>
          </a:p>
          <a:p>
            <a:pPr lvl="2"/>
            <a:r>
              <a:rPr lang="en-US" altLang="en-US" dirty="0"/>
              <a:t>e.g., the attributes </a:t>
            </a:r>
            <a:r>
              <a:rPr lang="en-US" altLang="en-US" i="1" dirty="0"/>
              <a:t>number </a:t>
            </a:r>
            <a:r>
              <a:rPr lang="en-US" altLang="en-US" dirty="0"/>
              <a:t>or </a:t>
            </a:r>
            <a:r>
              <a:rPr lang="en-US" altLang="en-US" i="1" dirty="0"/>
              <a:t>price</a:t>
            </a:r>
            <a:r>
              <a:rPr lang="en-US" altLang="en-US" dirty="0"/>
              <a:t> of the </a:t>
            </a:r>
            <a:r>
              <a:rPr lang="en-US" altLang="en-US" i="1" dirty="0"/>
              <a:t>sales </a:t>
            </a:r>
            <a:r>
              <a:rPr lang="en-US" altLang="en-US" dirty="0"/>
              <a:t>relation</a:t>
            </a:r>
            <a:endParaRPr lang="en-US" altLang="en-US" sz="1600" dirty="0"/>
          </a:p>
          <a:p>
            <a:pPr lvl="1"/>
            <a:r>
              <a:rPr lang="en-US" altLang="en-US" b="1" dirty="0">
                <a:solidFill>
                  <a:srgbClr val="002060"/>
                </a:solidFill>
              </a:rPr>
              <a:t>Dimension attributes</a:t>
            </a:r>
            <a:endParaRPr lang="en-US" altLang="en-US" sz="1600" dirty="0">
              <a:solidFill>
                <a:srgbClr val="002060"/>
              </a:solidFill>
            </a:endParaRPr>
          </a:p>
          <a:p>
            <a:pPr lvl="2"/>
            <a:r>
              <a:rPr lang="en-US" altLang="en-US" dirty="0"/>
              <a:t>dimensions on which measure attributes are viewed</a:t>
            </a:r>
            <a:endParaRPr lang="en-US" altLang="en-US" sz="1600" dirty="0"/>
          </a:p>
          <a:p>
            <a:pPr lvl="2"/>
            <a:r>
              <a:rPr lang="en-US" altLang="en-US" dirty="0"/>
              <a:t>e.g.,</a:t>
            </a:r>
            <a:r>
              <a:rPr lang="en-US" altLang="en-US" sz="1600" dirty="0"/>
              <a:t> </a:t>
            </a:r>
            <a:r>
              <a:rPr lang="en-US" altLang="en-US" dirty="0"/>
              <a:t>attributes </a:t>
            </a:r>
            <a:r>
              <a:rPr lang="en-US" altLang="en-US" i="1" dirty="0" err="1"/>
              <a:t>item_id</a:t>
            </a:r>
            <a:r>
              <a:rPr lang="en-US" altLang="en-US" i="1" dirty="0"/>
              <a:t>, color, </a:t>
            </a:r>
            <a:r>
              <a:rPr lang="en-US" altLang="en-US" dirty="0"/>
              <a:t>and</a:t>
            </a:r>
            <a:r>
              <a:rPr lang="en-US" altLang="en-US" i="1" dirty="0"/>
              <a:t> size </a:t>
            </a:r>
            <a:r>
              <a:rPr lang="en-US" altLang="en-US" dirty="0"/>
              <a:t>of the </a:t>
            </a:r>
            <a:r>
              <a:rPr lang="en-US" altLang="en-US" i="1" dirty="0"/>
              <a:t>sales </a:t>
            </a:r>
            <a:r>
              <a:rPr lang="en-US" altLang="en-US" dirty="0"/>
              <a:t>relation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Usually small ids that are foreign keys to dimension tables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Data Warehouse Schema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5B8BAF-9A2F-4690-8660-99E6DCF10A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9066" y="1057275"/>
            <a:ext cx="7840117" cy="4743450"/>
          </a:xfrm>
        </p:spPr>
      </p:pic>
    </p:spTree>
    <p:extLst>
      <p:ext uri="{BB962C8B-B14F-4D97-AF65-F5344CB8AC3E}">
        <p14:creationId xmlns:p14="http://schemas.microsoft.com/office/powerpoint/2010/main" val="3633799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4"/>
            <a:ext cx="8077200" cy="985023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Multidimensional Data and</a:t>
            </a:r>
            <a:br>
              <a:rPr lang="en-US" dirty="0">
                <a:ea typeface="+mj-ea"/>
              </a:rPr>
            </a:br>
            <a:r>
              <a:rPr lang="en-US" dirty="0">
                <a:ea typeface="+mj-ea"/>
              </a:rPr>
              <a:t>Warehouse Schemas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683580" y="1282046"/>
            <a:ext cx="7750206" cy="519785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Resultant schema is called a </a:t>
            </a:r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star schema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More complicated schema structures </a:t>
            </a:r>
          </a:p>
          <a:p>
            <a:pPr lvl="2"/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Snowflake schema</a:t>
            </a:r>
            <a:r>
              <a:rPr lang="en-US" altLang="en-US" dirty="0">
                <a:ea typeface="ＭＳ Ｐゴシック" panose="020B0600070205080204" pitchFamily="34" charset="-128"/>
              </a:rPr>
              <a:t>: multiple levels of dimension tables</a:t>
            </a:r>
          </a:p>
          <a:p>
            <a:pPr lvl="2"/>
            <a:r>
              <a:rPr lang="en-US" altLang="en-US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May have</a:t>
            </a:r>
            <a:r>
              <a:rPr lang="en-US" altLang="en-US" dirty="0">
                <a:ea typeface="ＭＳ Ｐゴシック" panose="020B0600070205080204" pitchFamily="34" charset="-128"/>
              </a:rPr>
              <a:t> multiple fact tables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Typically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fact table joined with dimension tables and then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group-by on dimension table attributes, and then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aggregation on measure attributes of fact table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Some applications do not find it worthwhile to bring data to a common schema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Data lakes </a:t>
            </a:r>
            <a:r>
              <a:rPr lang="en-US" altLang="en-US" dirty="0">
                <a:ea typeface="ＭＳ Ｐゴシック" panose="020B0600070205080204" pitchFamily="34" charset="-128"/>
              </a:rPr>
              <a:t>are repositories which allow data to be stored in multiple formats, without schema integration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Less upfront effort, but more effort during querying</a:t>
            </a:r>
          </a:p>
        </p:txBody>
      </p:sp>
    </p:spTree>
    <p:extLst>
      <p:ext uri="{BB962C8B-B14F-4D97-AF65-F5344CB8AC3E}">
        <p14:creationId xmlns:p14="http://schemas.microsoft.com/office/powerpoint/2010/main" val="2323206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F9784-2390-4095-8CED-A477345D6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 Support for Data Warehouses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03FEB-21F4-45CA-9310-886CAF28A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in warehouses usually append only, not updated</a:t>
            </a:r>
          </a:p>
          <a:p>
            <a:pPr lvl="1"/>
            <a:r>
              <a:rPr lang="en-IN" dirty="0"/>
              <a:t>Can avoid concurrency control overheads</a:t>
            </a:r>
          </a:p>
          <a:p>
            <a:r>
              <a:rPr lang="en-IN" dirty="0"/>
              <a:t>Data warehouses often use </a:t>
            </a:r>
            <a:r>
              <a:rPr lang="en-IN" b="1" dirty="0">
                <a:solidFill>
                  <a:srgbClr val="002060"/>
                </a:solidFill>
              </a:rPr>
              <a:t>column-oriented storage </a:t>
            </a:r>
          </a:p>
          <a:p>
            <a:pPr lvl="1"/>
            <a:r>
              <a:rPr lang="en-IN" dirty="0"/>
              <a:t>E.g., a sequence of </a:t>
            </a:r>
            <a:r>
              <a:rPr lang="en-IN" i="1" dirty="0"/>
              <a:t>sales</a:t>
            </a:r>
            <a:r>
              <a:rPr lang="en-IN" dirty="0"/>
              <a:t> tuples is stored as follows</a:t>
            </a:r>
            <a:r>
              <a:rPr lang="en-IN" dirty="0">
                <a:solidFill>
                  <a:srgbClr val="002060"/>
                </a:solidFill>
              </a:rPr>
              <a:t> </a:t>
            </a:r>
          </a:p>
          <a:p>
            <a:pPr lvl="2"/>
            <a:r>
              <a:rPr lang="en-IN" dirty="0"/>
              <a:t>Values of </a:t>
            </a:r>
            <a:r>
              <a:rPr lang="en-IN" dirty="0" err="1"/>
              <a:t>item_id</a:t>
            </a:r>
            <a:r>
              <a:rPr lang="en-IN" dirty="0"/>
              <a:t> attribute are stored as an array</a:t>
            </a:r>
          </a:p>
          <a:p>
            <a:pPr lvl="2"/>
            <a:r>
              <a:rPr lang="en-IN" dirty="0"/>
              <a:t>Values of </a:t>
            </a:r>
            <a:r>
              <a:rPr lang="en-IN" dirty="0" err="1"/>
              <a:t>store_id</a:t>
            </a:r>
            <a:r>
              <a:rPr lang="en-IN" dirty="0"/>
              <a:t> attribute are stored as an array,</a:t>
            </a:r>
          </a:p>
          <a:p>
            <a:pPr lvl="2"/>
            <a:r>
              <a:rPr lang="en-IN" dirty="0"/>
              <a:t>And so on</a:t>
            </a:r>
          </a:p>
          <a:p>
            <a:pPr lvl="1"/>
            <a:r>
              <a:rPr lang="en-IN" dirty="0"/>
              <a:t>Arrays are compressed, reducing storage, IO and memory costs significantly</a:t>
            </a:r>
          </a:p>
          <a:p>
            <a:pPr lvl="1"/>
            <a:r>
              <a:rPr lang="en-IN" dirty="0"/>
              <a:t>Queries can fetch only attributes that they care about, reducing IO and memory cost</a:t>
            </a:r>
          </a:p>
          <a:p>
            <a:pPr lvl="1"/>
            <a:r>
              <a:rPr lang="en-IN" dirty="0"/>
              <a:t>More details in Section 13.6</a:t>
            </a:r>
          </a:p>
          <a:p>
            <a:r>
              <a:rPr lang="en-IN" dirty="0"/>
              <a:t>Data warehouses often use parallel storage and query processing infrastructure</a:t>
            </a:r>
          </a:p>
          <a:p>
            <a:pPr lvl="1"/>
            <a:r>
              <a:rPr lang="en-IN" dirty="0"/>
              <a:t>Distributed file systems, Map-Reduce, Hive, …</a:t>
            </a:r>
          </a:p>
        </p:txBody>
      </p:sp>
    </p:spTree>
    <p:extLst>
      <p:ext uri="{BB962C8B-B14F-4D97-AF65-F5344CB8AC3E}">
        <p14:creationId xmlns:p14="http://schemas.microsoft.com/office/powerpoint/2010/main" val="1197744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4"/>
          <p:cNvSpPr>
            <a:spLocks noGrp="1" noChangeArrowheads="1"/>
          </p:cNvSpPr>
          <p:nvPr>
            <p:ph type="ctr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altLang="en-US" dirty="0">
                <a:effectLst/>
              </a:rPr>
              <a:t>OLAP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Data Analysis and OLAP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Online Analytical Processing (OLAP)</a:t>
            </a:r>
          </a:p>
          <a:p>
            <a:pPr lvl="1"/>
            <a:r>
              <a:rPr lang="en-US" altLang="en-US" dirty="0"/>
              <a:t>Interactive analysis of data, allowing data to be summarized and viewed in different ways in an online fashion (with negligible delay)</a:t>
            </a:r>
          </a:p>
          <a:p>
            <a:r>
              <a:rPr lang="en-US" altLang="en-US" dirty="0"/>
              <a:t>We use the following relation to illustrate OLAP concepts</a:t>
            </a:r>
          </a:p>
          <a:p>
            <a:pPr lvl="1"/>
            <a:r>
              <a:rPr lang="en-US" altLang="en-US" dirty="0"/>
              <a:t> </a:t>
            </a:r>
            <a:r>
              <a:rPr lang="en-US" i="1" dirty="0"/>
              <a:t>sales </a:t>
            </a:r>
            <a:r>
              <a:rPr lang="en-US" dirty="0"/>
              <a:t>(</a:t>
            </a:r>
            <a:r>
              <a:rPr lang="en-US" i="1" dirty="0" err="1"/>
              <a:t>item_name</a:t>
            </a:r>
            <a:r>
              <a:rPr lang="en-US" dirty="0"/>
              <a:t>, </a:t>
            </a:r>
            <a:r>
              <a:rPr lang="en-US" i="1" dirty="0"/>
              <a:t>color</a:t>
            </a:r>
            <a:r>
              <a:rPr lang="en-US" dirty="0"/>
              <a:t>, </a:t>
            </a:r>
            <a:r>
              <a:rPr lang="en-US" i="1" dirty="0" err="1"/>
              <a:t>clothes_size</a:t>
            </a:r>
            <a:r>
              <a:rPr lang="en-US" dirty="0"/>
              <a:t>, </a:t>
            </a:r>
            <a:r>
              <a:rPr lang="en-US" i="1" dirty="0"/>
              <a:t>quantity</a:t>
            </a:r>
            <a:r>
              <a:rPr lang="en-US" dirty="0"/>
              <a:t>) </a:t>
            </a:r>
          </a:p>
          <a:p>
            <a:pPr marL="457200" lvl="1" indent="0">
              <a:buNone/>
            </a:pPr>
            <a:r>
              <a:rPr lang="en-US" dirty="0"/>
              <a:t>This is a simplified version of the </a:t>
            </a:r>
            <a:r>
              <a:rPr lang="en-US" i="1" dirty="0"/>
              <a:t>sales</a:t>
            </a:r>
            <a:r>
              <a:rPr lang="en-US" dirty="0"/>
              <a:t> fact table joined with the dimension tables, and many attributes removed (and some renamed)</a:t>
            </a:r>
            <a:br>
              <a:rPr lang="en-US" dirty="0"/>
            </a:b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 sales relation </a:t>
            </a:r>
          </a:p>
        </p:txBody>
      </p:sp>
      <p:sp>
        <p:nvSpPr>
          <p:cNvPr id="66563" name="Text Box 4"/>
          <p:cNvSpPr txBox="1">
            <a:spLocks noChangeArrowheads="1"/>
          </p:cNvSpPr>
          <p:nvPr/>
        </p:nvSpPr>
        <p:spPr bwMode="auto">
          <a:xfrm>
            <a:off x="2603500" y="5915025"/>
            <a:ext cx="355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...</a:t>
            </a:r>
          </a:p>
          <a:p>
            <a:r>
              <a:rPr lang="en-US" altLang="en-US"/>
              <a:t>...</a:t>
            </a:r>
          </a:p>
        </p:txBody>
      </p:sp>
      <p:sp>
        <p:nvSpPr>
          <p:cNvPr id="66564" name="Text Box 5"/>
          <p:cNvSpPr txBox="1">
            <a:spLocks noChangeArrowheads="1"/>
          </p:cNvSpPr>
          <p:nvPr/>
        </p:nvSpPr>
        <p:spPr bwMode="auto">
          <a:xfrm>
            <a:off x="3335338" y="5915025"/>
            <a:ext cx="355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/>
              <a:t>...</a:t>
            </a:r>
          </a:p>
          <a:p>
            <a:r>
              <a:rPr lang="en-US" altLang="en-US" dirty="0"/>
              <a:t>...</a:t>
            </a:r>
          </a:p>
        </p:txBody>
      </p:sp>
      <p:sp>
        <p:nvSpPr>
          <p:cNvPr id="66565" name="Text Box 6"/>
          <p:cNvSpPr txBox="1">
            <a:spLocks noChangeArrowheads="1"/>
          </p:cNvSpPr>
          <p:nvPr/>
        </p:nvSpPr>
        <p:spPr bwMode="auto">
          <a:xfrm>
            <a:off x="4000500" y="5924550"/>
            <a:ext cx="355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/>
              <a:t>...</a:t>
            </a:r>
          </a:p>
          <a:p>
            <a:r>
              <a:rPr lang="en-US" altLang="en-US" dirty="0"/>
              <a:t>...</a:t>
            </a:r>
          </a:p>
        </p:txBody>
      </p:sp>
      <p:sp>
        <p:nvSpPr>
          <p:cNvPr id="66566" name="Text Box 7"/>
          <p:cNvSpPr txBox="1">
            <a:spLocks noChangeArrowheads="1"/>
          </p:cNvSpPr>
          <p:nvPr/>
        </p:nvSpPr>
        <p:spPr bwMode="auto">
          <a:xfrm>
            <a:off x="4864100" y="5915025"/>
            <a:ext cx="355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/>
              <a:t>...</a:t>
            </a:r>
          </a:p>
          <a:p>
            <a:r>
              <a:rPr lang="en-US" altLang="en-US" dirty="0"/>
              <a:t>...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F968E01-89C3-418C-B14F-67C3B7B0FA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6" b="22774"/>
          <a:stretch/>
        </p:blipFill>
        <p:spPr>
          <a:xfrm>
            <a:off x="3090069" y="814386"/>
            <a:ext cx="2963862" cy="52671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9406F66-B02C-435A-B8CA-9748F05C74C8}"/>
              </a:ext>
            </a:extLst>
          </p:cNvPr>
          <p:cNvCxnSpPr/>
          <p:nvPr/>
        </p:nvCxnSpPr>
        <p:spPr bwMode="auto">
          <a:xfrm>
            <a:off x="3781425" y="6081551"/>
            <a:ext cx="0" cy="3859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51641" y="12374"/>
            <a:ext cx="8492359" cy="695921"/>
          </a:xfrm>
        </p:spPr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Cross Tabulation of </a:t>
            </a:r>
            <a:r>
              <a:rPr lang="en-US" altLang="en-US" sz="2800" b="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sales</a:t>
            </a: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by </a:t>
            </a:r>
            <a:r>
              <a:rPr lang="en-US" altLang="en-US" sz="2800" b="0" i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item_name</a:t>
            </a:r>
            <a:r>
              <a:rPr lang="en-US" altLang="en-US" sz="2800" b="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and </a:t>
            </a:r>
            <a:r>
              <a:rPr lang="en-US" altLang="en-US" sz="2800" b="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color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idx="1"/>
          </p:nvPr>
        </p:nvSpPr>
        <p:spPr>
          <a:xfrm>
            <a:off x="651641" y="3820186"/>
            <a:ext cx="7746636" cy="2419464"/>
          </a:xfrm>
        </p:spPr>
        <p:txBody>
          <a:bodyPr/>
          <a:lstStyle/>
          <a:p>
            <a:r>
              <a:rPr lang="en-US" altLang="en-US" dirty="0"/>
              <a:t>The table above is an example of a </a:t>
            </a:r>
            <a:r>
              <a:rPr lang="en-US" altLang="en-US" b="1" dirty="0">
                <a:solidFill>
                  <a:srgbClr val="002060"/>
                </a:solidFill>
              </a:rPr>
              <a:t>cross-tabulation</a:t>
            </a:r>
            <a:r>
              <a:rPr lang="en-US" altLang="en-US" dirty="0">
                <a:solidFill>
                  <a:srgbClr val="000099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2060"/>
                </a:solidFill>
              </a:rPr>
              <a:t>cross-tab</a:t>
            </a:r>
            <a:r>
              <a:rPr lang="en-US" altLang="en-US" dirty="0"/>
              <a:t>), also referred to as a </a:t>
            </a:r>
            <a:r>
              <a:rPr lang="en-US" altLang="en-US" b="1" dirty="0">
                <a:solidFill>
                  <a:srgbClr val="002060"/>
                </a:solidFill>
              </a:rPr>
              <a:t>pivot-table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Values for one of the dimension attributes form the row headers</a:t>
            </a:r>
          </a:p>
          <a:p>
            <a:pPr lvl="1"/>
            <a:r>
              <a:rPr lang="en-US" altLang="en-US" dirty="0"/>
              <a:t>Values for another dimension attribute form the column headers</a:t>
            </a:r>
          </a:p>
          <a:p>
            <a:pPr lvl="1"/>
            <a:r>
              <a:rPr lang="en-US" altLang="en-US" dirty="0"/>
              <a:t>Other dimension attributes are listed on top</a:t>
            </a:r>
          </a:p>
          <a:p>
            <a:pPr lvl="1"/>
            <a:r>
              <a:rPr lang="en-US" altLang="en-US" dirty="0"/>
              <a:t>Values in individual cells are (aggregates of) the values of the </a:t>
            </a:r>
            <a:br>
              <a:rPr lang="en-US" altLang="en-US" dirty="0"/>
            </a:br>
            <a:r>
              <a:rPr lang="en-US" altLang="en-US" dirty="0"/>
              <a:t>dimension attributes that specify the cell.</a:t>
            </a:r>
          </a:p>
        </p:txBody>
      </p:sp>
      <p:pic>
        <p:nvPicPr>
          <p:cNvPr id="6758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798" y="1061541"/>
            <a:ext cx="5523135" cy="2490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Chapter 11: Data Analytics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92459" y="1102497"/>
            <a:ext cx="7854155" cy="536797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Overview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Data Warehousing 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Online Analytical Processing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Data Mining 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Data Cube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8382D0F-CF6A-4640-9BEC-A14A6562B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575" y="1102497"/>
            <a:ext cx="7779090" cy="1400991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002060"/>
                </a:solidFill>
              </a:rPr>
              <a:t>data cube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/>
              <a:t>is a multidimensional generalization of a cross-tab</a:t>
            </a:r>
          </a:p>
          <a:p>
            <a:r>
              <a:rPr lang="en-US" dirty="0"/>
              <a:t>Can have n  dimensions; we show 3 below </a:t>
            </a:r>
          </a:p>
          <a:p>
            <a:r>
              <a:rPr lang="en-US" dirty="0"/>
              <a:t>Cross-tabs can be used as views on a data cube</a:t>
            </a:r>
          </a:p>
          <a:p>
            <a:endParaRPr lang="en-IN" dirty="0"/>
          </a:p>
        </p:txBody>
      </p:sp>
      <p:sp>
        <p:nvSpPr>
          <p:cNvPr id="68610" name="Rectangle 3"/>
          <p:cNvSpPr>
            <a:spLocks noChangeArrowheads="1"/>
          </p:cNvSpPr>
          <p:nvPr/>
        </p:nvSpPr>
        <p:spPr bwMode="auto">
          <a:xfrm>
            <a:off x="419100" y="5059363"/>
            <a:ext cx="8181975" cy="124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2000" b="1"/>
          </a:p>
        </p:txBody>
      </p:sp>
      <p:sp>
        <p:nvSpPr>
          <p:cNvPr id="68611" name="Rectangle 4"/>
          <p:cNvSpPr>
            <a:spLocks noChangeArrowheads="1"/>
          </p:cNvSpPr>
          <p:nvPr/>
        </p:nvSpPr>
        <p:spPr bwMode="auto">
          <a:xfrm>
            <a:off x="889000" y="939800"/>
            <a:ext cx="7896225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2000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AE5197E-3FB0-44A0-B2ED-F826BD8808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03576" y="2579915"/>
            <a:ext cx="5809693" cy="394652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Online Analytical Processing Operations</a:t>
            </a:r>
          </a:p>
        </p:txBody>
      </p:sp>
      <p:sp>
        <p:nvSpPr>
          <p:cNvPr id="77826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02497"/>
            <a:ext cx="7843058" cy="4348392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Pivoting</a:t>
            </a:r>
            <a:r>
              <a:rPr lang="en-US" altLang="en-US" b="1" dirty="0">
                <a:solidFill>
                  <a:srgbClr val="000099"/>
                </a:solidFill>
              </a:rPr>
              <a:t>:</a:t>
            </a:r>
            <a:r>
              <a:rPr lang="en-US" altLang="en-US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changing the dimensions used in a cross-tab</a:t>
            </a:r>
          </a:p>
          <a:p>
            <a:pPr lvl="1"/>
            <a:r>
              <a:rPr lang="en-US" altLang="en-US" dirty="0"/>
              <a:t>E.g., moving colors to column names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Slicing</a:t>
            </a:r>
            <a:r>
              <a:rPr lang="en-US" altLang="en-US" b="1" dirty="0">
                <a:solidFill>
                  <a:srgbClr val="000099"/>
                </a:solidFill>
              </a:rPr>
              <a:t>:</a:t>
            </a:r>
            <a:r>
              <a:rPr lang="en-US" altLang="en-US" dirty="0"/>
              <a:t> creating a cross-tab for fixed values only</a:t>
            </a:r>
            <a:endParaRPr lang="en-US" altLang="en-US" b="1" dirty="0"/>
          </a:p>
          <a:p>
            <a:pPr lvl="1"/>
            <a:r>
              <a:rPr lang="en-US" altLang="en-US" dirty="0"/>
              <a:t>E.g., fixing color to white and size to small</a:t>
            </a:r>
          </a:p>
          <a:p>
            <a:pPr lvl="1"/>
            <a:r>
              <a:rPr lang="en-US" altLang="en-US" dirty="0"/>
              <a:t>Sometimes called </a:t>
            </a:r>
            <a:r>
              <a:rPr lang="en-US" altLang="en-US" b="1" dirty="0">
                <a:solidFill>
                  <a:srgbClr val="002060"/>
                </a:solidFill>
              </a:rPr>
              <a:t>dicing</a:t>
            </a:r>
            <a:r>
              <a:rPr lang="en-US" altLang="en-US" dirty="0"/>
              <a:t>, particularly when values for multiple dimensions are fixed.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Rollup</a:t>
            </a:r>
            <a:r>
              <a:rPr lang="en-US" altLang="en-US" b="1" dirty="0">
                <a:solidFill>
                  <a:srgbClr val="000099"/>
                </a:solidFill>
              </a:rPr>
              <a:t>:</a:t>
            </a:r>
            <a:r>
              <a:rPr lang="en-US" altLang="en-US" dirty="0"/>
              <a:t> moving from finer-granularity data to a coarser granularity</a:t>
            </a:r>
          </a:p>
          <a:p>
            <a:pPr lvl="1"/>
            <a:r>
              <a:rPr lang="en-US" altLang="en-US" dirty="0"/>
              <a:t>E.g., aggregating away an attribute</a:t>
            </a:r>
          </a:p>
          <a:p>
            <a:pPr lvl="1"/>
            <a:r>
              <a:rPr lang="en-US" altLang="en-US" dirty="0"/>
              <a:t>E.g., moving from aggregates by day to aggregates by month or year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Drill down</a:t>
            </a:r>
            <a:r>
              <a:rPr lang="en-US" altLang="en-US" b="1" dirty="0">
                <a:solidFill>
                  <a:srgbClr val="000099"/>
                </a:solidFill>
              </a:rPr>
              <a:t>:</a:t>
            </a:r>
            <a:r>
              <a:rPr lang="en-US" altLang="en-US" dirty="0"/>
              <a:t> The opposite operation -  that of moving from coarser-granularity data to finer-granularity data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Hierarchies on Dimensions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32A65C-9FC2-4C12-88AE-A0D7664BF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02497"/>
            <a:ext cx="7783497" cy="5367972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Hierarchy</a:t>
            </a:r>
            <a:r>
              <a:rPr lang="en-US" dirty="0"/>
              <a:t> on dimension attributes: lets dimensions be viewed at different levels of detail</a:t>
            </a:r>
          </a:p>
          <a:p>
            <a:r>
              <a:rPr lang="en-US" dirty="0"/>
              <a:t>E.g., the dimension </a:t>
            </a:r>
            <a:r>
              <a:rPr lang="en-US" i="1" dirty="0"/>
              <a:t>datetime</a:t>
            </a:r>
            <a:r>
              <a:rPr lang="en-US" dirty="0"/>
              <a:t> can be used to aggregate by hour of day, date, day of week, month, quarter or year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24AE1D9-DC79-45CF-B687-11274D1173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25722" y="2445745"/>
            <a:ext cx="6042060" cy="3973473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Cross Tabulation With Hierarchy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9DB9E6-CA62-4EC9-B751-9E7758754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Cross-tabs can be easily extended to deal with hierarchies</a:t>
            </a:r>
          </a:p>
          <a:p>
            <a:r>
              <a:rPr lang="en-US" dirty="0"/>
              <a:t>Can drill down or roll up on a hierarchy</a:t>
            </a:r>
          </a:p>
          <a:p>
            <a:r>
              <a:rPr lang="en-US" dirty="0"/>
              <a:t>E.g. hierarchy: </a:t>
            </a:r>
            <a:r>
              <a:rPr lang="en-US" i="1" dirty="0" err="1"/>
              <a:t>item_name</a:t>
            </a:r>
            <a:r>
              <a:rPr lang="en-US" i="1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i="1" dirty="0"/>
              <a:t> category</a:t>
            </a:r>
          </a:p>
          <a:p>
            <a:endParaRPr lang="en-IN" dirty="0"/>
          </a:p>
        </p:txBody>
      </p:sp>
      <p:sp>
        <p:nvSpPr>
          <p:cNvPr id="70658" name="Rectangle 3"/>
          <p:cNvSpPr>
            <a:spLocks noChangeArrowheads="1"/>
          </p:cNvSpPr>
          <p:nvPr/>
        </p:nvSpPr>
        <p:spPr bwMode="auto">
          <a:xfrm>
            <a:off x="660400" y="1165225"/>
            <a:ext cx="78994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2000" i="1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BA578BC-12E7-4654-8D5F-364DC9943F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1" r="-1348" b="76630"/>
          <a:stretch/>
        </p:blipFill>
        <p:spPr>
          <a:xfrm>
            <a:off x="660400" y="2658247"/>
            <a:ext cx="7899400" cy="823246"/>
          </a:xfrm>
          <a:prstGeom prst="rect">
            <a:avLst/>
          </a:prstGeom>
        </p:spPr>
      </p:pic>
      <p:graphicFrame>
        <p:nvGraphicFramePr>
          <p:cNvPr id="2" name="表格 4">
            <a:extLst>
              <a:ext uri="{FF2B5EF4-FFF2-40B4-BE49-F238E27FC236}">
                <a16:creationId xmlns:a16="http://schemas.microsoft.com/office/drawing/2014/main" id="{81E87586-C09A-917B-0063-8A3BE7728A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001571"/>
              </p:ext>
            </p:extLst>
          </p:nvPr>
        </p:nvGraphicFramePr>
        <p:xfrm>
          <a:off x="1665661" y="3533350"/>
          <a:ext cx="6741856" cy="2647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1646">
                  <a:extLst>
                    <a:ext uri="{9D8B030D-6E8A-4147-A177-3AD203B41FA5}">
                      <a16:colId xmlns:a16="http://schemas.microsoft.com/office/drawing/2014/main" val="1387509632"/>
                    </a:ext>
                  </a:extLst>
                </a:gridCol>
                <a:gridCol w="1449493">
                  <a:extLst>
                    <a:ext uri="{9D8B030D-6E8A-4147-A177-3AD203B41FA5}">
                      <a16:colId xmlns:a16="http://schemas.microsoft.com/office/drawing/2014/main" val="3570879068"/>
                    </a:ext>
                  </a:extLst>
                </a:gridCol>
                <a:gridCol w="663787">
                  <a:extLst>
                    <a:ext uri="{9D8B030D-6E8A-4147-A177-3AD203B41FA5}">
                      <a16:colId xmlns:a16="http://schemas.microsoft.com/office/drawing/2014/main" val="312868017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820450925"/>
                    </a:ext>
                  </a:extLst>
                </a:gridCol>
                <a:gridCol w="748030">
                  <a:extLst>
                    <a:ext uri="{9D8B030D-6E8A-4147-A177-3AD203B41FA5}">
                      <a16:colId xmlns:a16="http://schemas.microsoft.com/office/drawing/2014/main" val="4187241609"/>
                    </a:ext>
                  </a:extLst>
                </a:gridCol>
                <a:gridCol w="693690">
                  <a:extLst>
                    <a:ext uri="{9D8B030D-6E8A-4147-A177-3AD203B41FA5}">
                      <a16:colId xmlns:a16="http://schemas.microsoft.com/office/drawing/2014/main" val="3308267901"/>
                    </a:ext>
                  </a:extLst>
                </a:gridCol>
                <a:gridCol w="693690">
                  <a:extLst>
                    <a:ext uri="{9D8B030D-6E8A-4147-A177-3AD203B41FA5}">
                      <a16:colId xmlns:a16="http://schemas.microsoft.com/office/drawing/2014/main" val="1268846810"/>
                    </a:ext>
                  </a:extLst>
                </a:gridCol>
              </a:tblGrid>
              <a:tr h="377465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EF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EF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dark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EF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pastel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EF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white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EF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total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EF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853660"/>
                  </a:ext>
                </a:extLst>
              </a:tr>
              <a:tr h="943663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womenswear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EF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skirt</a:t>
                      </a:r>
                    </a:p>
                    <a:p>
                      <a:pPr marL="0" algn="ctr" defTabSz="457200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dress</a:t>
                      </a:r>
                    </a:p>
                    <a:p>
                      <a:pPr marL="0" algn="ctr" defTabSz="457200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subtotal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EF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</a:p>
                    <a:p>
                      <a:pPr marL="0" algn="ctr" defTabSz="457200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</a:t>
                      </a:r>
                    </a:p>
                    <a:p>
                      <a:pPr marL="0" algn="ctr" defTabSz="457200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28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35</a:t>
                      </a:r>
                    </a:p>
                    <a:p>
                      <a:pPr marL="0" algn="ctr" defTabSz="457200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</a:p>
                    <a:p>
                      <a:pPr marL="0" algn="ctr" defTabSz="457200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45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</a:p>
                    <a:p>
                      <a:pPr marL="0" algn="ctr" defTabSz="457200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  <a:p>
                      <a:pPr marL="0" algn="ctr" defTabSz="457200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53</a:t>
                      </a:r>
                    </a:p>
                    <a:p>
                      <a:pPr marL="0" algn="ctr" defTabSz="457200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35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en-US" altLang="zh-CN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ctr" defTabSz="457200" rtl="0" eaLnBrk="1" latinLnBrk="0" hangingPunct="1"/>
                      <a:endParaRPr lang="en-US" altLang="zh-CN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ctr" defTabSz="457200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88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3005891"/>
                  </a:ext>
                </a:extLst>
              </a:tr>
              <a:tr h="943663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menswear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EF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pants</a:t>
                      </a:r>
                    </a:p>
                    <a:p>
                      <a:pPr marL="0" algn="ctr" defTabSz="457200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shirt</a:t>
                      </a:r>
                    </a:p>
                    <a:p>
                      <a:pPr marL="0" algn="ctr" defTabSz="457200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subtotal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EF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</a:t>
                      </a:r>
                    </a:p>
                    <a:p>
                      <a:pPr marL="0" algn="ctr" defTabSz="457200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</a:t>
                      </a:r>
                    </a:p>
                    <a:p>
                      <a:pPr marL="0" algn="ctr" defTabSz="457200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34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  <a:p>
                      <a:pPr marL="0" algn="ctr" defTabSz="457200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</a:p>
                    <a:p>
                      <a:pPr marL="0" algn="ctr" defTabSz="457200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  <a:p>
                      <a:pPr marL="0" algn="ctr" defTabSz="457200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28</a:t>
                      </a:r>
                    </a:p>
                    <a:p>
                      <a:pPr marL="0" algn="ctr" defTabSz="457200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33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27</a:t>
                      </a:r>
                    </a:p>
                    <a:p>
                      <a:pPr marL="0" algn="ctr" defTabSz="457200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49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en-US" altLang="zh-CN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ctr" defTabSz="457200" rtl="0" eaLnBrk="1" latinLnBrk="0" hangingPunct="1"/>
                      <a:endParaRPr lang="en-US" altLang="zh-CN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ctr" defTabSz="457200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76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0924973"/>
                  </a:ext>
                </a:extLst>
              </a:tr>
              <a:tr h="382708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total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EF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EF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62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54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48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164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7332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7261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Relational Representation of Cross-tabs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6D597E-6F4A-43F9-B565-D92E43817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80" y="1102497"/>
            <a:ext cx="3283810" cy="5367972"/>
          </a:xfrm>
        </p:spPr>
        <p:txBody>
          <a:bodyPr/>
          <a:lstStyle/>
          <a:p>
            <a:r>
              <a:rPr lang="en-US" dirty="0"/>
              <a:t>Cross-tabs can be represented as relations</a:t>
            </a:r>
          </a:p>
          <a:p>
            <a:r>
              <a:rPr lang="en-US" dirty="0"/>
              <a:t>We use the value </a:t>
            </a:r>
            <a:r>
              <a:rPr lang="en-US" b="1" dirty="0"/>
              <a:t>all</a:t>
            </a:r>
            <a:r>
              <a:rPr lang="en-US" dirty="0"/>
              <a:t> to represent aggregates.</a:t>
            </a:r>
          </a:p>
          <a:p>
            <a:r>
              <a:rPr lang="en-US" dirty="0"/>
              <a:t>The SQL standard actually uses </a:t>
            </a:r>
            <a:r>
              <a:rPr lang="en-US" i="1" dirty="0"/>
              <a:t>null</a:t>
            </a:r>
            <a:r>
              <a:rPr lang="en-US" dirty="0"/>
              <a:t> values in place of </a:t>
            </a:r>
            <a:r>
              <a:rPr lang="en-US" b="1" dirty="0"/>
              <a:t>all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Works with any data type</a:t>
            </a:r>
          </a:p>
          <a:p>
            <a:pPr lvl="1"/>
            <a:r>
              <a:rPr lang="en-US" dirty="0"/>
              <a:t>But can cause confusion with regular null values.</a:t>
            </a:r>
          </a:p>
        </p:txBody>
      </p:sp>
      <p:sp>
        <p:nvSpPr>
          <p:cNvPr id="71682" name="Rectangle 3"/>
          <p:cNvSpPr>
            <a:spLocks noChangeArrowheads="1"/>
          </p:cNvSpPr>
          <p:nvPr/>
        </p:nvSpPr>
        <p:spPr bwMode="auto">
          <a:xfrm>
            <a:off x="371475" y="1143000"/>
            <a:ext cx="4149725" cy="452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18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04F7C6A-505D-42E7-935C-ADBEFBADE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79495" y="727075"/>
            <a:ext cx="4303658" cy="562344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C59E4B-CC90-4B78-BF17-261BD76B5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876365"/>
            <a:ext cx="7772400" cy="933181"/>
          </a:xfrm>
        </p:spPr>
        <p:txBody>
          <a:bodyPr/>
          <a:lstStyle/>
          <a:p>
            <a:pPr algn="ctr"/>
            <a:r>
              <a:rPr lang="en-IN" sz="2800" dirty="0" err="1"/>
              <a:t>Olap</a:t>
            </a:r>
            <a:r>
              <a:rPr lang="en-IN" sz="2800" dirty="0"/>
              <a:t> in SQL</a:t>
            </a:r>
          </a:p>
        </p:txBody>
      </p:sp>
    </p:spTree>
    <p:extLst>
      <p:ext uri="{BB962C8B-B14F-4D97-AF65-F5344CB8AC3E}">
        <p14:creationId xmlns:p14="http://schemas.microsoft.com/office/powerpoint/2010/main" val="24034095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AC25CE-BE7D-4F21-8525-12D222F3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Pivot Operation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251D9A-B2FF-4B67-9772-737E15AEC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select </a:t>
            </a:r>
            <a:r>
              <a:rPr lang="en-US" dirty="0"/>
              <a:t>*</a:t>
            </a:r>
            <a:br>
              <a:rPr lang="en-US" dirty="0"/>
            </a:br>
            <a:r>
              <a:rPr lang="en-US" b="1" dirty="0"/>
              <a:t>from </a:t>
            </a:r>
            <a:r>
              <a:rPr lang="en-US" i="1" dirty="0"/>
              <a:t>sales</a:t>
            </a:r>
            <a:br>
              <a:rPr lang="en-US" i="1" dirty="0"/>
            </a:br>
            <a:r>
              <a:rPr lang="en-US" b="1" dirty="0"/>
              <a:t>pivot 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      </a:t>
            </a:r>
            <a:r>
              <a:rPr lang="en-US" b="1" dirty="0"/>
              <a:t>sum</a:t>
            </a:r>
            <a:r>
              <a:rPr lang="en-US" dirty="0"/>
              <a:t>(</a:t>
            </a:r>
            <a:r>
              <a:rPr lang="en-US" i="1" dirty="0"/>
              <a:t>quantity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 </a:t>
            </a:r>
            <a:r>
              <a:rPr lang="en-US" b="1" dirty="0"/>
              <a:t>for </a:t>
            </a:r>
            <a:r>
              <a:rPr lang="en-US" i="1" dirty="0"/>
              <a:t>color </a:t>
            </a:r>
            <a:r>
              <a:rPr lang="en-US" b="1" dirty="0"/>
              <a:t>in </a:t>
            </a:r>
            <a:r>
              <a:rPr lang="en-US" dirty="0"/>
              <a:t>('</a:t>
            </a:r>
            <a:r>
              <a:rPr lang="en-US" dirty="0" err="1"/>
              <a:t>dark','pastel','white</a:t>
            </a:r>
            <a:r>
              <a:rPr lang="en-US" dirty="0"/>
              <a:t>')</a:t>
            </a:r>
            <a:br>
              <a:rPr lang="en-US" dirty="0"/>
            </a:br>
            <a:r>
              <a:rPr lang="en-US" dirty="0"/>
              <a:t>)</a:t>
            </a:r>
            <a:br>
              <a:rPr lang="en-US" dirty="0"/>
            </a:br>
            <a:r>
              <a:rPr lang="en-US" b="1" dirty="0"/>
              <a:t>order by </a:t>
            </a:r>
            <a:r>
              <a:rPr lang="en-US" i="1" dirty="0"/>
              <a:t>item name</a:t>
            </a:r>
            <a:r>
              <a:rPr lang="en-US" dirty="0"/>
              <a:t>; </a:t>
            </a:r>
            <a:br>
              <a:rPr lang="en-US" dirty="0"/>
            </a:br>
            <a:endParaRPr lang="en-IN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56DF8C0-9877-41CF-A221-6B529A003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01629" y="2665023"/>
            <a:ext cx="4356571" cy="337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5122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077200" cy="701391"/>
          </a:xfrm>
        </p:spPr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Cube Operation</a:t>
            </a:r>
          </a:p>
        </p:txBody>
      </p:sp>
      <p:sp>
        <p:nvSpPr>
          <p:cNvPr id="727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b="1" dirty="0"/>
              <a:t>cube</a:t>
            </a:r>
            <a:r>
              <a:rPr lang="en-US" altLang="en-US" dirty="0"/>
              <a:t> operation computes union of </a:t>
            </a:r>
            <a:r>
              <a:rPr lang="en-US" altLang="en-US" b="1" dirty="0"/>
              <a:t>group </a:t>
            </a:r>
            <a:r>
              <a:rPr lang="en-US" altLang="en-US" b="1" dirty="0" err="1"/>
              <a:t>by’</a:t>
            </a:r>
            <a:r>
              <a:rPr lang="en-US" altLang="ja-JP" dirty="0" err="1"/>
              <a:t>s</a:t>
            </a:r>
            <a:r>
              <a:rPr lang="en-US" altLang="ja-JP" dirty="0"/>
              <a:t> on every subset of the specified attributes</a:t>
            </a:r>
          </a:p>
          <a:p>
            <a:r>
              <a:rPr lang="en-US" altLang="en-US" dirty="0"/>
              <a:t>E.g., consider the query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		select 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color, size, </a:t>
            </a:r>
            <a:r>
              <a:rPr lang="en-US" altLang="en-US" b="1" dirty="0"/>
              <a:t>sum</a:t>
            </a:r>
            <a:r>
              <a:rPr lang="en-US" altLang="en-US" dirty="0"/>
              <a:t>(quantity)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from</a:t>
            </a:r>
            <a:r>
              <a:rPr lang="en-US" altLang="en-US" dirty="0"/>
              <a:t> </a:t>
            </a:r>
            <a:r>
              <a:rPr lang="en-US" altLang="en-US" i="1" dirty="0"/>
              <a:t>sales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/>
              <a:t>group by cube</a:t>
            </a:r>
            <a:r>
              <a:rPr lang="en-US" altLang="en-US" dirty="0"/>
              <a:t>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color, size</a:t>
            </a:r>
            <a:r>
              <a:rPr lang="en-US" altLang="en-US" dirty="0"/>
              <a:t>)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This computes the union of eight different groupings of the </a:t>
            </a:r>
            <a:r>
              <a:rPr lang="en-US" altLang="en-US" i="1" dirty="0"/>
              <a:t>sales </a:t>
            </a:r>
            <a:r>
              <a:rPr lang="en-US" altLang="en-US" dirty="0"/>
              <a:t>relation: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	   { 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color, size</a:t>
            </a:r>
            <a:r>
              <a:rPr lang="en-US" altLang="en-US" dirty="0"/>
              <a:t>), 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</a:t>
            </a:r>
            <a:r>
              <a:rPr lang="en-US" altLang="en-US" dirty="0"/>
              <a:t>), </a:t>
            </a:r>
            <a:br>
              <a:rPr lang="en-US" altLang="en-US" dirty="0"/>
            </a:br>
            <a:r>
              <a:rPr lang="en-US" altLang="en-US" dirty="0"/>
              <a:t>     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size</a:t>
            </a:r>
            <a:r>
              <a:rPr lang="en-US" altLang="en-US" dirty="0"/>
              <a:t>),           (</a:t>
            </a:r>
            <a:r>
              <a:rPr lang="en-US" altLang="en-US" i="1" dirty="0"/>
              <a:t>color, size</a:t>
            </a:r>
            <a:r>
              <a:rPr lang="en-US" altLang="en-US" dirty="0"/>
              <a:t>), </a:t>
            </a:r>
            <a:br>
              <a:rPr lang="en-US" altLang="en-US" dirty="0"/>
            </a:br>
            <a:r>
              <a:rPr lang="en-US" altLang="en-US" dirty="0"/>
              <a:t>     (</a:t>
            </a:r>
            <a:r>
              <a:rPr lang="en-US" altLang="en-US" i="1" dirty="0" err="1"/>
              <a:t>item_name</a:t>
            </a:r>
            <a:r>
              <a:rPr lang="en-US" altLang="en-US" dirty="0"/>
              <a:t>),                   (</a:t>
            </a:r>
            <a:r>
              <a:rPr lang="en-US" altLang="en-US" i="1" dirty="0"/>
              <a:t>color</a:t>
            </a:r>
            <a:r>
              <a:rPr lang="en-US" altLang="en-US" dirty="0"/>
              <a:t>), </a:t>
            </a:r>
            <a:br>
              <a:rPr lang="en-US" altLang="en-US" dirty="0"/>
            </a:br>
            <a:r>
              <a:rPr lang="en-US" altLang="en-US" dirty="0"/>
              <a:t>     (</a:t>
            </a:r>
            <a:r>
              <a:rPr lang="en-US" altLang="en-US" i="1" dirty="0"/>
              <a:t>size</a:t>
            </a:r>
            <a:r>
              <a:rPr lang="en-US" altLang="en-US" dirty="0"/>
              <a:t>),                              ( ) }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where ( ) denotes an empty </a:t>
            </a:r>
            <a:r>
              <a:rPr lang="en-US" altLang="en-US" b="1" dirty="0"/>
              <a:t>group by </a:t>
            </a:r>
            <a:r>
              <a:rPr lang="en-US" altLang="en-US" dirty="0"/>
              <a:t>list.</a:t>
            </a:r>
          </a:p>
          <a:p>
            <a:r>
              <a:rPr lang="en-US" altLang="en-US" dirty="0"/>
              <a:t>For each grouping, the result contains the null value for attributes not present in the grouping.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Online Analytical Processing Operations</a:t>
            </a:r>
          </a:p>
        </p:txBody>
      </p:sp>
      <p:sp>
        <p:nvSpPr>
          <p:cNvPr id="73730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29131"/>
            <a:ext cx="7843058" cy="420634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Relational representation of cross-tab that we saw earlier, but with </a:t>
            </a:r>
            <a:r>
              <a:rPr lang="en-US" altLang="en-US" i="1" dirty="0"/>
              <a:t>null </a:t>
            </a:r>
            <a:r>
              <a:rPr lang="en-US" altLang="en-US" dirty="0"/>
              <a:t>in place of </a:t>
            </a:r>
            <a:r>
              <a:rPr lang="en-US" altLang="en-US" b="1" dirty="0"/>
              <a:t>all</a:t>
            </a:r>
            <a:r>
              <a:rPr lang="en-US" altLang="en-US" dirty="0"/>
              <a:t>, can be computed by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		</a:t>
            </a:r>
            <a:r>
              <a:rPr lang="en-US" altLang="en-US" b="1" dirty="0"/>
              <a:t>select </a:t>
            </a:r>
            <a:r>
              <a:rPr lang="en-US" altLang="en-US" i="1" dirty="0" err="1"/>
              <a:t>item_name</a:t>
            </a:r>
            <a:r>
              <a:rPr lang="en-US" altLang="en-US" dirty="0"/>
              <a:t>, </a:t>
            </a:r>
            <a:r>
              <a:rPr lang="en-US" altLang="en-US" i="1" dirty="0"/>
              <a:t>color</a:t>
            </a:r>
            <a:r>
              <a:rPr lang="en-US" altLang="en-US" dirty="0"/>
              <a:t>, </a:t>
            </a:r>
            <a:r>
              <a:rPr lang="en-US" altLang="en-US" b="1" dirty="0"/>
              <a:t>sum</a:t>
            </a:r>
            <a:r>
              <a:rPr lang="en-US" altLang="en-US" dirty="0"/>
              <a:t>(</a:t>
            </a:r>
            <a:r>
              <a:rPr lang="en-US" altLang="zh-CN" i="1" dirty="0"/>
              <a:t>quantity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from </a:t>
            </a:r>
            <a:r>
              <a:rPr lang="en-US" altLang="en-US" i="1" dirty="0"/>
              <a:t>sales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/>
              <a:t>group by cube</a:t>
            </a:r>
            <a:r>
              <a:rPr lang="en-US" altLang="en-US" dirty="0"/>
              <a:t>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The function </a:t>
            </a:r>
            <a:r>
              <a:rPr lang="en-US" altLang="en-US" b="1" dirty="0"/>
              <a:t>grouping()</a:t>
            </a:r>
            <a:r>
              <a:rPr lang="en-US" altLang="en-US" dirty="0"/>
              <a:t> can be applied on an attribute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Returns 1 if the value is a null value representing all,  </a:t>
            </a:r>
            <a:br>
              <a:rPr lang="en-US" altLang="en-US" dirty="0"/>
            </a:br>
            <a:r>
              <a:rPr lang="en-US" altLang="en-US" dirty="0"/>
              <a:t>and returns 0 in all other cases. 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	</a:t>
            </a:r>
            <a:r>
              <a:rPr lang="en-US" b="1" dirty="0"/>
              <a:t>select case when grouping</a:t>
            </a:r>
            <a:r>
              <a:rPr lang="en-US" dirty="0"/>
              <a:t>(</a:t>
            </a:r>
            <a:r>
              <a:rPr lang="en-US" i="1" dirty="0" err="1"/>
              <a:t>item_name</a:t>
            </a:r>
            <a:r>
              <a:rPr lang="en-US" dirty="0"/>
              <a:t>) = 1 </a:t>
            </a:r>
            <a:r>
              <a:rPr lang="en-US" b="1" dirty="0"/>
              <a:t>then </a:t>
            </a:r>
            <a:r>
              <a:rPr lang="en-US" dirty="0"/>
              <a:t>'</a:t>
            </a:r>
            <a:r>
              <a:rPr lang="en-US" b="1" dirty="0"/>
              <a:t>all</a:t>
            </a:r>
            <a:r>
              <a:rPr lang="en-US" dirty="0"/>
              <a:t>’</a:t>
            </a:r>
            <a:br>
              <a:rPr lang="en-US" dirty="0"/>
            </a:br>
            <a:r>
              <a:rPr lang="en-US" dirty="0"/>
              <a:t>                          </a:t>
            </a:r>
            <a:r>
              <a:rPr lang="en-US" b="1" dirty="0"/>
              <a:t>else </a:t>
            </a:r>
            <a:r>
              <a:rPr lang="en-US" i="1" dirty="0" err="1"/>
              <a:t>item_name</a:t>
            </a:r>
            <a:r>
              <a:rPr lang="en-US" i="1" dirty="0"/>
              <a:t> </a:t>
            </a:r>
            <a:r>
              <a:rPr lang="en-US" b="1" dirty="0"/>
              <a:t>end as </a:t>
            </a:r>
            <a:r>
              <a:rPr lang="en-US" i="1" dirty="0" err="1"/>
              <a:t>item_name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       </a:t>
            </a:r>
            <a:r>
              <a:rPr lang="en-US" b="1" dirty="0"/>
              <a:t>case when grouping</a:t>
            </a:r>
            <a:r>
              <a:rPr lang="en-US" dirty="0"/>
              <a:t>(</a:t>
            </a:r>
            <a:r>
              <a:rPr lang="en-US" i="1" dirty="0"/>
              <a:t>color</a:t>
            </a:r>
            <a:r>
              <a:rPr lang="en-US" dirty="0"/>
              <a:t>) = 1 </a:t>
            </a:r>
            <a:r>
              <a:rPr lang="en-US" b="1" dirty="0"/>
              <a:t>then </a:t>
            </a:r>
            <a:r>
              <a:rPr lang="en-US" dirty="0"/>
              <a:t>'</a:t>
            </a:r>
            <a:r>
              <a:rPr lang="en-US" b="1" dirty="0"/>
              <a:t>all</a:t>
            </a:r>
            <a:r>
              <a:rPr lang="en-US" dirty="0"/>
              <a:t>’</a:t>
            </a:r>
            <a:br>
              <a:rPr lang="en-US" dirty="0"/>
            </a:br>
            <a:r>
              <a:rPr lang="en-US" dirty="0"/>
              <a:t>                          </a:t>
            </a:r>
            <a:r>
              <a:rPr lang="en-US" b="1" dirty="0"/>
              <a:t>else </a:t>
            </a:r>
            <a:r>
              <a:rPr lang="en-US" i="1" dirty="0"/>
              <a:t>color </a:t>
            </a:r>
            <a:r>
              <a:rPr lang="en-US" b="1" dirty="0"/>
              <a:t>end as </a:t>
            </a:r>
            <a:r>
              <a:rPr lang="en-US" i="1" dirty="0"/>
              <a:t>color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       '</a:t>
            </a:r>
            <a:r>
              <a:rPr lang="en-US" b="1" dirty="0"/>
              <a:t>all</a:t>
            </a:r>
            <a:r>
              <a:rPr lang="en-US" dirty="0"/>
              <a:t>' </a:t>
            </a:r>
            <a:r>
              <a:rPr lang="en-US" b="1" dirty="0"/>
              <a:t>as </a:t>
            </a:r>
            <a:r>
              <a:rPr lang="en-US" i="1" dirty="0" err="1"/>
              <a:t>clothes</a:t>
            </a:r>
            <a:r>
              <a:rPr lang="en-US" altLang="en-US" i="1" dirty="0" err="1"/>
              <a:t>_</a:t>
            </a:r>
            <a:r>
              <a:rPr lang="en-US" i="1" dirty="0" err="1"/>
              <a:t>size</a:t>
            </a:r>
            <a:r>
              <a:rPr lang="en-US" dirty="0"/>
              <a:t>, </a:t>
            </a:r>
            <a:r>
              <a:rPr lang="en-US" b="1" dirty="0"/>
              <a:t>sum</a:t>
            </a:r>
            <a:r>
              <a:rPr lang="en-US" dirty="0"/>
              <a:t>(</a:t>
            </a:r>
            <a:r>
              <a:rPr lang="en-US" i="1" dirty="0"/>
              <a:t>quantity</a:t>
            </a:r>
            <a:r>
              <a:rPr lang="en-US" dirty="0"/>
              <a:t>) </a:t>
            </a:r>
            <a:r>
              <a:rPr lang="en-US" b="1" dirty="0"/>
              <a:t>as </a:t>
            </a:r>
            <a:r>
              <a:rPr lang="en-US" i="1" dirty="0"/>
              <a:t>quantity</a:t>
            </a:r>
            <a:br>
              <a:rPr lang="en-US" i="1" dirty="0"/>
            </a:br>
            <a:r>
              <a:rPr lang="en-US" b="1" dirty="0"/>
              <a:t>from </a:t>
            </a:r>
            <a:r>
              <a:rPr lang="en-US" i="1" dirty="0"/>
              <a:t>sales</a:t>
            </a:r>
            <a:br>
              <a:rPr lang="en-US" i="1" dirty="0"/>
            </a:br>
            <a:r>
              <a:rPr lang="en-US" b="1" dirty="0"/>
              <a:t>group by cube</a:t>
            </a:r>
            <a:r>
              <a:rPr lang="en-US" dirty="0"/>
              <a:t>(</a:t>
            </a:r>
            <a:r>
              <a:rPr lang="en-US" i="1" dirty="0" err="1"/>
              <a:t>item</a:t>
            </a:r>
            <a:r>
              <a:rPr lang="en-US" altLang="en-US" i="1" dirty="0" err="1"/>
              <a:t>_</a:t>
            </a:r>
            <a:r>
              <a:rPr lang="en-US" i="1" dirty="0" err="1"/>
              <a:t>name</a:t>
            </a:r>
            <a:r>
              <a:rPr lang="en-US" dirty="0"/>
              <a:t>, </a:t>
            </a:r>
            <a:r>
              <a:rPr lang="en-US" i="1" dirty="0"/>
              <a:t>color</a:t>
            </a:r>
            <a:r>
              <a:rPr lang="en-US" dirty="0"/>
              <a:t>); </a:t>
            </a:r>
            <a:br>
              <a:rPr lang="en-US" dirty="0"/>
            </a:br>
            <a:endParaRPr lang="en-US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Online Analytical Processing Operations</a:t>
            </a:r>
          </a:p>
        </p:txBody>
      </p:sp>
      <p:sp>
        <p:nvSpPr>
          <p:cNvPr id="7475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29131"/>
            <a:ext cx="7843058" cy="232650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Can use the function </a:t>
            </a:r>
            <a:r>
              <a:rPr lang="en-US" altLang="en-US" b="1" dirty="0"/>
              <a:t>decode()</a:t>
            </a:r>
            <a:r>
              <a:rPr lang="en-US" altLang="en-US" dirty="0"/>
              <a:t> in the </a:t>
            </a:r>
            <a:r>
              <a:rPr lang="en-US" altLang="en-US" b="1" dirty="0"/>
              <a:t>select</a:t>
            </a:r>
            <a:r>
              <a:rPr lang="en-US" altLang="en-US" dirty="0"/>
              <a:t> clause to replace such nulls by </a:t>
            </a:r>
            <a:br>
              <a:rPr lang="en-US" altLang="en-US" dirty="0"/>
            </a:br>
            <a:r>
              <a:rPr lang="en-US" altLang="en-US" dirty="0"/>
              <a:t>a value such as </a:t>
            </a:r>
            <a:r>
              <a:rPr lang="en-US" altLang="en-US" b="1" dirty="0"/>
              <a:t>all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E.g., replace </a:t>
            </a:r>
            <a:r>
              <a:rPr lang="en-US" altLang="en-US" i="1" dirty="0" err="1"/>
              <a:t>item_name</a:t>
            </a:r>
            <a:r>
              <a:rPr lang="en-US" altLang="en-US" i="1" dirty="0"/>
              <a:t> </a:t>
            </a:r>
            <a:r>
              <a:rPr lang="en-US" altLang="en-US" dirty="0"/>
              <a:t> in first query by </a:t>
            </a:r>
            <a:br>
              <a:rPr lang="en-US" altLang="en-US" dirty="0"/>
            </a:br>
            <a:r>
              <a:rPr lang="en-US" altLang="en-US" dirty="0"/>
              <a:t>   </a:t>
            </a:r>
            <a:r>
              <a:rPr lang="en-US" altLang="en-US" b="1" dirty="0"/>
              <a:t>decode</a:t>
            </a:r>
            <a:r>
              <a:rPr lang="en-US" altLang="en-US" dirty="0"/>
              <a:t>( </a:t>
            </a:r>
            <a:r>
              <a:rPr lang="en-US" altLang="en-US" b="1" dirty="0"/>
              <a:t>grouping</a:t>
            </a:r>
            <a:r>
              <a:rPr lang="en-US" altLang="en-US" dirty="0"/>
              <a:t>(</a:t>
            </a:r>
            <a:r>
              <a:rPr lang="en-US" altLang="en-US" dirty="0" err="1"/>
              <a:t>item</a:t>
            </a:r>
            <a:r>
              <a:rPr lang="en-US" altLang="en-US" i="1" dirty="0" err="1"/>
              <a:t>_name</a:t>
            </a:r>
            <a:r>
              <a:rPr lang="en-US" altLang="en-US" dirty="0"/>
              <a:t>), 1, </a:t>
            </a:r>
            <a:r>
              <a:rPr lang="ja-JP" altLang="en-US" dirty="0"/>
              <a:t>‘</a:t>
            </a:r>
            <a:r>
              <a:rPr lang="en-US" altLang="ja-JP" dirty="0"/>
              <a:t>all</a:t>
            </a:r>
            <a:r>
              <a:rPr lang="ja-JP" altLang="en-US" dirty="0"/>
              <a:t>’</a:t>
            </a:r>
            <a:r>
              <a:rPr lang="en-US" altLang="ja-JP" dirty="0"/>
              <a:t>, </a:t>
            </a:r>
            <a:r>
              <a:rPr lang="en-US" altLang="ja-JP" i="1" dirty="0" err="1"/>
              <a:t>item_name</a:t>
            </a:r>
            <a:r>
              <a:rPr lang="en-US" altLang="ja-JP" dirty="0"/>
              <a:t>)</a:t>
            </a:r>
            <a:endParaRPr lang="en-US" altLang="ja-JP" b="1" dirty="0"/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DC92F-051E-4931-AE98-710CC8D65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9010B-DD64-4B9D-880B-CE658D883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Data analytics</a:t>
            </a:r>
            <a:r>
              <a:rPr lang="en-IN" dirty="0"/>
              <a:t>: the processing of data to infer patterns, correlations, or models for prediction</a:t>
            </a:r>
          </a:p>
          <a:p>
            <a:r>
              <a:rPr lang="en-IN" dirty="0"/>
              <a:t>Primarily used to make business decisions</a:t>
            </a:r>
          </a:p>
          <a:p>
            <a:pPr lvl="1"/>
            <a:r>
              <a:rPr lang="en-IN" dirty="0"/>
              <a:t>Per individual customer</a:t>
            </a:r>
          </a:p>
          <a:p>
            <a:pPr lvl="2"/>
            <a:r>
              <a:rPr lang="en-IN" dirty="0"/>
              <a:t>E.g., what product to suggest for purchase</a:t>
            </a:r>
          </a:p>
          <a:p>
            <a:pPr lvl="1"/>
            <a:r>
              <a:rPr lang="en-IN" dirty="0"/>
              <a:t>Across all customers</a:t>
            </a:r>
          </a:p>
          <a:p>
            <a:pPr lvl="2"/>
            <a:r>
              <a:rPr lang="en-IN" dirty="0"/>
              <a:t>E.g., what products to manufacture/stock, in what quantity</a:t>
            </a:r>
          </a:p>
          <a:p>
            <a:r>
              <a:rPr lang="en-IN" dirty="0"/>
              <a:t>Critical for businesses today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59526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Extended Aggregation (Cont.)</a:t>
            </a:r>
          </a:p>
        </p:txBody>
      </p:sp>
      <p:sp>
        <p:nvSpPr>
          <p:cNvPr id="75778" name="Rectangle 3"/>
          <p:cNvSpPr>
            <a:spLocks noGrp="1" noChangeArrowheads="1"/>
          </p:cNvSpPr>
          <p:nvPr>
            <p:ph idx="1"/>
          </p:nvPr>
        </p:nvSpPr>
        <p:spPr>
          <a:xfrm>
            <a:off x="692459" y="1129131"/>
            <a:ext cx="7845277" cy="53679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The </a:t>
            </a:r>
            <a:r>
              <a:rPr lang="en-US" altLang="en-US" b="1" dirty="0"/>
              <a:t>rollup</a:t>
            </a:r>
            <a:r>
              <a:rPr lang="en-US" altLang="en-US" dirty="0"/>
              <a:t> construct generates union on every prefix of specified list of attributes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	</a:t>
            </a:r>
            <a:r>
              <a:rPr lang="en-US" altLang="en-US" b="1" dirty="0"/>
              <a:t>select </a:t>
            </a:r>
            <a:r>
              <a:rPr lang="en-US" altLang="en-US" i="1" dirty="0" err="1"/>
              <a:t>item_name</a:t>
            </a:r>
            <a:r>
              <a:rPr lang="en-US" altLang="en-US" dirty="0"/>
              <a:t>, </a:t>
            </a:r>
            <a:r>
              <a:rPr lang="en-US" altLang="en-US" i="1" dirty="0"/>
              <a:t>color</a:t>
            </a:r>
            <a:r>
              <a:rPr lang="en-US" altLang="en-US" dirty="0"/>
              <a:t>, </a:t>
            </a:r>
            <a:r>
              <a:rPr lang="en-US" altLang="en-US" i="1" dirty="0" err="1"/>
              <a:t>clothes_size</a:t>
            </a:r>
            <a:r>
              <a:rPr lang="en-US" altLang="en-US" dirty="0"/>
              <a:t>, </a:t>
            </a:r>
            <a:r>
              <a:rPr lang="en-US" altLang="en-US" b="1" dirty="0"/>
              <a:t>sum</a:t>
            </a:r>
            <a:r>
              <a:rPr lang="en-US" altLang="en-US" dirty="0"/>
              <a:t>(</a:t>
            </a:r>
            <a:r>
              <a:rPr lang="en-US" altLang="en-US" i="1" dirty="0"/>
              <a:t>quantity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from </a:t>
            </a:r>
            <a:r>
              <a:rPr lang="en-US" altLang="en-US" i="1" dirty="0"/>
              <a:t>sales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/>
              <a:t>group by rollup</a:t>
            </a:r>
            <a:r>
              <a:rPr lang="en-US" altLang="en-US" dirty="0"/>
              <a:t>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color, </a:t>
            </a:r>
            <a:r>
              <a:rPr lang="en-US" altLang="en-US" i="1" dirty="0" err="1"/>
              <a:t>clothes_size</a:t>
            </a:r>
            <a:r>
              <a:rPr lang="en-US" altLang="en-US" dirty="0"/>
              <a:t>)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Generates union of four groupings: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	       { 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color, </a:t>
            </a:r>
            <a:r>
              <a:rPr lang="en-US" altLang="en-US" i="1" dirty="0" err="1"/>
              <a:t>clothes_size</a:t>
            </a:r>
            <a:r>
              <a:rPr lang="en-US" altLang="en-US" dirty="0"/>
              <a:t>), 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</a:t>
            </a:r>
            <a:r>
              <a:rPr lang="en-US" altLang="en-US" dirty="0"/>
              <a:t>), (</a:t>
            </a:r>
            <a:r>
              <a:rPr lang="en-US" altLang="en-US" i="1" dirty="0" err="1"/>
              <a:t>item_name</a:t>
            </a:r>
            <a:r>
              <a:rPr lang="en-US" altLang="en-US" dirty="0"/>
              <a:t>), ( ) }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Rollup can be used to generate aggregates at multiple levels of a</a:t>
            </a:r>
            <a:br>
              <a:rPr lang="en-US" altLang="en-US" dirty="0"/>
            </a:br>
            <a:r>
              <a:rPr lang="en-US" altLang="en-US" dirty="0"/>
              <a:t>hierarchy.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E.g., suppose table </a:t>
            </a:r>
            <a:r>
              <a:rPr lang="en-US" altLang="en-US" i="1" dirty="0" err="1"/>
              <a:t>itemcategory</a:t>
            </a:r>
            <a:r>
              <a:rPr lang="en-US" altLang="en-US" dirty="0"/>
              <a:t>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category</a:t>
            </a:r>
            <a:r>
              <a:rPr lang="en-US" altLang="en-US" dirty="0"/>
              <a:t>) gives the category of each item. Then  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	           </a:t>
            </a:r>
            <a:r>
              <a:rPr lang="en-US" altLang="en-US" b="1" dirty="0"/>
              <a:t>select </a:t>
            </a:r>
            <a:r>
              <a:rPr lang="en-US" altLang="en-US" i="1" dirty="0"/>
              <a:t>category, </a:t>
            </a:r>
            <a:r>
              <a:rPr lang="en-US" altLang="en-US" i="1" dirty="0" err="1"/>
              <a:t>item_name</a:t>
            </a:r>
            <a:r>
              <a:rPr lang="en-US" altLang="en-US" dirty="0"/>
              <a:t>, </a:t>
            </a:r>
            <a:r>
              <a:rPr lang="en-US" altLang="en-US" b="1" dirty="0"/>
              <a:t>sum</a:t>
            </a:r>
            <a:r>
              <a:rPr lang="en-US" altLang="en-US" dirty="0"/>
              <a:t>(</a:t>
            </a:r>
            <a:r>
              <a:rPr lang="en-US" altLang="en-US" i="1" dirty="0"/>
              <a:t>quantity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/>
              <a:t>           </a:t>
            </a:r>
            <a:r>
              <a:rPr lang="en-US" altLang="en-US" b="1" dirty="0"/>
              <a:t>from </a:t>
            </a:r>
            <a:r>
              <a:rPr lang="en-US" altLang="en-US" i="1" dirty="0"/>
              <a:t>sales, </a:t>
            </a:r>
            <a:r>
              <a:rPr lang="en-US" altLang="en-US" i="1" dirty="0" err="1"/>
              <a:t>itemcategory</a:t>
            </a:r>
            <a:br>
              <a:rPr lang="en-US" altLang="en-US" dirty="0"/>
            </a:br>
            <a:r>
              <a:rPr lang="en-US" altLang="en-US" dirty="0"/>
              <a:t>           </a:t>
            </a:r>
            <a:r>
              <a:rPr lang="en-US" altLang="en-US" b="1" dirty="0"/>
              <a:t>where </a:t>
            </a:r>
            <a:r>
              <a:rPr lang="en-US" altLang="en-US" i="1" dirty="0" err="1"/>
              <a:t>sales.item_name</a:t>
            </a:r>
            <a:r>
              <a:rPr lang="en-US" altLang="en-US" i="1" dirty="0"/>
              <a:t> = </a:t>
            </a:r>
            <a:r>
              <a:rPr lang="en-US" altLang="en-US" i="1" dirty="0" err="1"/>
              <a:t>itemcategory.item_name</a:t>
            </a:r>
            <a:br>
              <a:rPr lang="en-US" altLang="en-US" dirty="0"/>
            </a:br>
            <a:r>
              <a:rPr lang="en-US" altLang="en-US" dirty="0"/>
              <a:t>           </a:t>
            </a:r>
            <a:r>
              <a:rPr lang="en-US" altLang="en-US" b="1" dirty="0"/>
              <a:t>group by rollup</a:t>
            </a:r>
            <a:r>
              <a:rPr lang="en-US" altLang="en-US" dirty="0"/>
              <a:t>(</a:t>
            </a:r>
            <a:r>
              <a:rPr lang="en-US" altLang="en-US" i="1" dirty="0"/>
              <a:t>category, </a:t>
            </a:r>
            <a:r>
              <a:rPr lang="en-US" altLang="en-US" i="1" dirty="0" err="1"/>
              <a:t>item_name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	would give a hierarchical summary by </a:t>
            </a:r>
            <a:r>
              <a:rPr lang="en-US" altLang="en-US" i="1" dirty="0" err="1"/>
              <a:t>item_name</a:t>
            </a:r>
            <a:r>
              <a:rPr lang="en-US" altLang="en-US" i="1" dirty="0"/>
              <a:t> </a:t>
            </a:r>
            <a:r>
              <a:rPr lang="en-US" altLang="en-US" dirty="0"/>
              <a:t>and by </a:t>
            </a:r>
            <a:r>
              <a:rPr lang="en-US" altLang="en-US" i="1" dirty="0"/>
              <a:t>category.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Extended Aggregation (Cont.)</a:t>
            </a:r>
          </a:p>
        </p:txBody>
      </p:sp>
      <p:sp>
        <p:nvSpPr>
          <p:cNvPr id="76802" name="Rectangle 3"/>
          <p:cNvSpPr>
            <a:spLocks noGrp="1" noChangeArrowheads="1"/>
          </p:cNvSpPr>
          <p:nvPr>
            <p:ph idx="1"/>
          </p:nvPr>
        </p:nvSpPr>
        <p:spPr>
          <a:xfrm>
            <a:off x="694678" y="1102497"/>
            <a:ext cx="7843058" cy="5123642"/>
          </a:xfrm>
        </p:spPr>
        <p:txBody>
          <a:bodyPr/>
          <a:lstStyle/>
          <a:p>
            <a:r>
              <a:rPr lang="en-US" altLang="en-US" dirty="0"/>
              <a:t>Multiple rollups and cubes can be used in a single group by clause</a:t>
            </a:r>
          </a:p>
          <a:p>
            <a:pPr lvl="1"/>
            <a:r>
              <a:rPr lang="en-US" altLang="en-US" dirty="0"/>
              <a:t>Each generates set of group by lists, cross product of sets gives overall set of group by lists</a:t>
            </a:r>
          </a:p>
          <a:p>
            <a:r>
              <a:rPr lang="en-US" altLang="en-US" dirty="0"/>
              <a:t>E.g., 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	        </a:t>
            </a:r>
            <a:r>
              <a:rPr lang="en-US" altLang="en-US" b="1" dirty="0"/>
              <a:t>select 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color, </a:t>
            </a:r>
            <a:r>
              <a:rPr lang="en-US" altLang="zh-CN" i="1" dirty="0" err="1"/>
              <a:t>clothes_size</a:t>
            </a:r>
            <a:r>
              <a:rPr lang="en-US" altLang="en-US" dirty="0"/>
              <a:t>, </a:t>
            </a:r>
            <a:r>
              <a:rPr lang="en-US" altLang="en-US" b="1" dirty="0"/>
              <a:t>sum</a:t>
            </a:r>
            <a:r>
              <a:rPr lang="en-US" altLang="en-US" dirty="0"/>
              <a:t>(</a:t>
            </a:r>
            <a:r>
              <a:rPr lang="en-US" altLang="zh-CN" i="1" dirty="0"/>
              <a:t>quantity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/>
              <a:t>        </a:t>
            </a:r>
            <a:r>
              <a:rPr lang="en-US" altLang="en-US" b="1" dirty="0"/>
              <a:t>from </a:t>
            </a:r>
            <a:r>
              <a:rPr lang="en-US" altLang="en-US" i="1" dirty="0"/>
              <a:t>sales</a:t>
            </a:r>
            <a:br>
              <a:rPr lang="en-US" altLang="en-US" dirty="0"/>
            </a:br>
            <a:r>
              <a:rPr lang="en-US" altLang="en-US" dirty="0"/>
              <a:t>        </a:t>
            </a:r>
            <a:r>
              <a:rPr lang="en-US" altLang="en-US" b="1" dirty="0"/>
              <a:t>group by rollup</a:t>
            </a:r>
            <a:r>
              <a:rPr lang="en-US" altLang="en-US" dirty="0"/>
              <a:t>(</a:t>
            </a:r>
            <a:r>
              <a:rPr lang="en-US" altLang="en-US" i="1" dirty="0" err="1"/>
              <a:t>item_name</a:t>
            </a:r>
            <a:r>
              <a:rPr lang="en-US" altLang="en-US" dirty="0"/>
              <a:t>), </a:t>
            </a:r>
            <a:r>
              <a:rPr lang="en-US" altLang="en-US" b="1" dirty="0"/>
              <a:t>rollup</a:t>
            </a:r>
            <a:r>
              <a:rPr lang="en-US" altLang="en-US" dirty="0"/>
              <a:t>(</a:t>
            </a:r>
            <a:r>
              <a:rPr lang="en-US" altLang="en-US" i="1" dirty="0"/>
              <a:t>color, </a:t>
            </a:r>
            <a:r>
              <a:rPr lang="en-US" altLang="zh-CN" i="1" dirty="0" err="1"/>
              <a:t>clothes_size</a:t>
            </a:r>
            <a:r>
              <a:rPr lang="en-US" altLang="en-US" dirty="0"/>
              <a:t>)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generates the groupings 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  {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()} X {(color, </a:t>
            </a:r>
            <a:r>
              <a:rPr lang="en-US" altLang="zh-CN" i="1" dirty="0" err="1"/>
              <a:t>clothes_size</a:t>
            </a:r>
            <a:r>
              <a:rPr lang="en-US" altLang="en-US" i="1" dirty="0"/>
              <a:t>), (color), ()} </a:t>
            </a: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dirty="0"/>
              <a:t>	        = { 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color, </a:t>
            </a:r>
            <a:r>
              <a:rPr lang="en-US" altLang="zh-CN" i="1" dirty="0" err="1"/>
              <a:t>clothes_size</a:t>
            </a:r>
            <a:r>
              <a:rPr lang="en-US" altLang="en-US" dirty="0"/>
              <a:t>), 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</a:t>
            </a:r>
            <a:r>
              <a:rPr lang="en-US" altLang="en-US" dirty="0"/>
              <a:t>), (</a:t>
            </a:r>
            <a:r>
              <a:rPr lang="en-US" altLang="en-US" i="1" dirty="0" err="1"/>
              <a:t>item_name</a:t>
            </a:r>
            <a:r>
              <a:rPr lang="en-US" altLang="en-US" dirty="0"/>
              <a:t>), </a:t>
            </a:r>
            <a:br>
              <a:rPr lang="en-US" altLang="en-US" dirty="0"/>
            </a:br>
            <a:r>
              <a:rPr lang="en-US" altLang="en-US" dirty="0"/>
              <a:t>             (</a:t>
            </a:r>
            <a:r>
              <a:rPr lang="en-US" altLang="en-US" i="1" dirty="0"/>
              <a:t>color, </a:t>
            </a:r>
            <a:r>
              <a:rPr lang="en-US" altLang="zh-CN" i="1" dirty="0" err="1"/>
              <a:t>clothes_size</a:t>
            </a:r>
            <a:r>
              <a:rPr lang="en-US" altLang="en-US" dirty="0"/>
              <a:t>), (</a:t>
            </a:r>
            <a:r>
              <a:rPr lang="en-US" altLang="en-US" i="1" dirty="0"/>
              <a:t>color</a:t>
            </a:r>
            <a:r>
              <a:rPr lang="en-US" altLang="en-US" dirty="0"/>
              <a:t>), ( ) }</a:t>
            </a:r>
          </a:p>
          <a:p>
            <a:r>
              <a:rPr lang="en-US" b="1" dirty="0"/>
              <a:t>select </a:t>
            </a:r>
            <a:r>
              <a:rPr lang="en-US" i="1" dirty="0" err="1"/>
              <a:t>item_name</a:t>
            </a:r>
            <a:r>
              <a:rPr lang="en-US" dirty="0"/>
              <a:t>, </a:t>
            </a:r>
            <a:r>
              <a:rPr lang="en-US" i="1" dirty="0"/>
              <a:t>color</a:t>
            </a:r>
            <a:r>
              <a:rPr lang="en-US" dirty="0"/>
              <a:t>, </a:t>
            </a:r>
            <a:r>
              <a:rPr lang="en-US" i="1" dirty="0" err="1"/>
              <a:t>clothes_size</a:t>
            </a:r>
            <a:r>
              <a:rPr lang="en-US" dirty="0"/>
              <a:t>, </a:t>
            </a:r>
            <a:r>
              <a:rPr lang="en-US" b="1" dirty="0"/>
              <a:t>sum</a:t>
            </a:r>
            <a:r>
              <a:rPr lang="en-US" dirty="0"/>
              <a:t>(</a:t>
            </a:r>
            <a:r>
              <a:rPr lang="en-US" i="1" dirty="0"/>
              <a:t>quantity</a:t>
            </a:r>
            <a:r>
              <a:rPr lang="en-US" dirty="0"/>
              <a:t>)</a:t>
            </a:r>
            <a:br>
              <a:rPr lang="en-US" dirty="0"/>
            </a:br>
            <a:r>
              <a:rPr lang="en-US" b="1" dirty="0"/>
              <a:t>from </a:t>
            </a:r>
            <a:r>
              <a:rPr lang="en-US" i="1" dirty="0"/>
              <a:t>sales</a:t>
            </a:r>
            <a:br>
              <a:rPr lang="en-US" i="1" dirty="0"/>
            </a:br>
            <a:r>
              <a:rPr lang="en-US" b="1" dirty="0"/>
              <a:t>group by grouping sets </a:t>
            </a:r>
            <a:r>
              <a:rPr lang="en-US" dirty="0"/>
              <a:t>((</a:t>
            </a:r>
            <a:r>
              <a:rPr lang="en-US" i="1" dirty="0"/>
              <a:t>color</a:t>
            </a:r>
            <a:r>
              <a:rPr lang="en-US" dirty="0"/>
              <a:t>, </a:t>
            </a:r>
            <a:r>
              <a:rPr lang="en-US" i="1" dirty="0" err="1"/>
              <a:t>clothes_size</a:t>
            </a:r>
            <a:r>
              <a:rPr lang="en-US" dirty="0"/>
              <a:t>), </a:t>
            </a:r>
            <a:br>
              <a:rPr lang="en-US" dirty="0"/>
            </a:br>
            <a:r>
              <a:rPr lang="en-US" dirty="0"/>
              <a:t>                                           (</a:t>
            </a:r>
            <a:r>
              <a:rPr lang="en-US" i="1" dirty="0" err="1"/>
              <a:t>clothes_size</a:t>
            </a:r>
            <a:r>
              <a:rPr lang="en-US" dirty="0"/>
              <a:t>, </a:t>
            </a:r>
            <a:r>
              <a:rPr lang="en-US" i="1" dirty="0" err="1"/>
              <a:t>item_name</a:t>
            </a:r>
            <a:r>
              <a:rPr lang="en-US" dirty="0"/>
              <a:t>)); </a:t>
            </a:r>
            <a:br>
              <a:rPr lang="en-US" dirty="0"/>
            </a:br>
            <a:endParaRPr lang="en-US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OLAP Implementation</a:t>
            </a:r>
          </a:p>
        </p:txBody>
      </p:sp>
      <p:sp>
        <p:nvSpPr>
          <p:cNvPr id="78850" name="Rectangle 3"/>
          <p:cNvSpPr>
            <a:spLocks noGrp="1" noChangeArrowheads="1"/>
          </p:cNvSpPr>
          <p:nvPr>
            <p:ph idx="1"/>
          </p:nvPr>
        </p:nvSpPr>
        <p:spPr>
          <a:xfrm>
            <a:off x="694678" y="1102497"/>
            <a:ext cx="7843058" cy="5367972"/>
          </a:xfrm>
        </p:spPr>
        <p:txBody>
          <a:bodyPr/>
          <a:lstStyle/>
          <a:p>
            <a:r>
              <a:rPr lang="en-US" altLang="en-US" dirty="0"/>
              <a:t>The earliest OLAP systems used multidimensional arrays in memory to store data cubes, and are referred to as </a:t>
            </a:r>
            <a:r>
              <a:rPr lang="en-US" altLang="en-US" b="1" dirty="0">
                <a:solidFill>
                  <a:srgbClr val="000099"/>
                </a:solidFill>
              </a:rPr>
              <a:t>multidimensional OLAP (MOLAP)</a:t>
            </a:r>
            <a:r>
              <a:rPr lang="en-US" altLang="en-US" dirty="0"/>
              <a:t> systems.</a:t>
            </a:r>
          </a:p>
          <a:p>
            <a:r>
              <a:rPr lang="en-US" altLang="en-US" dirty="0"/>
              <a:t>OLAP implementations using only relational database features are called </a:t>
            </a:r>
            <a:r>
              <a:rPr lang="en-US" altLang="en-US" b="1" dirty="0">
                <a:solidFill>
                  <a:srgbClr val="000099"/>
                </a:solidFill>
              </a:rPr>
              <a:t>relational OLAP (ROLAP)</a:t>
            </a:r>
            <a:r>
              <a:rPr lang="en-US" altLang="en-US" dirty="0"/>
              <a:t> systems</a:t>
            </a:r>
          </a:p>
          <a:p>
            <a:r>
              <a:rPr lang="en-US" altLang="en-US" dirty="0"/>
              <a:t>Hybrid systems, which store some summaries in memory and store the base data and other summaries in a relational database, are called </a:t>
            </a:r>
            <a:r>
              <a:rPr lang="en-US" altLang="en-US" b="1" dirty="0">
                <a:solidFill>
                  <a:srgbClr val="000099"/>
                </a:solidFill>
              </a:rPr>
              <a:t>hybrid OLAP (HOLAP)</a:t>
            </a:r>
            <a:r>
              <a:rPr lang="en-US" altLang="en-US" b="1" dirty="0"/>
              <a:t> </a:t>
            </a:r>
            <a:r>
              <a:rPr lang="en-US" altLang="en-US" dirty="0"/>
              <a:t>systems.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OLAP Implementation (Cont.)</a:t>
            </a:r>
          </a:p>
        </p:txBody>
      </p:sp>
      <p:sp>
        <p:nvSpPr>
          <p:cNvPr id="79874" name="Rectangle 3"/>
          <p:cNvSpPr>
            <a:spLocks noGrp="1" noChangeArrowheads="1"/>
          </p:cNvSpPr>
          <p:nvPr>
            <p:ph idx="1"/>
          </p:nvPr>
        </p:nvSpPr>
        <p:spPr>
          <a:xfrm>
            <a:off x="694678" y="1129130"/>
            <a:ext cx="7843058" cy="53679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Early OLAP systems precomputed </a:t>
            </a:r>
            <a:r>
              <a:rPr lang="en-US" altLang="en-US" i="1" dirty="0"/>
              <a:t>all</a:t>
            </a:r>
            <a:r>
              <a:rPr lang="en-US" altLang="en-US" dirty="0"/>
              <a:t> possible aggregates in order to provide online response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Space and time requirements for doing so can be very high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2</a:t>
            </a:r>
            <a:r>
              <a:rPr lang="en-US" altLang="en-US" baseline="30000" dirty="0"/>
              <a:t>n</a:t>
            </a:r>
            <a:r>
              <a:rPr lang="en-US" altLang="en-US" dirty="0"/>
              <a:t> combinations of </a:t>
            </a:r>
            <a:r>
              <a:rPr lang="en-US" altLang="en-US" b="1" dirty="0"/>
              <a:t>group by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It suffices to precompute some aggregates, and compute others on demand from one of the precomputed aggregates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Can compute aggregate on 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</a:t>
            </a:r>
            <a:r>
              <a:rPr lang="en-US" altLang="en-US" dirty="0"/>
              <a:t>) from an aggregate on 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color, </a:t>
            </a:r>
            <a:r>
              <a:rPr lang="en-US" altLang="zh-CN" i="1" dirty="0" err="1"/>
              <a:t>clothes_size</a:t>
            </a:r>
            <a:r>
              <a:rPr lang="en-US" altLang="en-US" dirty="0"/>
              <a:t>) </a:t>
            </a:r>
          </a:p>
          <a:p>
            <a:pPr lvl="3">
              <a:lnSpc>
                <a:spcPct val="90000"/>
              </a:lnSpc>
            </a:pPr>
            <a:r>
              <a:rPr lang="en-US" altLang="en-US" dirty="0"/>
              <a:t>For all but a few </a:t>
            </a:r>
            <a:r>
              <a:rPr lang="ja-JP" altLang="en-US" dirty="0"/>
              <a:t>“</a:t>
            </a:r>
            <a:r>
              <a:rPr lang="en-US" altLang="ja-JP" dirty="0"/>
              <a:t>non-decomposable</a:t>
            </a:r>
            <a:r>
              <a:rPr lang="ja-JP" altLang="en-US" dirty="0"/>
              <a:t>”</a:t>
            </a:r>
            <a:r>
              <a:rPr lang="en-US" altLang="ja-JP" dirty="0"/>
              <a:t> aggregates such as </a:t>
            </a:r>
            <a:r>
              <a:rPr lang="en-US" altLang="ja-JP" i="1" dirty="0"/>
              <a:t>median</a:t>
            </a:r>
            <a:endParaRPr lang="en-US" altLang="ja-JP" dirty="0"/>
          </a:p>
          <a:p>
            <a:pPr lvl="3">
              <a:lnSpc>
                <a:spcPct val="90000"/>
              </a:lnSpc>
            </a:pPr>
            <a:r>
              <a:rPr lang="en-US" altLang="en-US" dirty="0"/>
              <a:t>is cheaper than computing it from scratch </a:t>
            </a:r>
            <a:endParaRPr lang="en-US" altLang="en-US" i="1" dirty="0"/>
          </a:p>
          <a:p>
            <a:pPr>
              <a:lnSpc>
                <a:spcPct val="90000"/>
              </a:lnSpc>
            </a:pPr>
            <a:r>
              <a:rPr lang="en-US" altLang="en-US" dirty="0"/>
              <a:t>Several optimizations available for computing multiple aggregates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Can compute aggregate on 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</a:t>
            </a:r>
            <a:r>
              <a:rPr lang="en-US" altLang="en-US" dirty="0"/>
              <a:t>) from an aggregate on 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color, </a:t>
            </a:r>
            <a:r>
              <a:rPr lang="en-US" altLang="zh-CN" i="1" dirty="0" err="1"/>
              <a:t>clothes_size</a:t>
            </a:r>
            <a:r>
              <a:rPr lang="en-US" altLang="en-US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Can compute aggregates on 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color, </a:t>
            </a:r>
            <a:r>
              <a:rPr lang="en-US" altLang="zh-CN" i="1" dirty="0" err="1"/>
              <a:t>clothes_size</a:t>
            </a:r>
            <a:r>
              <a:rPr lang="en-US" altLang="en-US" dirty="0"/>
              <a:t>), </a:t>
            </a:r>
            <a:br>
              <a:rPr lang="en-US" altLang="en-US" dirty="0"/>
            </a:br>
            <a:r>
              <a:rPr lang="en-US" altLang="en-US" dirty="0"/>
              <a:t>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</a:t>
            </a:r>
            <a:r>
              <a:rPr lang="en-US" altLang="en-US" dirty="0"/>
              <a:t>) and (</a:t>
            </a:r>
            <a:r>
              <a:rPr lang="en-US" altLang="en-US" i="1" dirty="0" err="1"/>
              <a:t>item_name</a:t>
            </a:r>
            <a:r>
              <a:rPr lang="en-US" altLang="en-US" dirty="0"/>
              <a:t>) using a single sorting </a:t>
            </a:r>
            <a:br>
              <a:rPr lang="en-US" altLang="en-US" dirty="0"/>
            </a:br>
            <a:r>
              <a:rPr lang="en-US" altLang="en-US" dirty="0"/>
              <a:t>of the base data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5A115-A4CA-45BB-A3C9-F62954182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Reporting and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DB7E0-6EC8-4B77-8D52-50B15341C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678" y="1102497"/>
            <a:ext cx="7843058" cy="5367972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Reporting tools</a:t>
            </a:r>
            <a:r>
              <a:rPr lang="en-IN" dirty="0"/>
              <a:t> help create formatted reports with tabular/graphical representation of data</a:t>
            </a:r>
          </a:p>
          <a:p>
            <a:pPr lvl="1"/>
            <a:r>
              <a:rPr lang="en-IN" dirty="0"/>
              <a:t>E.g., SQL Server reporting services, Crystal Reports</a:t>
            </a:r>
          </a:p>
          <a:p>
            <a:r>
              <a:rPr lang="en-IN" b="1" dirty="0">
                <a:solidFill>
                  <a:srgbClr val="002060"/>
                </a:solidFill>
              </a:rPr>
              <a:t>Data visualization </a:t>
            </a:r>
            <a:r>
              <a:rPr lang="en-IN" dirty="0"/>
              <a:t>tools help create interactive visualization of data</a:t>
            </a:r>
          </a:p>
          <a:p>
            <a:pPr lvl="1"/>
            <a:r>
              <a:rPr lang="en-IN" dirty="0"/>
              <a:t>E.g., Tableau, </a:t>
            </a:r>
            <a:r>
              <a:rPr lang="en-IN" dirty="0" err="1"/>
              <a:t>FusionChart</a:t>
            </a:r>
            <a:r>
              <a:rPr lang="en-IN" dirty="0"/>
              <a:t>, </a:t>
            </a:r>
            <a:r>
              <a:rPr lang="en-IN" dirty="0" err="1"/>
              <a:t>plotly</a:t>
            </a:r>
            <a:r>
              <a:rPr lang="en-IN" dirty="0"/>
              <a:t>, </a:t>
            </a:r>
            <a:r>
              <a:rPr lang="en-IN" dirty="0" err="1"/>
              <a:t>Datawrapper</a:t>
            </a:r>
            <a:r>
              <a:rPr lang="en-IN" dirty="0"/>
              <a:t>, Google Charts, etc.</a:t>
            </a:r>
          </a:p>
          <a:p>
            <a:pPr lvl="1"/>
            <a:r>
              <a:rPr lang="en-IN" dirty="0"/>
              <a:t>Frontend typically based on </a:t>
            </a:r>
            <a:r>
              <a:rPr lang="en-IN" dirty="0" err="1"/>
              <a:t>HTML+JavaScript</a:t>
            </a:r>
            <a:r>
              <a:rPr lang="en-IN" dirty="0"/>
              <a:t> </a:t>
            </a:r>
          </a:p>
          <a:p>
            <a:pPr marL="457200" lvl="1" indent="0">
              <a:buNone/>
            </a:pPr>
            <a:endParaRPr lang="en-IN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68D6ED4-7CAA-456F-901C-84BFC98E2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22495" y="3232186"/>
            <a:ext cx="5318221" cy="286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1702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4578A6-EC54-48CE-9445-F404EAF6C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784338"/>
            <a:ext cx="7772400" cy="1025208"/>
          </a:xfrm>
        </p:spPr>
        <p:txBody>
          <a:bodyPr/>
          <a:lstStyle/>
          <a:p>
            <a:pPr algn="ctr"/>
            <a:r>
              <a:rPr lang="en-IN" sz="2800" dirty="0"/>
              <a:t>Data mining</a:t>
            </a:r>
          </a:p>
        </p:txBody>
      </p:sp>
    </p:spTree>
    <p:extLst>
      <p:ext uri="{BB962C8B-B14F-4D97-AF65-F5344CB8AC3E}">
        <p14:creationId xmlns:p14="http://schemas.microsoft.com/office/powerpoint/2010/main" val="8195991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Data Mining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02497"/>
            <a:ext cx="7843058" cy="3451748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Data mining </a:t>
            </a:r>
            <a:r>
              <a:rPr lang="en-US" altLang="en-US" dirty="0">
                <a:ea typeface="ＭＳ Ｐゴシック" panose="020B0600070205080204" pitchFamily="34" charset="-128"/>
              </a:rPr>
              <a:t>is the process of semi-automatically analyzing large databases to find useful patterns</a:t>
            </a:r>
            <a:endParaRPr lang="en-US" altLang="en-US" b="1" dirty="0">
              <a:solidFill>
                <a:srgbClr val="002060"/>
              </a:solidFill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Similar goals to machine learning, but on very large volumes of data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Part of the larger area of </a:t>
            </a:r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knowledge discovery in databases</a:t>
            </a:r>
            <a:r>
              <a:rPr lang="en-US" altLang="en-US" dirty="0">
                <a:ea typeface="ＭＳ Ｐゴシック" panose="020B0600070205080204" pitchFamily="34" charset="-128"/>
              </a:rPr>
              <a:t> (</a:t>
            </a:r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KDD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Some types of knowledge can be represented as rules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More generally, knowledge is discovered by applying machine learning techniques on past instances of data, to form a </a:t>
            </a:r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model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Model is then used to make predictions for new instances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Types of Data Mining Tasks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Prediction</a:t>
            </a:r>
            <a:r>
              <a:rPr lang="en-US" altLang="en-US" dirty="0">
                <a:ea typeface="ＭＳ Ｐゴシック" panose="020B0600070205080204" pitchFamily="34" charset="-128"/>
              </a:rPr>
              <a:t> based on past history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Predict if a credit card applicant poses a good credit risk, based on some attributes (income, job type, age, ..) and past history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Predict if a pattern of phone calling card usage is likely to be fraudulent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Some examples of prediction mechanisms: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Classification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Items (with associated attributes) belong to one of several classes</a:t>
            </a:r>
          </a:p>
          <a:p>
            <a:pPr lvl="2"/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Training instances </a:t>
            </a:r>
            <a:r>
              <a:rPr lang="en-US" altLang="en-US" dirty="0">
                <a:ea typeface="ＭＳ Ｐゴシック" panose="020B0600070205080204" pitchFamily="34" charset="-128"/>
              </a:rPr>
              <a:t>have attribute values and classes provided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Given a new item whose class is unknown, predict to which class it belongs based on its attribute values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Regression</a:t>
            </a:r>
            <a:r>
              <a:rPr lang="en-US" altLang="en-US" dirty="0">
                <a:ea typeface="ＭＳ Ｐゴシック" panose="020B0600070205080204" pitchFamily="34" charset="-128"/>
              </a:rPr>
              <a:t> formulae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Given a set of mappings for an unknown function, predict the function result for a new parameter value</a:t>
            </a:r>
          </a:p>
        </p:txBody>
      </p:sp>
    </p:spTree>
    <p:extLst>
      <p:ext uri="{BB962C8B-B14F-4D97-AF65-F5344CB8AC3E}">
        <p14:creationId xmlns:p14="http://schemas.microsoft.com/office/powerpoint/2010/main" val="19270404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Data Mining (Cont.)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02497"/>
            <a:ext cx="7843058" cy="3460625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Descriptive Patterns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Associations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Find books that are often bought by “similar” customers.  If a new such customer buys one such book, suggest the others too.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Associations may be used as a first step in detecting </a:t>
            </a:r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causation</a:t>
            </a:r>
          </a:p>
          <a:p>
            <a:pPr lvl="3"/>
            <a:r>
              <a:rPr lang="en-US" altLang="en-US" dirty="0">
                <a:ea typeface="ＭＳ Ｐゴシック" panose="020B0600070205080204" pitchFamily="34" charset="-128"/>
              </a:rPr>
              <a:t>E.g., association between exposure to chemical X and cancer, 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Clusters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E.g., typhoid cases were clustered in an area surrounding a contaminated well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Detection of clusters remains important in detecting epidemics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Classification Rules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Classification rules help assign new objects to classes.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E.g., given a new automobile insurance applicant, should he or she be classified as low risk, medium risk or high risk?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Classification rules for above example could use a variety of data, such as educational level, salary, age, etc.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</a:t>
            </a:r>
            <a:r>
              <a:rPr lang="en-US" altLang="en-US" dirty="0">
                <a:ea typeface="ＭＳ Ｐゴシック" panose="020B0600070205080204" pitchFamily="34" charset="-128"/>
              </a:rPr>
              <a:t> person P,  </a:t>
            </a:r>
            <a:r>
              <a:rPr lang="en-US" altLang="en-US" dirty="0" err="1">
                <a:ea typeface="ＭＳ Ｐゴシック" panose="020B0600070205080204" pitchFamily="34" charset="-128"/>
              </a:rPr>
              <a:t>P.degree</a:t>
            </a:r>
            <a:r>
              <a:rPr lang="en-US" altLang="en-US" dirty="0">
                <a:ea typeface="ＭＳ Ｐゴシック" panose="020B0600070205080204" pitchFamily="34" charset="-128"/>
              </a:rPr>
              <a:t> = masters </a:t>
            </a:r>
            <a:r>
              <a:rPr lang="en-US" altLang="en-US" b="1" dirty="0">
                <a:ea typeface="ＭＳ Ｐゴシック" panose="020B0600070205080204" pitchFamily="34" charset="-128"/>
              </a:rPr>
              <a:t>and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P.income</a:t>
            </a:r>
            <a:r>
              <a:rPr lang="en-US" altLang="en-US" dirty="0">
                <a:ea typeface="ＭＳ Ｐゴシック" panose="020B0600070205080204" pitchFamily="34" charset="-128"/>
              </a:rPr>
              <a:t> &gt; 75,000 </a:t>
            </a:r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                                                               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P.credit</a:t>
            </a:r>
            <a:r>
              <a:rPr lang="en-US" altLang="en-US" dirty="0">
                <a:ea typeface="ＭＳ Ｐゴシック" panose="020B0600070205080204" pitchFamily="34" charset="-128"/>
              </a:rPr>
              <a:t> = excellent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</a:t>
            </a:r>
            <a:r>
              <a:rPr lang="en-US" altLang="en-US" dirty="0">
                <a:ea typeface="ＭＳ Ｐゴシック" panose="020B0600070205080204" pitchFamily="34" charset="-128"/>
              </a:rPr>
              <a:t> person P,  </a:t>
            </a:r>
            <a:r>
              <a:rPr lang="en-US" altLang="en-US" dirty="0" err="1">
                <a:ea typeface="ＭＳ Ｐゴシック" panose="020B0600070205080204" pitchFamily="34" charset="-128"/>
              </a:rPr>
              <a:t>P.degree</a:t>
            </a:r>
            <a:r>
              <a:rPr lang="en-US" altLang="en-US" dirty="0">
                <a:ea typeface="ＭＳ Ｐゴシック" panose="020B0600070205080204" pitchFamily="34" charset="-128"/>
              </a:rPr>
              <a:t> = bachelors </a:t>
            </a:r>
            <a:r>
              <a:rPr lang="en-US" altLang="en-US" b="1" dirty="0">
                <a:ea typeface="ＭＳ Ｐゴシック" panose="020B0600070205080204" pitchFamily="34" charset="-128"/>
              </a:rPr>
              <a:t>and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                    (</a:t>
            </a:r>
            <a:r>
              <a:rPr lang="en-US" altLang="en-US" dirty="0" err="1">
                <a:ea typeface="ＭＳ Ｐゴシック" panose="020B0600070205080204" pitchFamily="34" charset="-128"/>
              </a:rPr>
              <a:t>P.income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</a:t>
            </a:r>
            <a:r>
              <a:rPr lang="en-US" altLang="en-US" dirty="0">
                <a:ea typeface="ＭＳ Ｐゴシック" panose="020B0600070205080204" pitchFamily="34" charset="-128"/>
              </a:rPr>
              <a:t> 25,000 and </a:t>
            </a:r>
            <a:r>
              <a:rPr lang="en-US" altLang="en-US" dirty="0" err="1">
                <a:ea typeface="ＭＳ Ｐゴシック" panose="020B0600070205080204" pitchFamily="34" charset="-128"/>
              </a:rPr>
              <a:t>P.income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</a:t>
            </a:r>
            <a:r>
              <a:rPr lang="en-US" altLang="en-US" dirty="0">
                <a:ea typeface="ＭＳ Ｐゴシック" panose="020B0600070205080204" pitchFamily="34" charset="-128"/>
              </a:rPr>
              <a:t> 75,000)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                                                                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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P.credit</a:t>
            </a:r>
            <a:r>
              <a:rPr lang="en-US" altLang="en-US" dirty="0">
                <a:ea typeface="ＭＳ Ｐゴシック" panose="020B0600070205080204" pitchFamily="34" charset="-128"/>
              </a:rPr>
              <a:t> = good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Rules are not necessarily exact: there may be some misclassifications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Classification rules can be shown compactly as a decision tree.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2D5BF-5949-4E5F-80E3-1F6038845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93067-CB1C-41CB-A8B1-A539B4C83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Common steps in data analytics</a:t>
            </a:r>
          </a:p>
          <a:p>
            <a:pPr lvl="1"/>
            <a:r>
              <a:rPr lang="en-IN" dirty="0"/>
              <a:t>Gather data from multiple sources into one location </a:t>
            </a:r>
          </a:p>
          <a:p>
            <a:pPr lvl="2"/>
            <a:r>
              <a:rPr lang="en-IN" dirty="0"/>
              <a:t>Data warehouses also integrated data into common schema</a:t>
            </a:r>
          </a:p>
          <a:p>
            <a:pPr lvl="2"/>
            <a:r>
              <a:rPr lang="en-IN" dirty="0"/>
              <a:t>Data often needs to be </a:t>
            </a:r>
            <a:r>
              <a:rPr lang="en-IN" b="1" dirty="0">
                <a:solidFill>
                  <a:srgbClr val="002060"/>
                </a:solidFill>
              </a:rPr>
              <a:t>extracted</a:t>
            </a:r>
            <a:r>
              <a:rPr lang="en-IN" dirty="0"/>
              <a:t> from source formats, </a:t>
            </a:r>
            <a:r>
              <a:rPr lang="en-IN" b="1" dirty="0">
                <a:solidFill>
                  <a:srgbClr val="002060"/>
                </a:solidFill>
              </a:rPr>
              <a:t>transformed</a:t>
            </a:r>
            <a:r>
              <a:rPr lang="en-IN" dirty="0"/>
              <a:t> to common schema, and </a:t>
            </a:r>
            <a:r>
              <a:rPr lang="en-IN" b="1" dirty="0">
                <a:solidFill>
                  <a:srgbClr val="002060"/>
                </a:solidFill>
              </a:rPr>
              <a:t>loaded</a:t>
            </a:r>
            <a:r>
              <a:rPr lang="en-IN" dirty="0"/>
              <a:t> into the data warehouse</a:t>
            </a:r>
          </a:p>
          <a:p>
            <a:pPr lvl="3"/>
            <a:r>
              <a:rPr lang="en-IN" dirty="0"/>
              <a:t>Can be done as </a:t>
            </a:r>
            <a:r>
              <a:rPr lang="en-IN" b="1" dirty="0">
                <a:solidFill>
                  <a:srgbClr val="002060"/>
                </a:solidFill>
              </a:rPr>
              <a:t>ETL (extract-transform-load)</a:t>
            </a:r>
            <a:r>
              <a:rPr lang="en-IN" dirty="0"/>
              <a:t>, or </a:t>
            </a:r>
            <a:r>
              <a:rPr lang="en-IN" b="1" dirty="0">
                <a:solidFill>
                  <a:srgbClr val="002060"/>
                </a:solidFill>
              </a:rPr>
              <a:t>ELT (extract-load-transform)</a:t>
            </a:r>
            <a:endParaRPr lang="en-IN" dirty="0"/>
          </a:p>
          <a:p>
            <a:pPr lvl="1"/>
            <a:r>
              <a:rPr lang="en-IN" dirty="0"/>
              <a:t>Generate aggregates and reports summarizing data</a:t>
            </a:r>
          </a:p>
          <a:p>
            <a:pPr lvl="2"/>
            <a:r>
              <a:rPr lang="en-IN" dirty="0"/>
              <a:t>Dashboards showing graphical charts/reports</a:t>
            </a:r>
          </a:p>
          <a:p>
            <a:pPr lvl="2"/>
            <a:r>
              <a:rPr lang="en-IN" b="1" dirty="0">
                <a:solidFill>
                  <a:srgbClr val="002060"/>
                </a:solidFill>
              </a:rPr>
              <a:t>Online analytical processing (OLAP) systems</a:t>
            </a:r>
            <a:r>
              <a:rPr lang="en-IN" b="1" dirty="0"/>
              <a:t> </a:t>
            </a:r>
            <a:r>
              <a:rPr lang="en-IN" dirty="0"/>
              <a:t>allow interactive querying</a:t>
            </a:r>
          </a:p>
          <a:p>
            <a:pPr lvl="2"/>
            <a:r>
              <a:rPr lang="en-IN" dirty="0"/>
              <a:t>Statistical analysis using tools such as R/SAS/SPSS</a:t>
            </a:r>
          </a:p>
          <a:p>
            <a:pPr lvl="3"/>
            <a:r>
              <a:rPr lang="en-IN" dirty="0"/>
              <a:t>Including extensions for parallel processing of big data</a:t>
            </a:r>
          </a:p>
          <a:p>
            <a:pPr lvl="1"/>
            <a:r>
              <a:rPr lang="en-IN" dirty="0"/>
              <a:t>Build </a:t>
            </a:r>
            <a:r>
              <a:rPr lang="en-IN" b="1" dirty="0">
                <a:solidFill>
                  <a:srgbClr val="002060"/>
                </a:solidFill>
              </a:rPr>
              <a:t>predictive models </a:t>
            </a:r>
            <a:r>
              <a:rPr lang="en-IN" dirty="0"/>
              <a:t>and use the models for decision making</a:t>
            </a:r>
          </a:p>
        </p:txBody>
      </p:sp>
    </p:spTree>
    <p:extLst>
      <p:ext uri="{BB962C8B-B14F-4D97-AF65-F5344CB8AC3E}">
        <p14:creationId xmlns:p14="http://schemas.microsoft.com/office/powerpoint/2010/main" val="24570342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Decision Tree Classifiers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356C7CD-4D07-4FB5-9859-5197169A8A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8350" y="1172901"/>
            <a:ext cx="7648588" cy="479247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Decision Trees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02497"/>
            <a:ext cx="7843058" cy="37092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Each internal node of the tree partitions the data into groups based on a </a:t>
            </a:r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partitioning attribute</a:t>
            </a:r>
            <a:r>
              <a:rPr lang="en-US" altLang="en-US" dirty="0">
                <a:ea typeface="ＭＳ Ｐゴシック" panose="020B0600070205080204" pitchFamily="34" charset="-128"/>
              </a:rPr>
              <a:t>, and a </a:t>
            </a:r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partitioning condition </a:t>
            </a:r>
            <a:r>
              <a:rPr lang="en-US" altLang="en-US" dirty="0">
                <a:ea typeface="ＭＳ Ｐゴシック" panose="020B0600070205080204" pitchFamily="34" charset="-128"/>
              </a:rPr>
              <a:t>for the node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Leaf node:</a:t>
            </a:r>
            <a:endParaRPr lang="en-US" altLang="en-US" dirty="0">
              <a:solidFill>
                <a:srgbClr val="CC3300"/>
              </a:solidFill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all (or most) of the items at the node belong to the same class, or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all attributes have been considered, and no further partitioning is possible. 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Traverse tree from top to make a prediction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Number of techniques for constructing decision tree classifiers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We omit details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Bayesian Classifiers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29131"/>
            <a:ext cx="7843058" cy="53679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Bayesian classifiers use </a:t>
            </a:r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Bayes theorem</a:t>
            </a:r>
            <a:r>
              <a:rPr lang="en-US" altLang="en-US" dirty="0">
                <a:ea typeface="ＭＳ Ｐゴシック" panose="020B0600070205080204" pitchFamily="34" charset="-128"/>
              </a:rPr>
              <a:t>, which says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		</a:t>
            </a:r>
            <a:r>
              <a:rPr lang="en-US" altLang="en-US" i="1" dirty="0">
                <a:ea typeface="ＭＳ Ｐゴシック" panose="020B0600070205080204" pitchFamily="34" charset="-128"/>
              </a:rPr>
              <a:t>p </a:t>
            </a: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c</a:t>
            </a:r>
            <a:r>
              <a:rPr lang="en-US" altLang="en-US" i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| </a:t>
            </a:r>
            <a:r>
              <a:rPr lang="en-US" altLang="en-US" i="1" dirty="0">
                <a:ea typeface="ＭＳ Ｐゴシック" panose="020B0600070205080204" pitchFamily="34" charset="-128"/>
              </a:rPr>
              <a:t>d </a:t>
            </a:r>
            <a:r>
              <a:rPr lang="en-US" altLang="en-US" dirty="0">
                <a:ea typeface="ＭＳ Ｐゴシック" panose="020B0600070205080204" pitchFamily="34" charset="-128"/>
              </a:rPr>
              <a:t>) = </a:t>
            </a:r>
            <a:r>
              <a:rPr lang="en-US" altLang="en-US" i="1" dirty="0">
                <a:ea typeface="ＭＳ Ｐゴシック" panose="020B0600070205080204" pitchFamily="34" charset="-128"/>
              </a:rPr>
              <a:t>p </a:t>
            </a: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i="1" dirty="0">
                <a:ea typeface="ＭＳ Ｐゴシック" panose="020B0600070205080204" pitchFamily="34" charset="-128"/>
              </a:rPr>
              <a:t>d </a:t>
            </a:r>
            <a:r>
              <a:rPr lang="en-US" altLang="en-US" dirty="0">
                <a:ea typeface="ＭＳ Ｐゴシック" panose="020B0600070205080204" pitchFamily="34" charset="-128"/>
              </a:rPr>
              <a:t>| </a:t>
            </a:r>
            <a:r>
              <a:rPr lang="en-US" altLang="en-US" dirty="0" err="1">
                <a:ea typeface="ＭＳ Ｐゴシック" panose="020B0600070205080204" pitchFamily="34" charset="-128"/>
              </a:rPr>
              <a:t>c</a:t>
            </a:r>
            <a:r>
              <a:rPr lang="en-US" altLang="en-US" i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) </a:t>
            </a:r>
            <a:r>
              <a:rPr lang="en-US" altLang="en-US" i="1" dirty="0">
                <a:ea typeface="ＭＳ Ｐゴシック" panose="020B0600070205080204" pitchFamily="34" charset="-128"/>
              </a:rPr>
              <a:t>p</a:t>
            </a: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c</a:t>
            </a:r>
            <a:r>
              <a:rPr lang="en-US" altLang="en-US" i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) 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	           		           </a:t>
            </a:r>
            <a:r>
              <a:rPr lang="en-US" altLang="en-US" i="1" dirty="0">
                <a:ea typeface="ＭＳ Ｐゴシック" panose="020B0600070205080204" pitchFamily="34" charset="-128"/>
              </a:rPr>
              <a:t>p </a:t>
            </a: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i="1" dirty="0">
                <a:ea typeface="ＭＳ Ｐゴシック" panose="020B0600070205080204" pitchFamily="34" charset="-128"/>
              </a:rPr>
              <a:t>d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  <a:br>
              <a:rPr lang="en-US" altLang="en-US" i="1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where 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           </a:t>
            </a:r>
            <a:r>
              <a:rPr lang="en-US" altLang="en-US" i="1" dirty="0">
                <a:ea typeface="ＭＳ Ｐゴシック" panose="020B0600070205080204" pitchFamily="34" charset="-128"/>
              </a:rPr>
              <a:t>p </a:t>
            </a: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c</a:t>
            </a:r>
            <a:r>
              <a:rPr lang="en-US" altLang="en-US" i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| </a:t>
            </a:r>
            <a:r>
              <a:rPr lang="en-US" altLang="en-US" i="1" dirty="0">
                <a:ea typeface="ＭＳ Ｐゴシック" panose="020B0600070205080204" pitchFamily="34" charset="-128"/>
              </a:rPr>
              <a:t>d</a:t>
            </a:r>
            <a:r>
              <a:rPr lang="en-US" altLang="en-US" dirty="0">
                <a:ea typeface="ＭＳ Ｐゴシック" panose="020B0600070205080204" pitchFamily="34" charset="-128"/>
              </a:rPr>
              <a:t>) = probability of instance </a:t>
            </a:r>
            <a:r>
              <a:rPr lang="en-US" altLang="en-US" i="1" dirty="0">
                <a:ea typeface="ＭＳ Ｐゴシック" panose="020B0600070205080204" pitchFamily="34" charset="-128"/>
              </a:rPr>
              <a:t>d </a:t>
            </a:r>
            <a:r>
              <a:rPr lang="en-US" altLang="en-US" dirty="0">
                <a:ea typeface="ＭＳ Ｐゴシック" panose="020B0600070205080204" pitchFamily="34" charset="-128"/>
              </a:rPr>
              <a:t>being in class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c</a:t>
            </a:r>
            <a:r>
              <a:rPr lang="en-US" altLang="en-US" i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               </a:t>
            </a:r>
            <a:r>
              <a:rPr lang="en-US" altLang="en-US" i="1" dirty="0">
                <a:ea typeface="ＭＳ Ｐゴシック" panose="020B0600070205080204" pitchFamily="34" charset="-128"/>
              </a:rPr>
              <a:t>p </a:t>
            </a: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i="1" dirty="0">
                <a:ea typeface="ＭＳ Ｐゴシック" panose="020B0600070205080204" pitchFamily="34" charset="-128"/>
              </a:rPr>
              <a:t>d </a:t>
            </a:r>
            <a:r>
              <a:rPr lang="en-US" altLang="en-US" dirty="0">
                <a:ea typeface="ＭＳ Ｐゴシック" panose="020B0600070205080204" pitchFamily="34" charset="-128"/>
              </a:rPr>
              <a:t>| </a:t>
            </a:r>
            <a:r>
              <a:rPr lang="en-US" altLang="en-US" dirty="0" err="1">
                <a:ea typeface="ＭＳ Ｐゴシック" panose="020B0600070205080204" pitchFamily="34" charset="-128"/>
              </a:rPr>
              <a:t>c</a:t>
            </a:r>
            <a:r>
              <a:rPr lang="en-US" altLang="en-US" i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) = probability of generating instance </a:t>
            </a:r>
            <a:r>
              <a:rPr lang="en-US" altLang="en-US" i="1" dirty="0">
                <a:ea typeface="ＭＳ Ｐゴシック" panose="020B0600070205080204" pitchFamily="34" charset="-128"/>
              </a:rPr>
              <a:t>d</a:t>
            </a:r>
            <a:r>
              <a:rPr lang="en-US" altLang="en-US" dirty="0">
                <a:ea typeface="ＭＳ Ｐゴシック" panose="020B0600070205080204" pitchFamily="34" charset="-128"/>
              </a:rPr>
              <a:t> given class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c</a:t>
            </a:r>
            <a:r>
              <a:rPr lang="en-US" altLang="en-US" i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en-US" dirty="0">
                <a:ea typeface="ＭＳ Ｐゴシック" panose="020B0600070205080204" pitchFamily="34" charset="-128"/>
              </a:rPr>
              <a:t>,   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                    </a:t>
            </a:r>
            <a:r>
              <a:rPr lang="en-US" altLang="en-US" i="1" dirty="0">
                <a:ea typeface="ＭＳ Ｐゴシック" panose="020B0600070205080204" pitchFamily="34" charset="-128"/>
              </a:rPr>
              <a:t>p </a:t>
            </a: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c</a:t>
            </a:r>
            <a:r>
              <a:rPr lang="en-US" altLang="en-US" i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en-US" i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  <a:r>
              <a:rPr lang="en-US" altLang="en-US" i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= probability of occurrence of class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c</a:t>
            </a:r>
            <a:r>
              <a:rPr lang="en-US" altLang="en-US" i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en-US" dirty="0">
                <a:ea typeface="ＭＳ Ｐゴシック" panose="020B0600070205080204" pitchFamily="34" charset="-128"/>
              </a:rPr>
              <a:t>, and 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                     </a:t>
            </a:r>
            <a:r>
              <a:rPr lang="en-US" altLang="en-US" i="1" dirty="0">
                <a:ea typeface="ＭＳ Ｐゴシック" panose="020B0600070205080204" pitchFamily="34" charset="-128"/>
              </a:rPr>
              <a:t>p </a:t>
            </a: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i="1" dirty="0">
                <a:ea typeface="ＭＳ Ｐゴシック" panose="020B0600070205080204" pitchFamily="34" charset="-128"/>
              </a:rPr>
              <a:t>d</a:t>
            </a:r>
            <a:r>
              <a:rPr lang="en-US" altLang="en-US" dirty="0">
                <a:ea typeface="ＭＳ Ｐゴシック" panose="020B0600070205080204" pitchFamily="34" charset="-128"/>
              </a:rPr>
              <a:t>) = probability of instance </a:t>
            </a:r>
            <a:r>
              <a:rPr lang="en-US" altLang="en-US" i="1" dirty="0">
                <a:ea typeface="ＭＳ Ｐゴシック" panose="020B0600070205080204" pitchFamily="34" charset="-128"/>
              </a:rPr>
              <a:t>d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occuring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		</a:t>
            </a:r>
          </a:p>
        </p:txBody>
      </p:sp>
      <p:sp>
        <p:nvSpPr>
          <p:cNvPr id="24580" name="Line 4"/>
          <p:cNvSpPr>
            <a:spLocks noChangeShapeType="1"/>
          </p:cNvSpPr>
          <p:nvPr/>
        </p:nvSpPr>
        <p:spPr bwMode="auto">
          <a:xfrm>
            <a:off x="3555545" y="1853119"/>
            <a:ext cx="158251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Naïve Bayesian Classifiers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Bayesian classifiers require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computation of</a:t>
            </a:r>
            <a:r>
              <a:rPr lang="en-US" altLang="en-US" i="1" dirty="0">
                <a:ea typeface="ＭＳ Ｐゴシック" panose="020B0600070205080204" pitchFamily="34" charset="-128"/>
              </a:rPr>
              <a:t> p </a:t>
            </a: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i="1" dirty="0">
                <a:ea typeface="ＭＳ Ｐゴシック" panose="020B0600070205080204" pitchFamily="34" charset="-128"/>
              </a:rPr>
              <a:t>d </a:t>
            </a:r>
            <a:r>
              <a:rPr lang="en-US" altLang="en-US" dirty="0">
                <a:ea typeface="ＭＳ Ｐゴシック" panose="020B0600070205080204" pitchFamily="34" charset="-128"/>
              </a:rPr>
              <a:t>| </a:t>
            </a:r>
            <a:r>
              <a:rPr lang="en-US" altLang="en-US" dirty="0" err="1">
                <a:ea typeface="ＭＳ Ｐゴシック" panose="020B0600070205080204" pitchFamily="34" charset="-128"/>
              </a:rPr>
              <a:t>c</a:t>
            </a:r>
            <a:r>
              <a:rPr lang="en-US" altLang="en-US" i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precomputation of </a:t>
            </a:r>
            <a:r>
              <a:rPr lang="en-US" altLang="en-US" i="1" dirty="0">
                <a:ea typeface="ＭＳ Ｐゴシック" panose="020B0600070205080204" pitchFamily="34" charset="-128"/>
              </a:rPr>
              <a:t>p </a:t>
            </a: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c</a:t>
            </a:r>
            <a:r>
              <a:rPr lang="en-US" altLang="en-US" i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  <a:r>
              <a:rPr lang="en-US" altLang="en-US" i="1" dirty="0">
                <a:ea typeface="ＭＳ Ｐゴシック" panose="020B0600070205080204" pitchFamily="34" charset="-128"/>
              </a:rPr>
              <a:t> </a:t>
            </a:r>
          </a:p>
          <a:p>
            <a:pPr lvl="1"/>
            <a:r>
              <a:rPr lang="en-US" altLang="en-US" i="1" dirty="0">
                <a:ea typeface="ＭＳ Ｐゴシック" panose="020B0600070205080204" pitchFamily="34" charset="-128"/>
              </a:rPr>
              <a:t>p </a:t>
            </a: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i="1" dirty="0">
                <a:ea typeface="ＭＳ Ｐゴシック" panose="020B0600070205080204" pitchFamily="34" charset="-128"/>
              </a:rPr>
              <a:t>d</a:t>
            </a:r>
            <a:r>
              <a:rPr lang="en-US" altLang="en-US" dirty="0">
                <a:ea typeface="ＭＳ Ｐゴシック" panose="020B0600070205080204" pitchFamily="34" charset="-128"/>
              </a:rPr>
              <a:t>) can be ignored since it is the same for all classes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To simplify the task, </a:t>
            </a:r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naïve Bayesian classifiers</a:t>
            </a:r>
            <a:r>
              <a:rPr lang="en-US" altLang="en-US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assume attributes have independent distributions, and thereby estimate</a:t>
            </a:r>
          </a:p>
          <a:p>
            <a:pPr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	</a:t>
            </a:r>
            <a:r>
              <a:rPr lang="en-US" altLang="en-US" i="1" dirty="0">
                <a:ea typeface="ＭＳ Ｐゴシック" panose="020B0600070205080204" pitchFamily="34" charset="-128"/>
              </a:rPr>
              <a:t>p </a:t>
            </a: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i="1" dirty="0">
                <a:ea typeface="ＭＳ Ｐゴシック" panose="020B0600070205080204" pitchFamily="34" charset="-128"/>
              </a:rPr>
              <a:t>d  </a:t>
            </a:r>
            <a:r>
              <a:rPr lang="en-US" altLang="en-US" dirty="0">
                <a:ea typeface="ＭＳ Ｐゴシック" panose="020B0600070205080204" pitchFamily="34" charset="-128"/>
              </a:rPr>
              <a:t>|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c</a:t>
            </a:r>
            <a:r>
              <a:rPr lang="en-US" altLang="en-US" i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en-US" dirty="0">
                <a:ea typeface="ＭＳ Ｐゴシック" panose="020B0600070205080204" pitchFamily="34" charset="-128"/>
              </a:rPr>
              <a:t>) = </a:t>
            </a:r>
            <a:r>
              <a:rPr lang="en-US" altLang="en-US" i="1" dirty="0">
                <a:ea typeface="ＭＳ Ｐゴシック" panose="020B0600070205080204" pitchFamily="34" charset="-128"/>
              </a:rPr>
              <a:t>p </a:t>
            </a: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i="1" dirty="0">
                <a:ea typeface="ＭＳ Ｐゴシック" panose="020B0600070205080204" pitchFamily="34" charset="-128"/>
              </a:rPr>
              <a:t>d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1 </a:t>
            </a:r>
            <a:r>
              <a:rPr lang="en-US" altLang="en-US" dirty="0">
                <a:ea typeface="ＭＳ Ｐゴシック" panose="020B0600070205080204" pitchFamily="34" charset="-128"/>
              </a:rPr>
              <a:t>|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c</a:t>
            </a:r>
            <a:r>
              <a:rPr lang="en-US" altLang="en-US" i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) * </a:t>
            </a:r>
            <a:r>
              <a:rPr lang="en-US" altLang="en-US" i="1" dirty="0">
                <a:ea typeface="ＭＳ Ｐゴシック" panose="020B0600070205080204" pitchFamily="34" charset="-128"/>
              </a:rPr>
              <a:t>p </a:t>
            </a: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i="1" dirty="0">
                <a:ea typeface="ＭＳ Ｐゴシック" panose="020B0600070205080204" pitchFamily="34" charset="-128"/>
              </a:rPr>
              <a:t>d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2 </a:t>
            </a:r>
            <a:r>
              <a:rPr lang="en-US" altLang="en-US" dirty="0">
                <a:ea typeface="ＭＳ Ｐゴシック" panose="020B0600070205080204" pitchFamily="34" charset="-128"/>
              </a:rPr>
              <a:t>|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c</a:t>
            </a:r>
            <a:r>
              <a:rPr lang="en-US" altLang="en-US" i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) * ….* (</a:t>
            </a:r>
            <a:r>
              <a:rPr lang="en-US" altLang="en-US" i="1" dirty="0">
                <a:ea typeface="ＭＳ Ｐゴシック" panose="020B0600070205080204" pitchFamily="34" charset="-128"/>
              </a:rPr>
              <a:t>p </a:t>
            </a: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d</a:t>
            </a:r>
            <a:r>
              <a:rPr lang="en-US" altLang="en-US" i="1" baseline="-25000" dirty="0" err="1">
                <a:ea typeface="ＭＳ Ｐゴシック" panose="020B0600070205080204" pitchFamily="34" charset="-128"/>
              </a:rPr>
              <a:t>n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|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c</a:t>
            </a:r>
            <a:r>
              <a:rPr lang="en-US" altLang="en-US" i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Each of the </a:t>
            </a:r>
            <a:r>
              <a:rPr lang="en-US" altLang="en-US" i="1" dirty="0">
                <a:ea typeface="ＭＳ Ｐゴシック" panose="020B0600070205080204" pitchFamily="34" charset="-128"/>
              </a:rPr>
              <a:t>p </a:t>
            </a: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i="1" dirty="0">
                <a:ea typeface="ＭＳ Ｐゴシック" panose="020B0600070205080204" pitchFamily="34" charset="-128"/>
              </a:rPr>
              <a:t>d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i </a:t>
            </a:r>
            <a:r>
              <a:rPr lang="en-US" altLang="en-US" dirty="0">
                <a:ea typeface="ＭＳ Ｐゴシック" panose="020B0600070205080204" pitchFamily="34" charset="-128"/>
              </a:rPr>
              <a:t>|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c</a:t>
            </a:r>
            <a:r>
              <a:rPr lang="en-US" altLang="en-US" i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) can be estimated from a histogram on </a:t>
            </a:r>
            <a:r>
              <a:rPr lang="en-US" altLang="en-US" i="1" dirty="0">
                <a:ea typeface="ＭＳ Ｐゴシック" panose="020B0600070205080204" pitchFamily="34" charset="-128"/>
              </a:rPr>
              <a:t>d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i </a:t>
            </a:r>
            <a:r>
              <a:rPr lang="en-US" altLang="en-US" dirty="0">
                <a:ea typeface="ＭＳ Ｐゴシック" panose="020B0600070205080204" pitchFamily="34" charset="-128"/>
              </a:rPr>
              <a:t>values for each class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c</a:t>
            </a:r>
            <a:r>
              <a:rPr lang="en-US" altLang="en-US" i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 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 the histogram is computed from the training instances </a:t>
            </a:r>
            <a:endParaRPr lang="en-US" altLang="en-US" i="1" baseline="-250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Histograms on multiple attributes are more expensive to compute and store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51ADB-C7DD-488D-B9B1-2FD638CC9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Support Vector Machine Classifiers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D73C9-CD03-4C55-B523-C45CF9C9B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Simple 2-dimensional example:</a:t>
            </a:r>
          </a:p>
          <a:p>
            <a:pPr lvl="1"/>
            <a:r>
              <a:rPr lang="en-IN" dirty="0"/>
              <a:t>Points are in two classes</a:t>
            </a:r>
          </a:p>
          <a:p>
            <a:pPr lvl="1"/>
            <a:r>
              <a:rPr lang="en-IN" dirty="0"/>
              <a:t>Find a line (</a:t>
            </a:r>
            <a:r>
              <a:rPr lang="en-IN" b="1" dirty="0">
                <a:solidFill>
                  <a:srgbClr val="002060"/>
                </a:solidFill>
              </a:rPr>
              <a:t>maximum margin line</a:t>
            </a:r>
            <a:r>
              <a:rPr lang="en-IN" dirty="0"/>
              <a:t>) </a:t>
            </a:r>
            <a:r>
              <a:rPr lang="en-IN" dirty="0" err="1"/>
              <a:t>s.t.</a:t>
            </a:r>
            <a:r>
              <a:rPr lang="en-IN" dirty="0"/>
              <a:t> line divides two classes, and distance from nearest point in either class is maximum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64C6A5A-6D99-44EE-9B18-9144CF809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79271" y="2710543"/>
            <a:ext cx="3210030" cy="284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2973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A72A8-ACF4-48A3-AEDB-1A76F27AC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Support Vector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6472C-803E-4DDF-89DF-B91AF6EC1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n-dimensions points are divided by a plane, instead of a line</a:t>
            </a:r>
          </a:p>
          <a:p>
            <a:r>
              <a:rPr lang="en-IN" dirty="0"/>
              <a:t>SVMs can be used separators that are curve, not necessarily linear, by transforming points before classification</a:t>
            </a:r>
          </a:p>
          <a:p>
            <a:pPr lvl="1"/>
            <a:r>
              <a:rPr lang="en-IN" dirty="0"/>
              <a:t>Transformation functions may be non-linear and are called kernel functions</a:t>
            </a:r>
          </a:p>
          <a:p>
            <a:pPr lvl="1"/>
            <a:r>
              <a:rPr lang="en-IN" dirty="0"/>
              <a:t>Separator is a plane in the transformed space, but maps to curve in original space</a:t>
            </a:r>
          </a:p>
          <a:p>
            <a:r>
              <a:rPr lang="en-IN" dirty="0"/>
              <a:t>There may not be an exact planar separator for a given set of points</a:t>
            </a:r>
          </a:p>
          <a:p>
            <a:pPr lvl="1"/>
            <a:r>
              <a:rPr lang="en-IN" dirty="0"/>
              <a:t>Choose plane that best separates points</a:t>
            </a:r>
          </a:p>
          <a:p>
            <a:r>
              <a:rPr lang="en-IN" dirty="0"/>
              <a:t>N-</a:t>
            </a:r>
            <a:r>
              <a:rPr lang="en-IN" dirty="0" err="1"/>
              <a:t>ary</a:t>
            </a:r>
            <a:r>
              <a:rPr lang="en-IN" dirty="0"/>
              <a:t> classification can be done by N binary classifications</a:t>
            </a:r>
          </a:p>
          <a:p>
            <a:pPr lvl="1" algn="just"/>
            <a:r>
              <a:rPr lang="en-IN" dirty="0"/>
              <a:t>In class </a:t>
            </a:r>
            <a:r>
              <a:rPr lang="en-IN" i="1" dirty="0" err="1"/>
              <a:t>i</a:t>
            </a:r>
            <a:r>
              <a:rPr lang="en-IN" dirty="0"/>
              <a:t> vs. not in class </a:t>
            </a:r>
            <a:r>
              <a:rPr lang="en-IN" i="1" dirty="0" err="1"/>
              <a:t>i</a:t>
            </a:r>
            <a:r>
              <a:rPr lang="en-IN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62901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452D0-CC4B-498E-852D-D12DCB01C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58" y="1102497"/>
            <a:ext cx="4456591" cy="5367972"/>
          </a:xfrm>
        </p:spPr>
        <p:txBody>
          <a:bodyPr/>
          <a:lstStyle/>
          <a:p>
            <a:r>
              <a:rPr lang="en-IN" dirty="0"/>
              <a:t>Neural network has multiple layers</a:t>
            </a:r>
          </a:p>
          <a:p>
            <a:pPr lvl="1"/>
            <a:r>
              <a:rPr lang="en-IN" dirty="0"/>
              <a:t>Each layer acts as input to next layer</a:t>
            </a:r>
          </a:p>
          <a:p>
            <a:r>
              <a:rPr lang="en-IN" dirty="0"/>
              <a:t>First layer has input nodes, which are assigned values from input attributes</a:t>
            </a:r>
          </a:p>
          <a:p>
            <a:r>
              <a:rPr lang="en-IN" dirty="0"/>
              <a:t>Each node combines values of its inputs using some weight function to compute its value</a:t>
            </a:r>
          </a:p>
          <a:p>
            <a:pPr lvl="1"/>
            <a:r>
              <a:rPr lang="en-IN" dirty="0"/>
              <a:t>Weights are associated with edges</a:t>
            </a:r>
          </a:p>
          <a:p>
            <a:r>
              <a:rPr lang="en-IN" dirty="0"/>
              <a:t>For classification, each output value indicates likelihood of the input instance belonging to that class</a:t>
            </a:r>
          </a:p>
          <a:p>
            <a:pPr lvl="1"/>
            <a:r>
              <a:rPr lang="en-IN" dirty="0"/>
              <a:t>Pick class with maximum likelihood</a:t>
            </a:r>
          </a:p>
          <a:p>
            <a:r>
              <a:rPr lang="en-IN" dirty="0"/>
              <a:t>Weights of edges are key to classification</a:t>
            </a:r>
          </a:p>
          <a:p>
            <a:r>
              <a:rPr lang="en-IN" dirty="0"/>
              <a:t>Edge weights are learnt during training phase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996F0C-3D9C-44C8-94C6-6B60D5B35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Neural Network Classifiers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12A3EDB-0C06-41F9-B7D6-4B3249FE0098}"/>
              </a:ext>
            </a:extLst>
          </p:cNvPr>
          <p:cNvSpPr txBox="1">
            <a:spLocks/>
          </p:cNvSpPr>
          <p:nvPr/>
        </p:nvSpPr>
        <p:spPr bwMode="auto">
          <a:xfrm>
            <a:off x="3790676" y="360347"/>
            <a:ext cx="5054874" cy="366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MS PGothic" charset="0"/>
                <a:cs typeface="MS PGothic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MS PGothic" charset="0"/>
                <a:cs typeface="MS PGothic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MS PGothic" charset="0"/>
                <a:cs typeface="MS PGothic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MS PGothic" charset="0"/>
                <a:cs typeface="MS PGothic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MS PGothic" charset="0"/>
                <a:cs typeface="MS PGothic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9pPr>
          </a:lstStyle>
          <a:p>
            <a:endParaRPr lang="en-IN" kern="0" dirty="0"/>
          </a:p>
        </p:txBody>
      </p:sp>
      <p:pic>
        <p:nvPicPr>
          <p:cNvPr id="7" name="Picture 2" descr="https://upload.wikimedia.org/wikipedia/commons/thumb/4/46/Colored_neural_network.svg/800px-Colored_neural_network.svg.png">
            <a:extLst>
              <a:ext uri="{FF2B5EF4-FFF2-40B4-BE49-F238E27FC236}">
                <a16:creationId xmlns:a16="http://schemas.microsoft.com/office/drawing/2014/main" id="{AF9A7F36-E07A-4380-990C-AE80FC438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628" y="1882185"/>
            <a:ext cx="2960914" cy="3560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6814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452D0-CC4B-498E-852D-D12DCB01C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448" y="1102497"/>
            <a:ext cx="4347935" cy="5367972"/>
          </a:xfrm>
        </p:spPr>
        <p:txBody>
          <a:bodyPr/>
          <a:lstStyle/>
          <a:p>
            <a:r>
              <a:rPr lang="en-IN" dirty="0"/>
              <a:t>Value of a node may be linear combination of inputs, or may be a non-linear function </a:t>
            </a:r>
          </a:p>
          <a:p>
            <a:pPr lvl="1"/>
            <a:r>
              <a:rPr lang="en-IN" dirty="0"/>
              <a:t>E.g., sigmoid function</a:t>
            </a:r>
          </a:p>
          <a:p>
            <a:r>
              <a:rPr lang="en-IN" b="1" dirty="0">
                <a:solidFill>
                  <a:srgbClr val="002060"/>
                </a:solidFill>
              </a:rPr>
              <a:t>Backpropagation algorithm </a:t>
            </a:r>
            <a:r>
              <a:rPr lang="en-IN" dirty="0"/>
              <a:t>works as follows</a:t>
            </a:r>
          </a:p>
          <a:p>
            <a:pPr lvl="1"/>
            <a:r>
              <a:rPr lang="en-IN" dirty="0"/>
              <a:t>Weights are set randomly initially</a:t>
            </a:r>
          </a:p>
          <a:p>
            <a:pPr lvl="1"/>
            <a:r>
              <a:rPr lang="en-IN" dirty="0"/>
              <a:t>Training instances are processed one at a time</a:t>
            </a:r>
          </a:p>
          <a:p>
            <a:pPr lvl="2"/>
            <a:r>
              <a:rPr lang="en-IN" dirty="0"/>
              <a:t>Output is computed using current weights</a:t>
            </a:r>
          </a:p>
          <a:p>
            <a:pPr lvl="2"/>
            <a:r>
              <a:rPr lang="en-IN" dirty="0"/>
              <a:t>If classification is wrong, weights are tweaked to get a higher score for the correct class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996F0C-3D9C-44C8-94C6-6B60D5B35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Neural Network Classifiers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12A3EDB-0C06-41F9-B7D6-4B3249FE0098}"/>
              </a:ext>
            </a:extLst>
          </p:cNvPr>
          <p:cNvSpPr txBox="1">
            <a:spLocks/>
          </p:cNvSpPr>
          <p:nvPr/>
        </p:nvSpPr>
        <p:spPr bwMode="auto">
          <a:xfrm>
            <a:off x="3790676" y="360347"/>
            <a:ext cx="5054874" cy="366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MS PGothic" charset="0"/>
                <a:cs typeface="MS PGothic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MS PGothic" charset="0"/>
                <a:cs typeface="MS PGothic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MS PGothic" charset="0"/>
                <a:cs typeface="MS PGothic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MS PGothic" charset="0"/>
                <a:cs typeface="MS PGothic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MS PGothic" charset="0"/>
                <a:cs typeface="MS PGothic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9pPr>
          </a:lstStyle>
          <a:p>
            <a:endParaRPr lang="en-IN" kern="0" dirty="0"/>
          </a:p>
        </p:txBody>
      </p:sp>
      <p:pic>
        <p:nvPicPr>
          <p:cNvPr id="7" name="Picture 2" descr="https://upload.wikimedia.org/wikipedia/commons/thumb/4/46/Colored_neural_network.svg/800px-Colored_neural_network.svg.png">
            <a:extLst>
              <a:ext uri="{FF2B5EF4-FFF2-40B4-BE49-F238E27FC236}">
                <a16:creationId xmlns:a16="http://schemas.microsoft.com/office/drawing/2014/main" id="{AF9A7F36-E07A-4380-990C-AE80FC438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837" y="3100987"/>
            <a:ext cx="2747734" cy="3303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sigmoid function">
            <a:extLst>
              <a:ext uri="{FF2B5EF4-FFF2-40B4-BE49-F238E27FC236}">
                <a16:creationId xmlns:a16="http://schemas.microsoft.com/office/drawing/2014/main" id="{4A48BCD4-0DA6-4F19-B06F-B48634625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923" y="944240"/>
            <a:ext cx="2660648" cy="177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2719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5E0A7-5508-4B94-ADCC-B32DE8483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Neural Networks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29D57-4FA9-461A-AB2D-CC5E898E9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Deep neural networks </a:t>
            </a:r>
            <a:r>
              <a:rPr lang="en-IN" dirty="0"/>
              <a:t>have a large number of layers with large number of nodes in each layer</a:t>
            </a:r>
          </a:p>
          <a:p>
            <a:r>
              <a:rPr lang="en-IN" b="1" dirty="0">
                <a:solidFill>
                  <a:srgbClr val="002060"/>
                </a:solidFill>
              </a:rPr>
              <a:t>Deep learning </a:t>
            </a:r>
            <a:r>
              <a:rPr lang="en-IN" dirty="0"/>
              <a:t>refers to training of deep neural network on very large numbers of training instances</a:t>
            </a:r>
          </a:p>
          <a:p>
            <a:r>
              <a:rPr lang="en-IN" dirty="0"/>
              <a:t>Each layer may be connected to previous layers in different ways</a:t>
            </a:r>
          </a:p>
          <a:p>
            <a:pPr lvl="1"/>
            <a:r>
              <a:rPr lang="en-IN" dirty="0"/>
              <a:t>Convolutional networks used for image processing</a:t>
            </a:r>
          </a:p>
          <a:p>
            <a:pPr lvl="1"/>
            <a:r>
              <a:rPr lang="en-IN" dirty="0"/>
              <a:t>More complex architectures used for text processing, and machine translation, speech recognition, etc.</a:t>
            </a:r>
          </a:p>
          <a:p>
            <a:r>
              <a:rPr lang="en-IN" dirty="0"/>
              <a:t>Neural networks are a large area in themselves</a:t>
            </a:r>
          </a:p>
          <a:p>
            <a:pPr lvl="1"/>
            <a:r>
              <a:rPr lang="en-IN" dirty="0"/>
              <a:t>Further details beyond scope of this chapter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19525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Regression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02497"/>
            <a:ext cx="7721353" cy="536797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Regression deals with the prediction of a value, rather than a class.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Given values for a set of variables, X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</a:rPr>
              <a:t>, X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</a:rPr>
              <a:t>, …, </a:t>
            </a:r>
            <a:r>
              <a:rPr lang="en-US" altLang="en-US" dirty="0" err="1">
                <a:ea typeface="ＭＳ Ｐゴシック" panose="020B0600070205080204" pitchFamily="34" charset="-128"/>
              </a:rPr>
              <a:t>X</a:t>
            </a:r>
            <a:r>
              <a:rPr lang="en-US" altLang="en-US" baseline="-25000" dirty="0" err="1"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ea typeface="ＭＳ Ｐゴシック" panose="020B0600070205080204" pitchFamily="34" charset="-128"/>
              </a:rPr>
              <a:t>, we wish to predict the value of a variable Y. 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One way is to infer coefficients a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0</a:t>
            </a:r>
            <a:r>
              <a:rPr lang="en-US" altLang="en-US" dirty="0">
                <a:ea typeface="ＭＳ Ｐゴシック" panose="020B0600070205080204" pitchFamily="34" charset="-128"/>
              </a:rPr>
              <a:t>, a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</a:rPr>
              <a:t>, a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</a:rPr>
              <a:t>, …, a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ea typeface="ＭＳ Ｐゴシック" panose="020B0600070205080204" pitchFamily="34" charset="-128"/>
              </a:rPr>
              <a:t> such that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	</a:t>
            </a:r>
            <a:r>
              <a:rPr lang="en-US" altLang="en-US" i="1" dirty="0">
                <a:ea typeface="ＭＳ Ｐゴシック" panose="020B0600070205080204" pitchFamily="34" charset="-128"/>
              </a:rPr>
              <a:t>Y </a:t>
            </a:r>
            <a:r>
              <a:rPr lang="en-US" altLang="en-US" dirty="0">
                <a:ea typeface="ＭＳ Ｐゴシック" panose="020B0600070205080204" pitchFamily="34" charset="-128"/>
              </a:rPr>
              <a:t>= </a:t>
            </a:r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0</a:t>
            </a:r>
            <a:r>
              <a:rPr lang="en-US" altLang="en-US" dirty="0">
                <a:ea typeface="ＭＳ Ｐゴシック" panose="020B0600070205080204" pitchFamily="34" charset="-128"/>
              </a:rPr>
              <a:t> + </a:t>
            </a:r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</a:rPr>
              <a:t> * </a:t>
            </a:r>
            <a:r>
              <a:rPr lang="en-US" altLang="en-US" i="1" dirty="0">
                <a:ea typeface="ＭＳ Ｐゴシック" panose="020B0600070205080204" pitchFamily="34" charset="-128"/>
              </a:rPr>
              <a:t>X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</a:rPr>
              <a:t> + </a:t>
            </a:r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</a:rPr>
              <a:t> * </a:t>
            </a:r>
            <a:r>
              <a:rPr lang="en-US" altLang="en-US" i="1" dirty="0">
                <a:ea typeface="ＭＳ Ｐゴシック" panose="020B0600070205080204" pitchFamily="34" charset="-128"/>
              </a:rPr>
              <a:t>X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</a:rPr>
              <a:t> + … + </a:t>
            </a:r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ea typeface="ＭＳ Ｐゴシック" panose="020B0600070205080204" pitchFamily="34" charset="-128"/>
              </a:rPr>
              <a:t> *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X</a:t>
            </a:r>
            <a:r>
              <a:rPr lang="en-US" altLang="en-US" baseline="-25000" dirty="0" err="1"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Finding such a linear polynomial is called </a:t>
            </a:r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linear regression</a:t>
            </a:r>
            <a:r>
              <a:rPr lang="en-US" altLang="en-US" dirty="0">
                <a:ea typeface="ＭＳ Ｐゴシック" panose="020B0600070205080204" pitchFamily="34" charset="-128"/>
              </a:rPr>
              <a:t>.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In general, the process of finding a curve that fits the data is also called </a:t>
            </a:r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curve fitting</a:t>
            </a:r>
            <a:r>
              <a:rPr lang="en-US" altLang="en-US" dirty="0">
                <a:ea typeface="ＭＳ Ｐゴシック" panose="020B0600070205080204" pitchFamily="34" charset="-128"/>
              </a:rPr>
              <a:t>.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The fit may only be approximate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because of noise in the data, or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because the relationship is not exactly a polynomial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Regression aims to find coefficients that give the best possible fit.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402A6-7AD9-4545-BBC7-CA6D71764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D363A-05FD-4D48-9D74-7700AF25C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Predictive models are widely used today</a:t>
            </a:r>
          </a:p>
          <a:p>
            <a:pPr lvl="1"/>
            <a:r>
              <a:rPr lang="en-IN" dirty="0"/>
              <a:t>E.g., use  customer profile features (e.g. income, age, gender, education, employment) and past history of a customer to predict likelihood of default on loan</a:t>
            </a:r>
          </a:p>
          <a:p>
            <a:pPr lvl="2"/>
            <a:r>
              <a:rPr lang="en-IN" dirty="0"/>
              <a:t> and use prediction to make loan decision</a:t>
            </a:r>
          </a:p>
          <a:p>
            <a:pPr lvl="1"/>
            <a:r>
              <a:rPr lang="en-IN" dirty="0"/>
              <a:t>E.g., use past history of sales (by season) to predict future sales</a:t>
            </a:r>
          </a:p>
          <a:p>
            <a:pPr lvl="2"/>
            <a:r>
              <a:rPr lang="en-IN" dirty="0"/>
              <a:t>And use it to decide what/how much to produce/stock</a:t>
            </a:r>
          </a:p>
          <a:p>
            <a:pPr lvl="2"/>
            <a:r>
              <a:rPr lang="en-IN" dirty="0"/>
              <a:t>And to target customers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Other examples of business decisions: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What items to stock?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What insurance premium to change?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To whom to send advertisements?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79258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Association Rules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Retail shops are often interested in associations between different items that people buy.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Someone who buys bread is quite likely also to buy milk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 person who bought the book </a:t>
            </a:r>
            <a:r>
              <a:rPr lang="en-US" altLang="en-US" i="1" dirty="0">
                <a:ea typeface="ＭＳ Ｐゴシック" panose="020B0600070205080204" pitchFamily="34" charset="-128"/>
              </a:rPr>
              <a:t>Database System Concepts</a:t>
            </a:r>
            <a:r>
              <a:rPr lang="en-US" altLang="en-US" dirty="0">
                <a:ea typeface="ＭＳ Ｐゴシック" panose="020B0600070205080204" pitchFamily="34" charset="-128"/>
              </a:rPr>
              <a:t> is quite likely also to buy the book </a:t>
            </a:r>
            <a:r>
              <a:rPr lang="en-US" altLang="en-US" i="1" dirty="0">
                <a:ea typeface="ＭＳ Ｐゴシック" panose="020B0600070205080204" pitchFamily="34" charset="-128"/>
              </a:rPr>
              <a:t>Operating System Concepts</a:t>
            </a:r>
            <a:r>
              <a:rPr lang="en-US" altLang="en-US" dirty="0">
                <a:ea typeface="ＭＳ Ｐゴシック" panose="020B0600070205080204" pitchFamily="34" charset="-128"/>
              </a:rPr>
              <a:t>.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Associations information can be used in several ways.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E.g. when a customer buys a particular book, an online shop may suggest associated books.</a:t>
            </a:r>
          </a:p>
          <a:p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Association rules</a:t>
            </a:r>
            <a:r>
              <a:rPr lang="en-US" altLang="en-US" b="1" dirty="0">
                <a:ea typeface="ＭＳ Ｐゴシック" panose="020B0600070205080204" pitchFamily="34" charset="-128"/>
              </a:rPr>
              <a:t>: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   </a:t>
            </a:r>
            <a:r>
              <a:rPr lang="en-US" altLang="en-US" i="1" dirty="0">
                <a:ea typeface="ＭＳ Ｐゴシック" panose="020B0600070205080204" pitchFamily="34" charset="-128"/>
              </a:rPr>
              <a:t>bread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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milk          DB-Concepts, OS-Concepts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 Networks</a:t>
            </a:r>
            <a:endParaRPr lang="en-US" altLang="en-US" i="1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Left hand side: </a:t>
            </a:r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antecedent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,     right hand side:  </a:t>
            </a:r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consequent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An association rule must have an associated </a:t>
            </a:r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population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; the population consists of a set of </a:t>
            </a:r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instances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E.g. each transaction (sale) at a shop is an instance, and the set of all transactions is the population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Association Rules (Cont.)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02497"/>
            <a:ext cx="7739109" cy="536797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Rules have an associated support, as well as an associated confidence. </a:t>
            </a:r>
          </a:p>
          <a:p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Support</a:t>
            </a:r>
            <a:r>
              <a:rPr lang="en-US" altLang="en-US" b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is a measure of what fraction of the population satisfies both the antecedent and the consequent of the rule.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E.g., suppose only 0.001 percent of all purchases include milk and screwdrivers. The support for the rule is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milk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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screwdrivers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is low.</a:t>
            </a:r>
          </a:p>
          <a:p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Confidence</a:t>
            </a:r>
            <a:r>
              <a:rPr lang="en-US" altLang="en-US" b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is a measure of how often the consequent is true when the antecedent is true.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E.g., the rule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bread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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milk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has a confidence of 80 percent if 80 percent of the purchases that include bread also include milk.</a:t>
            </a:r>
          </a:p>
          <a:p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We omit further details, such as how to efficiently infer association rules</a:t>
            </a:r>
          </a:p>
          <a:p>
            <a:pPr>
              <a:buFont typeface="Monotype Sorts" charset="2"/>
              <a:buNone/>
            </a:pPr>
            <a:endParaRPr lang="en-US" altLang="en-US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Clustering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Clustering</a:t>
            </a:r>
            <a:r>
              <a:rPr lang="en-US" altLang="en-US" dirty="0">
                <a:ea typeface="ＭＳ Ｐゴシック" panose="020B0600070205080204" pitchFamily="34" charset="-128"/>
              </a:rPr>
              <a:t>: Intuitively, finding clusters of points in the given data such that similar points lie in the same cluster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Can be formalized using distance metrics in several ways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Group points into </a:t>
            </a:r>
            <a:r>
              <a:rPr lang="en-US" altLang="en-US" i="1" dirty="0">
                <a:ea typeface="ＭＳ Ｐゴシック" panose="020B0600070205080204" pitchFamily="34" charset="-128"/>
              </a:rPr>
              <a:t>k</a:t>
            </a:r>
            <a:r>
              <a:rPr lang="en-US" altLang="en-US" dirty="0">
                <a:ea typeface="ＭＳ Ｐゴシック" panose="020B0600070205080204" pitchFamily="34" charset="-128"/>
              </a:rPr>
              <a:t> sets (for a given </a:t>
            </a:r>
            <a:r>
              <a:rPr lang="en-US" altLang="en-US" i="1" dirty="0">
                <a:ea typeface="ＭＳ Ｐゴシック" panose="020B0600070205080204" pitchFamily="34" charset="-128"/>
              </a:rPr>
              <a:t>k</a:t>
            </a:r>
            <a:r>
              <a:rPr lang="en-US" altLang="en-US" dirty="0">
                <a:ea typeface="ＭＳ Ｐゴシック" panose="020B0600070205080204" pitchFamily="34" charset="-128"/>
              </a:rPr>
              <a:t>) such that the average distance of points from the centroid of their assigned group is minimized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Centroid: point defined by taking average of coordinates in each dimension.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Another metric: minimize average distance between every pair of points in a cluster</a:t>
            </a:r>
          </a:p>
          <a:p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Hierarchical clustering</a:t>
            </a:r>
            <a:r>
              <a:rPr lang="en-US" altLang="en-US" dirty="0">
                <a:ea typeface="ＭＳ Ｐゴシック" panose="020B0600070205080204" pitchFamily="34" charset="-128"/>
              </a:rPr>
              <a:t>: example from biological classification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(the word classification here does not mean a prediction mechanism)</a:t>
            </a:r>
          </a:p>
          <a:p>
            <a:pPr lvl="1">
              <a:lnSpc>
                <a:spcPct val="160000"/>
              </a:lnSpc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                             </a:t>
            </a:r>
            <a:r>
              <a:rPr lang="en-US" altLang="en-US" dirty="0" err="1">
                <a:ea typeface="ＭＳ Ｐゴシック" panose="020B0600070205080204" pitchFamily="34" charset="-128"/>
              </a:rPr>
              <a:t>chordata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    </a:t>
            </a:r>
            <a:r>
              <a:rPr lang="en-US" altLang="en-US" dirty="0" err="1">
                <a:ea typeface="ＭＳ Ｐゴシック" panose="020B0600070205080204" pitchFamily="34" charset="-128"/>
              </a:rPr>
              <a:t>mammalia</a:t>
            </a:r>
            <a:r>
              <a:rPr lang="en-US" altLang="en-US" dirty="0">
                <a:ea typeface="ＭＳ Ｐゴシック" panose="020B0600070205080204" pitchFamily="34" charset="-128"/>
              </a:rPr>
              <a:t>                         </a:t>
            </a:r>
            <a:r>
              <a:rPr lang="en-US" altLang="en-US" dirty="0" err="1">
                <a:ea typeface="ＭＳ Ｐゴシック" panose="020B0600070205080204" pitchFamily="34" charset="-128"/>
              </a:rPr>
              <a:t>reptilia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160000"/>
              </a:lnSpc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leopards  humans           snakes  crocodiles </a:t>
            </a:r>
            <a:endParaRPr lang="en-US" altLang="en-US" b="1" dirty="0">
              <a:solidFill>
                <a:schemeClr val="tx2"/>
              </a:solidFill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grpSp>
        <p:nvGrpSpPr>
          <p:cNvPr id="12" name="Group 4">
            <a:extLst>
              <a:ext uri="{FF2B5EF4-FFF2-40B4-BE49-F238E27FC236}">
                <a16:creationId xmlns:a16="http://schemas.microsoft.com/office/drawing/2014/main" id="{819C1998-FC86-4C7C-B9C6-AFDCB9A8A98A}"/>
              </a:ext>
            </a:extLst>
          </p:cNvPr>
          <p:cNvGrpSpPr>
            <a:grpSpLocks/>
          </p:cNvGrpSpPr>
          <p:nvPr/>
        </p:nvGrpSpPr>
        <p:grpSpPr bwMode="auto">
          <a:xfrm>
            <a:off x="1333954" y="5317351"/>
            <a:ext cx="3746500" cy="723900"/>
            <a:chOff x="1168" y="3176"/>
            <a:chExt cx="2360" cy="456"/>
          </a:xfrm>
        </p:grpSpPr>
        <p:sp>
          <p:nvSpPr>
            <p:cNvPr id="13" name="Line 5">
              <a:extLst>
                <a:ext uri="{FF2B5EF4-FFF2-40B4-BE49-F238E27FC236}">
                  <a16:creationId xmlns:a16="http://schemas.microsoft.com/office/drawing/2014/main" id="{4F94C1E1-7B54-4857-ACCE-975FB00F6B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92" y="3192"/>
              <a:ext cx="760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6">
              <a:extLst>
                <a:ext uri="{FF2B5EF4-FFF2-40B4-BE49-F238E27FC236}">
                  <a16:creationId xmlns:a16="http://schemas.microsoft.com/office/drawing/2014/main" id="{D6D41B03-9B66-4334-AE67-1FC978DB55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3176"/>
              <a:ext cx="744" cy="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7">
              <a:extLst>
                <a:ext uri="{FF2B5EF4-FFF2-40B4-BE49-F238E27FC236}">
                  <a16:creationId xmlns:a16="http://schemas.microsoft.com/office/drawing/2014/main" id="{55D093F7-E432-42CC-86EF-1E46EC5D6E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68" y="3480"/>
              <a:ext cx="344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8">
              <a:extLst>
                <a:ext uri="{FF2B5EF4-FFF2-40B4-BE49-F238E27FC236}">
                  <a16:creationId xmlns:a16="http://schemas.microsoft.com/office/drawing/2014/main" id="{8BFFFA40-8E64-432D-983F-BB2B668502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44" y="3480"/>
              <a:ext cx="152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9">
              <a:extLst>
                <a:ext uri="{FF2B5EF4-FFF2-40B4-BE49-F238E27FC236}">
                  <a16:creationId xmlns:a16="http://schemas.microsoft.com/office/drawing/2014/main" id="{5867A6C1-8F94-4F39-81DA-008D40A11B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6" y="3472"/>
              <a:ext cx="432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0">
              <a:extLst>
                <a:ext uri="{FF2B5EF4-FFF2-40B4-BE49-F238E27FC236}">
                  <a16:creationId xmlns:a16="http://schemas.microsoft.com/office/drawing/2014/main" id="{B5F07590-18FB-47A6-93DC-1FB96319D7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2" y="3472"/>
              <a:ext cx="24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Clustering and Collaborative Filtering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38009"/>
            <a:ext cx="7843058" cy="53679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Goal: predict what movies/books/… a person may be interested in, on the basis of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Past preferences of the person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Preferences of other people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One approach based on repeated clustering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Cluster people based on their preferences for movies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Then cluster movies on the basis of being liked by the same clusters of people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Again cluster people based on their preferences for (the newly created clusters of) movies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Repeat above till equilibrium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Given new user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Find most similar cluster of existing users and 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Predict movies in movie clusters popular with that user cluster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Above problem is an instance of </a:t>
            </a:r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collaborative filtering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12106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Other Types of Mining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Text mining</a:t>
            </a:r>
            <a:r>
              <a:rPr lang="en-US" altLang="en-US" dirty="0">
                <a:ea typeface="ＭＳ Ｐゴシック" panose="020B0600070205080204" pitchFamily="34" charset="-128"/>
              </a:rPr>
              <a:t>: application of data mining to textual documents</a:t>
            </a:r>
          </a:p>
          <a:p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Sentiment analysis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E.g., learn to predict if a user review is positive or negative about a product</a:t>
            </a:r>
          </a:p>
          <a:p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Information extraction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Create structured information from unstructured textual description or semi-structured data such as tabular displays</a:t>
            </a:r>
          </a:p>
          <a:p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Entity recognition </a:t>
            </a:r>
            <a:r>
              <a:rPr lang="en-US" altLang="en-US" dirty="0">
                <a:ea typeface="ＭＳ Ｐゴシック" panose="020B0600070205080204" pitchFamily="34" charset="-128"/>
              </a:rPr>
              <a:t>and </a:t>
            </a:r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disambiguation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E.g., given text with name “Michael Jordan” does the name refer to the famous basketball player or the famous ML expert</a:t>
            </a:r>
          </a:p>
          <a:p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Knowledge graph </a:t>
            </a:r>
            <a:r>
              <a:rPr lang="en-US" altLang="en-US" dirty="0">
                <a:ea typeface="ＭＳ Ｐゴシック" panose="020B0600070205080204" pitchFamily="34" charset="-128"/>
              </a:rPr>
              <a:t>(see Section 8.4)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Can be constructed by information extraction from different sources, such as Wikipedia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End of Chapter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Best Splits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Pick best attributes and conditions on which to partition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The purity of a set S of training instances can be measured quantitatively in several ways.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Notation: number of classes =  </a:t>
            </a:r>
            <a:r>
              <a:rPr lang="en-US" altLang="en-US" i="1" dirty="0">
                <a:ea typeface="ＭＳ Ｐゴシック" panose="020B0600070205080204" pitchFamily="34" charset="-128"/>
              </a:rPr>
              <a:t>k</a:t>
            </a:r>
            <a:r>
              <a:rPr lang="en-US" altLang="en-US" dirty="0">
                <a:ea typeface="ＭＳ Ｐゴシック" panose="020B0600070205080204" pitchFamily="34" charset="-128"/>
              </a:rPr>
              <a:t>,  number of instances = |S|, 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fraction of instances in class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i</a:t>
            </a:r>
            <a:r>
              <a:rPr lang="en-US" altLang="en-US" i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= </a:t>
            </a:r>
            <a:r>
              <a:rPr lang="en-US" altLang="en-US" i="1" dirty="0">
                <a:ea typeface="ＭＳ Ｐゴシック" panose="020B0600070205080204" pitchFamily="34" charset="-128"/>
              </a:rPr>
              <a:t>p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The </a:t>
            </a:r>
            <a:r>
              <a:rPr lang="en-US" altLang="en-US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Gini</a:t>
            </a:r>
            <a:r>
              <a:rPr lang="en-US" altLang="en-US" dirty="0">
                <a:ea typeface="ＭＳ Ｐゴシック" panose="020B0600070205080204" pitchFamily="34" charset="-128"/>
              </a:rPr>
              <a:t> measure of purity is defined as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[		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		        Gini (S) = 1 - 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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</a:p>
          <a:p>
            <a:pPr>
              <a:lnSpc>
                <a:spcPct val="9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When all instances are in a single class, the Gini value is 0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It reaches its maximum (of 1 –1 /</a:t>
            </a:r>
            <a:r>
              <a:rPr lang="en-US" altLang="en-US" i="1" dirty="0">
                <a:ea typeface="ＭＳ Ｐゴシック" panose="020B0600070205080204" pitchFamily="34" charset="-128"/>
              </a:rPr>
              <a:t>k</a:t>
            </a:r>
            <a:r>
              <a:rPr lang="en-US" altLang="en-US" dirty="0">
                <a:ea typeface="ＭＳ Ｐゴシック" panose="020B0600070205080204" pitchFamily="34" charset="-128"/>
              </a:rPr>
              <a:t>) if each class the same number of instances.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</a:p>
        </p:txBody>
      </p:sp>
      <p:grpSp>
        <p:nvGrpSpPr>
          <p:cNvPr id="19460" name="Group 4"/>
          <p:cNvGrpSpPr>
            <a:grpSpLocks/>
          </p:cNvGrpSpPr>
          <p:nvPr/>
        </p:nvGrpSpPr>
        <p:grpSpPr bwMode="auto">
          <a:xfrm>
            <a:off x="4406106" y="3305639"/>
            <a:ext cx="801688" cy="749303"/>
            <a:chOff x="2749" y="1579"/>
            <a:chExt cx="505" cy="472"/>
          </a:xfrm>
        </p:grpSpPr>
        <p:sp>
          <p:nvSpPr>
            <p:cNvPr id="295941" name="Text Box 5"/>
            <p:cNvSpPr txBox="1">
              <a:spLocks noChangeArrowheads="1"/>
            </p:cNvSpPr>
            <p:nvPr/>
          </p:nvSpPr>
          <p:spPr bwMode="auto">
            <a:xfrm flipH="1">
              <a:off x="2760" y="1579"/>
              <a:ext cx="2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400" i="1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charset="0"/>
                  <a:ea typeface="+mn-ea"/>
                </a:rPr>
                <a:t>k</a:t>
              </a:r>
            </a:p>
          </p:txBody>
        </p:sp>
        <p:sp>
          <p:nvSpPr>
            <p:cNvPr id="295942" name="Text Box 6"/>
            <p:cNvSpPr txBox="1">
              <a:spLocks noChangeArrowheads="1"/>
            </p:cNvSpPr>
            <p:nvPr/>
          </p:nvSpPr>
          <p:spPr bwMode="auto">
            <a:xfrm flipH="1">
              <a:off x="2749" y="1859"/>
              <a:ext cx="31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400" i="1" dirty="0" err="1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charset="0"/>
                  <a:ea typeface="+mn-ea"/>
                </a:rPr>
                <a:t>i</a:t>
              </a:r>
              <a:r>
                <a:rPr lang="en-US" sz="1400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charset="0"/>
                  <a:ea typeface="+mn-ea"/>
                </a:rPr>
                <a:t>- 1</a:t>
              </a:r>
            </a:p>
          </p:txBody>
        </p:sp>
        <p:sp>
          <p:nvSpPr>
            <p:cNvPr id="295943" name="Text Box 7"/>
            <p:cNvSpPr txBox="1">
              <a:spLocks noChangeArrowheads="1"/>
            </p:cNvSpPr>
            <p:nvPr/>
          </p:nvSpPr>
          <p:spPr bwMode="auto">
            <a:xfrm flipH="1">
              <a:off x="2926" y="1655"/>
              <a:ext cx="3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800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  <a:ea typeface="ＭＳ Ｐゴシック" charset="-128"/>
                </a:rPr>
                <a:t>p</a:t>
              </a:r>
              <a:r>
                <a:rPr lang="en-US" sz="1800" i="1" baseline="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  <a:ea typeface="ＭＳ Ｐゴシック" charset="-128"/>
                </a:rPr>
                <a:t>2</a:t>
              </a:r>
              <a:r>
                <a:rPr lang="en-US" sz="1800" i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  <a:ea typeface="ＭＳ Ｐゴシック" charset="-128"/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82272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Best Splits (Cont.)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683580" y="1102497"/>
            <a:ext cx="7803472" cy="53679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Another measure of purity is the </a:t>
            </a:r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entropy</a:t>
            </a:r>
            <a:r>
              <a:rPr lang="en-US" altLang="en-US" b="1" dirty="0">
                <a:solidFill>
                  <a:schemeClr val="tx2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measure, which is defined as 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		entropy (S) = –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</a:t>
            </a:r>
          </a:p>
          <a:p>
            <a:pPr>
              <a:lnSpc>
                <a:spcPct val="9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When a set S is split into multiple sets Si, I=1, 2, …, r, we can measure the purity of the resultant set of sets as:	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800" dirty="0">
                <a:ea typeface="ＭＳ Ｐゴシック" panose="020B0600070205080204" pitchFamily="34" charset="-128"/>
              </a:rPr>
              <a:t>	 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	purity(</a:t>
            </a:r>
            <a:r>
              <a:rPr lang="en-US" altLang="en-US" i="1" dirty="0">
                <a:ea typeface="ＭＳ Ｐゴシック" panose="020B0600070205080204" pitchFamily="34" charset="-128"/>
              </a:rPr>
              <a:t>S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i="1" dirty="0">
                <a:ea typeface="ＭＳ Ｐゴシック" panose="020B0600070205080204" pitchFamily="34" charset="-128"/>
              </a:rPr>
              <a:t>, S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i="1" dirty="0">
                <a:ea typeface="ＭＳ Ｐゴシック" panose="020B0600070205080204" pitchFamily="34" charset="-128"/>
              </a:rPr>
              <a:t>, ….., S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r</a:t>
            </a:r>
            <a:r>
              <a:rPr lang="en-US" altLang="en-US" dirty="0">
                <a:ea typeface="ＭＳ Ｐゴシック" panose="020B0600070205080204" pitchFamily="34" charset="-128"/>
              </a:rPr>
              <a:t>) =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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800" dirty="0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The information gain due to particular split of S into S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dirty="0" err="1"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</a:rPr>
              <a:t> = 1, 2, …., r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 </a:t>
            </a:r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Information-gain</a:t>
            </a:r>
            <a:r>
              <a:rPr lang="en-US" altLang="en-US" dirty="0">
                <a:ea typeface="ＭＳ Ｐゴシック" panose="020B0600070205080204" pitchFamily="34" charset="-128"/>
              </a:rPr>
              <a:t> (</a:t>
            </a:r>
            <a:r>
              <a:rPr lang="en-US" altLang="en-US" i="1" dirty="0">
                <a:ea typeface="ＭＳ Ｐゴシック" panose="020B0600070205080204" pitchFamily="34" charset="-128"/>
              </a:rPr>
              <a:t>S</a:t>
            </a:r>
            <a:r>
              <a:rPr lang="en-US" altLang="en-US" dirty="0">
                <a:ea typeface="ＭＳ Ｐゴシック" panose="020B0600070205080204" pitchFamily="34" charset="-128"/>
              </a:rPr>
              <a:t>, {</a:t>
            </a:r>
            <a:r>
              <a:rPr lang="en-US" altLang="en-US" i="1" dirty="0">
                <a:ea typeface="ＭＳ Ｐゴシック" panose="020B0600070205080204" pitchFamily="34" charset="-128"/>
              </a:rPr>
              <a:t>S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i="1" dirty="0">
                <a:ea typeface="ＭＳ Ｐゴシック" panose="020B0600070205080204" pitchFamily="34" charset="-128"/>
              </a:rPr>
              <a:t>S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</a:rPr>
              <a:t>, …., </a:t>
            </a:r>
            <a:r>
              <a:rPr lang="en-US" altLang="en-US" i="1" dirty="0">
                <a:ea typeface="ＭＳ Ｐゴシック" panose="020B0600070205080204" pitchFamily="34" charset="-128"/>
              </a:rPr>
              <a:t>S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r</a:t>
            </a:r>
            <a:r>
              <a:rPr lang="en-US" altLang="en-US" dirty="0">
                <a:ea typeface="ＭＳ Ｐゴシック" panose="020B0600070205080204" pitchFamily="34" charset="-128"/>
              </a:rPr>
              <a:t>) = purity(</a:t>
            </a:r>
            <a:r>
              <a:rPr lang="en-US" altLang="en-US" i="1" dirty="0">
                <a:ea typeface="ＭＳ Ｐゴシック" panose="020B0600070205080204" pitchFamily="34" charset="-128"/>
              </a:rPr>
              <a:t>S </a:t>
            </a:r>
            <a:r>
              <a:rPr lang="en-US" altLang="en-US" dirty="0">
                <a:ea typeface="ＭＳ Ｐゴシック" panose="020B0600070205080204" pitchFamily="34" charset="-128"/>
              </a:rPr>
              <a:t>) – purity (</a:t>
            </a:r>
            <a:r>
              <a:rPr lang="en-US" altLang="en-US" i="1" dirty="0">
                <a:ea typeface="ＭＳ Ｐゴシック" panose="020B0600070205080204" pitchFamily="34" charset="-128"/>
              </a:rPr>
              <a:t>S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i="1" dirty="0">
                <a:ea typeface="ＭＳ Ｐゴシック" panose="020B0600070205080204" pitchFamily="34" charset="-128"/>
              </a:rPr>
              <a:t>S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</a:rPr>
              <a:t>, … </a:t>
            </a:r>
            <a:r>
              <a:rPr lang="en-US" altLang="en-US" i="1" dirty="0">
                <a:ea typeface="ＭＳ Ｐゴシック" panose="020B0600070205080204" pitchFamily="34" charset="-128"/>
              </a:rPr>
              <a:t>S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r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sz="1600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dirty="0">
                <a:ea typeface="ＭＳ Ｐゴシック" panose="020B0600070205080204" pitchFamily="34" charset="-128"/>
              </a:rPr>
              <a:t>	</a:t>
            </a: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</p:txBody>
      </p:sp>
      <p:grpSp>
        <p:nvGrpSpPr>
          <p:cNvPr id="20484" name="Group 15"/>
          <p:cNvGrpSpPr>
            <a:grpSpLocks/>
          </p:cNvGrpSpPr>
          <p:nvPr/>
        </p:nvGrpSpPr>
        <p:grpSpPr bwMode="auto">
          <a:xfrm>
            <a:off x="3968676" y="3424059"/>
            <a:ext cx="1854200" cy="806450"/>
            <a:chOff x="2616" y="2772"/>
            <a:chExt cx="1168" cy="508"/>
          </a:xfrm>
        </p:grpSpPr>
        <p:sp>
          <p:nvSpPr>
            <p:cNvPr id="329733" name="Text Box 5"/>
            <p:cNvSpPr txBox="1">
              <a:spLocks noChangeArrowheads="1"/>
            </p:cNvSpPr>
            <p:nvPr/>
          </p:nvSpPr>
          <p:spPr bwMode="auto">
            <a:xfrm>
              <a:off x="2670" y="2772"/>
              <a:ext cx="17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charset="0"/>
                  <a:ea typeface="+mn-ea"/>
                </a:rPr>
                <a:t>r</a:t>
              </a:r>
            </a:p>
          </p:txBody>
        </p:sp>
        <p:sp>
          <p:nvSpPr>
            <p:cNvPr id="329734" name="Text Box 6"/>
            <p:cNvSpPr txBox="1">
              <a:spLocks noChangeArrowheads="1"/>
            </p:cNvSpPr>
            <p:nvPr/>
          </p:nvSpPr>
          <p:spPr bwMode="auto">
            <a:xfrm>
              <a:off x="2616" y="3088"/>
              <a:ext cx="31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i="1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charset="0"/>
                  <a:ea typeface="+mn-ea"/>
                </a:rPr>
                <a:t>i</a:t>
              </a:r>
              <a:r>
                <a:rPr lang="en-US" sz="1400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charset="0"/>
                  <a:ea typeface="+mn-ea"/>
                </a:rPr>
                <a:t>= 1</a:t>
              </a:r>
            </a:p>
          </p:txBody>
        </p:sp>
        <p:sp>
          <p:nvSpPr>
            <p:cNvPr id="329735" name="Text Box 7"/>
            <p:cNvSpPr txBox="1">
              <a:spLocks noChangeArrowheads="1"/>
            </p:cNvSpPr>
            <p:nvPr/>
          </p:nvSpPr>
          <p:spPr bwMode="auto">
            <a:xfrm>
              <a:off x="2845" y="2800"/>
              <a:ext cx="346" cy="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  <a:ea typeface="ＭＳ Ｐゴシック" charset="-128"/>
                </a:rPr>
                <a:t>|</a:t>
              </a:r>
              <a:r>
                <a:rPr lang="en-US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  <a:ea typeface="ＭＳ Ｐゴシック" charset="-128"/>
                </a:rPr>
                <a:t>S</a:t>
              </a:r>
              <a:r>
                <a:rPr lang="en-US" sz="1800" i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  <a:ea typeface="ＭＳ Ｐゴシック" charset="-128"/>
                </a:rPr>
                <a:t>i</a:t>
              </a:r>
              <a:r>
                <a:rPr lang="en-US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  <a:ea typeface="ＭＳ Ｐゴシック" charset="-128"/>
                </a:rPr>
                <a:t>|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  <a:ea typeface="ＭＳ Ｐゴシック" charset="-128"/>
                </a:rPr>
                <a:t>|</a:t>
              </a:r>
              <a:r>
                <a:rPr lang="en-US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  <a:ea typeface="ＭＳ Ｐゴシック" charset="-128"/>
                </a:rPr>
                <a:t>S</a:t>
              </a:r>
              <a:r>
                <a:rPr lang="en-US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  <a:ea typeface="ＭＳ Ｐゴシック" charset="-128"/>
                </a:rPr>
                <a:t>|</a:t>
              </a:r>
            </a:p>
          </p:txBody>
        </p:sp>
        <p:sp>
          <p:nvSpPr>
            <p:cNvPr id="20493" name="Line 8"/>
            <p:cNvSpPr>
              <a:spLocks noChangeShapeType="1"/>
            </p:cNvSpPr>
            <p:nvPr/>
          </p:nvSpPr>
          <p:spPr bwMode="auto">
            <a:xfrm>
              <a:off x="2858" y="3028"/>
              <a:ext cx="2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9737" name="Text Box 9"/>
            <p:cNvSpPr txBox="1">
              <a:spLocks noChangeArrowheads="1"/>
            </p:cNvSpPr>
            <p:nvPr/>
          </p:nvSpPr>
          <p:spPr bwMode="auto">
            <a:xfrm>
              <a:off x="3051" y="2869"/>
              <a:ext cx="73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  <a:ea typeface="ＭＳ Ｐゴシック" charset="-128"/>
                </a:rPr>
                <a:t>purity </a:t>
              </a:r>
              <a:r>
                <a:rPr lang="en-US" sz="18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  <a:ea typeface="ＭＳ Ｐゴシック" charset="-128"/>
                </a:rPr>
                <a:t>(</a:t>
              </a:r>
              <a:r>
                <a:rPr lang="en-US" sz="1800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  <a:ea typeface="ＭＳ Ｐゴシック" charset="-128"/>
                </a:rPr>
                <a:t>S</a:t>
              </a:r>
              <a:r>
                <a:rPr lang="en-US" sz="1800" i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  <a:ea typeface="ＭＳ Ｐゴシック" charset="-128"/>
                </a:rPr>
                <a:t>i</a:t>
              </a:r>
              <a:r>
                <a:rPr lang="en-US" sz="18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  <a:ea typeface="ＭＳ Ｐゴシック" charset="-128"/>
                </a:rPr>
                <a:t>)</a:t>
              </a:r>
            </a:p>
          </p:txBody>
        </p:sp>
      </p:grpSp>
      <p:grpSp>
        <p:nvGrpSpPr>
          <p:cNvPr id="20485" name="Group 10"/>
          <p:cNvGrpSpPr>
            <a:grpSpLocks/>
          </p:cNvGrpSpPr>
          <p:nvPr/>
        </p:nvGrpSpPr>
        <p:grpSpPr bwMode="auto">
          <a:xfrm>
            <a:off x="4046679" y="1590178"/>
            <a:ext cx="1325562" cy="825500"/>
            <a:chOff x="2613" y="3007"/>
            <a:chExt cx="683" cy="520"/>
          </a:xfrm>
        </p:grpSpPr>
        <p:sp>
          <p:nvSpPr>
            <p:cNvPr id="329739" name="Text Box 11"/>
            <p:cNvSpPr txBox="1">
              <a:spLocks noChangeArrowheads="1"/>
            </p:cNvSpPr>
            <p:nvPr/>
          </p:nvSpPr>
          <p:spPr bwMode="auto">
            <a:xfrm flipH="1">
              <a:off x="2629" y="3007"/>
              <a:ext cx="23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400" i="1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charset="0"/>
                  <a:ea typeface="+mn-ea"/>
                </a:rPr>
                <a:t>k</a:t>
              </a:r>
            </a:p>
          </p:txBody>
        </p:sp>
        <p:grpSp>
          <p:nvGrpSpPr>
            <p:cNvPr id="20487" name="Group 12"/>
            <p:cNvGrpSpPr>
              <a:grpSpLocks/>
            </p:cNvGrpSpPr>
            <p:nvPr/>
          </p:nvGrpSpPr>
          <p:grpSpPr bwMode="auto">
            <a:xfrm>
              <a:off x="2613" y="3175"/>
              <a:ext cx="683" cy="352"/>
              <a:chOff x="1451" y="2964"/>
              <a:chExt cx="683" cy="352"/>
            </a:xfrm>
          </p:grpSpPr>
          <p:sp>
            <p:nvSpPr>
              <p:cNvPr id="329741" name="Text Box 13"/>
              <p:cNvSpPr txBox="1">
                <a:spLocks noChangeArrowheads="1"/>
              </p:cNvSpPr>
              <p:nvPr/>
            </p:nvSpPr>
            <p:spPr bwMode="auto">
              <a:xfrm flipH="1">
                <a:off x="1451" y="3124"/>
                <a:ext cx="31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1400" i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 charset="0"/>
                    <a:ea typeface="+mn-ea"/>
                  </a:rPr>
                  <a:t>i- </a:t>
                </a:r>
                <a:r>
                  <a:rPr lang="en-US" sz="1400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 charset="0"/>
                    <a:ea typeface="+mn-ea"/>
                  </a:rPr>
                  <a:t>1</a:t>
                </a:r>
              </a:p>
            </p:txBody>
          </p:sp>
          <p:sp>
            <p:nvSpPr>
              <p:cNvPr id="329742" name="Text Box 14"/>
              <p:cNvSpPr txBox="1">
                <a:spLocks noChangeArrowheads="1"/>
              </p:cNvSpPr>
              <p:nvPr/>
            </p:nvSpPr>
            <p:spPr bwMode="auto">
              <a:xfrm flipH="1">
                <a:off x="1643" y="2964"/>
                <a:ext cx="49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1800" i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charset="0"/>
                    <a:ea typeface="ＭＳ Ｐゴシック" charset="-128"/>
                  </a:rPr>
                  <a:t>p</a:t>
                </a:r>
                <a:r>
                  <a:rPr lang="en-US" sz="1800" i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charset="0"/>
                    <a:ea typeface="ＭＳ Ｐゴシック" charset="-128"/>
                  </a:rPr>
                  <a:t>i</a:t>
                </a:r>
                <a:r>
                  <a:rPr lang="en-US" sz="1800" i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charset="0"/>
                    <a:ea typeface="ＭＳ Ｐゴシック" charset="-128"/>
                  </a:rPr>
                  <a:t>log</a:t>
                </a:r>
                <a:r>
                  <a:rPr lang="en-US" sz="1800" i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charset="0"/>
                    <a:ea typeface="ＭＳ Ｐゴシック" charset="-128"/>
                  </a:rPr>
                  <a:t>2 </a:t>
                </a:r>
                <a:r>
                  <a:rPr lang="en-US" sz="1800" i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charset="0"/>
                    <a:ea typeface="ＭＳ Ｐゴシック" charset="-128"/>
                  </a:rPr>
                  <a:t>p</a:t>
                </a:r>
                <a:r>
                  <a:rPr lang="en-US" sz="1800" i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charset="0"/>
                    <a:ea typeface="ＭＳ Ｐゴシック" charset="-128"/>
                  </a:rPr>
                  <a:t>i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65171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Best Splits (Cont.)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Measure of “cost” of a split: 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          Information-content (</a:t>
            </a:r>
            <a:r>
              <a:rPr lang="en-US" altLang="en-US" i="1" dirty="0">
                <a:ea typeface="ＭＳ Ｐゴシック" panose="020B0600070205080204" pitchFamily="34" charset="-128"/>
              </a:rPr>
              <a:t>S</a:t>
            </a:r>
            <a:r>
              <a:rPr lang="en-US" altLang="en-US" dirty="0">
                <a:ea typeface="ＭＳ Ｐゴシック" panose="020B0600070205080204" pitchFamily="34" charset="-128"/>
              </a:rPr>
              <a:t>, {</a:t>
            </a:r>
            <a:r>
              <a:rPr lang="en-US" altLang="en-US" i="1" dirty="0">
                <a:ea typeface="ＭＳ Ｐゴシック" panose="020B0600070205080204" pitchFamily="34" charset="-128"/>
              </a:rPr>
              <a:t>S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i="1" dirty="0">
                <a:ea typeface="ＭＳ Ｐゴシック" panose="020B0600070205080204" pitchFamily="34" charset="-128"/>
              </a:rPr>
              <a:t>S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</a:rPr>
              <a:t>, ….., </a:t>
            </a:r>
            <a:r>
              <a:rPr lang="en-US" altLang="en-US" i="1" dirty="0">
                <a:ea typeface="ＭＳ Ｐゴシック" panose="020B0600070205080204" pitchFamily="34" charset="-128"/>
              </a:rPr>
              <a:t>S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r</a:t>
            </a:r>
            <a:r>
              <a:rPr lang="en-US" altLang="en-US" dirty="0">
                <a:ea typeface="ＭＳ Ｐゴシック" panose="020B0600070205080204" pitchFamily="34" charset="-128"/>
              </a:rPr>
              <a:t>})) = –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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Information-gain ratio</a:t>
            </a:r>
            <a:r>
              <a:rPr lang="en-US" altLang="en-US" dirty="0">
                <a:solidFill>
                  <a:srgbClr val="00206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=  Information-gain (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S,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{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,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, ……,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})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	                                           Information-content (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, {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,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, …..,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})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The best split is the one that gives the maximum information gain ratio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</p:txBody>
      </p:sp>
      <p:grpSp>
        <p:nvGrpSpPr>
          <p:cNvPr id="21508" name="Group 16"/>
          <p:cNvGrpSpPr>
            <a:grpSpLocks/>
          </p:cNvGrpSpPr>
          <p:nvPr/>
        </p:nvGrpSpPr>
        <p:grpSpPr bwMode="auto">
          <a:xfrm>
            <a:off x="6530975" y="1294628"/>
            <a:ext cx="1630363" cy="806450"/>
            <a:chOff x="3270" y="2004"/>
            <a:chExt cx="1027" cy="508"/>
          </a:xfrm>
        </p:grpSpPr>
        <p:sp>
          <p:nvSpPr>
            <p:cNvPr id="21510" name="Line 8"/>
            <p:cNvSpPr>
              <a:spLocks noChangeShapeType="1"/>
            </p:cNvSpPr>
            <p:nvPr/>
          </p:nvSpPr>
          <p:spPr bwMode="auto">
            <a:xfrm>
              <a:off x="3496" y="2252"/>
              <a:ext cx="2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1511" name="Group 15"/>
            <p:cNvGrpSpPr>
              <a:grpSpLocks/>
            </p:cNvGrpSpPr>
            <p:nvPr/>
          </p:nvGrpSpPr>
          <p:grpSpPr bwMode="auto">
            <a:xfrm>
              <a:off x="3270" y="2004"/>
              <a:ext cx="1027" cy="508"/>
              <a:chOff x="3278" y="2084"/>
              <a:chExt cx="1027" cy="508"/>
            </a:xfrm>
          </p:grpSpPr>
          <p:sp>
            <p:nvSpPr>
              <p:cNvPr id="296969" name="Text Box 9"/>
              <p:cNvSpPr txBox="1">
                <a:spLocks noChangeArrowheads="1"/>
              </p:cNvSpPr>
              <p:nvPr/>
            </p:nvSpPr>
            <p:spPr bwMode="auto">
              <a:xfrm>
                <a:off x="3713" y="2211"/>
                <a:ext cx="32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charset="0"/>
                    <a:ea typeface="ＭＳ Ｐゴシック" charset="-128"/>
                  </a:rPr>
                  <a:t>log</a:t>
                </a:r>
                <a:r>
                  <a:rPr lang="en-US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charset="0"/>
                    <a:ea typeface="ＭＳ Ｐゴシック" charset="-128"/>
                  </a:rPr>
                  <a:t>2</a:t>
                </a:r>
              </a:p>
            </p:txBody>
          </p:sp>
          <p:grpSp>
            <p:nvGrpSpPr>
              <p:cNvPr id="21513" name="Group 14"/>
              <p:cNvGrpSpPr>
                <a:grpSpLocks/>
              </p:cNvGrpSpPr>
              <p:nvPr/>
            </p:nvGrpSpPr>
            <p:grpSpPr bwMode="auto">
              <a:xfrm>
                <a:off x="3278" y="2084"/>
                <a:ext cx="1027" cy="508"/>
                <a:chOff x="3278" y="2084"/>
                <a:chExt cx="1027" cy="508"/>
              </a:xfrm>
            </p:grpSpPr>
            <p:grpSp>
              <p:nvGrpSpPr>
                <p:cNvPr id="21514" name="Group 13"/>
                <p:cNvGrpSpPr>
                  <a:grpSpLocks/>
                </p:cNvGrpSpPr>
                <p:nvPr/>
              </p:nvGrpSpPr>
              <p:grpSpPr bwMode="auto">
                <a:xfrm>
                  <a:off x="3278" y="2084"/>
                  <a:ext cx="1027" cy="508"/>
                  <a:chOff x="3278" y="2084"/>
                  <a:chExt cx="1027" cy="508"/>
                </a:xfrm>
              </p:grpSpPr>
              <p:sp>
                <p:nvSpPr>
                  <p:cNvPr id="296965" name="Text Box 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32" y="2084"/>
                    <a:ext cx="173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  <a:defRPr/>
                    </a:pPr>
                    <a:r>
                      <a:rPr lang="en-US" sz="1400"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Times New Roman" charset="0"/>
                        <a:ea typeface="+mn-ea"/>
                      </a:rPr>
                      <a:t>r</a:t>
                    </a:r>
                  </a:p>
                </p:txBody>
              </p:sp>
              <p:sp>
                <p:nvSpPr>
                  <p:cNvPr id="296966" name="Text Box 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78" y="2400"/>
                    <a:ext cx="317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  <a:defRPr/>
                    </a:pPr>
                    <a:r>
                      <a:rPr lang="en-US" sz="1400" i="1"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Times New Roman" charset="0"/>
                        <a:ea typeface="+mn-ea"/>
                      </a:rPr>
                      <a:t>i</a:t>
                    </a:r>
                    <a:r>
                      <a:rPr lang="en-US" sz="1400"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Times New Roman" charset="0"/>
                        <a:ea typeface="+mn-ea"/>
                      </a:rPr>
                      <a:t>- 1</a:t>
                    </a:r>
                  </a:p>
                </p:txBody>
              </p:sp>
              <p:sp>
                <p:nvSpPr>
                  <p:cNvPr id="296967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83" y="2112"/>
                    <a:ext cx="346" cy="44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  <a:defRPr/>
                    </a:pPr>
                    <a:r>
                      <a:rPr lang="en-US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charset="0"/>
                        <a:ea typeface="ＭＳ Ｐゴシック" charset="-128"/>
                      </a:rPr>
                      <a:t>|</a:t>
                    </a:r>
                    <a:r>
                      <a:rPr lang="en-US" i="1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charset="0"/>
                        <a:ea typeface="ＭＳ Ｐゴシック" charset="-128"/>
                      </a:rPr>
                      <a:t>S</a:t>
                    </a:r>
                    <a:r>
                      <a:rPr lang="en-US" i="1" baseline="-2500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charset="0"/>
                        <a:ea typeface="ＭＳ Ｐゴシック" charset="-128"/>
                      </a:rPr>
                      <a:t>i</a:t>
                    </a:r>
                    <a:r>
                      <a:rPr lang="en-US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charset="0"/>
                        <a:ea typeface="ＭＳ Ｐゴシック" charset="-128"/>
                      </a:rPr>
                      <a:t>|</a:t>
                    </a:r>
                  </a:p>
                  <a:p>
                    <a:pPr>
                      <a:spcBef>
                        <a:spcPct val="50000"/>
                      </a:spcBef>
                      <a:defRPr/>
                    </a:pPr>
                    <a:r>
                      <a:rPr lang="en-US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charset="0"/>
                        <a:ea typeface="ＭＳ Ｐゴシック" charset="-128"/>
                      </a:rPr>
                      <a:t>|</a:t>
                    </a:r>
                    <a:r>
                      <a:rPr lang="en-US" i="1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charset="0"/>
                        <a:ea typeface="ＭＳ Ｐゴシック" charset="-128"/>
                      </a:rPr>
                      <a:t>S</a:t>
                    </a:r>
                    <a:r>
                      <a:rPr lang="en-US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charset="0"/>
                        <a:ea typeface="ＭＳ Ｐゴシック" charset="-128"/>
                      </a:rPr>
                      <a:t>|</a:t>
                    </a:r>
                  </a:p>
                </p:txBody>
              </p:sp>
              <p:sp>
                <p:nvSpPr>
                  <p:cNvPr id="296970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9" y="2110"/>
                    <a:ext cx="346" cy="44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  <a:defRPr/>
                    </a:pPr>
                    <a:r>
                      <a:rPr lang="en-US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charset="0"/>
                        <a:ea typeface="ＭＳ Ｐゴシック" charset="-128"/>
                      </a:rPr>
                      <a:t>|</a:t>
                    </a:r>
                    <a:r>
                      <a:rPr lang="en-US" i="1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charset="0"/>
                        <a:ea typeface="ＭＳ Ｐゴシック" charset="-128"/>
                      </a:rPr>
                      <a:t>S</a:t>
                    </a:r>
                    <a:r>
                      <a:rPr lang="en-US" i="1" baseline="-2500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charset="0"/>
                        <a:ea typeface="ＭＳ Ｐゴシック" charset="-128"/>
                      </a:rPr>
                      <a:t>i</a:t>
                    </a:r>
                    <a:r>
                      <a:rPr lang="en-US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charset="0"/>
                        <a:ea typeface="ＭＳ Ｐゴシック" charset="-128"/>
                      </a:rPr>
                      <a:t>|</a:t>
                    </a:r>
                  </a:p>
                  <a:p>
                    <a:pPr>
                      <a:spcBef>
                        <a:spcPct val="50000"/>
                      </a:spcBef>
                      <a:defRPr/>
                    </a:pPr>
                    <a:r>
                      <a:rPr lang="en-US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charset="0"/>
                        <a:ea typeface="ＭＳ Ｐゴシック" charset="-128"/>
                      </a:rPr>
                      <a:t>|</a:t>
                    </a:r>
                    <a:r>
                      <a:rPr lang="en-US" i="1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charset="0"/>
                        <a:ea typeface="ＭＳ Ｐゴシック" charset="-128"/>
                      </a:rPr>
                      <a:t>S</a:t>
                    </a:r>
                    <a:r>
                      <a:rPr lang="en-US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charset="0"/>
                        <a:ea typeface="ＭＳ Ｐゴシック" charset="-128"/>
                      </a:rPr>
                      <a:t>|</a:t>
                    </a:r>
                    <a:r>
                      <a:rPr lang="en-US" sz="140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charset="0"/>
                        <a:ea typeface="ＭＳ Ｐゴシック" charset="-128"/>
                      </a:rPr>
                      <a:t> </a:t>
                    </a:r>
                  </a:p>
                </p:txBody>
              </p:sp>
            </p:grpSp>
            <p:sp>
              <p:nvSpPr>
                <p:cNvPr id="21515" name="Line 11"/>
                <p:cNvSpPr>
                  <a:spLocks noChangeShapeType="1"/>
                </p:cNvSpPr>
                <p:nvPr/>
              </p:nvSpPr>
              <p:spPr bwMode="auto">
                <a:xfrm>
                  <a:off x="3996" y="2336"/>
                  <a:ext cx="20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1509" name="Line 12"/>
          <p:cNvSpPr>
            <a:spLocks noChangeShapeType="1"/>
          </p:cNvSpPr>
          <p:nvPr/>
        </p:nvSpPr>
        <p:spPr bwMode="auto">
          <a:xfrm>
            <a:off x="3314344" y="2463393"/>
            <a:ext cx="4586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5782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Finding Best Splits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Categorical attributes (with no meaningful order):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Multi-way split, one child for each value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Binary split: try all possible breakup of values into two sets, and pick the best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Continuous-valued attributes (can be sorted in a meaningful order)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Binary split: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Sort values, try each as a split point</a:t>
            </a:r>
          </a:p>
          <a:p>
            <a:pPr lvl="3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E.g., if values are 1, 10, 15, 25, split at   1,  10,  15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Pick the value that gives best split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Multi-way split: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A series of binary splits on the same attribute has roughly equivalent effect</a:t>
            </a:r>
          </a:p>
          <a:p>
            <a:pPr lvl="3">
              <a:lnSpc>
                <a:spcPct val="90000"/>
              </a:lnSpc>
            </a:pPr>
            <a:endParaRPr lang="en-US" altLang="en-US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0732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402A6-7AD9-4545-BBC7-CA6D71764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D363A-05FD-4D48-9D74-7700AF25C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Machine learning </a:t>
            </a:r>
            <a:r>
              <a:rPr lang="en-IN" dirty="0"/>
              <a:t>techniques are key to finding patterns in data and making predictions</a:t>
            </a:r>
          </a:p>
          <a:p>
            <a:r>
              <a:rPr lang="en-IN" b="1" dirty="0">
                <a:solidFill>
                  <a:srgbClr val="002060"/>
                </a:solidFill>
              </a:rPr>
              <a:t>Data mining </a:t>
            </a:r>
            <a:r>
              <a:rPr lang="en-IN" dirty="0"/>
              <a:t>extends techniques developed by machine-learning communities to run them on very large datasets</a:t>
            </a:r>
          </a:p>
          <a:p>
            <a:r>
              <a:rPr lang="en-IN" dirty="0"/>
              <a:t>The term </a:t>
            </a:r>
            <a:r>
              <a:rPr lang="en-IN" b="1" dirty="0">
                <a:solidFill>
                  <a:srgbClr val="002060"/>
                </a:solidFill>
              </a:rPr>
              <a:t>business intelligence (BI) </a:t>
            </a:r>
            <a:r>
              <a:rPr lang="en-IN" dirty="0"/>
              <a:t>is synonym for data analytics</a:t>
            </a:r>
          </a:p>
          <a:p>
            <a:r>
              <a:rPr lang="en-IN" dirty="0"/>
              <a:t>The term </a:t>
            </a:r>
            <a:r>
              <a:rPr lang="en-IN" b="1" dirty="0">
                <a:solidFill>
                  <a:srgbClr val="002060"/>
                </a:solidFill>
              </a:rPr>
              <a:t>decision support </a:t>
            </a:r>
            <a:r>
              <a:rPr lang="en-IN" dirty="0"/>
              <a:t>focuses on reporting and aggregation </a:t>
            </a:r>
          </a:p>
        </p:txBody>
      </p:sp>
    </p:spTree>
    <p:extLst>
      <p:ext uri="{BB962C8B-B14F-4D97-AF65-F5344CB8AC3E}">
        <p14:creationId xmlns:p14="http://schemas.microsoft.com/office/powerpoint/2010/main" val="190178049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>
          <a:xfrm>
            <a:off x="882650" y="1873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Decision-Tree Construction Algorithm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962025"/>
            <a:ext cx="8488363" cy="5532438"/>
          </a:xfrm>
        </p:spPr>
        <p:txBody>
          <a:bodyPr/>
          <a:lstStyle/>
          <a:p>
            <a:pPr lvl="1">
              <a:buFont typeface="Monotype Sorts" charset="2"/>
              <a:buNone/>
            </a:pPr>
            <a:r>
              <a:rPr lang="en-US" altLang="en-US" b="1" dirty="0">
                <a:ea typeface="ＭＳ Ｐゴシック" panose="020B0600070205080204" pitchFamily="34" charset="-128"/>
              </a:rPr>
              <a:t>	Procedure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GrowTree</a:t>
            </a:r>
            <a:r>
              <a:rPr lang="en-US" altLang="en-US" i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i="1" dirty="0">
                <a:ea typeface="ＭＳ Ｐゴシック" panose="020B0600070205080204" pitchFamily="34" charset="-128"/>
              </a:rPr>
              <a:t>S 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  <a:br>
              <a:rPr lang="en-US" altLang="en-US" i="1" dirty="0">
                <a:ea typeface="ＭＳ Ｐゴシック" panose="020B0600070205080204" pitchFamily="34" charset="-128"/>
              </a:rPr>
            </a:br>
            <a:r>
              <a:rPr lang="en-US" altLang="en-US" i="1" dirty="0">
                <a:ea typeface="ＭＳ Ｐゴシック" panose="020B0600070205080204" pitchFamily="34" charset="-128"/>
              </a:rPr>
              <a:t>	</a:t>
            </a:r>
            <a:r>
              <a:rPr lang="en-US" altLang="en-US" dirty="0">
                <a:ea typeface="ＭＳ Ｐゴシック" panose="020B0600070205080204" pitchFamily="34" charset="-128"/>
              </a:rPr>
              <a:t>Partition (</a:t>
            </a:r>
            <a:r>
              <a:rPr lang="en-US" altLang="en-US" i="1" dirty="0">
                <a:ea typeface="ＭＳ Ｐゴシック" panose="020B0600070205080204" pitchFamily="34" charset="-128"/>
              </a:rPr>
              <a:t>S </a:t>
            </a:r>
            <a:r>
              <a:rPr lang="en-US" altLang="en-US" dirty="0">
                <a:ea typeface="ＭＳ Ｐゴシック" panose="020B0600070205080204" pitchFamily="34" charset="-128"/>
              </a:rPr>
              <a:t>);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b="1" dirty="0">
                <a:ea typeface="ＭＳ Ｐゴシック" panose="020B0600070205080204" pitchFamily="34" charset="-128"/>
              </a:rPr>
              <a:t>Procedure </a:t>
            </a:r>
            <a:r>
              <a:rPr lang="en-US" altLang="en-US" dirty="0">
                <a:ea typeface="ＭＳ Ｐゴシック" panose="020B0600070205080204" pitchFamily="34" charset="-128"/>
              </a:rPr>
              <a:t>Partition (</a:t>
            </a:r>
            <a:r>
              <a:rPr lang="en-US" altLang="en-US" i="1" dirty="0">
                <a:ea typeface="ＭＳ Ｐゴシック" panose="020B0600070205080204" pitchFamily="34" charset="-128"/>
              </a:rPr>
              <a:t>S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	</a:t>
            </a:r>
            <a:r>
              <a:rPr lang="en-US" altLang="en-US" b="1" dirty="0">
                <a:ea typeface="ＭＳ Ｐゴシック" panose="020B0600070205080204" pitchFamily="34" charset="-128"/>
              </a:rPr>
              <a:t>if</a:t>
            </a:r>
            <a:r>
              <a:rPr lang="en-US" altLang="en-US" dirty="0">
                <a:ea typeface="ＭＳ Ｐゴシック" panose="020B0600070205080204" pitchFamily="34" charset="-128"/>
              </a:rPr>
              <a:t> ( </a:t>
            </a:r>
            <a:r>
              <a:rPr lang="en-US" altLang="en-US" i="1" dirty="0">
                <a:ea typeface="ＭＳ Ｐゴシック" panose="020B0600070205080204" pitchFamily="34" charset="-128"/>
              </a:rPr>
              <a:t>purity </a:t>
            </a: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i="1" dirty="0">
                <a:ea typeface="ＭＳ Ｐゴシック" panose="020B0600070205080204" pitchFamily="34" charset="-128"/>
              </a:rPr>
              <a:t>S </a:t>
            </a:r>
            <a:r>
              <a:rPr lang="en-US" altLang="en-US" dirty="0">
                <a:ea typeface="ＭＳ Ｐゴシック" panose="020B0600070205080204" pitchFamily="34" charset="-128"/>
              </a:rPr>
              <a:t>) &gt;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</a:t>
            </a:r>
            <a:r>
              <a:rPr lang="en-US" altLang="en-US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p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or |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| &lt; </a:t>
            </a:r>
            <a:r>
              <a:rPr lang="en-US" altLang="en-US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s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) </a:t>
            </a:r>
            <a:r>
              <a:rPr lang="en-US" altLang="en-US" b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then</a:t>
            </a:r>
            <a:b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</a:b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	      </a:t>
            </a:r>
            <a:r>
              <a:rPr lang="en-US" altLang="en-US" b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return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;</a:t>
            </a:r>
            <a:b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</a:b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	</a:t>
            </a:r>
            <a:r>
              <a:rPr lang="en-US" altLang="en-US" b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for each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attribute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A</a:t>
            </a:r>
            <a:b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</a:b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         evaluate splits on attribute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A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;</a:t>
            </a:r>
            <a:b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</a:b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	Use  best split found (across all attributes) to partition</a:t>
            </a:r>
            <a:b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</a:b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        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 into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1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, S</a:t>
            </a:r>
            <a:r>
              <a:rPr lang="en-US" altLang="en-US" i="1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2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, …., S</a:t>
            </a:r>
            <a:r>
              <a:rPr lang="en-US" altLang="en-US" i="1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,</a:t>
            </a:r>
            <a:b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</a:b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	</a:t>
            </a:r>
            <a:r>
              <a:rPr lang="en-US" altLang="en-US" b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for </a:t>
            </a:r>
            <a:r>
              <a:rPr lang="en-US" altLang="en-US" i="1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= 1, 2, …..,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r</a:t>
            </a:r>
            <a:b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</a:b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	       Partition (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i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6040626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dirty="0">
                <a:ea typeface="+mj-ea"/>
              </a:rPr>
              <a:t>Finding Association Rules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81000" indent="-381000"/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We are generally only interested in association rules with reasonably high support (e.g., support of 2% or greater)</a:t>
            </a:r>
          </a:p>
          <a:p>
            <a:pPr marL="381000" indent="-381000"/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Naïve algorithm</a:t>
            </a:r>
          </a:p>
          <a:p>
            <a:pPr marL="800100" lvl="1" indent="-342900">
              <a:buSzPct val="100000"/>
              <a:buFont typeface="Monotype Sorts" charset="2"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Consider all possible sets of relevant items.</a:t>
            </a:r>
          </a:p>
          <a:p>
            <a:pPr marL="800100" lvl="1" indent="-342900">
              <a:buSzPct val="100000"/>
              <a:buFont typeface="Monotype Sorts" charset="2"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For each set find its support (i.e., count how many  transactions purchase all items in the set).</a:t>
            </a:r>
          </a:p>
          <a:p>
            <a:pPr marL="1143000" lvl="2" indent="-342900"/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Large </a:t>
            </a:r>
            <a:r>
              <a:rPr lang="en-US" altLang="en-US" b="1" dirty="0" err="1">
                <a:solidFill>
                  <a:srgbClr val="00206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itemsets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: sets with sufficiently high support</a:t>
            </a:r>
          </a:p>
          <a:p>
            <a:pPr marL="800100" lvl="1" indent="-342900">
              <a:buSzPct val="100000"/>
              <a:buFont typeface="Monotype Sorts" charset="2"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Use large </a:t>
            </a:r>
            <a:r>
              <a:rPr lang="en-US" altLang="en-US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itemsets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 to generate association rules.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From </a:t>
            </a:r>
            <a:r>
              <a:rPr lang="en-US" altLang="en-US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itemset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A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 generate the rule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A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 - {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b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} 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 for each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 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A.</a:t>
            </a:r>
            <a:endParaRPr lang="en-US" altLang="en-US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pPr lvl="3"/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Support of rule = support (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A)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.</a:t>
            </a:r>
          </a:p>
          <a:p>
            <a:pPr lvl="3"/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Confidence of rule = support (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A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 ) / support (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A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 - {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b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})</a:t>
            </a:r>
            <a:endParaRPr lang="en-US" altLang="en-US" i="1" dirty="0">
              <a:latin typeface="Georgia" panose="02040502050405020303" pitchFamily="18" charset="0"/>
              <a:ea typeface="ＭＳ Ｐゴシック" panose="020B0600070205080204" pitchFamily="34" charset="-128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3069027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Finding Support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300538" algn="l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Determine support of </a:t>
            </a:r>
            <a:r>
              <a:rPr lang="en-US" altLang="en-US" dirty="0" err="1">
                <a:ea typeface="ＭＳ Ｐゴシック" panose="020B0600070205080204" pitchFamily="34" charset="-128"/>
              </a:rPr>
              <a:t>itemsets</a:t>
            </a:r>
            <a:r>
              <a:rPr lang="en-US" altLang="en-US" dirty="0">
                <a:ea typeface="ＭＳ Ｐゴシック" panose="020B0600070205080204" pitchFamily="34" charset="-128"/>
              </a:rPr>
              <a:t> via a single pass on set of transactions</a:t>
            </a:r>
          </a:p>
          <a:p>
            <a:pPr lvl="1">
              <a:tabLst>
                <a:tab pos="4300538" algn="l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Large </a:t>
            </a:r>
            <a:r>
              <a:rPr lang="en-US" altLang="en-US" dirty="0" err="1">
                <a:ea typeface="ＭＳ Ｐゴシック" panose="020B0600070205080204" pitchFamily="34" charset="-128"/>
              </a:rPr>
              <a:t>itemsets</a:t>
            </a:r>
            <a:r>
              <a:rPr lang="en-US" altLang="en-US" dirty="0">
                <a:ea typeface="ＭＳ Ｐゴシック" panose="020B0600070205080204" pitchFamily="34" charset="-128"/>
              </a:rPr>
              <a:t>: sets with a high count at the end of the pass</a:t>
            </a:r>
          </a:p>
          <a:p>
            <a:pPr>
              <a:tabLst>
                <a:tab pos="4300538" algn="l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If memory not enough to hold all counts for all </a:t>
            </a:r>
            <a:r>
              <a:rPr lang="en-US" altLang="en-US" dirty="0" err="1">
                <a:ea typeface="ＭＳ Ｐゴシック" panose="020B0600070205080204" pitchFamily="34" charset="-128"/>
              </a:rPr>
              <a:t>itemsets</a:t>
            </a:r>
            <a:r>
              <a:rPr lang="en-US" altLang="en-US" dirty="0">
                <a:ea typeface="ＭＳ Ｐゴシック" panose="020B0600070205080204" pitchFamily="34" charset="-128"/>
              </a:rPr>
              <a:t> use multiple passes, considering only some </a:t>
            </a:r>
            <a:r>
              <a:rPr lang="en-US" altLang="en-US" dirty="0" err="1">
                <a:ea typeface="ＭＳ Ｐゴシック" panose="020B0600070205080204" pitchFamily="34" charset="-128"/>
              </a:rPr>
              <a:t>itemsets</a:t>
            </a:r>
            <a:r>
              <a:rPr lang="en-US" altLang="en-US" dirty="0">
                <a:ea typeface="ＭＳ Ｐゴシック" panose="020B0600070205080204" pitchFamily="34" charset="-128"/>
              </a:rPr>
              <a:t> in each pass.</a:t>
            </a:r>
          </a:p>
          <a:p>
            <a:pPr>
              <a:tabLst>
                <a:tab pos="4300538" algn="l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Optimization: Once an </a:t>
            </a:r>
            <a:r>
              <a:rPr lang="en-US" altLang="en-US" dirty="0" err="1">
                <a:ea typeface="ＭＳ Ｐゴシック" panose="020B0600070205080204" pitchFamily="34" charset="-128"/>
              </a:rPr>
              <a:t>itemset</a:t>
            </a:r>
            <a:r>
              <a:rPr lang="en-US" altLang="en-US" dirty="0">
                <a:ea typeface="ＭＳ Ｐゴシック" panose="020B0600070205080204" pitchFamily="34" charset="-128"/>
              </a:rPr>
              <a:t> is eliminated because its count (support) is too small none of its supersets needs to be considered.</a:t>
            </a:r>
          </a:p>
          <a:p>
            <a:pPr>
              <a:tabLst>
                <a:tab pos="4300538" algn="l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The </a:t>
            </a:r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a priori</a:t>
            </a:r>
            <a:r>
              <a:rPr lang="en-US" altLang="en-US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technique to find large </a:t>
            </a:r>
            <a:r>
              <a:rPr lang="en-US" altLang="en-US" dirty="0" err="1">
                <a:ea typeface="ＭＳ Ｐゴシック" panose="020B0600070205080204" pitchFamily="34" charset="-128"/>
              </a:rPr>
              <a:t>itemsets</a:t>
            </a:r>
            <a:r>
              <a:rPr lang="en-US" altLang="en-US" dirty="0">
                <a:ea typeface="ＭＳ Ｐゴシック" panose="020B0600070205080204" pitchFamily="34" charset="-128"/>
              </a:rPr>
              <a:t>:</a:t>
            </a:r>
          </a:p>
          <a:p>
            <a:pPr lvl="1">
              <a:tabLst>
                <a:tab pos="4300538" algn="l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Pass 1: count support of all sets with just 1 item.  Eliminate those items with low support</a:t>
            </a:r>
          </a:p>
          <a:p>
            <a:pPr lvl="1">
              <a:tabLst>
                <a:tab pos="4300538" algn="l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Pass </a:t>
            </a:r>
            <a:r>
              <a:rPr lang="en-US" altLang="en-US" i="1" dirty="0"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</a:rPr>
              <a:t>:  </a:t>
            </a:r>
            <a:r>
              <a:rPr lang="en-US" altLang="en-US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candidates</a:t>
            </a:r>
            <a:r>
              <a:rPr lang="en-US" altLang="en-US" dirty="0">
                <a:ea typeface="ＭＳ Ｐゴシック" panose="020B0600070205080204" pitchFamily="34" charset="-128"/>
              </a:rPr>
              <a:t>: every set of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</a:rPr>
              <a:t> items such that all its </a:t>
            </a:r>
            <a:r>
              <a:rPr lang="en-US" altLang="en-US" i="1" dirty="0">
                <a:ea typeface="ＭＳ Ｐゴシック" panose="020B0600070205080204" pitchFamily="34" charset="-128"/>
              </a:rPr>
              <a:t>i-1 </a:t>
            </a:r>
            <a:r>
              <a:rPr lang="en-US" altLang="en-US" dirty="0">
                <a:ea typeface="ＭＳ Ｐゴシック" panose="020B0600070205080204" pitchFamily="34" charset="-128"/>
              </a:rPr>
              <a:t>item subsets are large</a:t>
            </a:r>
          </a:p>
          <a:p>
            <a:pPr lvl="2">
              <a:tabLst>
                <a:tab pos="4300538" algn="l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Count support of all candidates</a:t>
            </a:r>
          </a:p>
          <a:p>
            <a:pPr lvl="2">
              <a:tabLst>
                <a:tab pos="4300538" algn="l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Stop if there are no candidates</a:t>
            </a:r>
          </a:p>
        </p:txBody>
      </p:sp>
    </p:spTree>
    <p:extLst>
      <p:ext uri="{BB962C8B-B14F-4D97-AF65-F5344CB8AC3E}">
        <p14:creationId xmlns:p14="http://schemas.microsoft.com/office/powerpoint/2010/main" val="234775401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Other Types of Associations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Basic association rules have several limitations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Deviations from the expected probability are more interesting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E.g., if many people purchase bread, and many people purchase cereal, quite a few would be expected to purchase both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We are interested in </a:t>
            </a:r>
            <a:r>
              <a:rPr lang="en-US" altLang="en-US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positive</a:t>
            </a:r>
            <a:r>
              <a:rPr lang="en-US" altLang="en-US" dirty="0">
                <a:ea typeface="ＭＳ Ｐゴシック" panose="020B0600070205080204" pitchFamily="34" charset="-128"/>
              </a:rPr>
              <a:t> as well as </a:t>
            </a:r>
            <a:r>
              <a:rPr lang="en-US" altLang="en-US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negative correlations </a:t>
            </a:r>
            <a:r>
              <a:rPr lang="en-US" altLang="en-US" dirty="0">
                <a:ea typeface="ＭＳ Ｐゴシック" panose="020B0600070205080204" pitchFamily="34" charset="-128"/>
              </a:rPr>
              <a:t>between sets of items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Positive correlation: co-occurrence is higher than predicted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Negative correlation: co-occurrence is lower than predicted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Sequence associations / correlations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E.g., whenever bonds go up, stock prices go down in 2 days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Deviations from temporal patterns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E.g., deviation from a steady growth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E.g., sales of winter wear go down in summer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Not surprising, part of a known pattern. 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Look for deviation from value predicted using past patterns</a:t>
            </a:r>
          </a:p>
        </p:txBody>
      </p:sp>
    </p:spTree>
    <p:extLst>
      <p:ext uri="{BB962C8B-B14F-4D97-AF65-F5344CB8AC3E}">
        <p14:creationId xmlns:p14="http://schemas.microsoft.com/office/powerpoint/2010/main" val="335712691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Hierarchical Clustering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Agglomerative clustering algorithms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Build small clusters, then cluster small clusters into bigger clusters, and so on</a:t>
            </a:r>
          </a:p>
          <a:p>
            <a:r>
              <a:rPr lang="en-US" altLang="en-US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Divisive clustering algorithms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Start with all items in a single cluster, repeatedly refine (break) clusters into smaller ones</a:t>
            </a:r>
          </a:p>
        </p:txBody>
      </p:sp>
    </p:spTree>
    <p:extLst>
      <p:ext uri="{BB962C8B-B14F-4D97-AF65-F5344CB8AC3E}">
        <p14:creationId xmlns:p14="http://schemas.microsoft.com/office/powerpoint/2010/main" val="197181577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Clustering Algorithms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Clustering algorithms have been designed to handle very large datasets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E.g., the </a:t>
            </a:r>
            <a:r>
              <a:rPr lang="en-US" altLang="en-US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Birch algorithm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Main idea: use an in-memory R-tree to store points that are being clustered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Insert points one at a time into the R-tree, merging a new point with an existing cluster if is less than some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</a:t>
            </a:r>
            <a:r>
              <a:rPr lang="en-US" altLang="en-US" dirty="0">
                <a:ea typeface="ＭＳ Ｐゴシック" panose="020B0600070205080204" pitchFamily="34" charset="-128"/>
              </a:rPr>
              <a:t> distance away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If there are more leaf nodes than fit in memory, merge existing clusters that are close to each other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At the end of first pass we get a large number of clusters at the leaves of the R-tree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Merge clusters to reduce the number of clusters</a:t>
            </a:r>
          </a:p>
        </p:txBody>
      </p:sp>
    </p:spTree>
    <p:extLst>
      <p:ext uri="{BB962C8B-B14F-4D97-AF65-F5344CB8AC3E}">
        <p14:creationId xmlns:p14="http://schemas.microsoft.com/office/powerpoint/2010/main" val="3075521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08EB51-3E64-4571-81F7-C629F74C3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2800" dirty="0"/>
              <a:t>Data Warehousing</a:t>
            </a:r>
          </a:p>
        </p:txBody>
      </p:sp>
    </p:spTree>
    <p:extLst>
      <p:ext uri="{BB962C8B-B14F-4D97-AF65-F5344CB8AC3E}">
        <p14:creationId xmlns:p14="http://schemas.microsoft.com/office/powerpoint/2010/main" val="2861402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Data Warehousing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Data sources often store only current data, not historical data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Corporate decision making requires a unified view of all organizational data, including historical data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A </a:t>
            </a:r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data warehouse</a:t>
            </a:r>
            <a:r>
              <a:rPr lang="en-US" altLang="en-US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is a repository (archive) of information gathered from multiple sources, stored under a unified schema, at a single site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Greatly simplifies querying, permits study of historical trends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Shifts decision support query load away from transaction processing systems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Data Warehousing</a:t>
            </a:r>
          </a:p>
        </p:txBody>
      </p:sp>
      <p:pic>
        <p:nvPicPr>
          <p:cNvPr id="921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8" y="1181100"/>
            <a:ext cx="7966075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b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1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1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b" id="{854B61EF-CFBF-4F4D-90C6-BAB015E35D01}" vid="{BC3EFCCA-7EC7-446B-8189-3ECEF79E326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</Template>
  <TotalTime>16752</TotalTime>
  <Words>5502</Words>
  <Application>Microsoft Office PowerPoint</Application>
  <PresentationFormat>全屏显示(4:3)</PresentationFormat>
  <Paragraphs>590</Paragraphs>
  <Slides>65</Slides>
  <Notes>49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73" baseType="lpstr">
      <vt:lpstr>Monotype Sorts</vt:lpstr>
      <vt:lpstr>Arial</vt:lpstr>
      <vt:lpstr>Georgia</vt:lpstr>
      <vt:lpstr>Helvetica</vt:lpstr>
      <vt:lpstr>Times New Roman</vt:lpstr>
      <vt:lpstr>Webdings</vt:lpstr>
      <vt:lpstr>Wingdings</vt:lpstr>
      <vt:lpstr>db</vt:lpstr>
      <vt:lpstr>Chapter 11: Data Analytics </vt:lpstr>
      <vt:lpstr>Chapter 11: Data Analytics </vt:lpstr>
      <vt:lpstr>Overview</vt:lpstr>
      <vt:lpstr>Overview (Cont.)</vt:lpstr>
      <vt:lpstr>Overview (Cont.)</vt:lpstr>
      <vt:lpstr>Overview (Cont.)</vt:lpstr>
      <vt:lpstr>Data Warehousing</vt:lpstr>
      <vt:lpstr>Data Warehousing</vt:lpstr>
      <vt:lpstr>Data Warehousing</vt:lpstr>
      <vt:lpstr>Design Issues</vt:lpstr>
      <vt:lpstr>More Warehouse Design Issues</vt:lpstr>
      <vt:lpstr>Multidimensional Data and Warehouse Schemas</vt:lpstr>
      <vt:lpstr>Data Warehouse Schema</vt:lpstr>
      <vt:lpstr>Multidimensional Data and Warehouse Schemas</vt:lpstr>
      <vt:lpstr>Database Support for Data Warehouses</vt:lpstr>
      <vt:lpstr>OLAP</vt:lpstr>
      <vt:lpstr>Data Analysis and OLAP</vt:lpstr>
      <vt:lpstr>Example sales relation </vt:lpstr>
      <vt:lpstr>Cross Tabulation of sales by item_name and color</vt:lpstr>
      <vt:lpstr>Data Cube</vt:lpstr>
      <vt:lpstr>Online Analytical Processing Operations</vt:lpstr>
      <vt:lpstr>Hierarchies on Dimensions</vt:lpstr>
      <vt:lpstr>Cross Tabulation With Hierarchy</vt:lpstr>
      <vt:lpstr>Relational Representation of Cross-tabs</vt:lpstr>
      <vt:lpstr>Olap in SQL</vt:lpstr>
      <vt:lpstr>Pivot Operation</vt:lpstr>
      <vt:lpstr>Cube Operation</vt:lpstr>
      <vt:lpstr>Online Analytical Processing Operations</vt:lpstr>
      <vt:lpstr>Online Analytical Processing Operations</vt:lpstr>
      <vt:lpstr>Extended Aggregation (Cont.)</vt:lpstr>
      <vt:lpstr>Extended Aggregation (Cont.)</vt:lpstr>
      <vt:lpstr>OLAP Implementation</vt:lpstr>
      <vt:lpstr>OLAP Implementation (Cont.)</vt:lpstr>
      <vt:lpstr>Reporting and Visualization</vt:lpstr>
      <vt:lpstr>Data mining</vt:lpstr>
      <vt:lpstr>Data Mining</vt:lpstr>
      <vt:lpstr>Types of Data Mining Tasks</vt:lpstr>
      <vt:lpstr>Data Mining (Cont.)</vt:lpstr>
      <vt:lpstr>Classification Rules</vt:lpstr>
      <vt:lpstr>Decision Tree Classifiers</vt:lpstr>
      <vt:lpstr>Decision Trees</vt:lpstr>
      <vt:lpstr>Bayesian Classifiers</vt:lpstr>
      <vt:lpstr>Naïve Bayesian Classifiers</vt:lpstr>
      <vt:lpstr>Support Vector Machine Classifiers</vt:lpstr>
      <vt:lpstr>Support Vector Machine</vt:lpstr>
      <vt:lpstr>Neural Network Classifiers</vt:lpstr>
      <vt:lpstr>Neural Network Classifiers</vt:lpstr>
      <vt:lpstr>Neural Networks (Cont.)</vt:lpstr>
      <vt:lpstr>Regression</vt:lpstr>
      <vt:lpstr>Association Rules</vt:lpstr>
      <vt:lpstr>Association Rules (Cont.)</vt:lpstr>
      <vt:lpstr>Clustering</vt:lpstr>
      <vt:lpstr>Clustering and Collaborative Filtering</vt:lpstr>
      <vt:lpstr>Other Types of Mining</vt:lpstr>
      <vt:lpstr>End of Chapter</vt:lpstr>
      <vt:lpstr>Best Splits</vt:lpstr>
      <vt:lpstr>Best Splits (Cont.)</vt:lpstr>
      <vt:lpstr>Best Splits (Cont.)</vt:lpstr>
      <vt:lpstr>Finding Best Splits</vt:lpstr>
      <vt:lpstr>Decision-Tree Construction Algorithm</vt:lpstr>
      <vt:lpstr>Finding Association Rules</vt:lpstr>
      <vt:lpstr>Finding Support</vt:lpstr>
      <vt:lpstr>Other Types of Associations</vt:lpstr>
      <vt:lpstr>Hierarchical Clustering</vt:lpstr>
      <vt:lpstr>Clustering Algorithms</vt:lpstr>
    </vt:vector>
  </TitlesOfParts>
  <Company>IIT Bombay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22: Advanced Querying and Information Retrieval</dc:title>
  <dc:creator>S. Sudarshan</dc:creator>
  <cp:lastModifiedBy>lenovo</cp:lastModifiedBy>
  <cp:revision>653</cp:revision>
  <cp:lastPrinted>2000-07-13T17:21:22Z</cp:lastPrinted>
  <dcterms:created xsi:type="dcterms:W3CDTF">2000-03-22T16:02:45Z</dcterms:created>
  <dcterms:modified xsi:type="dcterms:W3CDTF">2024-05-27T02:31:00Z</dcterms:modified>
</cp:coreProperties>
</file>