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</p:sldMasterIdLst>
  <p:notesMasterIdLst>
    <p:notesMasterId r:id="rId47"/>
  </p:notesMasterIdLst>
  <p:handoutMasterIdLst>
    <p:handoutMasterId r:id="rId48"/>
  </p:handoutMasterIdLst>
  <p:sldIdLst>
    <p:sldId id="304" r:id="rId2"/>
    <p:sldId id="256" r:id="rId3"/>
    <p:sldId id="257" r:id="rId4"/>
    <p:sldId id="305" r:id="rId5"/>
    <p:sldId id="261" r:id="rId6"/>
    <p:sldId id="295" r:id="rId7"/>
    <p:sldId id="296" r:id="rId8"/>
    <p:sldId id="301" r:id="rId9"/>
    <p:sldId id="302" r:id="rId10"/>
    <p:sldId id="329" r:id="rId11"/>
    <p:sldId id="262" r:id="rId12"/>
    <p:sldId id="263" r:id="rId13"/>
    <p:sldId id="264" r:id="rId14"/>
    <p:sldId id="265" r:id="rId15"/>
    <p:sldId id="33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21" r:id="rId24"/>
    <p:sldId id="332" r:id="rId25"/>
    <p:sldId id="274" r:id="rId26"/>
    <p:sldId id="275" r:id="rId27"/>
    <p:sldId id="322" r:id="rId28"/>
    <p:sldId id="323" r:id="rId29"/>
    <p:sldId id="333" r:id="rId30"/>
    <p:sldId id="276" r:id="rId31"/>
    <p:sldId id="324" r:id="rId32"/>
    <p:sldId id="277" r:id="rId33"/>
    <p:sldId id="278" r:id="rId34"/>
    <p:sldId id="331" r:id="rId35"/>
    <p:sldId id="279" r:id="rId36"/>
    <p:sldId id="300" r:id="rId37"/>
    <p:sldId id="280" r:id="rId38"/>
    <p:sldId id="334" r:id="rId39"/>
    <p:sldId id="298" r:id="rId40"/>
    <p:sldId id="326" r:id="rId41"/>
    <p:sldId id="325" r:id="rId42"/>
    <p:sldId id="328" r:id="rId43"/>
    <p:sldId id="335" r:id="rId44"/>
    <p:sldId id="293" r:id="rId45"/>
    <p:sldId id="318" r:id="rId46"/>
  </p:sldIdLst>
  <p:sldSz cx="9144000" cy="6858000" type="screen4x3"/>
  <p:notesSz cx="6997700" cy="9283700"/>
  <p:custShowLst>
    <p:custShow name="Custom Show 1" id="0">
      <p:sldLst>
        <p:sld r:id="rId2"/>
        <p:sld r:id="rId3"/>
        <p:sld r:id="rId4"/>
        <p:sld r:id="rId5"/>
        <p:sld r:id="rId6"/>
        <p:sld r:id="rId8"/>
        <p:sld r:id="rId9"/>
        <p:sld r:id="rId7"/>
        <p:sld r:id="rId12"/>
        <p:sld r:id="rId13"/>
        <p:sld r:id="rId14"/>
        <p:sld r:id="rId15"/>
        <p:sld r:id="rId17"/>
        <p:sld r:id="rId18"/>
        <p:sld r:id="rId19"/>
        <p:sld r:id="rId20"/>
        <p:sld r:id="rId21"/>
        <p:sld r:id="rId22"/>
        <p:sld r:id="rId23"/>
        <p:sld r:id="rId26"/>
        <p:sld r:id="rId27"/>
        <p:sld r:id="rId31"/>
        <p:sld r:id="rId33"/>
        <p:sld r:id="rId34"/>
        <p:sld r:id="rId36"/>
        <p:sld r:id="rId37"/>
        <p:sld r:id="rId38"/>
        <p:sld r:id="rId4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14" y="38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20A4D0-EFF0-B64F-9A8F-E55984EE1193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02FCDE-0279-4348-BC5E-F8124D851B7C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F7E3CD0-F1B6-7243-8E6D-2D5D48A96AA3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DCB250-3CED-FE4C-AAB7-42D0FE37FFBB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463BAB-A20A-F44E-B7EF-D41F5F6E377B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943CB17-A3C6-7E4C-9C52-0EBF0A5C85E4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A4D8B8D-068F-ED47-AA63-60E0CFB260C1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9133D7-1D33-0C44-9DB6-9C79C2812015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0D1DD48-632D-A149-9F49-6E0FA8ED88FB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7C4DEF4-221D-9846-A5C8-143AEB25C34A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1ED911-DF3C-844D-9B20-81ECAF36050D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928017-2CAD-3147-964E-C68AEA78CAFA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FB0FB9-2C9A-5B4F-8347-48BC8C527E87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605957-26CC-E549-8BDF-3EDA2532985B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2623AE-89F6-3942-AD24-03C09DEBC6B8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5D8741-3A52-3C4C-81F7-86943E4854E3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3E4B7A-927A-D646-B646-3EA3652AA336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540D4F-8503-1649-8FDC-129B22D3E2D7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9C54C3-FE3C-BE4A-B542-949BC9287924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BACB30-19B3-F749-A617-794562BAC8B5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2B76226-B6DF-9A43-BEE5-B9585F9284F4}" type="slidenum">
              <a:rPr lang="en-US" sz="1200">
                <a:latin typeface="Times New Roman" charset="0"/>
              </a:rPr>
              <a:pPr/>
              <a:t>37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E4A919-F3CA-0B48-BAA1-DD1634E05489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C7366C-8061-B042-8398-528B9189A891}" type="slidenum">
              <a:rPr lang="en-US" sz="1200">
                <a:latin typeface="Times New Roman" charset="0"/>
              </a:rPr>
              <a:pPr/>
              <a:t>44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52BDC9A-3928-7347-AE5E-568A0BE929F2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43A391-8DCE-FB47-A794-61A30C6B438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18CFD-4D8B-B24E-8BD1-3FE1BC4E14F1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4BAA18-4C9D-C049-851C-84F6EA85F646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843BC95-6186-0840-99A1-0B91D14D8B3E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A083B75-5A6A-5E41-9FA7-77C50486A72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544C90C-5610-8745-8B86-F400CB60637C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D74C2F99-9523-4B63-AE05-7453F29F63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2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3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7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26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45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7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84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2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6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51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00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9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1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8751" y="1112044"/>
            <a:ext cx="8320376" cy="541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D065C788-2B71-487A-9605-7975CFFCE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2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23" r:id="rId14"/>
    <p:sldLayoutId id="214748372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20: Database System Architectures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374-8386-4248-965E-7D6E1D02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5302-CF7C-4225-B8E9-CA125514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41328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Test-And-Set</a:t>
            </a:r>
            <a:r>
              <a:rPr lang="en-IN" dirty="0"/>
              <a:t>(M)</a:t>
            </a:r>
          </a:p>
          <a:p>
            <a:pPr lvl="1"/>
            <a:r>
              <a:rPr lang="en-IN" dirty="0"/>
              <a:t>Memory location M, initially 0</a:t>
            </a:r>
          </a:p>
          <a:p>
            <a:pPr lvl="1"/>
            <a:r>
              <a:rPr lang="en-IN" dirty="0"/>
              <a:t>Test-and-set(M) sets M to 1, and returns old value of M</a:t>
            </a:r>
          </a:p>
          <a:p>
            <a:pPr lvl="2"/>
            <a:r>
              <a:rPr lang="en-IN" dirty="0"/>
              <a:t>Return value 0 indicates process has acquired the mutex</a:t>
            </a:r>
          </a:p>
          <a:p>
            <a:pPr lvl="2"/>
            <a:r>
              <a:rPr lang="en-IN" dirty="0"/>
              <a:t>Return value 1 indicates someone is already holding the mutex</a:t>
            </a:r>
          </a:p>
          <a:p>
            <a:pPr lvl="3"/>
            <a:r>
              <a:rPr lang="en-IN" dirty="0"/>
              <a:t>Must try again later</a:t>
            </a:r>
          </a:p>
          <a:p>
            <a:pPr lvl="2"/>
            <a:r>
              <a:rPr lang="en-IN" dirty="0"/>
              <a:t>Release of mutex done by setting M = 0</a:t>
            </a:r>
          </a:p>
          <a:p>
            <a:r>
              <a:rPr lang="en-IN" b="1" dirty="0">
                <a:solidFill>
                  <a:srgbClr val="002060"/>
                </a:solidFill>
              </a:rPr>
              <a:t>Compare-and-swap</a:t>
            </a:r>
            <a:r>
              <a:rPr lang="en-IN" dirty="0"/>
              <a:t>(M, V1, V2)</a:t>
            </a:r>
          </a:p>
          <a:p>
            <a:pPr lvl="1"/>
            <a:r>
              <a:rPr lang="en-IN" dirty="0"/>
              <a:t>Atomically do following</a:t>
            </a:r>
          </a:p>
          <a:p>
            <a:pPr lvl="2"/>
            <a:r>
              <a:rPr lang="en-IN" dirty="0"/>
              <a:t>If M = V1, set M = V2 and return success</a:t>
            </a:r>
          </a:p>
          <a:p>
            <a:pPr lvl="2"/>
            <a:r>
              <a:rPr lang="en-IN" dirty="0"/>
              <a:t>Else return failure</a:t>
            </a:r>
          </a:p>
          <a:p>
            <a:pPr lvl="1"/>
            <a:r>
              <a:rPr lang="en-IN" dirty="0"/>
              <a:t>With M = 0 initially, CAS(M, 0, 1) equivalent to test-and-set(M)</a:t>
            </a:r>
          </a:p>
          <a:p>
            <a:pPr lvl="1"/>
            <a:r>
              <a:rPr lang="en-IN" dirty="0"/>
              <a:t>Can use CAS(M, 0, id) where id = thread-id or process-id to record who has the mutex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0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Servers/Data Storage Systems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19386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items are shipped to clients where processing is performed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Updated data items written back to server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Earlier generation of data servers would operated in units of data items, or pages containing multiple data items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Current generation data servers (also called data storage systems) only work in units of data items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Commonly used data item formats include JSON, XML, or just uninterpreted binary strings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Servers/Storage Systems (Cont.)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Prefetching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Prefetch items that may be used soon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caching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Cache coherence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caching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Locks can be cached by client across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Locks can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called back </a:t>
            </a:r>
            <a:r>
              <a:rPr lang="en-US" dirty="0">
                <a:latin typeface="Helvetica" charset="0"/>
                <a:ea typeface="ＭＳ Ｐゴシック" charset="0"/>
              </a:rPr>
              <a:t>by the server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Adaptive lock granularity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granularity escalation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switch from finer granularity (e.g. tuple) lock to coarser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granularity de-escalation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Start with coarse granularity to </a:t>
            </a:r>
            <a:r>
              <a:rPr lang="en-US" dirty="0" err="1">
                <a:latin typeface="Helvetica" charset="0"/>
                <a:ea typeface="ＭＳ Ｐゴシック" charset="0"/>
              </a:rPr>
              <a:t>reduve</a:t>
            </a:r>
            <a:r>
              <a:rPr lang="en-US" dirty="0">
                <a:latin typeface="Helvetica" charset="0"/>
                <a:ea typeface="ＭＳ Ｐゴシック" charset="0"/>
              </a:rPr>
              <a:t> overheads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, </a:t>
            </a:r>
            <a:r>
              <a:rPr lang="en-US" dirty="0">
                <a:latin typeface="Helvetica" charset="0"/>
                <a:ea typeface="ＭＳ Ｐゴシック" charset="0"/>
              </a:rPr>
              <a:t>switch to finer granularity in case of more concurrency conflict at server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Details in book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Data Servers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12350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Caching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Data can be cached at client even in between transactions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check that data is up-to-date before it is used (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cache coherency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Check can be done when requesting lock on data item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Lock Caching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Locks can be retained by client system even in between transactions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Transactions can acquire cached locks locally, without contacting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calls back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locks from clients when it receives conflicting lock request.  Client returns lock once no local transaction is using it.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Similar to lock callback on </a:t>
            </a:r>
            <a:r>
              <a:rPr lang="en-US" dirty="0" err="1">
                <a:latin typeface="Helvetica" charset="0"/>
                <a:ea typeface="ＭＳ Ｐゴシック" charset="0"/>
              </a:rPr>
              <a:t>prefetch</a:t>
            </a:r>
            <a:r>
              <a:rPr lang="en-US" dirty="0">
                <a:latin typeface="Helvetica" charset="0"/>
                <a:ea typeface="ＭＳ Ｐゴシック" charset="0"/>
              </a:rPr>
              <a:t>, but across transactions.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Parallel Systems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73245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Parallel database systems consist of multiple processors and multiple disks connected by a fast interconnection network.</a:t>
            </a:r>
          </a:p>
          <a:p>
            <a:r>
              <a:rPr lang="en-US" dirty="0">
                <a:latin typeface="Helvetica" charset="0"/>
              </a:rPr>
              <a:t>Motivation: handle workloads beyond what a single computer system can handle</a:t>
            </a:r>
          </a:p>
          <a:p>
            <a:r>
              <a:rPr lang="en-US" dirty="0">
                <a:latin typeface="Helvetica" charset="0"/>
              </a:rPr>
              <a:t>High performance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processing</a:t>
            </a:r>
          </a:p>
          <a:p>
            <a:pPr lvl="1"/>
            <a:r>
              <a:rPr lang="en-US" dirty="0">
                <a:latin typeface="Helvetica" charset="0"/>
              </a:rPr>
              <a:t>E.g. handling user requests at web-scale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Decision support </a:t>
            </a:r>
            <a:r>
              <a:rPr lang="en-US" dirty="0">
                <a:latin typeface="Helvetica" charset="0"/>
              </a:rPr>
              <a:t>on very large amounts of data</a:t>
            </a:r>
          </a:p>
          <a:p>
            <a:pPr lvl="1"/>
            <a:r>
              <a:rPr lang="en-US" dirty="0">
                <a:latin typeface="Helvetica" charset="0"/>
              </a:rPr>
              <a:t>E.g. data gathered by large web sites/apps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Systems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consists of a small number of powerful processors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massively 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fine grain parallel</a:t>
            </a:r>
            <a:r>
              <a:rPr lang="en-US" i="1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utilizes thousands of smaller processors.</a:t>
            </a:r>
            <a:endParaRPr lang="en-US" dirty="0">
              <a:solidFill>
                <a:srgbClr val="002060"/>
              </a:solidFill>
              <a:latin typeface="Helvetica" charset="0"/>
            </a:endParaRP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Typically hosted in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center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Two main performance measures: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throughput</a:t>
            </a:r>
            <a:r>
              <a:rPr lang="en-US" dirty="0">
                <a:latin typeface="Helvetica" charset="0"/>
                <a:ea typeface="ＭＳ Ｐゴシック" charset="0"/>
              </a:rPr>
              <a:t> --- the number of tasks that can be completed in a given time interval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response time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--- the amount of time it takes to complete a single task from the time it is submitted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Speed-Up and Scale-Up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Speedup</a:t>
            </a:r>
            <a:r>
              <a:rPr lang="en-US" dirty="0">
                <a:latin typeface="Helvetica" charset="0"/>
              </a:rPr>
              <a:t>: a fixed-sized problem executing on a small system is given to a system which is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-times larger.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speedup = small system elapsed time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                  large system elapsed time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Speedup is </a:t>
            </a:r>
            <a:r>
              <a:rPr lang="en-US" b="1" dirty="0">
                <a:latin typeface="Helvetica" charset="0"/>
                <a:ea typeface="ＭＳ Ｐゴシック" charset="0"/>
              </a:rPr>
              <a:t>linear</a:t>
            </a:r>
            <a:r>
              <a:rPr lang="en-US" dirty="0">
                <a:latin typeface="Helvetica" charset="0"/>
                <a:ea typeface="ＭＳ Ｐゴシック" charset="0"/>
              </a:rPr>
              <a:t> if equation equals N.</a:t>
            </a:r>
          </a:p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Scaleup</a:t>
            </a:r>
            <a:r>
              <a:rPr lang="en-US" dirty="0">
                <a:latin typeface="Helvetica" charset="0"/>
              </a:rPr>
              <a:t>: increase the size of both the problem and the system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system used to perform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job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scaleup = small system small problem elapsed time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                   big system big problem elapsed time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Scale up is </a:t>
            </a:r>
            <a:r>
              <a:rPr lang="en-US" b="1" dirty="0">
                <a:latin typeface="Helvetica" charset="0"/>
                <a:ea typeface="ＭＳ Ｐゴシック" charset="0"/>
              </a:rPr>
              <a:t>linear</a:t>
            </a:r>
            <a:r>
              <a:rPr lang="en-US" dirty="0">
                <a:latin typeface="Helvetica" charset="0"/>
                <a:ea typeface="ＭＳ Ｐゴシック" charset="0"/>
              </a:rPr>
              <a:t> if equation equals 1.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2459038" y="2422232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2433979" y="4534731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Speedup</a:t>
            </a:r>
          </a:p>
        </p:txBody>
      </p:sp>
      <p:pic>
        <p:nvPicPr>
          <p:cNvPr id="358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108995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Scaleup</a:t>
            </a:r>
          </a:p>
        </p:txBody>
      </p:sp>
      <p:pic>
        <p:nvPicPr>
          <p:cNvPr id="378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928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Batch and Transaction Scaleup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05817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Batch 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scaleup</a:t>
            </a:r>
            <a:r>
              <a:rPr lang="en-US" b="1" dirty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single large job; typical of most decision support queries and scientific simulation.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Use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 on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problem.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scaleup</a:t>
            </a:r>
            <a:r>
              <a:rPr lang="en-US" dirty="0">
                <a:latin typeface="Helvetica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users submitting requests (hence,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requests) to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database, on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Well-suited to parallel execution.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Helvetica" charset="0"/>
              </a:rPr>
              <a:t>Outline</a:t>
            </a:r>
            <a:endParaRPr lang="en-US" sz="2800" dirty="0">
              <a:latin typeface="Helvetica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Centralized Database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System Architectures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Parallel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Network Types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Factors Limiting Speedup and Scaleup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741329" cy="5367972"/>
          </a:xfrm>
          <a:prstGeom prst="rect">
            <a:avLst/>
          </a:prstGeo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Speedup and </a:t>
            </a:r>
            <a:r>
              <a:rPr lang="en-US" dirty="0" err="1">
                <a:latin typeface="Helvetica" charset="0"/>
              </a:rPr>
              <a:t>scaleup</a:t>
            </a:r>
            <a:r>
              <a:rPr lang="en-US" dirty="0">
                <a:latin typeface="Helvetica" charset="0"/>
              </a:rPr>
              <a:t> are often sublinear due to: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Startup/sequential costs</a:t>
            </a:r>
            <a:r>
              <a:rPr lang="en-US" dirty="0">
                <a:latin typeface="Helvetica" charset="0"/>
              </a:rPr>
              <a:t>: Cost of starting up multiple processes, and sequential computation before/after parallel computation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May dominate computation time, if the degree of parallelism is high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Suppose </a:t>
            </a:r>
            <a:r>
              <a:rPr lang="en-US" i="1" dirty="0">
                <a:latin typeface="Helvetica" charset="0"/>
              </a:rPr>
              <a:t>p </a:t>
            </a:r>
            <a:r>
              <a:rPr lang="en-US" dirty="0">
                <a:latin typeface="Helvetica" charset="0"/>
              </a:rPr>
              <a:t>fraction of computation is sequential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Amdahl’s law</a:t>
            </a:r>
            <a:r>
              <a:rPr lang="en-US" dirty="0">
                <a:latin typeface="Helvetica" charset="0"/>
              </a:rPr>
              <a:t>:    speedup limited to:  1 / [(1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)+(</a:t>
            </a:r>
            <a:r>
              <a:rPr lang="en-US" i="1" dirty="0">
                <a:latin typeface="Helvetica" charset="0"/>
              </a:rPr>
              <a:t>p/n</a:t>
            </a:r>
            <a:r>
              <a:rPr lang="en-US" dirty="0">
                <a:latin typeface="Helvetica" charset="0"/>
              </a:rPr>
              <a:t>)] 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Gustafson’s law</a:t>
            </a:r>
            <a:r>
              <a:rPr lang="en-US" dirty="0">
                <a:latin typeface="Helvetica" charset="0"/>
              </a:rPr>
              <a:t>: scaleup limited to: 1 / [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</a:t>
            </a:r>
            <a:r>
              <a:rPr lang="en-US" i="1" dirty="0">
                <a:latin typeface="Helvetica" charset="0"/>
              </a:rPr>
              <a:t>p</a:t>
            </a:r>
            <a:r>
              <a:rPr lang="en-US" dirty="0">
                <a:latin typeface="Helvetica" charset="0"/>
              </a:rPr>
              <a:t>] 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Interference</a:t>
            </a:r>
            <a:r>
              <a:rPr lang="en-US" dirty="0">
                <a:latin typeface="Helvetica" charset="0"/>
              </a:rPr>
              <a:t>:  Processes accessing shared resources (</a:t>
            </a:r>
            <a:r>
              <a:rPr lang="en-US" dirty="0" err="1">
                <a:latin typeface="Helvetica" charset="0"/>
              </a:rPr>
              <a:t>e.g.,system</a:t>
            </a:r>
            <a:r>
              <a:rPr lang="en-US" dirty="0">
                <a:latin typeface="Helvetica" charset="0"/>
              </a:rPr>
              <a:t> bus, disks, or locks) compete with each other, thus spending time waiting on other processes, rather than performing useful work.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Skew</a:t>
            </a:r>
            <a:r>
              <a:rPr lang="en-US" dirty="0">
                <a:latin typeface="Helvetica" charset="0"/>
              </a:rPr>
              <a:t>: Increasing the degree of parallelism increases the variance in service times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  Overall execution time determined by </a:t>
            </a:r>
            <a:r>
              <a:rPr lang="en-US" b="1" dirty="0">
                <a:latin typeface="Helvetica" charset="0"/>
              </a:rPr>
              <a:t>slowest</a:t>
            </a:r>
            <a:r>
              <a:rPr lang="en-US" dirty="0">
                <a:latin typeface="Helvetica" charset="0"/>
              </a:rPr>
              <a:t>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D58061-B7BB-4781-BC31-954AC76E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62" y="2627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Interconnection Network Architectures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Bus</a:t>
            </a:r>
            <a:r>
              <a:rPr lang="en-US" dirty="0">
                <a:latin typeface="Helvetica" charset="0"/>
              </a:rPr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Does not scale well with increasing parallelism.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Mesh</a:t>
            </a:r>
            <a:r>
              <a:rPr lang="en-US" dirty="0">
                <a:latin typeface="Helvetica" charset="0"/>
              </a:rPr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But may require 2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hops to send message to a node (or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with wraparound connections at edge of grid).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Hypercube</a:t>
            </a:r>
            <a:r>
              <a:rPr lang="en-US" dirty="0">
                <a:latin typeface="Helvetica" charset="0"/>
              </a:rPr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components are connected to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other components and can reach each other via at most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links; reduces communication delays.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Topology</a:t>
            </a:r>
            <a:r>
              <a:rPr lang="en-US" dirty="0">
                <a:solidFill>
                  <a:srgbClr val="000090"/>
                </a:solidFill>
                <a:latin typeface="Helvetica" charset="0"/>
              </a:rPr>
              <a:t>.</a:t>
            </a:r>
            <a:r>
              <a:rPr lang="en-US" b="1" dirty="0">
                <a:solidFill>
                  <a:srgbClr val="00009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  <a:endParaRPr lang="en-US" b="1" dirty="0">
              <a:solidFill>
                <a:srgbClr val="000090"/>
              </a:solidFill>
              <a:latin typeface="Helvetic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30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Interconnection Architectures</a:t>
            </a:r>
          </a:p>
        </p:txBody>
      </p:sp>
      <p:pic>
        <p:nvPicPr>
          <p:cNvPr id="46082" name="Picture 1" descr="20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32"/>
          <a:stretch>
            <a:fillRect/>
          </a:stretch>
        </p:blipFill>
        <p:spPr bwMode="auto">
          <a:xfrm>
            <a:off x="803354" y="1382713"/>
            <a:ext cx="7455122" cy="49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Interconnection Network Architectures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693502" y="1093788"/>
            <a:ext cx="8007736" cy="28621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or Fat-Tree Topology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Top of rack switch for </a:t>
            </a:r>
            <a:r>
              <a:rPr lang="en-US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approx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40 machines in rack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Each top of rack switch connected to multiple aggregation switches.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Aggregation switches connect to multiple core switches. 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center fabric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1240-2AF6-4F54-8D6B-8F36F5D42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"/>
          <a:stretch/>
        </p:blipFill>
        <p:spPr>
          <a:xfrm>
            <a:off x="2494643" y="2701821"/>
            <a:ext cx="5192376" cy="32417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1F7-CF59-4606-9584-6B7BABD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6184-B063-4E84-8C8D-35027941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7466121" cy="5367972"/>
          </a:xfrm>
        </p:spPr>
        <p:txBody>
          <a:bodyPr/>
          <a:lstStyle/>
          <a:p>
            <a:r>
              <a:rPr lang="en-IN" dirty="0"/>
              <a:t>Ethernet</a:t>
            </a:r>
          </a:p>
          <a:p>
            <a:pPr lvl="1"/>
            <a:r>
              <a:rPr lang="en-IN" dirty="0"/>
              <a:t>1 Gbps and 10 Gbps common, 40 Gbps and 100 Gbps are available at higher cost </a:t>
            </a:r>
          </a:p>
          <a:p>
            <a:r>
              <a:rPr lang="en-IN" dirty="0" err="1"/>
              <a:t>Fiber</a:t>
            </a:r>
            <a:r>
              <a:rPr lang="en-IN" dirty="0"/>
              <a:t> Channel</a:t>
            </a:r>
          </a:p>
          <a:p>
            <a:pPr lvl="1"/>
            <a:r>
              <a:rPr lang="en-IN" dirty="0"/>
              <a:t>32-138 Gbps available</a:t>
            </a:r>
          </a:p>
          <a:p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Infiniband</a:t>
            </a:r>
            <a:endParaRPr lang="en-US" b="1" dirty="0">
              <a:solidFill>
                <a:srgbClr val="002060"/>
              </a:solidFill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a very-low-latency networking technology </a:t>
            </a:r>
          </a:p>
          <a:p>
            <a:pPr lvl="2"/>
            <a:r>
              <a:rPr lang="en-US" dirty="0">
                <a:latin typeface="Helvetica" charset="0"/>
              </a:rPr>
              <a:t>0.5 to 0.7 microseconds, compared to a few microseconds for optimized ethernet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6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Parallel Database Architectures</a:t>
            </a:r>
          </a:p>
        </p:txBody>
      </p:sp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952500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Memory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471836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Processors (or processor cores) and disks have access to a common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Via a bus in earlier days, through an interconnection network today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Extremely efficient communication between processors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shared-memory architecture is not scalable beyond 64 to 128 processor cores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Memory interconnection network becomes a bottleneck</a:t>
            </a:r>
          </a:p>
          <a:p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7DB735A-CC54-4B1B-9290-708F5B6E8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8" b="53600"/>
          <a:stretch/>
        </p:blipFill>
        <p:spPr bwMode="auto">
          <a:xfrm>
            <a:off x="5826205" y="1585674"/>
            <a:ext cx="3240793" cy="25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Modern Shared Memory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A0A4D6-4C2D-4B5D-BC36-4C94E72D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51" y="1262270"/>
            <a:ext cx="8294898" cy="46008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Cache Levels</a:t>
            </a:r>
          </a:p>
        </p:txBody>
      </p:sp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1130564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Cache line: typically 64 bytes in today’s processors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Cache levels within a single multi-core processor </a:t>
            </a:r>
          </a:p>
          <a:p>
            <a:endParaRPr lang="en-US" b="1" dirty="0">
              <a:solidFill>
                <a:srgbClr val="000090"/>
              </a:solidFill>
              <a:latin typeface="Helvetica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F36A19-BB09-4943-A973-297F8F13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2164" y="1885770"/>
            <a:ext cx="4099671" cy="2200689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078781-95DA-41A4-B622-237586537F86}"/>
              </a:ext>
            </a:extLst>
          </p:cNvPr>
          <p:cNvSpPr txBox="1">
            <a:spLocks/>
          </p:cNvSpPr>
          <p:nvPr/>
        </p:nvSpPr>
        <p:spPr bwMode="auto">
          <a:xfrm>
            <a:off x="639190" y="4175564"/>
            <a:ext cx="7883373" cy="8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SzPct val="100000"/>
            </a:pPr>
            <a:r>
              <a:rPr lang="en-US" sz="1700" kern="0" dirty="0">
                <a:latin typeface="Helvetica" charset="0"/>
              </a:rPr>
              <a:t>Shared memory system can have multiple processors, each with its own cache levels</a:t>
            </a:r>
          </a:p>
          <a:p>
            <a:endParaRPr lang="en-US" sz="1700" b="1" kern="0" dirty="0">
              <a:solidFill>
                <a:srgbClr val="000090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Cache Coherency</a:t>
            </a:r>
          </a:p>
        </p:txBody>
      </p:sp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674703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Cache coherency: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Local cache may have out of date value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Strong vs weak consistency models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With weak consistency, need special instructions to ensure cache is up to date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Memory barrier instructions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Store barrier (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sfence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Instruction returns after forcing cached data to be written to memory and invalidations sent to all caches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Load barrier (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lfence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Returns after ensuring all pending cache invalidations are processed</a:t>
            </a:r>
          </a:p>
          <a:p>
            <a:pPr lvl="1"/>
            <a:r>
              <a:rPr lang="en-US" dirty="0" err="1">
                <a:latin typeface="Helvetica" charset="0"/>
                <a:ea typeface="ＭＳ Ｐゴシック" charset="0"/>
              </a:rPr>
              <a:t>mfence</a:t>
            </a:r>
            <a:r>
              <a:rPr lang="en-US" dirty="0">
                <a:latin typeface="Helvetica" charset="0"/>
                <a:ea typeface="ＭＳ Ｐゴシック" charset="0"/>
              </a:rPr>
              <a:t> instruction does both of above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Locking code usually takes care of barrier instructions</a:t>
            </a:r>
          </a:p>
          <a:p>
            <a:pPr lvl="1"/>
            <a:r>
              <a:rPr lang="en-US" dirty="0" err="1">
                <a:latin typeface="Helvetica" charset="0"/>
                <a:ea typeface="ＭＳ Ｐゴシック" charset="0"/>
              </a:rPr>
              <a:t>Lfence</a:t>
            </a:r>
            <a:r>
              <a:rPr lang="en-US" dirty="0">
                <a:latin typeface="Helvetica" charset="0"/>
                <a:ea typeface="ＭＳ Ｐゴシック" charset="0"/>
              </a:rPr>
              <a:t> done after lock acquisition and </a:t>
            </a:r>
            <a:r>
              <a:rPr lang="en-US" dirty="0" err="1">
                <a:latin typeface="Helvetica" charset="0"/>
                <a:ea typeface="ＭＳ Ｐゴシック" charset="0"/>
              </a:rPr>
              <a:t>sfence</a:t>
            </a:r>
            <a:r>
              <a:rPr lang="en-US" dirty="0">
                <a:latin typeface="Helvetica" charset="0"/>
                <a:ea typeface="ＭＳ Ｐゴシック" charset="0"/>
              </a:rPr>
              <a:t> done before lock release</a:t>
            </a:r>
          </a:p>
          <a:p>
            <a:pPr lvl="2"/>
            <a:endParaRPr lang="en-US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endParaRPr lang="en-US" b="1" dirty="0">
              <a:solidFill>
                <a:srgbClr val="00009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2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Centralized Database Systems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Run on a single computer system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Single-user system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Embedded databases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Multi-user systems </a:t>
            </a:r>
            <a:r>
              <a:rPr lang="en-US" dirty="0">
                <a:latin typeface="Helvetica" charset="0"/>
              </a:rPr>
              <a:t>also known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server systems</a:t>
            </a:r>
            <a:r>
              <a:rPr lang="en-US" dirty="0">
                <a:latin typeface="Helvetica" charset="0"/>
              </a:rPr>
              <a:t>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Service requests received from client systems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Multi-core systems with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coarse-grained parallelism</a:t>
            </a:r>
          </a:p>
          <a:p>
            <a:pPr lvl="2"/>
            <a:r>
              <a:rPr lang="en-US" dirty="0">
                <a:latin typeface="Helvetica" charset="0"/>
              </a:rPr>
              <a:t>Typically a few to tens of processor cores</a:t>
            </a:r>
          </a:p>
          <a:p>
            <a:pPr lvl="2"/>
            <a:r>
              <a:rPr lang="en-US" dirty="0">
                <a:latin typeface="Helvetica" charset="0"/>
              </a:rPr>
              <a:t>In contrast, fine-grained parallelism uses very large number of computers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Disk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423418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All processors can directly access all disks via an interconnection network, but the processors have private memories.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Architecture provides a degree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fault-tolerance</a:t>
            </a:r>
            <a:r>
              <a:rPr lang="en-US" dirty="0">
                <a:latin typeface="Helvetica" charset="0"/>
                <a:ea typeface="ＭＳ Ｐゴシック" charset="0"/>
              </a:rPr>
              <a:t> — if a processor fails, the other processors can take over its tasks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the data of the failed processor is resident on disks that are accessible from all processors.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bottleneck now occurs at interconnection to the disk subsystem.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5DFE092-5F76-43A4-971F-0A7F83661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9" t="-708" r="12451" b="54308"/>
          <a:stretch/>
        </p:blipFill>
        <p:spPr bwMode="auto">
          <a:xfrm>
            <a:off x="5524901" y="1585674"/>
            <a:ext cx="3619099" cy="275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01" y="53136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Modern Shared Disk Architectures: </a:t>
            </a:r>
            <a:br>
              <a:rPr lang="en-US" dirty="0"/>
            </a:br>
            <a:r>
              <a:rPr lang="en-US" dirty="0"/>
              <a:t>via Storage Area Network (SAN)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35980-776C-4E90-B090-767B452D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63" y="1461052"/>
            <a:ext cx="7423095" cy="49343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Nothing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409204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Node consists of a processor, memory, and one or more disks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All communication via interconnection network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Can be scaled up to thousands of processors without interference.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Main drawback: cost of communication and non-local disk access; sending data involves software interaction at both ends.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372EDFF-91A4-4231-8D98-E9A9DEAAE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2" t="51074" r="66572" b="-2460"/>
          <a:stretch/>
        </p:blipFill>
        <p:spPr bwMode="auto">
          <a:xfrm>
            <a:off x="5226451" y="1540043"/>
            <a:ext cx="3619099" cy="304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Hierarchical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13288" cy="232650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Combines characteristics of shared-memory, shared-disk, and shared-nothing architectures.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Top level is a shared-nothing architecture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 lvl="1"/>
            <a:r>
              <a:rPr lang="en-US" dirty="0">
                <a:latin typeface="Helvetica" charset="0"/>
              </a:rPr>
              <a:t>Alternatively, top level could be a shared-disk system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C13A6B0-5D21-4E1D-BAA1-C82C42AE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6" t="53302" r="-1110" b="-4112"/>
          <a:stretch/>
        </p:blipFill>
        <p:spPr bwMode="auto">
          <a:xfrm>
            <a:off x="1386038" y="3455267"/>
            <a:ext cx="6102419" cy="30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1EE-C6FF-43C8-A5DC-0B644F2B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Shared-Memory Vs Shared-Nothing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DB1-BA57-4C66-AA70-4A603B8B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Shared-memory internally looks like shared-nothing!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Each processor has direct access to its own memory, and indirect (hardware level) access to rest of memory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non-uniform memory architecture (NUMA)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Shared-nothing can be made to look like shared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Reduce the complexity of programming such systems by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virtual-memory</a:t>
            </a:r>
            <a:r>
              <a:rPr lang="en-US" dirty="0">
                <a:latin typeface="Helvetica" charset="0"/>
              </a:rPr>
              <a:t> abstraction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Remote Direct Memory Access (RDMA) </a:t>
            </a:r>
            <a:r>
              <a:rPr lang="en-US" dirty="0">
                <a:latin typeface="Helvetica" charset="0"/>
              </a:rPr>
              <a:t>provides very low-latency shared memory abstraction on shared-nothing systems</a:t>
            </a:r>
          </a:p>
          <a:p>
            <a:pPr lvl="2"/>
            <a:r>
              <a:rPr lang="en-US" dirty="0">
                <a:latin typeface="Helvetica" charset="0"/>
              </a:rPr>
              <a:t>Often implemented on top of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nfiniband</a:t>
            </a:r>
            <a:r>
              <a:rPr lang="en-US" dirty="0">
                <a:latin typeface="Helvetica" charset="0"/>
              </a:rPr>
              <a:t> due it its very-low-latency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careless programming can lead to performance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0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Systems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spread over multiple machines (also referred to as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sites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).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LANs</a:t>
            </a:r>
            <a:r>
              <a:rPr lang="en-US" dirty="0">
                <a:latin typeface="Helvetica" charset="0"/>
              </a:rPr>
              <a:t>)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Wide-area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WAN</a:t>
            </a:r>
            <a:r>
              <a:rPr lang="en-US" dirty="0">
                <a:latin typeface="Helvetica" charset="0"/>
              </a:rPr>
              <a:t>s)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Higher latency</a:t>
            </a:r>
          </a:p>
        </p:txBody>
      </p:sp>
      <p:pic>
        <p:nvPicPr>
          <p:cNvPr id="624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65" y="2546585"/>
            <a:ext cx="4460167" cy="308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Databases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Homogeneous</a:t>
            </a:r>
            <a:r>
              <a:rPr lang="en-US" dirty="0"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provide a view of a single database, hiding details of distribution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integrate existing databases to provide useful functionality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Differentiate between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transactions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local transaction </a:t>
            </a:r>
            <a:r>
              <a:rPr lang="en-US" dirty="0">
                <a:latin typeface="Helvetica" charset="0"/>
                <a:ea typeface="ＭＳ Ｐゴシック" charset="0"/>
              </a:rPr>
              <a:t>accesses data in the </a:t>
            </a:r>
            <a:r>
              <a:rPr lang="en-US" i="1" dirty="0">
                <a:latin typeface="Helvetica" charset="0"/>
                <a:ea typeface="ＭＳ Ｐゴシック" charset="0"/>
              </a:rPr>
              <a:t>single</a:t>
            </a:r>
            <a:r>
              <a:rPr lang="en-US" dirty="0">
                <a:latin typeface="Helvetica" charset="0"/>
                <a:ea typeface="ＭＳ Ｐゴシック" charset="0"/>
              </a:rPr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global transaction </a:t>
            </a:r>
            <a:r>
              <a:rPr lang="en-US" dirty="0">
                <a:latin typeface="Helvetica" charset="0"/>
                <a:ea typeface="ＭＳ Ｐゴシック" charset="0"/>
              </a:rPr>
              <a:t>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21731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and Distributed Databases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047565"/>
            <a:ext cx="7759084" cy="542290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integration between multiple distributed databases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Benefits:</a:t>
            </a:r>
          </a:p>
          <a:p>
            <a:pPr lvl="1"/>
            <a:r>
              <a:rPr lang="en-US" dirty="0">
                <a:latin typeface="Helvetica" charset="0"/>
              </a:rPr>
              <a:t>Sharing data – users at one site able to access the data residing at some other sites.</a:t>
            </a:r>
          </a:p>
          <a:p>
            <a:pPr lvl="1"/>
            <a:r>
              <a:rPr lang="en-US" dirty="0">
                <a:latin typeface="Helvetica" charset="0"/>
              </a:rPr>
              <a:t>Autonomy – each site is able to retain a degree of control over data stored locally.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67A2-8DA1-4950-85C7-D6CB101F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03F3-B623-4952-BD61-2016790E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723573" cy="5367972"/>
          </a:xfr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Network partitioning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Availability </a:t>
            </a:r>
            <a:r>
              <a:rPr lang="en-US" dirty="0">
                <a:latin typeface="Helvetica" charset="0"/>
              </a:rPr>
              <a:t>of system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If all nodes are required for system to function, failure of even one node stops system functioning.</a:t>
            </a:r>
          </a:p>
          <a:p>
            <a:pPr lvl="1"/>
            <a:r>
              <a:rPr lang="en-US" dirty="0">
                <a:latin typeface="Helvetica" charset="0"/>
              </a:rPr>
              <a:t>Higher system availability through redundancy</a:t>
            </a:r>
          </a:p>
          <a:p>
            <a:pPr lvl="2"/>
            <a:r>
              <a:rPr lang="en-US" dirty="0">
                <a:latin typeface="Helvetica" charset="0"/>
              </a:rPr>
              <a:t>data can be replicated at remote sites, and system can function even if a site fails.</a:t>
            </a:r>
          </a:p>
          <a:p>
            <a:pPr>
              <a:buSzPct val="100000"/>
            </a:pPr>
            <a:endParaRPr lang="en-US" b="1" dirty="0">
              <a:latin typeface="Helvetica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09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64288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Implementation Issues for Distributed Databases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391477"/>
            <a:ext cx="7821227" cy="5078991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Atomicity needed even for transactions that update data at multiple sites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two-phase commit protocol (2PC) </a:t>
            </a:r>
            <a:r>
              <a:rPr lang="en-US" dirty="0">
                <a:latin typeface="Helvetica" charset="0"/>
              </a:rPr>
              <a:t>is used to ensure atomicity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Basic idea:  each site executes transaction until just before commit, and the leaves final decision to a coordinator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Each site must follow decision of coordinator, even if there is a failure while waiting for coordinators decision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2PC is not always appropriate:  other transaction models based on persistent messaging, and workflows, are also used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concurrency control (and deadlock detection) required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Data items may be replicated to improve data availability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Details of all above in Chapter 24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Server System Architecture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73245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Server systems can be broadly categorized into two kinds: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transaction servers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Widely used in relational database systems, and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servers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Parallel data servers used to implement high-performance transaction processing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Based Services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Cloud computing widely adopted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On-demand provisioning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elasticity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ability to scale up at short notice and to release of unused resources for use by others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Infrastructure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Virtual machines/real machines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Platform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Storage, databases, application server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Software as a service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Enterprise applications, emails, shared documents, </a:t>
            </a:r>
            <a:r>
              <a:rPr lang="en-US" dirty="0" err="1">
                <a:latin typeface="Helvetica" charset="0"/>
                <a:ea typeface="ＭＳ Ｐゴシック" charset="0"/>
              </a:rPr>
              <a:t>etc</a:t>
            </a:r>
            <a:r>
              <a:rPr lang="en-US" dirty="0">
                <a:latin typeface="Helvetica" charset="0"/>
                <a:ea typeface="ＭＳ Ｐゴシック" charset="0"/>
              </a:rPr>
              <a:t>,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Potential drawbacks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Security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Network bandwidth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Service Models</a:t>
            </a:r>
          </a:p>
        </p:txBody>
      </p:sp>
      <p:pic>
        <p:nvPicPr>
          <p:cNvPr id="106498" name="Picture 3" descr="21_10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727075"/>
            <a:ext cx="4518734" cy="56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52B-900B-467C-89EB-B3E8039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Alternatives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A86418-1D3A-4D4E-92A6-60AD2F24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20" y="1646582"/>
            <a:ext cx="8642380" cy="3564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9180E-D638-4E56-8B0B-08CE4D92A256}"/>
              </a:ext>
            </a:extLst>
          </p:cNvPr>
          <p:cNvSpPr txBox="1"/>
          <p:nvPr/>
        </p:nvSpPr>
        <p:spPr>
          <a:xfrm>
            <a:off x="510139" y="5727032"/>
            <a:ext cx="83354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Individual Machines                       Virtual Machines                         Containers</a:t>
            </a:r>
            <a:br>
              <a:rPr lang="en-IN" sz="1700" dirty="0"/>
            </a:br>
            <a:r>
              <a:rPr lang="en-IN" sz="1700" dirty="0"/>
              <a:t>                                                    (e.g. VMWare, KVM, ..)                (e.g. Docker) </a:t>
            </a:r>
          </a:p>
        </p:txBody>
      </p:sp>
    </p:spTree>
    <p:extLst>
      <p:ext uri="{BB962C8B-B14F-4D97-AF65-F5344CB8AC3E}">
        <p14:creationId xmlns:p14="http://schemas.microsoft.com/office/powerpoint/2010/main" val="3058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B522-A7B8-4238-851C-7A66315F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B5C2-8261-4136-94A2-CD86600B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Services</a:t>
            </a:r>
          </a:p>
          <a:p>
            <a:r>
              <a:rPr lang="en-IN" dirty="0"/>
              <a:t>Microservice Architecture</a:t>
            </a:r>
          </a:p>
          <a:p>
            <a:pPr lvl="1"/>
            <a:r>
              <a:rPr lang="en-IN" dirty="0"/>
              <a:t>Application uses a variety of services</a:t>
            </a:r>
          </a:p>
          <a:p>
            <a:pPr lvl="1"/>
            <a:r>
              <a:rPr lang="en-IN" dirty="0"/>
              <a:t>Service can add or remove instances as required </a:t>
            </a:r>
          </a:p>
          <a:p>
            <a:r>
              <a:rPr lang="en-IN" dirty="0"/>
              <a:t>Kubernetes supports containers,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052422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End of Chapter 20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Figure 17.11</a:t>
            </a:r>
          </a:p>
        </p:txBody>
      </p:sp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35025"/>
            <a:ext cx="8255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Transaction Servers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093788"/>
            <a:ext cx="7783205" cy="4903787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query server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systems or SQL</a:t>
            </a:r>
            <a:r>
              <a:rPr lang="en-US" i="1" dirty="0">
                <a:latin typeface="Helvetica" charset="0"/>
              </a:rPr>
              <a:t> server</a:t>
            </a:r>
            <a:r>
              <a:rPr lang="en-US" dirty="0">
                <a:latin typeface="Helvetica" charset="0"/>
              </a:rPr>
              <a:t> 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Clients send requests to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Transactions are executed at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Results are shipped back to the client.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Requests are specified in SQL, and communicated to the server through a </a:t>
            </a:r>
            <a:r>
              <a:rPr lang="en-US" i="1" dirty="0">
                <a:latin typeface="Helvetica" charset="0"/>
              </a:rPr>
              <a:t>remote procedure call </a:t>
            </a:r>
            <a:r>
              <a:rPr lang="en-US" dirty="0">
                <a:latin typeface="Helvetica" charset="0"/>
              </a:rPr>
              <a:t>(RPC) mechanism.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Transactional RPC allows many RPC calls to form a transaction.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Applications typically use ODBC/JDBC APIs to communicate with transaction servers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-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pic>
        <p:nvPicPr>
          <p:cNvPr id="215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717550"/>
            <a:ext cx="414178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 Structure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9084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typical transaction server consists of multiple processes accessing data in shared memory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Shared memory contains shared data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Buffer pool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Log buffer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Cached query plans (reused if same query submitted again)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All database processes can access shared memory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processes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These receive user queries (transactions), execute them and send results back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Processes may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multithreaded</a:t>
            </a:r>
            <a:r>
              <a:rPr lang="en-US" dirty="0">
                <a:latin typeface="Helvetica" charset="0"/>
                <a:ea typeface="ＭＳ Ｐゴシック" charset="0"/>
              </a:rPr>
              <a:t>, allowing a single process to execute several user queries concurrently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 multiple multithreaded server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4528" y="14204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Processes (Cont.)</a:t>
            </a:r>
          </a:p>
        </p:txBody>
      </p:sp>
      <p:sp>
        <p:nvSpPr>
          <p:cNvPr id="19458" name="Rectangle 1027"/>
          <p:cNvSpPr>
            <a:spLocks noGrp="1" noChangeArrowheads="1"/>
          </p:cNvSpPr>
          <p:nvPr>
            <p:ph idx="1"/>
          </p:nvPr>
        </p:nvSpPr>
        <p:spPr>
          <a:xfrm>
            <a:off x="683582" y="1108075"/>
            <a:ext cx="7785716" cy="5140325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Database writer process	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Output modified buffer blocks to disks continually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Log writer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 processes simply add log records to log record buffer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Log writer process outputs log records to stable storage.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Checkpoint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Performs periodic checkpoints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Process monitor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Monitors other processes, and takes recovery actions if any of the other processes fail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 aborting any transactions being executed by a server process and restarting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856739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 avoid overhead of </a:t>
            </a:r>
            <a:r>
              <a:rPr lang="en-US" dirty="0" err="1">
                <a:latin typeface="Helvetica" charset="0"/>
              </a:rPr>
              <a:t>interprocess</a:t>
            </a:r>
            <a:r>
              <a:rPr lang="en-US" dirty="0">
                <a:latin typeface="Helvetica" charset="0"/>
              </a:rPr>
              <a:t> communication for lock request/grant, each database process operates directly on the lock table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instead of sending requests to 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Lock manager process still used for deadlock detection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To ensure that no two processes are accessing the same data structure at the same time, databases systems implement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mutual exclusion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using either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Atomic instructions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Test-And-Set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Compare-And-Swap (CAS)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Operating system semaphores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Higher overhead than atomic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42204</TotalTime>
  <Words>2345</Words>
  <Application>Microsoft Office PowerPoint</Application>
  <PresentationFormat>On-screen Show (4:3)</PresentationFormat>
  <Paragraphs>322</Paragraphs>
  <Slides>45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Wingdings</vt:lpstr>
      <vt:lpstr>db</vt:lpstr>
      <vt:lpstr>Chapter 20: Database System Architectures </vt:lpstr>
      <vt:lpstr>Outline</vt:lpstr>
      <vt:lpstr>Centralized Database Systems</vt:lpstr>
      <vt:lpstr>Server System Architecture</vt:lpstr>
      <vt:lpstr>Transaction Servers</vt:lpstr>
      <vt:lpstr>Transaction System Processes (Cont.)</vt:lpstr>
      <vt:lpstr>Transaction Server Process Structure</vt:lpstr>
      <vt:lpstr>Transaction Server Processes (Cont.)</vt:lpstr>
      <vt:lpstr>Transaction System Processes (Cont.)</vt:lpstr>
      <vt:lpstr>Atomic Instructions</vt:lpstr>
      <vt:lpstr>Data Servers/Data Storage Systems</vt:lpstr>
      <vt:lpstr>Data Servers/Storage Systems (Cont.)</vt:lpstr>
      <vt:lpstr>Data Servers (Cont.)</vt:lpstr>
      <vt:lpstr>Parallel Systems</vt:lpstr>
      <vt:lpstr>Parallel Systems (Cont.)</vt:lpstr>
      <vt:lpstr>Speed-Up and Scale-Up</vt:lpstr>
      <vt:lpstr>Speedup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Interconnection Network Architectures</vt:lpstr>
      <vt:lpstr>Network Technologies </vt:lpstr>
      <vt:lpstr>Parallel Database Architectures</vt:lpstr>
      <vt:lpstr>Shared Memory</vt:lpstr>
      <vt:lpstr>Modern Shared Memory Architecture</vt:lpstr>
      <vt:lpstr>Cache Levels</vt:lpstr>
      <vt:lpstr>Cache Coherency</vt:lpstr>
      <vt:lpstr>Shared Disk</vt:lpstr>
      <vt:lpstr>Modern Shared Disk Architectures:  via Storage Area Network (SAN)</vt:lpstr>
      <vt:lpstr>Shared Nothing</vt:lpstr>
      <vt:lpstr>Hierarchical</vt:lpstr>
      <vt:lpstr>Shared-Memory Vs Shared-Nothing</vt:lpstr>
      <vt:lpstr>Distributed Systems</vt:lpstr>
      <vt:lpstr>Distributed Databases</vt:lpstr>
      <vt:lpstr>Data Integration and Distributed Databases</vt:lpstr>
      <vt:lpstr>Availability</vt:lpstr>
      <vt:lpstr>Implementation Issues for Distributed Databases </vt:lpstr>
      <vt:lpstr>Cloud Based Services</vt:lpstr>
      <vt:lpstr>Cloud Service Models</vt:lpstr>
      <vt:lpstr>Application Deployment Alternatives</vt:lpstr>
      <vt:lpstr>Application Deployment Architectures</vt:lpstr>
      <vt:lpstr>End of Chapter 20</vt:lpstr>
      <vt:lpstr>Figure 17.11</vt:lpstr>
      <vt:lpstr>Custom Show 1</vt:lpstr>
    </vt:vector>
  </TitlesOfParts>
  <Company>IIT Bombayi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Architectures</dc:title>
  <dc:creator>S. Sudarshan</dc:creator>
  <cp:lastModifiedBy>Silberschatz, Avi</cp:lastModifiedBy>
  <cp:revision>158</cp:revision>
  <cp:lastPrinted>2000-06-27T10:13:15Z</cp:lastPrinted>
  <dcterms:created xsi:type="dcterms:W3CDTF">2009-12-21T15:40:28Z</dcterms:created>
  <dcterms:modified xsi:type="dcterms:W3CDTF">2019-07-30T14:58:08Z</dcterms:modified>
</cp:coreProperties>
</file>