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17" r:id="rId1"/>
  </p:sldMasterIdLst>
  <p:notesMasterIdLst>
    <p:notesMasterId r:id="rId82"/>
  </p:notesMasterIdLst>
  <p:handoutMasterIdLst>
    <p:handoutMasterId r:id="rId83"/>
  </p:handoutMasterIdLst>
  <p:sldIdLst>
    <p:sldId id="303" r:id="rId2"/>
    <p:sldId id="256" r:id="rId3"/>
    <p:sldId id="258" r:id="rId4"/>
    <p:sldId id="270" r:id="rId5"/>
    <p:sldId id="271" r:id="rId6"/>
    <p:sldId id="386" r:id="rId7"/>
    <p:sldId id="392" r:id="rId8"/>
    <p:sldId id="393" r:id="rId9"/>
    <p:sldId id="310" r:id="rId10"/>
    <p:sldId id="272" r:id="rId11"/>
    <p:sldId id="273" r:id="rId12"/>
    <p:sldId id="276" r:id="rId13"/>
    <p:sldId id="275" r:id="rId14"/>
    <p:sldId id="311" r:id="rId15"/>
    <p:sldId id="278" r:id="rId16"/>
    <p:sldId id="277" r:id="rId17"/>
    <p:sldId id="280" r:id="rId18"/>
    <p:sldId id="314" r:id="rId19"/>
    <p:sldId id="292" r:id="rId20"/>
    <p:sldId id="293" r:id="rId21"/>
    <p:sldId id="309" r:id="rId22"/>
    <p:sldId id="315" r:id="rId23"/>
    <p:sldId id="316" r:id="rId24"/>
    <p:sldId id="387" r:id="rId25"/>
    <p:sldId id="296" r:id="rId26"/>
    <p:sldId id="318" r:id="rId27"/>
    <p:sldId id="297" r:id="rId28"/>
    <p:sldId id="298" r:id="rId29"/>
    <p:sldId id="376" r:id="rId30"/>
    <p:sldId id="320" r:id="rId31"/>
    <p:sldId id="321" r:id="rId32"/>
    <p:sldId id="319" r:id="rId33"/>
    <p:sldId id="322" r:id="rId34"/>
    <p:sldId id="323" r:id="rId35"/>
    <p:sldId id="324" r:id="rId36"/>
    <p:sldId id="326" r:id="rId37"/>
    <p:sldId id="325" r:id="rId38"/>
    <p:sldId id="377" r:id="rId39"/>
    <p:sldId id="327" r:id="rId40"/>
    <p:sldId id="328" r:id="rId41"/>
    <p:sldId id="378" r:id="rId42"/>
    <p:sldId id="379" r:id="rId43"/>
    <p:sldId id="388" r:id="rId44"/>
    <p:sldId id="299" r:id="rId45"/>
    <p:sldId id="380" r:id="rId46"/>
    <p:sldId id="332" r:id="rId47"/>
    <p:sldId id="381" r:id="rId48"/>
    <p:sldId id="300" r:id="rId49"/>
    <p:sldId id="333" r:id="rId50"/>
    <p:sldId id="389" r:id="rId51"/>
    <p:sldId id="334" r:id="rId52"/>
    <p:sldId id="331" r:id="rId53"/>
    <p:sldId id="335" r:id="rId54"/>
    <p:sldId id="382" r:id="rId55"/>
    <p:sldId id="336" r:id="rId56"/>
    <p:sldId id="390" r:id="rId57"/>
    <p:sldId id="353" r:id="rId58"/>
    <p:sldId id="383" r:id="rId59"/>
    <p:sldId id="368" r:id="rId60"/>
    <p:sldId id="369" r:id="rId61"/>
    <p:sldId id="355" r:id="rId62"/>
    <p:sldId id="384" r:id="rId63"/>
    <p:sldId id="356" r:id="rId64"/>
    <p:sldId id="363" r:id="rId65"/>
    <p:sldId id="364" r:id="rId66"/>
    <p:sldId id="365" r:id="rId67"/>
    <p:sldId id="366" r:id="rId68"/>
    <p:sldId id="371" r:id="rId69"/>
    <p:sldId id="385" r:id="rId70"/>
    <p:sldId id="391" r:id="rId71"/>
    <p:sldId id="367" r:id="rId72"/>
    <p:sldId id="370" r:id="rId73"/>
    <p:sldId id="304" r:id="rId74"/>
    <p:sldId id="359" r:id="rId75"/>
    <p:sldId id="360" r:id="rId76"/>
    <p:sldId id="361" r:id="rId77"/>
    <p:sldId id="362" r:id="rId78"/>
    <p:sldId id="373" r:id="rId79"/>
    <p:sldId id="269" r:id="rId80"/>
    <p:sldId id="317" r:id="rId81"/>
  </p:sldIdLst>
  <p:sldSz cx="9144000" cy="6858000" type="screen4x3"/>
  <p:notesSz cx="6997700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80">
          <p15:clr>
            <a:srgbClr val="A4A3A4"/>
          </p15:clr>
        </p15:guide>
        <p15:guide id="2" pos="528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 Sudarshan" initials="SS" lastIdx="1" clrIdx="0">
    <p:extLst>
      <p:ext uri="{19B8F6BF-5375-455C-9EA6-DF929625EA0E}">
        <p15:presenceInfo xmlns:p15="http://schemas.microsoft.com/office/powerpoint/2012/main" userId="b463bc06a992a74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40" autoAdjust="0"/>
    <p:restoredTop sz="94660"/>
  </p:normalViewPr>
  <p:slideViewPr>
    <p:cSldViewPr snapToGrid="0">
      <p:cViewPr varScale="1">
        <p:scale>
          <a:sx n="83" d="100"/>
          <a:sy n="83" d="100"/>
        </p:scale>
        <p:origin x="288" y="96"/>
      </p:cViewPr>
      <p:guideLst>
        <p:guide orient="horz" pos="680"/>
        <p:guide pos="5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commentAuthors" Target="commentAuthor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handoutMaster" Target="handoutMasters/handoutMaster1.xml"/><Relationship Id="rId8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0538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17" tIns="46109" rIns="92217" bIns="46109" numCol="1" anchor="t" anchorCtr="0" compatLnSpc="1">
            <a:prstTxWarp prst="textNoShape">
              <a:avLst/>
            </a:prstTxWarp>
          </a:bodyPr>
          <a:lstStyle>
            <a:lvl1pPr defTabSz="922338">
              <a:defRPr sz="13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40175" y="0"/>
            <a:ext cx="303212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17" tIns="46109" rIns="92217" bIns="46109" numCol="1" anchor="t" anchorCtr="0" compatLnSpc="1">
            <a:prstTxWarp prst="textNoShape">
              <a:avLst/>
            </a:prstTxWarp>
          </a:bodyPr>
          <a:lstStyle>
            <a:lvl1pPr algn="r" defTabSz="922338">
              <a:defRPr sz="13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56663"/>
            <a:ext cx="3030538" cy="38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17" tIns="46109" rIns="92217" bIns="46109" numCol="1" anchor="b" anchorCtr="0" compatLnSpc="1">
            <a:prstTxWarp prst="textNoShape">
              <a:avLst/>
            </a:prstTxWarp>
          </a:bodyPr>
          <a:lstStyle>
            <a:lvl1pPr defTabSz="922338">
              <a:defRPr sz="13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40175" y="8856663"/>
            <a:ext cx="3032125" cy="38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17" tIns="46109" rIns="92217" bIns="46109" numCol="1" anchor="b" anchorCtr="0" compatLnSpc="1">
            <a:prstTxWarp prst="textNoShape">
              <a:avLst/>
            </a:prstTxWarp>
          </a:bodyPr>
          <a:lstStyle>
            <a:lvl1pPr algn="r" defTabSz="922338">
              <a:defRPr sz="1300">
                <a:latin typeface="Times New Roman" charset="0"/>
              </a:defRPr>
            </a:lvl1pPr>
          </a:lstStyle>
          <a:p>
            <a:pPr>
              <a:defRPr/>
            </a:pPr>
            <a:fld id="{197AC439-FFB5-C245-8778-DAAA9F8D8A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7522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002" tIns="44001" rIns="88002" bIns="44001" numCol="1" anchor="t" anchorCtr="0" compatLnSpc="1">
            <a:prstTxWarp prst="textNoShape">
              <a:avLst/>
            </a:prstTxWarp>
          </a:bodyPr>
          <a:lstStyle>
            <a:lvl1pPr defTabSz="879475">
              <a:defRPr sz="12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002" tIns="44001" rIns="88002" bIns="44001" numCol="1" anchor="t" anchorCtr="0" compatLnSpc="1">
            <a:prstTxWarp prst="textNoShape">
              <a:avLst/>
            </a:prstTxWarp>
          </a:bodyPr>
          <a:lstStyle>
            <a:lvl1pPr algn="r" defTabSz="879475">
              <a:defRPr sz="12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962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0088" y="4410075"/>
            <a:ext cx="559752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002" tIns="44001" rIns="88002" bIns="4400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62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002" tIns="44001" rIns="88002" bIns="44001" numCol="1" anchor="b" anchorCtr="0" compatLnSpc="1">
            <a:prstTxWarp prst="textNoShape">
              <a:avLst/>
            </a:prstTxWarp>
          </a:bodyPr>
          <a:lstStyle>
            <a:lvl1pPr defTabSz="879475">
              <a:defRPr sz="12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62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002" tIns="44001" rIns="88002" bIns="44001" numCol="1" anchor="b" anchorCtr="0" compatLnSpc="1">
            <a:prstTxWarp prst="textNoShape">
              <a:avLst/>
            </a:prstTxWarp>
          </a:bodyPr>
          <a:lstStyle>
            <a:lvl1pPr algn="r" defTabSz="879475">
              <a:defRPr sz="1200">
                <a:latin typeface="Times New Roman" charset="0"/>
              </a:defRPr>
            </a:lvl1pPr>
          </a:lstStyle>
          <a:p>
            <a:pPr>
              <a:defRPr/>
            </a:pPr>
            <a:fld id="{58F77379-43CE-E84C-B8B0-1FAC8AEB78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3267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DEEFAC9F-FF2A-044A-B5FC-E4928EBB96D6}" type="slidenum">
              <a:rPr lang="en-US" sz="1200">
                <a:latin typeface="Times New Roman" charset="0"/>
              </a:rPr>
              <a:pPr/>
              <a:t>1</a:t>
            </a:fld>
            <a:endParaRPr lang="en-US" sz="1200">
              <a:latin typeface="Times New Roman" charset="0"/>
            </a:endParaRPr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628CA6F4-A2C8-5B49-93C4-690C5AFC0EF7}" type="slidenum">
              <a:rPr lang="en-US" sz="1200">
                <a:latin typeface="Times New Roman" charset="0"/>
              </a:rPr>
              <a:pPr/>
              <a:t>12</a:t>
            </a:fld>
            <a:endParaRPr lang="en-US" sz="1200">
              <a:latin typeface="Times New Roman" charset="0"/>
            </a:endParaRPr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en-US" dirty="0" err="1"/>
              <a:t>s_k</a:t>
            </a:r>
            <a:r>
              <a:rPr lang="en-US" baseline="0" dirty="0"/>
              <a:t> instead of </a:t>
            </a:r>
            <a:r>
              <a:rPr lang="en-US" baseline="0" dirty="0" err="1"/>
              <a:t>s_n</a:t>
            </a:r>
            <a:r>
              <a:rPr lang="en-US" baseline="0" dirty="0"/>
              <a:t>?  Move ahead in chapter 23….</a:t>
            </a:r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47B325AC-DD7B-E441-84F9-12AB59F0B1AE}" type="slidenum">
              <a:rPr lang="en-US" sz="1200">
                <a:latin typeface="Times New Roman" charset="0"/>
              </a:rPr>
              <a:pPr/>
              <a:t>13</a:t>
            </a:fld>
            <a:endParaRPr lang="en-US" sz="1200">
              <a:latin typeface="Times New Roman" charset="0"/>
            </a:endParaRPr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ED93BE2E-6273-E640-B7D7-C0AA1CD6A3BB}" type="slidenum">
              <a:rPr lang="en-US" sz="1200">
                <a:latin typeface="Times New Roman" charset="0"/>
              </a:rPr>
              <a:pPr/>
              <a:t>14</a:t>
            </a:fld>
            <a:endParaRPr lang="en-US" sz="1200">
              <a:latin typeface="Times New Roman" charset="0"/>
            </a:endParaRPr>
          </a:p>
        </p:txBody>
      </p:sp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278F4E15-6446-964D-BAF4-54D8EFC43283}" type="slidenum">
              <a:rPr lang="en-US" sz="1200">
                <a:latin typeface="Times New Roman" charset="0"/>
              </a:rPr>
              <a:pPr/>
              <a:t>15</a:t>
            </a:fld>
            <a:endParaRPr lang="en-US" sz="1200">
              <a:latin typeface="Times New Roman" charset="0"/>
            </a:endParaRPr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49547F92-3C57-8246-A2B8-86FF19E4275C}" type="slidenum">
              <a:rPr lang="en-US" sz="1200">
                <a:latin typeface="Times New Roman" charset="0"/>
              </a:rPr>
              <a:pPr/>
              <a:t>16</a:t>
            </a:fld>
            <a:endParaRPr lang="en-US" sz="1200">
              <a:latin typeface="Times New Roman" charset="0"/>
            </a:endParaRPr>
          </a:p>
        </p:txBody>
      </p:sp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8F3BD66F-585B-4842-8548-9BC431D94820}" type="slidenum">
              <a:rPr lang="en-US" sz="1200">
                <a:latin typeface="Times New Roman" charset="0"/>
              </a:rPr>
              <a:pPr/>
              <a:t>17</a:t>
            </a:fld>
            <a:endParaRPr lang="en-US" sz="1200">
              <a:latin typeface="Times New Roman" charset="0"/>
            </a:endParaRPr>
          </a:p>
        </p:txBody>
      </p:sp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F77379-43CE-E84C-B8B0-1FAC8AEB78F8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9267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983357EF-A150-C74B-8E03-FBC3A0CDF617}" type="slidenum">
              <a:rPr lang="en-US" sz="1200">
                <a:latin typeface="Times New Roman" charset="0"/>
              </a:rPr>
              <a:pPr/>
              <a:t>19</a:t>
            </a:fld>
            <a:endParaRPr lang="en-US" sz="1200">
              <a:latin typeface="Times New Roman" charset="0"/>
            </a:endParaRPr>
          </a:p>
        </p:txBody>
      </p:sp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  <a:p>
            <a:r>
              <a:rPr lang="en-US"/>
              <a:t>----- Meeting Notes (10/01/17 12:42) -----</a:t>
            </a:r>
          </a:p>
          <a:p>
            <a:r>
              <a:rPr lang="en-US"/>
              <a:t>also consider in or OR queries.  And global index as an option</a:t>
            </a:r>
          </a:p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8DAAC5A6-2810-7643-8900-EC8DF9936880}" type="slidenum">
              <a:rPr lang="en-US" sz="1200">
                <a:latin typeface="Times New Roman" charset="0"/>
              </a:rPr>
              <a:pPr/>
              <a:t>20</a:t>
            </a:fld>
            <a:endParaRPr lang="en-US" sz="1200">
              <a:latin typeface="Times New Roman" charset="0"/>
            </a:endParaRPr>
          </a:p>
        </p:txBody>
      </p:sp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25A8C7B3-8570-1E42-AA69-20E6D6510852}" type="slidenum">
              <a:rPr lang="en-US" sz="1200">
                <a:latin typeface="Times New Roman" charset="0"/>
              </a:rPr>
              <a:pPr/>
              <a:t>21</a:t>
            </a:fld>
            <a:endParaRPr lang="en-US" sz="1200">
              <a:latin typeface="Times New Roman" charset="0"/>
            </a:endParaRPr>
          </a:p>
        </p:txBody>
      </p:sp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5C716684-949F-164D-8EAA-2197BA8F6E31}" type="slidenum">
              <a:rPr lang="en-US" sz="1200">
                <a:latin typeface="Times New Roman" charset="0"/>
              </a:rPr>
              <a:pPr/>
              <a:t>2</a:t>
            </a:fld>
            <a:endParaRPr lang="en-US" sz="1200">
              <a:latin typeface="Times New Roman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5E843A2F-EA76-A642-8A96-A433B7B73ACD}" type="slidenum">
              <a:rPr lang="en-US" sz="1200">
                <a:latin typeface="Times New Roman" charset="0"/>
              </a:rPr>
              <a:pPr/>
              <a:t>25</a:t>
            </a:fld>
            <a:endParaRPr lang="en-US" sz="1200">
              <a:latin typeface="Times New Roman" charset="0"/>
            </a:endParaRPr>
          </a:p>
        </p:txBody>
      </p:sp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D659ACDF-2ED5-7647-A3CF-DC97FE289A0F}" type="slidenum">
              <a:rPr lang="en-US" sz="1200">
                <a:latin typeface="Times New Roman" charset="0"/>
              </a:rPr>
              <a:pPr/>
              <a:t>27</a:t>
            </a:fld>
            <a:endParaRPr lang="en-US" sz="1200">
              <a:latin typeface="Times New Roman" charset="0"/>
            </a:endParaRPr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71AB7EE5-131D-7B43-8E64-F32673248B17}" type="slidenum">
              <a:rPr lang="en-US" sz="1200">
                <a:latin typeface="Times New Roman" charset="0"/>
              </a:rPr>
              <a:pPr/>
              <a:t>28</a:t>
            </a:fld>
            <a:endParaRPr lang="en-US" sz="1200">
              <a:latin typeface="Times New Roman" charset="0"/>
            </a:endParaRPr>
          </a:p>
        </p:txBody>
      </p:sp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04E226AA-9C9B-1443-9F8D-5E1A37756082}" type="slidenum">
              <a:rPr lang="en-US" sz="1200">
                <a:latin typeface="Times New Roman" charset="0"/>
              </a:rPr>
              <a:pPr/>
              <a:t>44</a:t>
            </a:fld>
            <a:endParaRPr lang="en-US" sz="1200">
              <a:latin typeface="Times New Roman" charset="0"/>
            </a:endParaRPr>
          </a:p>
        </p:txBody>
      </p:sp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04E226AA-9C9B-1443-9F8D-5E1A37756082}" type="slidenum">
              <a:rPr lang="en-US" sz="1200">
                <a:latin typeface="Times New Roman" charset="0"/>
              </a:rPr>
              <a:pPr/>
              <a:t>45</a:t>
            </a:fld>
            <a:endParaRPr lang="en-US" sz="1200">
              <a:latin typeface="Times New Roman" charset="0"/>
            </a:endParaRPr>
          </a:p>
        </p:txBody>
      </p:sp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66878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Add in text: T = </a:t>
            </a:r>
            <a:r>
              <a:rPr lang="en-US" dirty="0">
                <a:latin typeface="Helvetica" charset="0"/>
                <a:ea typeface="MS Mincho" charset="0"/>
                <a:cs typeface="MS Mincho" charset="0"/>
              </a:rPr>
              <a:t>max (T</a:t>
            </a:r>
            <a:r>
              <a:rPr lang="en-US" sz="2400" baseline="-25000" dirty="0">
                <a:latin typeface="Helvetica" charset="0"/>
                <a:ea typeface="MS Mincho" charset="0"/>
                <a:cs typeface="MS Mincho" charset="0"/>
              </a:rPr>
              <a:t>1</a:t>
            </a:r>
            <a:r>
              <a:rPr lang="en-US" dirty="0">
                <a:latin typeface="Helvetica" charset="0"/>
                <a:ea typeface="MS Mincho" charset="0"/>
                <a:cs typeface="MS Mincho" charset="0"/>
              </a:rPr>
              <a:t>, T</a:t>
            </a:r>
            <a:r>
              <a:rPr lang="en-US" sz="2400" baseline="-25000" dirty="0">
                <a:latin typeface="Helvetica" charset="0"/>
                <a:ea typeface="MS Mincho" charset="0"/>
                <a:cs typeface="MS Mincho" charset="0"/>
              </a:rPr>
              <a:t>1</a:t>
            </a:r>
            <a:r>
              <a:rPr lang="en-US" dirty="0">
                <a:latin typeface="Helvetica" charset="0"/>
                <a:ea typeface="MS Mincho" charset="0"/>
                <a:cs typeface="MS Mincho" charset="0"/>
              </a:rPr>
              <a:t>, …, </a:t>
            </a:r>
            <a:r>
              <a:rPr lang="en-US" dirty="0" err="1">
                <a:latin typeface="Helvetica" charset="0"/>
                <a:ea typeface="MS Mincho" charset="0"/>
                <a:cs typeface="MS Mincho" charset="0"/>
              </a:rPr>
              <a:t>T</a:t>
            </a:r>
            <a:r>
              <a:rPr lang="en-US" sz="2400" baseline="-25000" dirty="0" err="1">
                <a:latin typeface="Helvetica" charset="0"/>
                <a:ea typeface="MS Mincho" charset="0"/>
                <a:cs typeface="MS Mincho" charset="0"/>
              </a:rPr>
              <a:t>n</a:t>
            </a:r>
            <a:r>
              <a:rPr lang="en-US" dirty="0">
                <a:latin typeface="Helvetica" charset="0"/>
                <a:ea typeface="MS Mincho" charset="0"/>
                <a:cs typeface="MS Mincho" charset="0"/>
              </a:rPr>
              <a:t>)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F77379-43CE-E84C-B8B0-1FAC8AEB78F8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27512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Add in text: T = </a:t>
            </a:r>
            <a:r>
              <a:rPr lang="en-US" dirty="0">
                <a:latin typeface="Helvetica" charset="0"/>
                <a:ea typeface="MS Mincho" charset="0"/>
                <a:cs typeface="MS Mincho" charset="0"/>
              </a:rPr>
              <a:t>max (T</a:t>
            </a:r>
            <a:r>
              <a:rPr lang="en-US" sz="2400" baseline="-25000" dirty="0">
                <a:latin typeface="Helvetica" charset="0"/>
                <a:ea typeface="MS Mincho" charset="0"/>
                <a:cs typeface="MS Mincho" charset="0"/>
              </a:rPr>
              <a:t>1</a:t>
            </a:r>
            <a:r>
              <a:rPr lang="en-US" dirty="0">
                <a:latin typeface="Helvetica" charset="0"/>
                <a:ea typeface="MS Mincho" charset="0"/>
                <a:cs typeface="MS Mincho" charset="0"/>
              </a:rPr>
              <a:t>, T</a:t>
            </a:r>
            <a:r>
              <a:rPr lang="en-US" sz="2400" baseline="-25000" dirty="0">
                <a:latin typeface="Helvetica" charset="0"/>
                <a:ea typeface="MS Mincho" charset="0"/>
                <a:cs typeface="MS Mincho" charset="0"/>
              </a:rPr>
              <a:t>1</a:t>
            </a:r>
            <a:r>
              <a:rPr lang="en-US" dirty="0">
                <a:latin typeface="Helvetica" charset="0"/>
                <a:ea typeface="MS Mincho" charset="0"/>
                <a:cs typeface="MS Mincho" charset="0"/>
              </a:rPr>
              <a:t>, …, </a:t>
            </a:r>
            <a:r>
              <a:rPr lang="en-US" dirty="0" err="1">
                <a:latin typeface="Helvetica" charset="0"/>
                <a:ea typeface="MS Mincho" charset="0"/>
                <a:cs typeface="MS Mincho" charset="0"/>
              </a:rPr>
              <a:t>T</a:t>
            </a:r>
            <a:r>
              <a:rPr lang="en-US" sz="2400" baseline="-25000" dirty="0" err="1">
                <a:latin typeface="Helvetica" charset="0"/>
                <a:ea typeface="MS Mincho" charset="0"/>
                <a:cs typeface="MS Mincho" charset="0"/>
              </a:rPr>
              <a:t>n</a:t>
            </a:r>
            <a:r>
              <a:rPr lang="en-US" dirty="0">
                <a:latin typeface="Helvetica" charset="0"/>
                <a:ea typeface="MS Mincho" charset="0"/>
                <a:cs typeface="MS Mincho" charset="0"/>
              </a:rPr>
              <a:t>)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F77379-43CE-E84C-B8B0-1FAC8AEB78F8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34852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7FF1F8C4-E18E-E44E-9616-C5EFE320659A}" type="slidenum">
              <a:rPr lang="en-US" sz="1200">
                <a:latin typeface="Times New Roman" charset="0"/>
              </a:rPr>
              <a:pPr/>
              <a:t>48</a:t>
            </a:fld>
            <a:endParaRPr lang="en-US" sz="1200">
              <a:latin typeface="Times New Roman" charset="0"/>
            </a:endParaRPr>
          </a:p>
        </p:txBody>
      </p:sp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en-US" dirty="0"/>
              <a:t>Update text to reflect above organization</a:t>
            </a: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DF13DE53-FC67-8B4A-854C-CE4A42CF11D3}" type="slidenum">
              <a:rPr lang="en-US" sz="1300">
                <a:latin typeface="Times New Roman" charset="0"/>
              </a:rPr>
              <a:pPr/>
              <a:t>57</a:t>
            </a:fld>
            <a:endParaRPr lang="en-US" sz="1300">
              <a:latin typeface="Times New Roman" charset="0"/>
            </a:endParaRPr>
          </a:p>
        </p:txBody>
      </p:sp>
      <p:sp>
        <p:nvSpPr>
          <p:cNvPr id="164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DF13DE53-FC67-8B4A-854C-CE4A42CF11D3}" type="slidenum">
              <a:rPr lang="en-US" sz="1300">
                <a:latin typeface="Times New Roman" charset="0"/>
              </a:rPr>
              <a:pPr/>
              <a:t>58</a:t>
            </a:fld>
            <a:endParaRPr lang="en-US" sz="1300">
              <a:latin typeface="Times New Roman" charset="0"/>
            </a:endParaRPr>
          </a:p>
        </p:txBody>
      </p:sp>
      <p:sp>
        <p:nvSpPr>
          <p:cNvPr id="164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1970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B62AB682-6BDD-2B47-AED9-6BF901D2221D}" type="slidenum">
              <a:rPr lang="en-US" sz="1200">
                <a:latin typeface="Times New Roman" charset="0"/>
              </a:rPr>
              <a:pPr/>
              <a:t>3</a:t>
            </a:fld>
            <a:endParaRPr lang="en-US" sz="1200">
              <a:latin typeface="Times New Roman" charset="0"/>
            </a:endParaRPr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7ABE3B49-71BF-4C4A-9EE0-1B3EE99FDB82}" type="slidenum">
              <a:rPr lang="en-US" sz="1300">
                <a:latin typeface="Times New Roman" charset="0"/>
              </a:rPr>
              <a:pPr/>
              <a:t>61</a:t>
            </a:fld>
            <a:endParaRPr lang="en-US" sz="1300">
              <a:latin typeface="Times New Roman" charset="0"/>
            </a:endParaRPr>
          </a:p>
        </p:txBody>
      </p:sp>
      <p:sp>
        <p:nvSpPr>
          <p:cNvPr id="168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7ABE3B49-71BF-4C4A-9EE0-1B3EE99FDB82}" type="slidenum">
              <a:rPr lang="en-US" sz="1300">
                <a:latin typeface="Times New Roman" charset="0"/>
              </a:rPr>
              <a:pPr/>
              <a:t>62</a:t>
            </a:fld>
            <a:endParaRPr lang="en-US" sz="1300">
              <a:latin typeface="Times New Roman" charset="0"/>
            </a:endParaRPr>
          </a:p>
        </p:txBody>
      </p:sp>
      <p:sp>
        <p:nvSpPr>
          <p:cNvPr id="168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45835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B41F8D2D-FBE8-2F4B-9015-2BFC0A3F3079}" type="slidenum">
              <a:rPr lang="en-US" sz="1300">
                <a:latin typeface="Times New Roman" charset="0"/>
              </a:rPr>
              <a:pPr/>
              <a:t>63</a:t>
            </a:fld>
            <a:endParaRPr lang="en-US" sz="1300">
              <a:latin typeface="Times New Roman" charset="0"/>
            </a:endParaRPr>
          </a:p>
        </p:txBody>
      </p:sp>
      <p:sp>
        <p:nvSpPr>
          <p:cNvPr id="171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2235F06C-D0B9-8E45-B3E6-BA6BF49CC028}" type="slidenum">
              <a:rPr lang="en-US" sz="1300">
                <a:latin typeface="Times New Roman" charset="0"/>
              </a:rPr>
              <a:pPr/>
              <a:t>64</a:t>
            </a:fld>
            <a:endParaRPr lang="en-US" sz="1300">
              <a:latin typeface="Times New Roman" charset="0"/>
            </a:endParaRPr>
          </a:p>
        </p:txBody>
      </p:sp>
      <p:sp>
        <p:nvSpPr>
          <p:cNvPr id="154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7A207A61-0F0A-4B49-9854-BA7BA6BBB6B2}" type="slidenum">
              <a:rPr lang="en-US" sz="1300">
                <a:latin typeface="Times New Roman" charset="0"/>
              </a:rPr>
              <a:pPr/>
              <a:t>65</a:t>
            </a:fld>
            <a:endParaRPr lang="en-US" sz="1300">
              <a:latin typeface="Times New Roman" charset="0"/>
            </a:endParaRPr>
          </a:p>
        </p:txBody>
      </p:sp>
      <p:sp>
        <p:nvSpPr>
          <p:cNvPr id="156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D68B2218-DCB0-064D-91E8-4C5F16969406}" type="slidenum">
              <a:rPr lang="en-US" sz="1300">
                <a:latin typeface="Times New Roman" charset="0"/>
              </a:rPr>
              <a:pPr/>
              <a:t>66</a:t>
            </a:fld>
            <a:endParaRPr lang="en-US" sz="1300">
              <a:latin typeface="Times New Roman" charset="0"/>
            </a:endParaRPr>
          </a:p>
        </p:txBody>
      </p:sp>
      <p:sp>
        <p:nvSpPr>
          <p:cNvPr id="15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EBBC9621-A72B-2D46-A91F-9C81659FE45A}" type="slidenum">
              <a:rPr lang="en-US" sz="1300">
                <a:latin typeface="Times New Roman" charset="0"/>
              </a:rPr>
              <a:pPr/>
              <a:t>67</a:t>
            </a:fld>
            <a:endParaRPr lang="en-US" sz="1300">
              <a:latin typeface="Times New Roman" charset="0"/>
            </a:endParaRPr>
          </a:p>
        </p:txBody>
      </p:sp>
      <p:sp>
        <p:nvSpPr>
          <p:cNvPr id="160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46FCB5E6-CFEB-D54E-8B1E-54C99500FACD}" type="slidenum">
              <a:rPr lang="en-US" sz="1300">
                <a:latin typeface="Times New Roman" charset="0"/>
              </a:rPr>
              <a:pPr/>
              <a:t>71</a:t>
            </a:fld>
            <a:endParaRPr lang="en-US" sz="1300">
              <a:latin typeface="Times New Roman" charset="0"/>
            </a:endParaRPr>
          </a:p>
        </p:txBody>
      </p:sp>
      <p:sp>
        <p:nvSpPr>
          <p:cNvPr id="162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6F2FC5F0-6226-3848-8AE8-C61FED85B70D}" type="slidenum">
              <a:rPr lang="en-US" sz="1300">
                <a:latin typeface="Times New Roman" charset="0"/>
              </a:rPr>
              <a:pPr/>
              <a:t>72</a:t>
            </a:fld>
            <a:endParaRPr lang="en-US" sz="1300">
              <a:latin typeface="Times New Roman" charset="0"/>
            </a:endParaRPr>
          </a:p>
        </p:txBody>
      </p:sp>
      <p:sp>
        <p:nvSpPr>
          <p:cNvPr id="173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55735387-6B69-A244-8FF2-994DE7FB3752}" type="slidenum">
              <a:rPr lang="en-US" sz="1200">
                <a:latin typeface="Times New Roman" charset="0"/>
              </a:rPr>
              <a:pPr/>
              <a:t>73</a:t>
            </a:fld>
            <a:endParaRPr lang="en-US" sz="1200">
              <a:latin typeface="Times New Roman" charset="0"/>
            </a:endParaRPr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7B0D83B3-4760-B047-AC31-F4539A91B50B}" type="slidenum">
              <a:rPr lang="en-US" sz="1200">
                <a:latin typeface="Times New Roman" charset="0"/>
              </a:rPr>
              <a:pPr/>
              <a:t>4</a:t>
            </a:fld>
            <a:endParaRPr lang="en-US" sz="1200">
              <a:latin typeface="Times New Roman" charset="0"/>
            </a:endParaRPr>
          </a:p>
        </p:txBody>
      </p:sp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D58A4E4F-112D-F843-B4A2-CE2C1BB3717F}" type="slidenum">
              <a:rPr lang="en-US" sz="1300">
                <a:latin typeface="Times New Roman" charset="0"/>
              </a:rPr>
              <a:pPr/>
              <a:t>74</a:t>
            </a:fld>
            <a:endParaRPr lang="en-US" sz="1300">
              <a:latin typeface="Times New Roman" charset="0"/>
            </a:endParaRPr>
          </a:p>
        </p:txBody>
      </p:sp>
      <p:sp>
        <p:nvSpPr>
          <p:cNvPr id="148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131F2071-FB5B-8845-B818-BEEFEAF449CE}" type="slidenum">
              <a:rPr lang="en-US" sz="1300">
                <a:latin typeface="Times New Roman" charset="0"/>
              </a:rPr>
              <a:pPr/>
              <a:t>75</a:t>
            </a:fld>
            <a:endParaRPr lang="en-US" sz="1300">
              <a:latin typeface="Times New Roman" charset="0"/>
            </a:endParaRPr>
          </a:p>
        </p:txBody>
      </p:sp>
      <p:sp>
        <p:nvSpPr>
          <p:cNvPr id="150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34C43F75-AFEF-C441-966B-560250F21FE4}" type="slidenum">
              <a:rPr lang="en-US" sz="1300">
                <a:latin typeface="Times New Roman" charset="0"/>
              </a:rPr>
              <a:pPr/>
              <a:t>76</a:t>
            </a:fld>
            <a:endParaRPr lang="en-US" sz="1300">
              <a:latin typeface="Times New Roman" charset="0"/>
            </a:endParaRPr>
          </a:p>
        </p:txBody>
      </p:sp>
      <p:sp>
        <p:nvSpPr>
          <p:cNvPr id="15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931CE762-686D-9046-8D4B-FB41F74D2CBF}" type="slidenum">
              <a:rPr lang="en-US" sz="1300">
                <a:latin typeface="Times New Roman" charset="0"/>
              </a:rPr>
              <a:pPr/>
              <a:t>77</a:t>
            </a:fld>
            <a:endParaRPr lang="en-US" sz="1300">
              <a:latin typeface="Times New Roman" charset="0"/>
            </a:endParaRPr>
          </a:p>
        </p:txBody>
      </p:sp>
      <p:sp>
        <p:nvSpPr>
          <p:cNvPr id="166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04F48141-AC33-4BB4-B9B9-0E58D9A72CB1}" type="slidenum">
              <a:rPr lang="en-US" altLang="en-US" sz="1200"/>
              <a:pPr algn="r"/>
              <a:t>78</a:t>
            </a:fld>
            <a:endParaRPr lang="en-US" altLang="en-US" sz="1200" dirty="0"/>
          </a:p>
        </p:txBody>
      </p:sp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608267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7738886A-0A44-E049-9EAD-F97CE96B76FA}" type="slidenum">
              <a:rPr lang="en-US" sz="1200">
                <a:latin typeface="Times New Roman" charset="0"/>
              </a:rPr>
              <a:pPr/>
              <a:t>79</a:t>
            </a:fld>
            <a:endParaRPr lang="en-US" sz="1200">
              <a:latin typeface="Times New Roman" charset="0"/>
            </a:endParaRPr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47308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4FCC4252-169F-4741-ACEC-CC21C336DCFD}" type="slidenum">
              <a:rPr lang="en-US" sz="1200">
                <a:latin typeface="Times New Roman" charset="0"/>
              </a:rPr>
              <a:pPr/>
              <a:t>80</a:t>
            </a:fld>
            <a:endParaRPr lang="en-US" sz="1200">
              <a:latin typeface="Times New Roman" charset="0"/>
            </a:endParaRPr>
          </a:p>
        </p:txBody>
      </p:sp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0242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FDA4B4BE-AFFC-224F-8A8F-D1272B5C6490}" type="slidenum">
              <a:rPr lang="en-US" sz="1200">
                <a:latin typeface="Times New Roman" charset="0"/>
              </a:rPr>
              <a:pPr/>
              <a:t>5</a:t>
            </a:fld>
            <a:endParaRPr lang="en-US" sz="1200">
              <a:latin typeface="Times New Roman" charset="0"/>
            </a:endParaRPr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FDA4B4BE-AFFC-224F-8A8F-D1272B5C6490}" type="slidenum">
              <a:rPr lang="en-US" sz="1200">
                <a:latin typeface="Times New Roman" charset="0"/>
              </a:rPr>
              <a:pPr/>
              <a:t>7</a:t>
            </a:fld>
            <a:endParaRPr lang="en-US" sz="1200">
              <a:latin typeface="Times New Roman" charset="0"/>
            </a:endParaRPr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9221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FDA4B4BE-AFFC-224F-8A8F-D1272B5C6490}" type="slidenum">
              <a:rPr lang="en-US" sz="1200">
                <a:latin typeface="Times New Roman" charset="0"/>
              </a:rPr>
              <a:pPr/>
              <a:t>8</a:t>
            </a:fld>
            <a:endParaRPr lang="en-US" sz="1200">
              <a:latin typeface="Times New Roman" charset="0"/>
            </a:endParaRPr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4630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BBB22C9F-A07D-F74F-81DE-D139F7560553}" type="slidenum">
              <a:rPr lang="en-US" sz="1200">
                <a:latin typeface="Times New Roman" charset="0"/>
              </a:rPr>
              <a:pPr/>
              <a:t>10</a:t>
            </a:fld>
            <a:endParaRPr lang="en-US" sz="1200">
              <a:latin typeface="Times New Roman" charset="0"/>
            </a:endParaRPr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94F285C7-1779-AF4C-8AA1-72ACF6DD08AE}" type="slidenum">
              <a:rPr lang="en-US" sz="1200">
                <a:latin typeface="Times New Roman" charset="0"/>
              </a:rPr>
              <a:pPr/>
              <a:t>11</a:t>
            </a:fld>
            <a:endParaRPr lang="en-US" sz="1200">
              <a:latin typeface="Times New Roman" charset="0"/>
            </a:endParaRPr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db-book.com/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db-book.com/" TargetMode="Externa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db-book.com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>
            <a:extLst>
              <a:ext uri="{FF2B5EF4-FFF2-40B4-BE49-F238E27FC236}">
                <a16:creationId xmlns:a16="http://schemas.microsoft.com/office/drawing/2014/main" id="{6AB433D2-BE84-467A-82DB-DBFCF9F936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4938" y="5726113"/>
            <a:ext cx="3694112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b="1" dirty="0">
                <a:solidFill>
                  <a:srgbClr val="002060"/>
                </a:solidFill>
              </a:rPr>
              <a:t>Database System Concepts, 7</a:t>
            </a:r>
            <a:r>
              <a:rPr lang="en-US" altLang="en-US" b="1" baseline="30000" dirty="0">
                <a:solidFill>
                  <a:srgbClr val="002060"/>
                </a:solidFill>
              </a:rPr>
              <a:t>th</a:t>
            </a:r>
            <a:r>
              <a:rPr lang="en-US" altLang="en-US" b="1" dirty="0">
                <a:solidFill>
                  <a:srgbClr val="002060"/>
                </a:solidFill>
              </a:rPr>
              <a:t> Ed</a:t>
            </a:r>
            <a:r>
              <a:rPr lang="en-US" altLang="en-US" dirty="0">
                <a:solidFill>
                  <a:srgbClr val="002060"/>
                </a:solidFill>
              </a:rPr>
              <a:t>.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en-US" sz="1200" b="1" dirty="0">
                <a:solidFill>
                  <a:srgbClr val="002060"/>
                </a:solidFill>
              </a:rPr>
              <a:t>©Silberschatz, Korth and Sudarshan</a:t>
            </a:r>
            <a:br>
              <a:rPr lang="en-US" altLang="en-US" sz="1200" b="1" dirty="0">
                <a:solidFill>
                  <a:srgbClr val="002060"/>
                </a:solidFill>
              </a:rPr>
            </a:br>
            <a:r>
              <a:rPr lang="en-US" altLang="en-US" sz="1200" b="1" dirty="0">
                <a:solidFill>
                  <a:srgbClr val="002060"/>
                </a:solidFill>
              </a:rPr>
              <a:t>See </a:t>
            </a:r>
            <a:r>
              <a:rPr lang="en-US" altLang="en-US" sz="1200" b="1" dirty="0">
                <a:solidFill>
                  <a:srgbClr val="002060"/>
                </a:solidFill>
                <a:hlinkClick r:id="rId2"/>
              </a:rPr>
              <a:t>www.db-book.com</a:t>
            </a:r>
            <a:r>
              <a:rPr lang="en-US" altLang="en-US" sz="1200" b="1" dirty="0">
                <a:solidFill>
                  <a:srgbClr val="002060"/>
                </a:solidFill>
              </a:rPr>
              <a:t> for conditions on re-use </a:t>
            </a:r>
          </a:p>
        </p:txBody>
      </p:sp>
      <p:sp>
        <p:nvSpPr>
          <p:cNvPr id="4874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E5B7FE48-B4A0-4404-A94E-2D4837BDADF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 smtClean="0"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118533F7-750B-4DBA-96FC-65DC7E364DFB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9" name="Picture 8" descr="Cover-6Ed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0" y="12336"/>
            <a:ext cx="1331269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 descr="Cover-6Ed">
            <a:extLst>
              <a:ext uri="{FF2B5EF4-FFF2-40B4-BE49-F238E27FC236}">
                <a16:creationId xmlns:a16="http://schemas.microsoft.com/office/drawing/2014/main" id="{77026798-0827-482F-848C-054321BDFD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4" y="0"/>
            <a:ext cx="1331912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" descr="Cover-6Ed">
            <a:extLst>
              <a:ext uri="{FF2B5EF4-FFF2-40B4-BE49-F238E27FC236}">
                <a16:creationId xmlns:a16="http://schemas.microsoft.com/office/drawing/2014/main" id="{EC21A761-C491-4AF5-9F19-0BAC160CF12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1912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8866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677CD6D-A5E2-4543-81E0-D97745649CE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FB4AD0-66BF-4E43-9A56-D000893A564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595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D4BD1A-4145-49C3-8D7D-1F956B76030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C0E14A-95C9-D640-89F6-B48978B1EC4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3463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0" y="117475"/>
            <a:ext cx="80772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7C2D5D2-FFA8-4B97-9D6C-DF120847B51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7103A6-1B25-9043-AC35-3FB03EBF0FC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8669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>
            <a:extLst>
              <a:ext uri="{FF2B5EF4-FFF2-40B4-BE49-F238E27FC236}">
                <a16:creationId xmlns:a16="http://schemas.microsoft.com/office/drawing/2014/main" id="{6E2D77BB-A1E3-4E40-9A08-249BCF8B85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4938" y="5726113"/>
            <a:ext cx="3694112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b="1" dirty="0">
                <a:solidFill>
                  <a:srgbClr val="002060"/>
                </a:solidFill>
              </a:rPr>
              <a:t>Database System Concepts, 7</a:t>
            </a:r>
            <a:r>
              <a:rPr lang="en-US" altLang="en-US" b="1" baseline="30000" dirty="0">
                <a:solidFill>
                  <a:srgbClr val="002060"/>
                </a:solidFill>
              </a:rPr>
              <a:t>th</a:t>
            </a:r>
            <a:r>
              <a:rPr lang="en-US" altLang="en-US" b="1" dirty="0">
                <a:solidFill>
                  <a:srgbClr val="002060"/>
                </a:solidFill>
              </a:rPr>
              <a:t> Ed</a:t>
            </a:r>
            <a:r>
              <a:rPr lang="en-US" altLang="en-US" dirty="0">
                <a:solidFill>
                  <a:srgbClr val="002060"/>
                </a:solidFill>
              </a:rPr>
              <a:t>.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en-US" sz="1200" b="1" dirty="0">
                <a:solidFill>
                  <a:srgbClr val="002060"/>
                </a:solidFill>
              </a:rPr>
              <a:t>©Silberschatz, </a:t>
            </a:r>
            <a:r>
              <a:rPr lang="en-US" altLang="en-US" sz="1200" b="1" dirty="0" err="1">
                <a:solidFill>
                  <a:srgbClr val="002060"/>
                </a:solidFill>
              </a:rPr>
              <a:t>Korth</a:t>
            </a:r>
            <a:r>
              <a:rPr lang="en-US" altLang="en-US" sz="1200" b="1" dirty="0">
                <a:solidFill>
                  <a:srgbClr val="002060"/>
                </a:solidFill>
              </a:rPr>
              <a:t> and Sudarshan</a:t>
            </a:r>
            <a:br>
              <a:rPr lang="en-US" altLang="en-US" sz="1200" b="1" dirty="0">
                <a:solidFill>
                  <a:srgbClr val="002060"/>
                </a:solidFill>
              </a:rPr>
            </a:br>
            <a:r>
              <a:rPr lang="en-US" altLang="en-US" sz="1200" b="1" dirty="0">
                <a:solidFill>
                  <a:srgbClr val="002060"/>
                </a:solidFill>
              </a:rPr>
              <a:t>See </a:t>
            </a:r>
            <a:r>
              <a:rPr lang="en-US" altLang="en-US" sz="1200" b="1" dirty="0">
                <a:solidFill>
                  <a:srgbClr val="002060"/>
                </a:solidFill>
                <a:hlinkClick r:id="rId2"/>
              </a:rPr>
              <a:t>www.db-book.com</a:t>
            </a:r>
            <a:r>
              <a:rPr lang="en-US" altLang="en-US" sz="1200" b="1" dirty="0">
                <a:solidFill>
                  <a:srgbClr val="002060"/>
                </a:solidFill>
              </a:rPr>
              <a:t> for conditions on re-use </a:t>
            </a:r>
          </a:p>
        </p:txBody>
      </p:sp>
      <p:sp>
        <p:nvSpPr>
          <p:cNvPr id="613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4053C40E-D8FC-4564-9F45-CF1A7087346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2862263" y="5780088"/>
            <a:ext cx="344805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>
                <a:solidFill>
                  <a:srgbClr val="578963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7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2D242F4-2B18-4F93-AF83-C0B3D393143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 smtClean="0"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C67103A6-1B25-9043-AC35-3FB03EBF0FC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9" name="Picture 8" descr="Cover-6E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4" y="0"/>
            <a:ext cx="1331912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888803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2705100" y="5726113"/>
            <a:ext cx="3689350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b="1" dirty="0">
                <a:solidFill>
                  <a:srgbClr val="002060"/>
                </a:solidFill>
              </a:rPr>
              <a:t>Database System Concepts, 7</a:t>
            </a:r>
            <a:r>
              <a:rPr lang="en-US" b="1" baseline="30000" dirty="0">
                <a:solidFill>
                  <a:srgbClr val="002060"/>
                </a:solidFill>
              </a:rPr>
              <a:t>th</a:t>
            </a:r>
            <a:r>
              <a:rPr lang="en-US" b="1" dirty="0">
                <a:solidFill>
                  <a:srgbClr val="002060"/>
                </a:solidFill>
              </a:rPr>
              <a:t> Ed</a:t>
            </a:r>
            <a:r>
              <a:rPr lang="en-US" dirty="0">
                <a:solidFill>
                  <a:srgbClr val="002060"/>
                </a:solidFill>
              </a:rPr>
              <a:t>.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sz="1200" b="1" dirty="0">
                <a:solidFill>
                  <a:srgbClr val="002060"/>
                </a:solidFill>
              </a:rPr>
              <a:t>©</a:t>
            </a:r>
            <a:r>
              <a:rPr lang="en-US" sz="1200" b="1" dirty="0" err="1">
                <a:solidFill>
                  <a:srgbClr val="002060"/>
                </a:solidFill>
              </a:rPr>
              <a:t>Silberschatz</a:t>
            </a:r>
            <a:r>
              <a:rPr lang="en-US" sz="1200" b="1" dirty="0">
                <a:solidFill>
                  <a:srgbClr val="002060"/>
                </a:solidFill>
              </a:rPr>
              <a:t>, </a:t>
            </a:r>
            <a:r>
              <a:rPr lang="en-US" sz="1200" b="1" dirty="0" err="1">
                <a:solidFill>
                  <a:srgbClr val="002060"/>
                </a:solidFill>
              </a:rPr>
              <a:t>Korth</a:t>
            </a:r>
            <a:r>
              <a:rPr lang="en-US" sz="1200" b="1" dirty="0">
                <a:solidFill>
                  <a:srgbClr val="002060"/>
                </a:solidFill>
              </a:rPr>
              <a:t> and Sudarshan</a:t>
            </a:r>
            <a:br>
              <a:rPr lang="en-US" sz="1200" b="1" dirty="0">
                <a:solidFill>
                  <a:srgbClr val="002060"/>
                </a:solidFill>
              </a:rPr>
            </a:br>
            <a:r>
              <a:rPr lang="en-US" sz="1200" b="1" dirty="0">
                <a:solidFill>
                  <a:srgbClr val="002060"/>
                </a:solidFill>
              </a:rPr>
              <a:t>See </a:t>
            </a:r>
            <a:r>
              <a:rPr lang="en-US" sz="1200" b="1" dirty="0">
                <a:solidFill>
                  <a:srgbClr val="002060"/>
                </a:solidFill>
                <a:hlinkClick r:id="rId2"/>
              </a:rPr>
              <a:t>www.db-book.com</a:t>
            </a:r>
            <a:r>
              <a:rPr lang="en-US" sz="1200" b="1" dirty="0">
                <a:solidFill>
                  <a:srgbClr val="002060"/>
                </a:solidFill>
              </a:rPr>
              <a:t> for conditions on re-use </a:t>
            </a:r>
          </a:p>
        </p:txBody>
      </p:sp>
      <p:sp>
        <p:nvSpPr>
          <p:cNvPr id="1495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7" name="Picture 6" descr="Cover-6Ed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1912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3862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424" y="1102497"/>
            <a:ext cx="8408126" cy="5367972"/>
          </a:xfrm>
        </p:spPr>
        <p:txBody>
          <a:bodyPr/>
          <a:lstStyle>
            <a:lvl1pPr marL="342900" indent="-342900">
              <a:buSzPct val="110000"/>
              <a:buFont typeface="Wingdings" panose="05000000000000000000" pitchFamily="2" charset="2"/>
              <a:buChar char="§"/>
              <a:defRPr sz="1700"/>
            </a:lvl1pPr>
            <a:lvl2pPr marL="742950" indent="-285750">
              <a:buSzPct val="110000"/>
              <a:buFont typeface="Arial" panose="020B0604020202020204" pitchFamily="34" charset="0"/>
              <a:buChar char="•"/>
              <a:defRPr sz="1700"/>
            </a:lvl2pPr>
            <a:lvl3pPr marL="1085850" indent="-228600">
              <a:buSzPct val="100000"/>
              <a:buFont typeface="Wingdings" panose="05000000000000000000" pitchFamily="2" charset="2"/>
              <a:buChar char="§"/>
              <a:defRPr sz="1700"/>
            </a:lvl3pPr>
            <a:lvl4pPr marL="1428750" indent="-228600">
              <a:buFont typeface="Arial" panose="020B0604020202020204" pitchFamily="34" charset="0"/>
              <a:buChar char="•"/>
              <a:defRPr sz="1700"/>
            </a:lvl4pPr>
            <a:lvl5pPr marL="1771650" indent="-228600">
              <a:buSzPct val="100000"/>
              <a:buFont typeface="Wingdings" panose="05000000000000000000" pitchFamily="2" charset="2"/>
              <a:buChar char="§"/>
              <a:defRPr sz="17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42D457B-4574-44A7-82F5-364A95AA256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E83F18-6F58-6341-8F32-91F8836A6C8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710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44747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4863" y="4073662"/>
            <a:ext cx="7772400" cy="1500187"/>
          </a:xfrm>
        </p:spPr>
        <p:txBody>
          <a:bodyPr anchor="b"/>
          <a:lstStyle>
            <a:lvl1pPr marL="342900" indent="-342900">
              <a:buFont typeface="Wingdings" panose="05000000000000000000" pitchFamily="2" charset="2"/>
              <a:buChar char="§"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833A2CD-6A4B-4240-88F1-B4D7FEB50A7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EF44AA-139A-A348-AD79-CC72CE49408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348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C4FAFEB-DA24-40E3-81A3-2C7117781D6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7103A6-1B25-9043-AC35-3FB03EBF0FC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E86E211-15D2-459B-B331-A82FFB150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424" y="1102497"/>
            <a:ext cx="3985352" cy="5367972"/>
          </a:xfrm>
        </p:spPr>
        <p:txBody>
          <a:bodyPr/>
          <a:lstStyle>
            <a:lvl1pPr marL="342900" indent="-342900">
              <a:buSzPct val="110000"/>
              <a:buFont typeface="Wingdings" panose="05000000000000000000" pitchFamily="2" charset="2"/>
              <a:buChar char="§"/>
              <a:defRPr sz="1700"/>
            </a:lvl1pPr>
            <a:lvl2pPr marL="742950" indent="-285750">
              <a:buSzPct val="110000"/>
              <a:buFont typeface="Arial" panose="020B0604020202020204" pitchFamily="34" charset="0"/>
              <a:buChar char="•"/>
              <a:defRPr sz="1700"/>
            </a:lvl2pPr>
            <a:lvl3pPr marL="1085850" indent="-228600">
              <a:buSzPct val="100000"/>
              <a:buFont typeface="Wingdings" panose="05000000000000000000" pitchFamily="2" charset="2"/>
              <a:buChar char="§"/>
              <a:defRPr sz="1700"/>
            </a:lvl3pPr>
            <a:lvl4pPr marL="1428750" indent="-228600">
              <a:buFont typeface="Arial" panose="020B0604020202020204" pitchFamily="34" charset="0"/>
              <a:buChar char="•"/>
              <a:defRPr sz="1700"/>
            </a:lvl4pPr>
            <a:lvl5pPr marL="1771650" indent="-228600">
              <a:buSzPct val="100000"/>
              <a:buFont typeface="Wingdings" panose="05000000000000000000" pitchFamily="2" charset="2"/>
              <a:buChar char="§"/>
              <a:defRPr sz="17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001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42096E68-496F-4499-93E9-D10C62B93D1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466B84-41C3-3946-BD69-7A70367CFF7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577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F8A17BCC-393D-48FB-8CCD-31D1E0C6FA4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7BFADB-7964-F241-BC1B-6A97C6029E2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605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A54EDB4F-7D4C-4F34-9AD3-169F9858A5E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E30327-0080-C245-8CAC-6C5163110B1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985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A8DFBA5-2441-4C97-8340-430BD863557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050E27-E753-7445-9D3D-670BB4CDB5D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377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8B4ACE8-FA36-4C9A-B2D0-93D5FB40D30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F5A8FE-97FF-0D40-AA2C-B9BEEF65C9B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970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40B05D94-0FBF-40E0-A0E2-9EC3FEAB3C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14388" y="1093788"/>
            <a:ext cx="7661275" cy="490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US" altLang="en-US" dirty="0"/>
          </a:p>
        </p:txBody>
      </p:sp>
      <p:sp>
        <p:nvSpPr>
          <p:cNvPr id="486403" name="Rectangle 3">
            <a:extLst>
              <a:ext uri="{FF2B5EF4-FFF2-40B4-BE49-F238E27FC236}">
                <a16:creationId xmlns:a16="http://schemas.microsoft.com/office/drawing/2014/main" id="{A6119F77-21C9-4FBD-95D1-4884EA2BEF6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 smtClean="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C67103A6-1B25-9043-AC35-3FB03EBF0FC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28" name="Text Box 4">
            <a:extLst>
              <a:ext uri="{FF2B5EF4-FFF2-40B4-BE49-F238E27FC236}">
                <a16:creationId xmlns:a16="http://schemas.microsoft.com/office/drawing/2014/main" id="{DB0C920A-6775-4600-AD1D-310553D67F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2750" y="6613525"/>
            <a:ext cx="23812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©Silberschatz, Korth and Sudarshan</a:t>
            </a:r>
          </a:p>
        </p:txBody>
      </p:sp>
      <p:sp>
        <p:nvSpPr>
          <p:cNvPr id="486405" name="Text Box 5">
            <a:extLst>
              <a:ext uri="{FF2B5EF4-FFF2-40B4-BE49-F238E27FC236}">
                <a16:creationId xmlns:a16="http://schemas.microsoft.com/office/drawing/2014/main" id="{7FED4366-B3D8-4635-90AF-59F6E59B90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4718" y="6613525"/>
            <a:ext cx="51809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22.</a:t>
            </a:r>
            <a:fld id="{370CC2A8-7410-4F9E-B2CB-FCF9B3031B7B}" type="slidenum">
              <a:rPr lang="en-US" altLang="en-US" sz="1000" b="1" smtClean="0">
                <a:solidFill>
                  <a:srgbClr val="002060"/>
                </a:solidFill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en-US" sz="1000" b="1" dirty="0">
              <a:solidFill>
                <a:srgbClr val="002060"/>
              </a:solidFill>
            </a:endParaRPr>
          </a:p>
        </p:txBody>
      </p:sp>
      <p:sp>
        <p:nvSpPr>
          <p:cNvPr id="486406" name="Rectangle 6">
            <a:extLst>
              <a:ext uri="{FF2B5EF4-FFF2-40B4-BE49-F238E27FC236}">
                <a16:creationId xmlns:a16="http://schemas.microsoft.com/office/drawing/2014/main" id="{0CE0643F-4358-4AEC-B259-E86C95F0ED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31" name="Text Box 7">
            <a:extLst>
              <a:ext uri="{FF2B5EF4-FFF2-40B4-BE49-F238E27FC236}">
                <a16:creationId xmlns:a16="http://schemas.microsoft.com/office/drawing/2014/main" id="{00361987-037F-4498-968A-B3CB9D3A9E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613525"/>
            <a:ext cx="25717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000" b="1" dirty="0">
                <a:solidFill>
                  <a:srgbClr val="002060"/>
                </a:solidFill>
              </a:rPr>
              <a:t>Database System Concepts - 7</a:t>
            </a:r>
            <a:r>
              <a:rPr lang="en-US" sz="1000" b="1" baseline="30000" dirty="0">
                <a:solidFill>
                  <a:srgbClr val="002060"/>
                </a:solidFill>
              </a:rPr>
              <a:t>th</a:t>
            </a:r>
            <a:r>
              <a:rPr lang="en-US" sz="1000" b="1" dirty="0">
                <a:solidFill>
                  <a:srgbClr val="002060"/>
                </a:solidFill>
              </a:rPr>
              <a:t> Edition</a:t>
            </a:r>
          </a:p>
        </p:txBody>
      </p:sp>
      <p:sp>
        <p:nvSpPr>
          <p:cNvPr id="1032" name="Freeform 8">
            <a:extLst>
              <a:ext uri="{FF2B5EF4-FFF2-40B4-BE49-F238E27FC236}">
                <a16:creationId xmlns:a16="http://schemas.microsoft.com/office/drawing/2014/main" id="{0669EEB5-E1E1-4615-B40A-87AE23727066}"/>
              </a:ext>
            </a:extLst>
          </p:cNvPr>
          <p:cNvSpPr>
            <a:spLocks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35963902 h 61"/>
              <a:gd name="T2" fmla="*/ 1268878 w 285"/>
              <a:gd name="T3" fmla="*/ 29258145 h 61"/>
              <a:gd name="T4" fmla="*/ 5710347 w 285"/>
              <a:gd name="T5" fmla="*/ 20724682 h 61"/>
              <a:gd name="T6" fmla="*/ 10785858 w 285"/>
              <a:gd name="T7" fmla="*/ 15238439 h 61"/>
              <a:gd name="T8" fmla="*/ 19033961 w 285"/>
              <a:gd name="T9" fmla="*/ 10362732 h 61"/>
              <a:gd name="T10" fmla="*/ 28550941 w 285"/>
              <a:gd name="T11" fmla="*/ 6095219 h 61"/>
              <a:gd name="T12" fmla="*/ 36164206 w 285"/>
              <a:gd name="T13" fmla="*/ 3656975 h 61"/>
              <a:gd name="T14" fmla="*/ 44412309 w 285"/>
              <a:gd name="T15" fmla="*/ 1218732 h 61"/>
              <a:gd name="T16" fmla="*/ 53929289 w 285"/>
              <a:gd name="T17" fmla="*/ 0 h 61"/>
              <a:gd name="T18" fmla="*/ 63446270 w 285"/>
              <a:gd name="T19" fmla="*/ 0 h 61"/>
              <a:gd name="T20" fmla="*/ 74866965 w 285"/>
              <a:gd name="T21" fmla="*/ 0 h 61"/>
              <a:gd name="T22" fmla="*/ 86921700 w 285"/>
              <a:gd name="T23" fmla="*/ 0 h 61"/>
              <a:gd name="T24" fmla="*/ 97707558 w 285"/>
              <a:gd name="T25" fmla="*/ 1218732 h 61"/>
              <a:gd name="T26" fmla="*/ 109762293 w 285"/>
              <a:gd name="T27" fmla="*/ 3656975 h 61"/>
              <a:gd name="T28" fmla="*/ 121817029 w 285"/>
              <a:gd name="T29" fmla="*/ 4876488 h 61"/>
              <a:gd name="T30" fmla="*/ 132602887 w 285"/>
              <a:gd name="T31" fmla="*/ 7314732 h 61"/>
              <a:gd name="T32" fmla="*/ 142119867 w 285"/>
              <a:gd name="T33" fmla="*/ 9143219 h 61"/>
              <a:gd name="T34" fmla="*/ 151636847 w 285"/>
              <a:gd name="T35" fmla="*/ 11581463 h 61"/>
              <a:gd name="T36" fmla="*/ 161153827 w 285"/>
              <a:gd name="T37" fmla="*/ 14019707 h 61"/>
              <a:gd name="T38" fmla="*/ 168767890 w 285"/>
              <a:gd name="T39" fmla="*/ 15238439 h 61"/>
              <a:gd name="T40" fmla="*/ 173209359 w 285"/>
              <a:gd name="T41" fmla="*/ 16457951 h 61"/>
              <a:gd name="T42" fmla="*/ 179553747 w 285"/>
              <a:gd name="T43" fmla="*/ 18896195 h 61"/>
              <a:gd name="T44" fmla="*/ 177015992 w 285"/>
              <a:gd name="T45" fmla="*/ 26819902 h 61"/>
              <a:gd name="T46" fmla="*/ 173209359 w 285"/>
              <a:gd name="T47" fmla="*/ 25601170 h 61"/>
              <a:gd name="T48" fmla="*/ 164961257 w 285"/>
              <a:gd name="T49" fmla="*/ 24382439 h 61"/>
              <a:gd name="T50" fmla="*/ 152906521 w 285"/>
              <a:gd name="T51" fmla="*/ 21944195 h 61"/>
              <a:gd name="T52" fmla="*/ 145927296 w 285"/>
              <a:gd name="T53" fmla="*/ 20724682 h 61"/>
              <a:gd name="T54" fmla="*/ 138313234 w 285"/>
              <a:gd name="T55" fmla="*/ 19505951 h 61"/>
              <a:gd name="T56" fmla="*/ 131334009 w 285"/>
              <a:gd name="T57" fmla="*/ 18896195 h 61"/>
              <a:gd name="T58" fmla="*/ 124355581 w 285"/>
              <a:gd name="T59" fmla="*/ 17676682 h 61"/>
              <a:gd name="T60" fmla="*/ 115472641 w 285"/>
              <a:gd name="T61" fmla="*/ 16457951 h 61"/>
              <a:gd name="T62" fmla="*/ 109762293 w 285"/>
              <a:gd name="T63" fmla="*/ 15238439 h 61"/>
              <a:gd name="T64" fmla="*/ 103417905 w 285"/>
              <a:gd name="T65" fmla="*/ 14019707 h 61"/>
              <a:gd name="T66" fmla="*/ 97707558 w 285"/>
              <a:gd name="T67" fmla="*/ 12800195 h 61"/>
              <a:gd name="T68" fmla="*/ 90094292 w 285"/>
              <a:gd name="T69" fmla="*/ 11581463 h 61"/>
              <a:gd name="T70" fmla="*/ 69791454 w 285"/>
              <a:gd name="T71" fmla="*/ 9143219 h 61"/>
              <a:gd name="T72" fmla="*/ 52660412 w 285"/>
              <a:gd name="T73" fmla="*/ 12800195 h 61"/>
              <a:gd name="T74" fmla="*/ 37433084 w 285"/>
              <a:gd name="T75" fmla="*/ 17676682 h 61"/>
              <a:gd name="T76" fmla="*/ 33626451 w 285"/>
              <a:gd name="T77" fmla="*/ 18896195 h 61"/>
              <a:gd name="T78" fmla="*/ 27282063 w 285"/>
              <a:gd name="T79" fmla="*/ 20724682 h 61"/>
              <a:gd name="T80" fmla="*/ 20302838 w 285"/>
              <a:gd name="T81" fmla="*/ 23162926 h 61"/>
              <a:gd name="T82" fmla="*/ 14592491 w 285"/>
              <a:gd name="T83" fmla="*/ 26819902 h 61"/>
              <a:gd name="T84" fmla="*/ 4441470 w 285"/>
              <a:gd name="T85" fmla="*/ 33525658 h 61"/>
              <a:gd name="T86" fmla="*/ 1268878 w 285"/>
              <a:gd name="T87" fmla="*/ 37182633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11" name="Picture 10" descr="Cover-6Ed">
            <a:extLst>
              <a:ext uri="{FF2B5EF4-FFF2-40B4-BE49-F238E27FC236}">
                <a16:creationId xmlns:a16="http://schemas.microsoft.com/office/drawing/2014/main" id="{8415B884-A6BF-4E61-8F45-53870045B3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3" y="0"/>
            <a:ext cx="639762" cy="81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 descr="Cover-6Ed">
            <a:extLst>
              <a:ext uri="{FF2B5EF4-FFF2-40B4-BE49-F238E27FC236}">
                <a16:creationId xmlns:a16="http://schemas.microsoft.com/office/drawing/2014/main" id="{C202387C-6022-43AC-9FA2-E44EE121594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768419" cy="980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3361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  <p:sldLayoutId id="2147483730" r:id="rId13"/>
    <p:sldLayoutId id="2147483716" r:id="rId14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rgbClr val="002060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MS PGothic" charset="0"/>
          <a:cs typeface="MS PGothic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charset="0"/>
          <a:cs typeface="MS PGothic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charset="0"/>
          <a:cs typeface="MS PGothic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charset="0"/>
          <a:cs typeface="MS PGothic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charset="0"/>
          <a:cs typeface="MS PGothic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9pPr>
    </p:titleStyle>
    <p:bodyStyle>
      <a:lvl1pPr marL="342900" indent="-342900" algn="l" rtl="0" eaLnBrk="1" fontAlgn="base" hangingPunct="1">
        <a:spcBef>
          <a:spcPct val="35000"/>
        </a:spcBef>
        <a:spcAft>
          <a:spcPct val="0"/>
        </a:spcAft>
        <a:buClr>
          <a:srgbClr val="002060"/>
        </a:buClr>
        <a:buSzPct val="100000"/>
        <a:buFont typeface="Monotype Sorts" pitchFamily="-65" charset="2"/>
        <a:buChar char="n"/>
        <a:defRPr kumimoji="1" sz="1700">
          <a:solidFill>
            <a:schemeClr val="tx1"/>
          </a:solidFill>
          <a:latin typeface="+mn-lt"/>
          <a:ea typeface="MS PGothic" charset="0"/>
          <a:cs typeface="MS PGothic" charset="0"/>
        </a:defRPr>
      </a:lvl1pPr>
      <a:lvl2pPr marL="742950" indent="-285750" algn="l" rtl="0" eaLnBrk="1" fontAlgn="base" hangingPunct="1">
        <a:spcBef>
          <a:spcPct val="35000"/>
        </a:spcBef>
        <a:spcAft>
          <a:spcPct val="0"/>
        </a:spcAft>
        <a:buClr>
          <a:srgbClr val="FF9933"/>
        </a:buClr>
        <a:buSzPct val="90000"/>
        <a:buFont typeface="Monotype Sorts" pitchFamily="-65" charset="2"/>
        <a:buChar char="l"/>
        <a:defRPr kumimoji="1" sz="1700">
          <a:solidFill>
            <a:schemeClr val="tx1"/>
          </a:solidFill>
          <a:latin typeface="+mn-lt"/>
          <a:ea typeface="MS PGothic" charset="0"/>
          <a:cs typeface="MS PGothic" charset="0"/>
        </a:defRPr>
      </a:lvl2pPr>
      <a:lvl3pPr marL="1085850" indent="-228600" algn="l" rtl="0" eaLnBrk="1" fontAlgn="base" hangingPunct="1">
        <a:spcBef>
          <a:spcPct val="35000"/>
        </a:spcBef>
        <a:spcAft>
          <a:spcPct val="0"/>
        </a:spcAft>
        <a:buClr>
          <a:srgbClr val="33CC33"/>
        </a:buClr>
        <a:buSzPct val="85000"/>
        <a:buFont typeface="Webdings" panose="05030102010509060703" pitchFamily="18" charset="2"/>
        <a:buChar char="4"/>
        <a:defRPr kumimoji="1" sz="1700">
          <a:solidFill>
            <a:schemeClr val="tx1"/>
          </a:solidFill>
          <a:latin typeface="+mn-lt"/>
          <a:ea typeface="MS PGothic" charset="0"/>
          <a:cs typeface="MS PGothic" charset="0"/>
        </a:defRPr>
      </a:lvl3pPr>
      <a:lvl4pPr marL="1428750" indent="-228600" algn="l" rtl="0" eaLnBrk="1" fontAlgn="base" hangingPunct="1">
        <a:spcBef>
          <a:spcPct val="35000"/>
        </a:spcBef>
        <a:spcAft>
          <a:spcPct val="0"/>
        </a:spcAft>
        <a:buClr>
          <a:schemeClr val="hlink"/>
        </a:buClr>
        <a:buFont typeface="Times New Roman" panose="02020603050405020304" pitchFamily="18" charset="0"/>
        <a:buChar char="–"/>
        <a:defRPr kumimoji="1" sz="1700">
          <a:solidFill>
            <a:schemeClr val="tx1"/>
          </a:solidFill>
          <a:latin typeface="+mn-lt"/>
          <a:ea typeface="MS PGothic" charset="0"/>
          <a:cs typeface="MS PGothic" charset="0"/>
        </a:defRPr>
      </a:lvl4pPr>
      <a:lvl5pPr marL="1771650" indent="-228600" algn="l" rtl="0" eaLnBrk="1" fontAlgn="base" hangingPunct="1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 sz="1700">
          <a:solidFill>
            <a:schemeClr val="tx1"/>
          </a:solidFill>
          <a:latin typeface="+mn-lt"/>
          <a:ea typeface="MS PGothic" charset="0"/>
          <a:cs typeface="MS PGothic" charset="0"/>
        </a:defRPr>
      </a:lvl5pPr>
      <a:lvl6pPr marL="2228850" indent="-228600" algn="l" rtl="0" eaLnBrk="1" fontAlgn="base" hangingPunct="1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1" fontAlgn="base" hangingPunct="1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1" fontAlgn="base" hangingPunct="1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1" fontAlgn="base" hangingPunct="1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sv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eonames.org/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Helvetica" charset="0"/>
              </a:rPr>
              <a:t>Chapter 22: </a:t>
            </a:r>
            <a:r>
              <a:rPr lang="en-US" dirty="0">
                <a:latin typeface="Helvetica" charset="0"/>
              </a:rPr>
              <a:t>Parallel and Distributed Query Processing</a:t>
            </a:r>
          </a:p>
        </p:txBody>
      </p:sp>
      <p:sp>
        <p:nvSpPr>
          <p:cNvPr id="15362" name="Rectangle 3"/>
          <p:cNvSpPr>
            <a:spLocks noChangeArrowheads="1"/>
          </p:cNvSpPr>
          <p:nvPr/>
        </p:nvSpPr>
        <p:spPr bwMode="auto">
          <a:xfrm>
            <a:off x="1754188" y="-560388"/>
            <a:ext cx="184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Helvetica" charset="0"/>
              </a:rPr>
              <a:t>Parallel Sort</a:t>
            </a:r>
          </a:p>
        </p:txBody>
      </p:sp>
      <p:sp>
        <p:nvSpPr>
          <p:cNvPr id="56322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102497"/>
            <a:ext cx="7662586" cy="5367972"/>
          </a:xfrm>
        </p:spPr>
        <p:txBody>
          <a:bodyPr/>
          <a:lstStyle/>
          <a:p>
            <a:pPr>
              <a:buFont typeface="Monotype Sorts" charset="0"/>
              <a:buNone/>
            </a:pPr>
            <a:r>
              <a:rPr lang="en-US" b="1" dirty="0">
                <a:latin typeface="Helvetica" charset="0"/>
              </a:rPr>
              <a:t>Range-Partitioning Sort</a:t>
            </a:r>
            <a:endParaRPr lang="en-US" dirty="0">
              <a:latin typeface="Helvetica" charset="0"/>
            </a:endParaRPr>
          </a:p>
          <a:p>
            <a:r>
              <a:rPr lang="en-US" dirty="0">
                <a:latin typeface="Helvetica" charset="0"/>
              </a:rPr>
              <a:t>Choose nodes </a:t>
            </a:r>
            <a:r>
              <a:rPr lang="en-US" i="1" dirty="0">
                <a:latin typeface="Helvetica" charset="0"/>
              </a:rPr>
              <a:t>N</a:t>
            </a:r>
            <a:r>
              <a:rPr lang="en-US" baseline="-25000" dirty="0">
                <a:latin typeface="Helvetica" charset="0"/>
              </a:rPr>
              <a:t>1</a:t>
            </a:r>
            <a:r>
              <a:rPr lang="en-US" dirty="0">
                <a:latin typeface="Helvetica" charset="0"/>
              </a:rPr>
              <a:t>, ..., </a:t>
            </a:r>
            <a:r>
              <a:rPr lang="en-US" i="1" dirty="0">
                <a:latin typeface="Helvetica" charset="0"/>
              </a:rPr>
              <a:t>N</a:t>
            </a:r>
            <a:r>
              <a:rPr lang="en-US" i="1" baseline="-25000" dirty="0">
                <a:latin typeface="Helvetica" charset="0"/>
              </a:rPr>
              <a:t>m</a:t>
            </a:r>
            <a:r>
              <a:rPr lang="en-US" dirty="0">
                <a:latin typeface="Helvetica" charset="0"/>
              </a:rPr>
              <a:t>, where </a:t>
            </a:r>
            <a:r>
              <a:rPr lang="en-US" i="1" dirty="0">
                <a:latin typeface="Helvetica" charset="0"/>
              </a:rPr>
              <a:t>m</a:t>
            </a:r>
            <a:r>
              <a:rPr lang="en-US" dirty="0">
                <a:latin typeface="Helvetica" charset="0"/>
              </a:rPr>
              <a:t> </a:t>
            </a:r>
            <a:r>
              <a:rPr lang="en-US" dirty="0">
                <a:latin typeface="Helvetica" charset="0"/>
                <a:sym typeface="Symbol" charset="0"/>
              </a:rPr>
              <a:t></a:t>
            </a:r>
            <a:r>
              <a:rPr lang="en-US" dirty="0">
                <a:latin typeface="Helvetica" charset="0"/>
              </a:rPr>
              <a:t> </a:t>
            </a:r>
            <a:r>
              <a:rPr lang="en-US" i="1" dirty="0">
                <a:latin typeface="Helvetica" charset="0"/>
              </a:rPr>
              <a:t>n</a:t>
            </a:r>
            <a:r>
              <a:rPr lang="en-US" dirty="0">
                <a:latin typeface="Helvetica" charset="0"/>
              </a:rPr>
              <a:t> -1 to do sorting.</a:t>
            </a:r>
          </a:p>
          <a:p>
            <a:r>
              <a:rPr lang="en-US" dirty="0">
                <a:latin typeface="Helvetica" charset="0"/>
              </a:rPr>
              <a:t>Create range-partition vector with m-1 entries, on the sorting attributes</a:t>
            </a:r>
          </a:p>
          <a:p>
            <a:r>
              <a:rPr lang="en-US" dirty="0">
                <a:latin typeface="Helvetica" charset="0"/>
              </a:rPr>
              <a:t>Redistribute the relation using range partitioning</a:t>
            </a:r>
          </a:p>
          <a:p>
            <a:r>
              <a:rPr lang="en-US" dirty="0">
                <a:latin typeface="Helvetica" charset="0"/>
              </a:rPr>
              <a:t>Each node </a:t>
            </a:r>
            <a:r>
              <a:rPr lang="en-US" i="1" dirty="0">
                <a:latin typeface="Helvetica" charset="0"/>
              </a:rPr>
              <a:t>N</a:t>
            </a:r>
            <a:r>
              <a:rPr lang="en-US" baseline="-25000" dirty="0">
                <a:latin typeface="Helvetica" charset="0"/>
              </a:rPr>
              <a:t>i</a:t>
            </a:r>
            <a:r>
              <a:rPr lang="en-US" dirty="0">
                <a:latin typeface="Helvetica" charset="0"/>
              </a:rPr>
              <a:t> sorts its partition of the relation locally.</a:t>
            </a:r>
          </a:p>
          <a:p>
            <a:pPr lvl="1"/>
            <a:r>
              <a:rPr lang="en-US" dirty="0">
                <a:latin typeface="Helvetica" charset="0"/>
              </a:rPr>
              <a:t>Example of </a:t>
            </a:r>
            <a:r>
              <a:rPr lang="en-US" b="1" dirty="0">
                <a:solidFill>
                  <a:srgbClr val="002060"/>
                </a:solidFill>
                <a:latin typeface="Helvetica" charset="0"/>
              </a:rPr>
              <a:t>data parallelism: e</a:t>
            </a:r>
            <a:r>
              <a:rPr lang="en-US" dirty="0">
                <a:latin typeface="Helvetica" charset="0"/>
              </a:rPr>
              <a:t>ach node executes same operation in parallel with other nodes, without any interaction with the others.</a:t>
            </a:r>
          </a:p>
          <a:p>
            <a:r>
              <a:rPr lang="en-US" dirty="0">
                <a:latin typeface="Helvetica" charset="0"/>
              </a:rPr>
              <a:t>Final merge operation is trivial: range-partitioning ensures that, </a:t>
            </a:r>
            <a:br>
              <a:rPr lang="en-US" dirty="0">
                <a:latin typeface="Helvetica" charset="0"/>
              </a:rPr>
            </a:br>
            <a:r>
              <a:rPr lang="en-US" dirty="0">
                <a:latin typeface="Helvetica" charset="0"/>
              </a:rPr>
              <a:t> if </a:t>
            </a:r>
            <a:r>
              <a:rPr lang="en-US" dirty="0" err="1">
                <a:latin typeface="Helvetica" charset="0"/>
              </a:rPr>
              <a:t>i</a:t>
            </a:r>
            <a:r>
              <a:rPr lang="en-US" dirty="0">
                <a:latin typeface="Helvetica" charset="0"/>
              </a:rPr>
              <a:t> &lt; </a:t>
            </a:r>
            <a:r>
              <a:rPr lang="en-US" i="1" dirty="0">
                <a:latin typeface="Helvetica" charset="0"/>
              </a:rPr>
              <a:t>j</a:t>
            </a:r>
            <a:r>
              <a:rPr lang="en-US" dirty="0">
                <a:latin typeface="Helvetica" charset="0"/>
              </a:rPr>
              <a:t>, all key values in node </a:t>
            </a:r>
            <a:r>
              <a:rPr lang="en-US" i="1" dirty="0">
                <a:latin typeface="Helvetica" charset="0"/>
              </a:rPr>
              <a:t>N</a:t>
            </a:r>
            <a:r>
              <a:rPr lang="en-US" baseline="-25000" dirty="0">
                <a:latin typeface="Helvetica" charset="0"/>
              </a:rPr>
              <a:t>i </a:t>
            </a:r>
            <a:r>
              <a:rPr lang="en-US" dirty="0">
                <a:latin typeface="Helvetica" charset="0"/>
              </a:rPr>
              <a:t>are all less than all key values in </a:t>
            </a:r>
            <a:r>
              <a:rPr lang="en-US" i="1" dirty="0" err="1">
                <a:latin typeface="Helvetica" charset="0"/>
              </a:rPr>
              <a:t>N</a:t>
            </a:r>
            <a:r>
              <a:rPr lang="en-US" i="1" baseline="-25000" dirty="0" err="1">
                <a:latin typeface="Helvetica" charset="0"/>
              </a:rPr>
              <a:t>j</a:t>
            </a:r>
            <a:r>
              <a:rPr lang="en-US" i="1" dirty="0">
                <a:latin typeface="Helvetica" charset="0"/>
              </a:rPr>
              <a:t>.</a:t>
            </a:r>
            <a:endParaRPr lang="en-US" dirty="0">
              <a:latin typeface="Helvetica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Parallel Sort (Cont.)</a:t>
            </a:r>
          </a:p>
        </p:txBody>
      </p:sp>
      <p:sp>
        <p:nvSpPr>
          <p:cNvPr id="58370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102497"/>
            <a:ext cx="6859366" cy="5298303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</a:rPr>
              <a:t>Parallel External Sort-Merge</a:t>
            </a:r>
          </a:p>
          <a:p>
            <a:r>
              <a:rPr lang="en-US" dirty="0"/>
              <a:t>Assume the relation has already been partitioned among nodes </a:t>
            </a:r>
            <a:r>
              <a:rPr lang="en-US" i="1" dirty="0" smtClean="0">
                <a:latin typeface="Helvetica" charset="0"/>
              </a:rPr>
              <a:t>N</a:t>
            </a:r>
            <a:r>
              <a:rPr lang="en-US" baseline="-25000" dirty="0" smtClean="0">
                <a:latin typeface="Helvetica" charset="0"/>
              </a:rPr>
              <a:t>1</a:t>
            </a:r>
            <a:r>
              <a:rPr lang="en-US" dirty="0" smtClean="0"/>
              <a:t>, </a:t>
            </a:r>
            <a:r>
              <a:rPr lang="en-US" dirty="0"/>
              <a:t>..., </a:t>
            </a:r>
            <a:r>
              <a:rPr lang="en-US" i="1" dirty="0" err="1" smtClean="0">
                <a:latin typeface="Helvetica" charset="0"/>
              </a:rPr>
              <a:t>N</a:t>
            </a:r>
            <a:r>
              <a:rPr lang="en-US" i="1" baseline="-25000" dirty="0" err="1" smtClean="0">
                <a:latin typeface="Helvetica" charset="0"/>
              </a:rPr>
              <a:t>n</a:t>
            </a:r>
            <a:r>
              <a:rPr lang="en-US" i="1" baseline="-25000" dirty="0" smtClean="0">
                <a:latin typeface="Helvetica" charset="0"/>
              </a:rPr>
              <a:t>  </a:t>
            </a:r>
            <a:r>
              <a:rPr lang="en-US" dirty="0" smtClean="0"/>
              <a:t>(in </a:t>
            </a:r>
            <a:r>
              <a:rPr lang="en-US" dirty="0"/>
              <a:t>whatever manner).</a:t>
            </a:r>
          </a:p>
          <a:p>
            <a:r>
              <a:rPr lang="en-US" dirty="0"/>
              <a:t>Each node </a:t>
            </a:r>
            <a:r>
              <a:rPr lang="en-US" i="1" dirty="0" smtClean="0">
                <a:latin typeface="Helvetica" charset="0"/>
              </a:rPr>
              <a:t>N</a:t>
            </a:r>
            <a:r>
              <a:rPr lang="en-US" baseline="-25000" dirty="0">
                <a:latin typeface="Helvetica" charset="0"/>
              </a:rPr>
              <a:t>i</a:t>
            </a:r>
            <a:r>
              <a:rPr lang="en-US" baseline="-25000" dirty="0" smtClean="0">
                <a:latin typeface="Helvetica" charset="0"/>
              </a:rPr>
              <a:t>  </a:t>
            </a:r>
            <a:r>
              <a:rPr lang="en-US" dirty="0" smtClean="0"/>
              <a:t>locally </a:t>
            </a:r>
            <a:r>
              <a:rPr lang="en-US" dirty="0"/>
              <a:t>sorts the data (using local disk as required)</a:t>
            </a:r>
          </a:p>
          <a:p>
            <a:r>
              <a:rPr lang="en-US" dirty="0"/>
              <a:t>The sorted runs on each node are then merged in parallel:</a:t>
            </a:r>
          </a:p>
          <a:p>
            <a:pPr lvl="1"/>
            <a:r>
              <a:rPr lang="en-US" dirty="0"/>
              <a:t>The sorted partitions at each node Ni are range-partitioned across the processors </a:t>
            </a:r>
            <a:r>
              <a:rPr lang="en-US" i="1" dirty="0">
                <a:latin typeface="Helvetica" charset="0"/>
              </a:rPr>
              <a:t>N</a:t>
            </a:r>
            <a:r>
              <a:rPr lang="en-US" baseline="-25000" dirty="0">
                <a:latin typeface="Helvetica" charset="0"/>
              </a:rPr>
              <a:t>1</a:t>
            </a:r>
            <a:r>
              <a:rPr lang="en-US" dirty="0"/>
              <a:t>, ..., </a:t>
            </a:r>
            <a:r>
              <a:rPr lang="en-US" i="1" dirty="0" err="1" smtClean="0">
                <a:latin typeface="Helvetica" charset="0"/>
              </a:rPr>
              <a:t>N</a:t>
            </a:r>
            <a:r>
              <a:rPr lang="en-US" i="1" baseline="-25000" dirty="0" err="1" smtClean="0">
                <a:latin typeface="Helvetica" charset="0"/>
              </a:rPr>
              <a:t>n</a:t>
            </a:r>
            <a:r>
              <a:rPr lang="en-US" dirty="0" smtClean="0"/>
              <a:t>.</a:t>
            </a:r>
            <a:endParaRPr lang="en-US" dirty="0"/>
          </a:p>
          <a:p>
            <a:pPr lvl="1"/>
            <a:r>
              <a:rPr lang="en-US" dirty="0"/>
              <a:t>Each node Ni performs a merge on the streams as they are received, to get a single sorted run.</a:t>
            </a:r>
          </a:p>
          <a:p>
            <a:pPr lvl="1"/>
            <a:r>
              <a:rPr lang="en-US" dirty="0"/>
              <a:t>The sorted runs on nodes </a:t>
            </a:r>
            <a:r>
              <a:rPr lang="en-US" i="1" dirty="0">
                <a:latin typeface="Helvetica" charset="0"/>
              </a:rPr>
              <a:t>N</a:t>
            </a:r>
            <a:r>
              <a:rPr lang="en-US" baseline="-25000" dirty="0">
                <a:latin typeface="Helvetica" charset="0"/>
              </a:rPr>
              <a:t>1</a:t>
            </a:r>
            <a:r>
              <a:rPr lang="en-US" dirty="0"/>
              <a:t>, ..., </a:t>
            </a:r>
            <a:r>
              <a:rPr lang="en-US" i="1" dirty="0" err="1">
                <a:latin typeface="Helvetica" charset="0"/>
              </a:rPr>
              <a:t>N</a:t>
            </a:r>
            <a:r>
              <a:rPr lang="en-US" i="1" baseline="-25000" dirty="0" err="1">
                <a:latin typeface="Helvetica" charset="0"/>
              </a:rPr>
              <a:t>n</a:t>
            </a:r>
            <a:r>
              <a:rPr lang="en-US" i="1" baseline="-25000" dirty="0">
                <a:latin typeface="Helvetica" charset="0"/>
              </a:rPr>
              <a:t> </a:t>
            </a:r>
            <a:r>
              <a:rPr lang="en-US" i="1" dirty="0" smtClean="0">
                <a:latin typeface="Helvetica" charset="0"/>
              </a:rPr>
              <a:t> </a:t>
            </a:r>
            <a:r>
              <a:rPr lang="en-US" dirty="0" smtClean="0"/>
              <a:t>are </a:t>
            </a:r>
            <a:r>
              <a:rPr lang="en-US" dirty="0"/>
              <a:t>concatenated to get the final result.</a:t>
            </a:r>
          </a:p>
          <a:p>
            <a:r>
              <a:rPr lang="en-US" dirty="0"/>
              <a:t>Algorithm as described vulnerable to execution skew</a:t>
            </a:r>
          </a:p>
          <a:p>
            <a:pPr lvl="1"/>
            <a:r>
              <a:rPr lang="en-US" dirty="0"/>
              <a:t>all nodes send to node 1, then all nodes send data to node 2, …</a:t>
            </a:r>
          </a:p>
          <a:p>
            <a:pPr lvl="1"/>
            <a:r>
              <a:rPr lang="en-US" dirty="0"/>
              <a:t>Can be modified so each node sends data to all other nodes in parallel (block at a time)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Helvetica" charset="0"/>
              </a:rPr>
              <a:t>Partitioned Parallel Join</a:t>
            </a:r>
          </a:p>
        </p:txBody>
      </p:sp>
      <p:sp>
        <p:nvSpPr>
          <p:cNvPr id="62467" name="TextBox 1"/>
          <p:cNvSpPr txBox="1">
            <a:spLocks noChangeArrowheads="1"/>
          </p:cNvSpPr>
          <p:nvPr/>
        </p:nvSpPr>
        <p:spPr bwMode="auto">
          <a:xfrm>
            <a:off x="942154" y="1329898"/>
            <a:ext cx="5836854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700" dirty="0"/>
              <a:t>Partition using range or hash partitioning, on join attributes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B18CF61F-B4FE-4CBE-A27C-D6225EAFD9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2245482" y="1902365"/>
            <a:ext cx="4457949" cy="3510483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Helvetica" charset="0"/>
              </a:rPr>
              <a:t>Partitioned Parallel Join (Cont.)</a:t>
            </a:r>
          </a:p>
        </p:txBody>
      </p:sp>
      <p:sp>
        <p:nvSpPr>
          <p:cNvPr id="64514" name="Rectangle 3"/>
          <p:cNvSpPr>
            <a:spLocks noGrp="1" noChangeArrowheads="1"/>
          </p:cNvSpPr>
          <p:nvPr>
            <p:ph idx="1"/>
          </p:nvPr>
        </p:nvSpPr>
        <p:spPr>
          <a:xfrm>
            <a:off x="768349" y="1102497"/>
            <a:ext cx="7578698" cy="5367972"/>
          </a:xfrm>
        </p:spPr>
        <p:txBody>
          <a:bodyPr/>
          <a:lstStyle/>
          <a:p>
            <a:r>
              <a:rPr lang="en-US" dirty="0">
                <a:latin typeface="Helvetica" charset="0"/>
              </a:rPr>
              <a:t>For </a:t>
            </a:r>
            <a:r>
              <a:rPr lang="en-US" dirty="0" err="1">
                <a:latin typeface="Helvetica" charset="0"/>
              </a:rPr>
              <a:t>equi</a:t>
            </a:r>
            <a:r>
              <a:rPr lang="en-US" dirty="0">
                <a:latin typeface="Helvetica" charset="0"/>
              </a:rPr>
              <a:t>-joins and natural joins, it is possible to </a:t>
            </a:r>
            <a:r>
              <a:rPr lang="en-US" i="1" dirty="0">
                <a:latin typeface="Helvetica" charset="0"/>
              </a:rPr>
              <a:t>partition</a:t>
            </a:r>
            <a:r>
              <a:rPr lang="en-US" dirty="0">
                <a:latin typeface="Helvetica" charset="0"/>
              </a:rPr>
              <a:t> the two input relations across the processors, and compute the join locally at each processor.</a:t>
            </a:r>
          </a:p>
          <a:p>
            <a:r>
              <a:rPr lang="en-US" dirty="0">
                <a:latin typeface="Helvetica" charset="0"/>
              </a:rPr>
              <a:t>Can use either </a:t>
            </a:r>
            <a:r>
              <a:rPr lang="en-US" i="1" dirty="0">
                <a:latin typeface="Helvetica" charset="0"/>
              </a:rPr>
              <a:t>range partitioning</a:t>
            </a:r>
            <a:r>
              <a:rPr lang="en-US" dirty="0">
                <a:latin typeface="Helvetica" charset="0"/>
              </a:rPr>
              <a:t> or </a:t>
            </a:r>
            <a:r>
              <a:rPr lang="en-US" i="1" dirty="0">
                <a:latin typeface="Helvetica" charset="0"/>
              </a:rPr>
              <a:t>hash partitioning</a:t>
            </a:r>
            <a:r>
              <a:rPr lang="en-US" dirty="0">
                <a:latin typeface="Helvetica" charset="0"/>
              </a:rPr>
              <a:t>.</a:t>
            </a:r>
          </a:p>
          <a:p>
            <a:r>
              <a:rPr lang="en-US" i="1" dirty="0">
                <a:latin typeface="Helvetica" charset="0"/>
              </a:rPr>
              <a:t>r</a:t>
            </a:r>
            <a:r>
              <a:rPr lang="en-US" dirty="0">
                <a:latin typeface="Helvetica" charset="0"/>
              </a:rPr>
              <a:t> and </a:t>
            </a:r>
            <a:r>
              <a:rPr lang="en-US" i="1" dirty="0">
                <a:latin typeface="Helvetica" charset="0"/>
              </a:rPr>
              <a:t>s</a:t>
            </a:r>
            <a:r>
              <a:rPr lang="en-US" dirty="0">
                <a:latin typeface="Helvetica" charset="0"/>
              </a:rPr>
              <a:t> must be partitioned on their join attributes </a:t>
            </a:r>
            <a:r>
              <a:rPr lang="en-US" i="1" dirty="0" err="1">
                <a:latin typeface="Helvetica" charset="0"/>
              </a:rPr>
              <a:t>r</a:t>
            </a:r>
            <a:r>
              <a:rPr lang="en-US" dirty="0" err="1">
                <a:latin typeface="Helvetica" charset="0"/>
              </a:rPr>
              <a:t>.A</a:t>
            </a:r>
            <a:r>
              <a:rPr lang="en-US" dirty="0">
                <a:latin typeface="Helvetica" charset="0"/>
              </a:rPr>
              <a:t> and </a:t>
            </a:r>
            <a:r>
              <a:rPr lang="en-US" i="1" dirty="0" err="1">
                <a:latin typeface="Helvetica" charset="0"/>
              </a:rPr>
              <a:t>s</a:t>
            </a:r>
            <a:r>
              <a:rPr lang="en-US" dirty="0" err="1">
                <a:latin typeface="Helvetica" charset="0"/>
              </a:rPr>
              <a:t>.B</a:t>
            </a:r>
            <a:r>
              <a:rPr lang="en-US" dirty="0">
                <a:latin typeface="Helvetica" charset="0"/>
              </a:rPr>
              <a:t>), using the same range-partitioning vector or hash function.</a:t>
            </a:r>
          </a:p>
          <a:p>
            <a:r>
              <a:rPr lang="en-US" dirty="0">
                <a:latin typeface="Helvetica" charset="0"/>
              </a:rPr>
              <a:t>Join can be computed at each site using any of</a:t>
            </a:r>
          </a:p>
          <a:p>
            <a:pPr lvl="1"/>
            <a:r>
              <a:rPr lang="en-US" dirty="0">
                <a:latin typeface="Helvetica" charset="0"/>
              </a:rPr>
              <a:t>Hash join, leading to </a:t>
            </a:r>
            <a:r>
              <a:rPr lang="en-US" b="1" dirty="0">
                <a:solidFill>
                  <a:srgbClr val="002060"/>
                </a:solidFill>
                <a:latin typeface="Helvetica" charset="0"/>
              </a:rPr>
              <a:t>partitioned parallel hash join</a:t>
            </a:r>
          </a:p>
          <a:p>
            <a:pPr lvl="1"/>
            <a:r>
              <a:rPr lang="en-US" dirty="0">
                <a:latin typeface="Helvetica" charset="0"/>
              </a:rPr>
              <a:t>Merge join, leading to </a:t>
            </a:r>
            <a:r>
              <a:rPr lang="en-US" b="1" dirty="0">
                <a:solidFill>
                  <a:srgbClr val="002060"/>
                </a:solidFill>
                <a:latin typeface="Helvetica" charset="0"/>
              </a:rPr>
              <a:t>partitioned parallel merge join</a:t>
            </a:r>
          </a:p>
          <a:p>
            <a:pPr lvl="1"/>
            <a:r>
              <a:rPr lang="en-US" dirty="0">
                <a:latin typeface="Helvetica" charset="0"/>
              </a:rPr>
              <a:t>Nested loops join, leading to </a:t>
            </a:r>
            <a:r>
              <a:rPr lang="en-US" b="1" dirty="0">
                <a:solidFill>
                  <a:srgbClr val="002060"/>
                </a:solidFill>
                <a:latin typeface="Helvetica" charset="0"/>
              </a:rPr>
              <a:t>partitioned parallel nested-loops join </a:t>
            </a:r>
            <a:r>
              <a:rPr lang="en-US" dirty="0">
                <a:latin typeface="Helvetica" charset="0"/>
              </a:rPr>
              <a:t>or </a:t>
            </a:r>
            <a:r>
              <a:rPr lang="en-US" b="1" dirty="0">
                <a:solidFill>
                  <a:srgbClr val="002060"/>
                </a:solidFill>
                <a:latin typeface="Helvetica" charset="0"/>
              </a:rPr>
              <a:t>partitioned parallel index nested-loops join</a:t>
            </a:r>
          </a:p>
          <a:p>
            <a:pPr lvl="1"/>
            <a:endParaRPr lang="en-US" dirty="0">
              <a:latin typeface="Helvetica" charset="0"/>
            </a:endParaRPr>
          </a:p>
          <a:p>
            <a:endParaRPr lang="en-US" dirty="0">
              <a:latin typeface="Helvetica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Helvetica" charset="0"/>
              </a:rPr>
              <a:t>Partitioned Parallel Hash-Join</a:t>
            </a:r>
          </a:p>
        </p:txBody>
      </p:sp>
      <p:sp>
        <p:nvSpPr>
          <p:cNvPr id="74754" name="Rectangle 3"/>
          <p:cNvSpPr>
            <a:spLocks noGrp="1" noChangeArrowheads="1"/>
          </p:cNvSpPr>
          <p:nvPr>
            <p:ph idx="1"/>
          </p:nvPr>
        </p:nvSpPr>
        <p:spPr>
          <a:xfrm>
            <a:off x="768348" y="1102497"/>
            <a:ext cx="7654199" cy="5367972"/>
          </a:xfrm>
        </p:spPr>
        <p:txBody>
          <a:bodyPr/>
          <a:lstStyle/>
          <a:p>
            <a:pPr>
              <a:buFont typeface="Monotype Sorts" charset="0"/>
              <a:buNone/>
            </a:pPr>
            <a:r>
              <a:rPr lang="en-US" dirty="0">
                <a:latin typeface="Helvetica" charset="0"/>
              </a:rPr>
              <a:t>Parallelizing partitioned hash join:</a:t>
            </a:r>
          </a:p>
          <a:p>
            <a:r>
              <a:rPr lang="en-US" dirty="0">
                <a:latin typeface="Helvetica" charset="0"/>
              </a:rPr>
              <a:t>A hash function </a:t>
            </a:r>
            <a:r>
              <a:rPr lang="en-US" i="1" dirty="0">
                <a:latin typeface="Helvetica" charset="0"/>
              </a:rPr>
              <a:t>h</a:t>
            </a:r>
            <a:r>
              <a:rPr lang="en-US" baseline="-25000" dirty="0">
                <a:latin typeface="Helvetica" charset="0"/>
              </a:rPr>
              <a:t>1</a:t>
            </a:r>
            <a:r>
              <a:rPr lang="en-US" dirty="0">
                <a:latin typeface="Helvetica" charset="0"/>
              </a:rPr>
              <a:t> takes the join attribute value of each tuple in </a:t>
            </a:r>
            <a:r>
              <a:rPr lang="en-US" i="1" dirty="0">
                <a:latin typeface="Helvetica" charset="0"/>
              </a:rPr>
              <a:t>s</a:t>
            </a:r>
            <a:r>
              <a:rPr lang="en-US" dirty="0">
                <a:latin typeface="Helvetica" charset="0"/>
              </a:rPr>
              <a:t> and maps this tuple to one of the </a:t>
            </a:r>
            <a:r>
              <a:rPr lang="en-US" i="1" dirty="0">
                <a:latin typeface="Helvetica" charset="0"/>
              </a:rPr>
              <a:t>n</a:t>
            </a:r>
            <a:r>
              <a:rPr lang="en-US" dirty="0">
                <a:latin typeface="Helvetica" charset="0"/>
              </a:rPr>
              <a:t> nodes.</a:t>
            </a:r>
          </a:p>
          <a:p>
            <a:r>
              <a:rPr lang="en-US" dirty="0">
                <a:latin typeface="Helvetica" charset="0"/>
              </a:rPr>
              <a:t>As tuples of relation </a:t>
            </a:r>
            <a:r>
              <a:rPr lang="en-US" i="1" dirty="0">
                <a:latin typeface="Helvetica" charset="0"/>
              </a:rPr>
              <a:t>s</a:t>
            </a:r>
            <a:r>
              <a:rPr lang="en-US" dirty="0">
                <a:latin typeface="Helvetica" charset="0"/>
              </a:rPr>
              <a:t> are received at the destination nodes, they are partitioned further using another hash function, </a:t>
            </a:r>
            <a:r>
              <a:rPr lang="en-US" i="1" dirty="0">
                <a:latin typeface="Helvetica" charset="0"/>
              </a:rPr>
              <a:t>h</a:t>
            </a:r>
            <a:r>
              <a:rPr lang="en-US" baseline="-25000" dirty="0">
                <a:latin typeface="Helvetica" charset="0"/>
              </a:rPr>
              <a:t>2</a:t>
            </a:r>
            <a:r>
              <a:rPr lang="en-US" dirty="0">
                <a:latin typeface="Helvetica" charset="0"/>
              </a:rPr>
              <a:t>, which is used to compute the hash-join locally.</a:t>
            </a:r>
          </a:p>
          <a:p>
            <a:r>
              <a:rPr lang="en-US" dirty="0">
                <a:latin typeface="Helvetica" charset="0"/>
              </a:rPr>
              <a:t>Repeat above for each </a:t>
            </a:r>
            <a:r>
              <a:rPr lang="en-US" dirty="0" smtClean="0">
                <a:latin typeface="Helvetica" charset="0"/>
              </a:rPr>
              <a:t>tuple </a:t>
            </a:r>
            <a:r>
              <a:rPr lang="en-US" dirty="0">
                <a:latin typeface="Helvetica" charset="0"/>
              </a:rPr>
              <a:t>in </a:t>
            </a:r>
            <a:r>
              <a:rPr lang="en-US" i="1" dirty="0">
                <a:latin typeface="Helvetica" charset="0"/>
              </a:rPr>
              <a:t>r</a:t>
            </a:r>
            <a:r>
              <a:rPr lang="en-US" dirty="0">
                <a:latin typeface="Helvetica" charset="0"/>
              </a:rPr>
              <a:t>.</a:t>
            </a:r>
            <a:endParaRPr lang="en-US" dirty="0">
              <a:latin typeface="Helvetica" charset="0"/>
              <a:ea typeface="ＭＳ Ｐゴシック" charset="0"/>
            </a:endParaRPr>
          </a:p>
          <a:p>
            <a:r>
              <a:rPr lang="en-US" dirty="0">
                <a:latin typeface="Helvetica" charset="0"/>
              </a:rPr>
              <a:t>Each node </a:t>
            </a:r>
            <a:r>
              <a:rPr lang="en-US" i="1" dirty="0">
                <a:latin typeface="Helvetica" charset="0"/>
              </a:rPr>
              <a:t>N</a:t>
            </a:r>
            <a:r>
              <a:rPr lang="en-US" i="1" baseline="-25000" dirty="0">
                <a:latin typeface="Helvetica" charset="0"/>
              </a:rPr>
              <a:t>i</a:t>
            </a:r>
            <a:r>
              <a:rPr lang="en-US" dirty="0">
                <a:latin typeface="Helvetica" charset="0"/>
              </a:rPr>
              <a:t> executes the build and probe phases of the hash-join algorithm on the local partitions </a:t>
            </a:r>
            <a:r>
              <a:rPr lang="en-US" i="1" dirty="0" err="1">
                <a:latin typeface="Helvetica" charset="0"/>
              </a:rPr>
              <a:t>r</a:t>
            </a:r>
            <a:r>
              <a:rPr lang="en-US" i="1" baseline="-25000" dirty="0" err="1">
                <a:latin typeface="Helvetica" charset="0"/>
              </a:rPr>
              <a:t>i</a:t>
            </a:r>
            <a:r>
              <a:rPr lang="en-US" i="1" dirty="0">
                <a:latin typeface="Helvetica" charset="0"/>
              </a:rPr>
              <a:t> </a:t>
            </a:r>
            <a:r>
              <a:rPr lang="en-US" dirty="0">
                <a:latin typeface="Helvetica" charset="0"/>
              </a:rPr>
              <a:t>and </a:t>
            </a:r>
            <a:r>
              <a:rPr lang="en-US" i="1" dirty="0" err="1">
                <a:latin typeface="Helvetica" charset="0"/>
              </a:rPr>
              <a:t>s</a:t>
            </a:r>
            <a:r>
              <a:rPr lang="en-US" i="1" baseline="-25000" dirty="0" err="1">
                <a:latin typeface="Helvetica" charset="0"/>
              </a:rPr>
              <a:t>i</a:t>
            </a:r>
            <a:r>
              <a:rPr lang="en-US" dirty="0">
                <a:latin typeface="Helvetica" charset="0"/>
              </a:rPr>
              <a:t> of  </a:t>
            </a:r>
            <a:r>
              <a:rPr lang="en-US" i="1" dirty="0">
                <a:latin typeface="Helvetica" charset="0"/>
              </a:rPr>
              <a:t>r</a:t>
            </a:r>
            <a:r>
              <a:rPr lang="en-US" dirty="0">
                <a:latin typeface="Helvetica" charset="0"/>
              </a:rPr>
              <a:t> and </a:t>
            </a:r>
            <a:r>
              <a:rPr lang="en-US" i="1" dirty="0">
                <a:latin typeface="Helvetica" charset="0"/>
              </a:rPr>
              <a:t>s</a:t>
            </a:r>
            <a:r>
              <a:rPr lang="en-US" dirty="0">
                <a:latin typeface="Helvetica" charset="0"/>
              </a:rPr>
              <a:t> to produce a partition of the final result of the hash-join.</a:t>
            </a:r>
          </a:p>
          <a:p>
            <a:r>
              <a:rPr lang="en-US" dirty="0">
                <a:latin typeface="Helvetica" charset="0"/>
              </a:rPr>
              <a:t>Note: Hash-join optimizations can be applied to the parallel case</a:t>
            </a:r>
          </a:p>
          <a:p>
            <a:pPr lvl="1"/>
            <a:r>
              <a:rPr lang="en-US" dirty="0">
                <a:latin typeface="Helvetica" charset="0"/>
                <a:ea typeface="ＭＳ Ｐゴシック" charset="0"/>
              </a:rPr>
              <a:t> e.g., the hybrid hash-join algorithm can be used to cache some of the incoming tuples in memory and avoid the cost of writing them and reading them back in.</a:t>
            </a:r>
          </a:p>
          <a:p>
            <a:endParaRPr lang="en-US" dirty="0">
              <a:latin typeface="Helvetica" charset="0"/>
            </a:endParaRPr>
          </a:p>
          <a:p>
            <a:endParaRPr lang="en-US" dirty="0"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9182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latin typeface="Helvetica" charset="0"/>
              </a:rPr>
              <a:t>Fragment-and-Replicate Joins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7E69C-3470-4CBF-ABE8-B3412BAB23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1069" y="1249800"/>
            <a:ext cx="7621048" cy="535617"/>
          </a:xfrm>
        </p:spPr>
        <p:txBody>
          <a:bodyPr/>
          <a:lstStyle/>
          <a:p>
            <a:pPr marL="0" indent="0">
              <a:buNone/>
            </a:pPr>
            <a:r>
              <a:rPr lang="en-IN" b="1" dirty="0"/>
              <a:t>Asymmetric  </a:t>
            </a:r>
            <a:r>
              <a:rPr lang="en-IN" b="1" dirty="0" smtClean="0"/>
              <a:t>and  Symmetric </a:t>
            </a:r>
            <a:r>
              <a:rPr lang="en-IN" b="1" dirty="0"/>
              <a:t>Fragment-and-Replicate Joins</a:t>
            </a:r>
          </a:p>
        </p:txBody>
      </p:sp>
      <p:pic>
        <p:nvPicPr>
          <p:cNvPr id="2" name="Picture 1" descr="23_03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2" b="10114"/>
          <a:stretch/>
        </p:blipFill>
        <p:spPr>
          <a:xfrm>
            <a:off x="2280209" y="1713051"/>
            <a:ext cx="5427319" cy="3988066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Fragment-and-Replicate Join</a:t>
            </a:r>
          </a:p>
        </p:txBody>
      </p:sp>
      <p:sp>
        <p:nvSpPr>
          <p:cNvPr id="66562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102497"/>
            <a:ext cx="7067711" cy="3897766"/>
          </a:xfrm>
        </p:spPr>
        <p:txBody>
          <a:bodyPr/>
          <a:lstStyle/>
          <a:p>
            <a:r>
              <a:rPr lang="en-US" dirty="0"/>
              <a:t>Partitioning not possible for some join conditions 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.g</a:t>
            </a:r>
            <a:r>
              <a:rPr lang="en-US" dirty="0"/>
              <a:t>., non-equijoin conditions, such as </a:t>
            </a:r>
            <a:r>
              <a:rPr lang="en-US" dirty="0" err="1"/>
              <a:t>r.A</a:t>
            </a:r>
            <a:r>
              <a:rPr lang="en-US" dirty="0"/>
              <a:t> &gt; </a:t>
            </a:r>
            <a:r>
              <a:rPr lang="en-US" dirty="0" err="1"/>
              <a:t>s.B</a:t>
            </a:r>
            <a:r>
              <a:rPr lang="en-US" dirty="0"/>
              <a:t>.</a:t>
            </a:r>
          </a:p>
          <a:p>
            <a:r>
              <a:rPr lang="en-US" dirty="0"/>
              <a:t>For joins were partitioning is not applicable, parallelization  can be accomplished by </a:t>
            </a:r>
            <a:r>
              <a:rPr lang="en-US" b="1" dirty="0">
                <a:solidFill>
                  <a:srgbClr val="002060"/>
                </a:solidFill>
              </a:rPr>
              <a:t>fragment and replicate technique</a:t>
            </a:r>
          </a:p>
          <a:p>
            <a:r>
              <a:rPr lang="en-US" dirty="0"/>
              <a:t>Special case – </a:t>
            </a:r>
            <a:r>
              <a:rPr lang="en-US" b="1" dirty="0">
                <a:solidFill>
                  <a:srgbClr val="002060"/>
                </a:solidFill>
              </a:rPr>
              <a:t>asymmetric fragment-and-replicate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One of the relations, say r, is partitioned; any partitioning technique can be used.</a:t>
            </a:r>
          </a:p>
          <a:p>
            <a:pPr lvl="1"/>
            <a:r>
              <a:rPr lang="en-US" dirty="0"/>
              <a:t>The other relation, s, is replicated across all the processors.</a:t>
            </a:r>
          </a:p>
          <a:p>
            <a:pPr lvl="1"/>
            <a:r>
              <a:rPr lang="en-US" dirty="0"/>
              <a:t>Node Ni then locally computes the join of </a:t>
            </a:r>
            <a:r>
              <a:rPr lang="en-US" dirty="0" err="1"/>
              <a:t>ri</a:t>
            </a:r>
            <a:r>
              <a:rPr lang="en-US" dirty="0"/>
              <a:t> with all of s using any join technique.</a:t>
            </a:r>
          </a:p>
          <a:p>
            <a:pPr lvl="1"/>
            <a:r>
              <a:rPr lang="en-US" dirty="0"/>
              <a:t>Also referred to as </a:t>
            </a:r>
            <a:r>
              <a:rPr lang="en-US" b="1" dirty="0">
                <a:solidFill>
                  <a:srgbClr val="002060"/>
                </a:solidFill>
              </a:rPr>
              <a:t>broadcast join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Helvetica" charset="0"/>
              </a:rPr>
              <a:t>Fragment-and-Replicate Join (Cont.)</a:t>
            </a:r>
          </a:p>
        </p:txBody>
      </p:sp>
      <p:sp>
        <p:nvSpPr>
          <p:cNvPr id="72706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102497"/>
            <a:ext cx="7241331" cy="4661695"/>
          </a:xfrm>
        </p:spPr>
        <p:txBody>
          <a:bodyPr/>
          <a:lstStyle/>
          <a:p>
            <a:r>
              <a:rPr lang="en-US" dirty="0">
                <a:latin typeface="Helvetica" charset="0"/>
              </a:rPr>
              <a:t>Both versions of fragment-and-replicate work with any join condition, since every tuple in</a:t>
            </a:r>
            <a:r>
              <a:rPr lang="en-US" i="1" dirty="0">
                <a:latin typeface="Helvetica" charset="0"/>
              </a:rPr>
              <a:t> r</a:t>
            </a:r>
            <a:r>
              <a:rPr lang="en-US" dirty="0">
                <a:latin typeface="Helvetica" charset="0"/>
              </a:rPr>
              <a:t> can be tested with every tuple in </a:t>
            </a:r>
            <a:r>
              <a:rPr lang="en-US" i="1" dirty="0">
                <a:latin typeface="Helvetica" charset="0"/>
              </a:rPr>
              <a:t>s</a:t>
            </a:r>
            <a:r>
              <a:rPr lang="en-US" dirty="0">
                <a:latin typeface="Helvetica" charset="0"/>
              </a:rPr>
              <a:t>.</a:t>
            </a:r>
          </a:p>
          <a:p>
            <a:r>
              <a:rPr lang="en-US" dirty="0">
                <a:latin typeface="Helvetica" charset="0"/>
              </a:rPr>
              <a:t>Usually has a higher cost than partitioning, since one of the relations (for asymmetric fragment-and-replicate) or both relations (for general fragment-and-replicate) have to be replicated.</a:t>
            </a:r>
          </a:p>
          <a:p>
            <a:r>
              <a:rPr lang="en-US" dirty="0">
                <a:latin typeface="Helvetica" charset="0"/>
              </a:rPr>
              <a:t>Sometimes asymmetric fragment-and-replicate is preferable even though partitioning could be used.</a:t>
            </a:r>
          </a:p>
          <a:p>
            <a:pPr lvl="1"/>
            <a:r>
              <a:rPr lang="en-US" dirty="0">
                <a:latin typeface="Helvetica" charset="0"/>
                <a:ea typeface="ＭＳ Ｐゴシック" charset="0"/>
              </a:rPr>
              <a:t>E.g., if </a:t>
            </a:r>
            <a:r>
              <a:rPr lang="en-US" i="1" dirty="0">
                <a:latin typeface="Helvetica" charset="0"/>
                <a:ea typeface="ＭＳ Ｐゴシック" charset="0"/>
              </a:rPr>
              <a:t>s</a:t>
            </a:r>
            <a:r>
              <a:rPr lang="en-US" dirty="0">
                <a:latin typeface="Helvetica" charset="0"/>
                <a:ea typeface="ＭＳ Ｐゴシック" charset="0"/>
              </a:rPr>
              <a:t> is small and </a:t>
            </a:r>
            <a:r>
              <a:rPr lang="en-US" i="1" dirty="0">
                <a:latin typeface="Helvetica" charset="0"/>
                <a:ea typeface="ＭＳ Ｐゴシック" charset="0"/>
              </a:rPr>
              <a:t>r</a:t>
            </a:r>
            <a:r>
              <a:rPr lang="en-US" dirty="0">
                <a:latin typeface="Helvetica" charset="0"/>
                <a:ea typeface="ＭＳ Ｐゴシック" charset="0"/>
              </a:rPr>
              <a:t> is large, and </a:t>
            </a:r>
            <a:r>
              <a:rPr lang="en-US" i="1" dirty="0">
                <a:latin typeface="Helvetica" charset="0"/>
                <a:ea typeface="ＭＳ Ｐゴシック" charset="0"/>
              </a:rPr>
              <a:t>r </a:t>
            </a:r>
            <a:r>
              <a:rPr lang="en-US" dirty="0">
                <a:latin typeface="Helvetica" charset="0"/>
                <a:ea typeface="ＭＳ Ｐゴシック" charset="0"/>
              </a:rPr>
              <a:t>is already partitioned, it may be cheaper to replicate </a:t>
            </a:r>
            <a:r>
              <a:rPr lang="en-US" i="1" dirty="0">
                <a:latin typeface="Helvetica" charset="0"/>
                <a:ea typeface="ＭＳ Ｐゴシック" charset="0"/>
              </a:rPr>
              <a:t>s</a:t>
            </a:r>
            <a:r>
              <a:rPr lang="en-US" dirty="0">
                <a:latin typeface="Helvetica" charset="0"/>
                <a:ea typeface="ＭＳ Ｐゴシック" charset="0"/>
              </a:rPr>
              <a:t> across all nodes, rather than repartition </a:t>
            </a:r>
            <a:r>
              <a:rPr lang="en-US" i="1" dirty="0">
                <a:latin typeface="Helvetica" charset="0"/>
                <a:ea typeface="ＭＳ Ｐゴシック" charset="0"/>
              </a:rPr>
              <a:t>r</a:t>
            </a:r>
            <a:r>
              <a:rPr lang="en-US" dirty="0">
                <a:latin typeface="Helvetica" charset="0"/>
                <a:ea typeface="ＭＳ Ｐゴシック" charset="0"/>
              </a:rPr>
              <a:t> and </a:t>
            </a:r>
            <a:r>
              <a:rPr lang="en-US" i="1" dirty="0">
                <a:latin typeface="Helvetica" charset="0"/>
                <a:ea typeface="ＭＳ Ｐゴシック" charset="0"/>
              </a:rPr>
              <a:t>s</a:t>
            </a:r>
            <a:r>
              <a:rPr lang="en-US" dirty="0">
                <a:latin typeface="Helvetica" charset="0"/>
                <a:ea typeface="ＭＳ Ｐゴシック" charset="0"/>
              </a:rPr>
              <a:t> on the join attributes.</a:t>
            </a:r>
          </a:p>
          <a:p>
            <a:r>
              <a:rPr lang="en-US" dirty="0"/>
              <a:t>Question: how do you implement left outer join using above join techniques?</a:t>
            </a:r>
          </a:p>
          <a:p>
            <a:endParaRPr lang="en-US" dirty="0">
              <a:latin typeface="Helvetica" charset="0"/>
            </a:endParaRPr>
          </a:p>
          <a:p>
            <a:endParaRPr lang="en-US" dirty="0">
              <a:latin typeface="Helvetica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Skew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349" y="1102497"/>
            <a:ext cx="7595476" cy="5367972"/>
          </a:xfrm>
        </p:spPr>
        <p:txBody>
          <a:bodyPr/>
          <a:lstStyle/>
          <a:p>
            <a:r>
              <a:rPr lang="en-US" dirty="0"/>
              <a:t>Skew can significantly slow down parallel join</a:t>
            </a:r>
          </a:p>
          <a:p>
            <a:r>
              <a:rPr lang="en-US" b="1" dirty="0">
                <a:solidFill>
                  <a:srgbClr val="002060"/>
                </a:solidFill>
              </a:rPr>
              <a:t>Join skew avoidance</a:t>
            </a:r>
          </a:p>
          <a:p>
            <a:pPr lvl="1"/>
            <a:r>
              <a:rPr lang="en-US" dirty="0"/>
              <a:t>Balanced partitioning vector</a:t>
            </a:r>
          </a:p>
          <a:p>
            <a:pPr lvl="1"/>
            <a:r>
              <a:rPr lang="en-US" dirty="0"/>
              <a:t>Virtual node partitioning</a:t>
            </a:r>
          </a:p>
          <a:p>
            <a:r>
              <a:rPr lang="en-US" b="1" dirty="0">
                <a:solidFill>
                  <a:srgbClr val="002060"/>
                </a:solidFill>
              </a:rPr>
              <a:t>Dynamic handling of join skew</a:t>
            </a:r>
          </a:p>
          <a:p>
            <a:pPr lvl="1"/>
            <a:r>
              <a:rPr lang="en-US" dirty="0"/>
              <a:t>Detect overloaded physical nodes</a:t>
            </a:r>
          </a:p>
          <a:p>
            <a:pPr lvl="1"/>
            <a:r>
              <a:rPr lang="en-US" dirty="0"/>
              <a:t>If a physical node has no remaining work, take on a waiting task (virtual node) currently assigned to a different physical node that is overloaded</a:t>
            </a:r>
          </a:p>
          <a:p>
            <a:pPr lvl="1"/>
            <a:r>
              <a:rPr lang="en-US" dirty="0"/>
              <a:t>Example of </a:t>
            </a:r>
            <a:r>
              <a:rPr lang="en-US" b="1" dirty="0">
                <a:solidFill>
                  <a:srgbClr val="002060"/>
                </a:solidFill>
              </a:rPr>
              <a:t>work stealing</a:t>
            </a:r>
          </a:p>
          <a:p>
            <a:pPr lvl="2"/>
            <a:r>
              <a:rPr lang="en-US" dirty="0"/>
              <a:t>Cheaper to implement in shared memory system, but can be used even in shared nothing/shared disk system</a:t>
            </a:r>
          </a:p>
        </p:txBody>
      </p:sp>
    </p:spTree>
    <p:extLst>
      <p:ext uri="{BB962C8B-B14F-4D97-AF65-F5344CB8AC3E}">
        <p14:creationId xmlns:p14="http://schemas.microsoft.com/office/powerpoint/2010/main" val="34784070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Helvetica" charset="0"/>
                <a:ea typeface="MS Mincho" charset="0"/>
                <a:cs typeface="MS Mincho" charset="0"/>
              </a:rPr>
              <a:t>Other Relational Operations</a:t>
            </a:r>
          </a:p>
        </p:txBody>
      </p:sp>
      <p:sp>
        <p:nvSpPr>
          <p:cNvPr id="80898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102497"/>
            <a:ext cx="7545140" cy="5367972"/>
          </a:xfrm>
        </p:spPr>
        <p:txBody>
          <a:bodyPr/>
          <a:lstStyle/>
          <a:p>
            <a:pPr>
              <a:buFont typeface="Monotype Sorts" charset="0"/>
              <a:buNone/>
            </a:pPr>
            <a:r>
              <a:rPr lang="en-US" b="1" dirty="0">
                <a:latin typeface="Helvetica" charset="0"/>
                <a:ea typeface="MS Mincho" charset="0"/>
                <a:cs typeface="MS Mincho" charset="0"/>
              </a:rPr>
              <a:t>Selection</a:t>
            </a:r>
            <a:r>
              <a:rPr lang="en-US" dirty="0">
                <a:latin typeface="Helvetica" charset="0"/>
                <a:ea typeface="MS Mincho" charset="0"/>
                <a:cs typeface="MS Mincho" charset="0"/>
              </a:rPr>
              <a:t> </a:t>
            </a:r>
            <a:r>
              <a:rPr lang="en-US" dirty="0">
                <a:latin typeface="Helvetica" charset="0"/>
                <a:ea typeface="MS Mincho" charset="0"/>
                <a:cs typeface="MS Mincho" charset="0"/>
                <a:sym typeface="Symbol" charset="0"/>
              </a:rPr>
              <a:t></a:t>
            </a:r>
            <a:r>
              <a:rPr lang="en-US" baseline="-25000" dirty="0">
                <a:latin typeface="Helvetica" charset="0"/>
                <a:ea typeface="MS Mincho" charset="0"/>
                <a:cs typeface="MS Mincho" charset="0"/>
                <a:sym typeface="Symbol" charset="0"/>
              </a:rPr>
              <a:t></a:t>
            </a:r>
            <a:r>
              <a:rPr lang="en-US" dirty="0">
                <a:latin typeface="Helvetica" charset="0"/>
                <a:ea typeface="MS Mincho" charset="0"/>
                <a:cs typeface="MS Mincho" charset="0"/>
                <a:sym typeface="Symbol" charset="0"/>
              </a:rPr>
              <a:t>(r)</a:t>
            </a:r>
            <a:endParaRPr lang="en-US" dirty="0">
              <a:latin typeface="Helvetica" charset="0"/>
              <a:ea typeface="MS Mincho" charset="0"/>
              <a:cs typeface="MS Mincho" charset="0"/>
            </a:endParaRPr>
          </a:p>
          <a:p>
            <a:r>
              <a:rPr lang="en-US" dirty="0">
                <a:latin typeface="Helvetica" charset="0"/>
                <a:ea typeface="MS Mincho" charset="0"/>
                <a:cs typeface="MS Mincho" charset="0"/>
              </a:rPr>
              <a:t>If </a:t>
            </a:r>
            <a:r>
              <a:rPr lang="en-US" dirty="0">
                <a:latin typeface="Helvetica" charset="0"/>
                <a:ea typeface="MS Mincho" charset="0"/>
                <a:cs typeface="MS Mincho" charset="0"/>
                <a:sym typeface="Symbol" charset="0"/>
              </a:rPr>
              <a:t> </a:t>
            </a:r>
            <a:r>
              <a:rPr lang="en-US" dirty="0">
                <a:latin typeface="Helvetica" charset="0"/>
                <a:ea typeface="MS Mincho" charset="0"/>
                <a:cs typeface="MS Mincho" charset="0"/>
              </a:rPr>
              <a:t>is of the form </a:t>
            </a:r>
            <a:r>
              <a:rPr lang="en-US" dirty="0" err="1">
                <a:latin typeface="Helvetica" charset="0"/>
                <a:ea typeface="MS Mincho" charset="0"/>
                <a:cs typeface="MS Mincho" charset="0"/>
              </a:rPr>
              <a:t>a</a:t>
            </a:r>
            <a:r>
              <a:rPr lang="en-US" baseline="-25000" dirty="0" err="1">
                <a:latin typeface="Helvetica" charset="0"/>
                <a:ea typeface="MS Mincho" charset="0"/>
                <a:cs typeface="MS Mincho" charset="0"/>
              </a:rPr>
              <a:t>i</a:t>
            </a:r>
            <a:r>
              <a:rPr lang="en-US" baseline="-25000" dirty="0">
                <a:latin typeface="Helvetica" charset="0"/>
                <a:ea typeface="MS Mincho" charset="0"/>
                <a:cs typeface="MS Mincho" charset="0"/>
              </a:rPr>
              <a:t> </a:t>
            </a:r>
            <a:r>
              <a:rPr lang="en-US" dirty="0">
                <a:latin typeface="Helvetica" charset="0"/>
                <a:ea typeface="MS Mincho" charset="0"/>
                <a:cs typeface="MS Mincho" charset="0"/>
              </a:rPr>
              <a:t>= v, where </a:t>
            </a:r>
            <a:r>
              <a:rPr lang="en-US" dirty="0" err="1">
                <a:latin typeface="Helvetica" charset="0"/>
                <a:ea typeface="MS Mincho" charset="0"/>
                <a:cs typeface="MS Mincho" charset="0"/>
              </a:rPr>
              <a:t>a</a:t>
            </a:r>
            <a:r>
              <a:rPr lang="en-US" baseline="-25000" dirty="0" err="1">
                <a:latin typeface="Helvetica" charset="0"/>
                <a:ea typeface="MS Mincho" charset="0"/>
                <a:cs typeface="MS Mincho" charset="0"/>
              </a:rPr>
              <a:t>i</a:t>
            </a:r>
            <a:r>
              <a:rPr lang="en-US" dirty="0">
                <a:latin typeface="Helvetica" charset="0"/>
                <a:ea typeface="MS Mincho" charset="0"/>
                <a:cs typeface="MS Mincho" charset="0"/>
              </a:rPr>
              <a:t> is an attribute and v a value.</a:t>
            </a:r>
          </a:p>
          <a:p>
            <a:pPr lvl="1"/>
            <a:r>
              <a:rPr lang="en-US" dirty="0">
                <a:latin typeface="Helvetica" charset="0"/>
                <a:ea typeface="MS Mincho" charset="0"/>
                <a:cs typeface="MS Mincho" charset="0"/>
              </a:rPr>
              <a:t>If r is partitioned on </a:t>
            </a:r>
            <a:r>
              <a:rPr lang="en-US" dirty="0" err="1">
                <a:latin typeface="Helvetica" charset="0"/>
                <a:ea typeface="MS Mincho" charset="0"/>
                <a:cs typeface="MS Mincho" charset="0"/>
              </a:rPr>
              <a:t>a</a:t>
            </a:r>
            <a:r>
              <a:rPr lang="en-US" baseline="-25000" dirty="0" err="1">
                <a:latin typeface="Helvetica" charset="0"/>
                <a:ea typeface="MS Mincho" charset="0"/>
                <a:cs typeface="MS Mincho" charset="0"/>
              </a:rPr>
              <a:t>i</a:t>
            </a:r>
            <a:r>
              <a:rPr lang="en-US" dirty="0">
                <a:latin typeface="Helvetica" charset="0"/>
                <a:ea typeface="MS Mincho" charset="0"/>
                <a:cs typeface="MS Mincho" charset="0"/>
              </a:rPr>
              <a:t> the selection is performed at a single node.</a:t>
            </a:r>
          </a:p>
          <a:p>
            <a:r>
              <a:rPr lang="en-US" dirty="0">
                <a:latin typeface="Helvetica" charset="0"/>
                <a:ea typeface="MS Mincho" charset="0"/>
                <a:cs typeface="MS Mincho" charset="0"/>
              </a:rPr>
              <a:t>If </a:t>
            </a:r>
            <a:r>
              <a:rPr lang="en-US" dirty="0">
                <a:latin typeface="Helvetica" charset="0"/>
                <a:ea typeface="MS Mincho" charset="0"/>
                <a:cs typeface="MS Mincho" charset="0"/>
                <a:sym typeface="Symbol" charset="0"/>
              </a:rPr>
              <a:t></a:t>
            </a:r>
            <a:r>
              <a:rPr lang="en-US" dirty="0">
                <a:latin typeface="Helvetica" charset="0"/>
                <a:ea typeface="MS Mincho" charset="0"/>
                <a:cs typeface="MS Mincho" charset="0"/>
              </a:rPr>
              <a:t> is of the form l &lt;= </a:t>
            </a:r>
            <a:r>
              <a:rPr lang="en-US" dirty="0" err="1">
                <a:latin typeface="Helvetica" charset="0"/>
                <a:ea typeface="MS Mincho" charset="0"/>
                <a:cs typeface="MS Mincho" charset="0"/>
              </a:rPr>
              <a:t>a</a:t>
            </a:r>
            <a:r>
              <a:rPr lang="en-US" baseline="-25000" dirty="0" err="1">
                <a:latin typeface="Helvetica" charset="0"/>
                <a:ea typeface="MS Mincho" charset="0"/>
                <a:cs typeface="MS Mincho" charset="0"/>
              </a:rPr>
              <a:t>i</a:t>
            </a:r>
            <a:r>
              <a:rPr lang="en-US" dirty="0">
                <a:latin typeface="Helvetica" charset="0"/>
                <a:ea typeface="MS Mincho" charset="0"/>
                <a:cs typeface="MS Mincho" charset="0"/>
              </a:rPr>
              <a:t> &lt;= u  (i.e., </a:t>
            </a:r>
            <a:r>
              <a:rPr lang="en-US" dirty="0">
                <a:latin typeface="Helvetica" charset="0"/>
                <a:ea typeface="MS Mincho" charset="0"/>
                <a:cs typeface="MS Mincho" charset="0"/>
                <a:sym typeface="Symbol" charset="0"/>
              </a:rPr>
              <a:t></a:t>
            </a:r>
            <a:r>
              <a:rPr lang="en-US" dirty="0">
                <a:latin typeface="Helvetica" charset="0"/>
                <a:ea typeface="MS Mincho" charset="0"/>
                <a:cs typeface="MS Mincho" charset="0"/>
              </a:rPr>
              <a:t> is a range selection) and the relation has been range-partitioned on </a:t>
            </a:r>
            <a:r>
              <a:rPr lang="en-US" dirty="0" err="1">
                <a:latin typeface="Helvetica" charset="0"/>
                <a:ea typeface="MS Mincho" charset="0"/>
                <a:cs typeface="MS Mincho" charset="0"/>
              </a:rPr>
              <a:t>a</a:t>
            </a:r>
            <a:r>
              <a:rPr lang="en-US" baseline="-25000" dirty="0" err="1">
                <a:latin typeface="Helvetica" charset="0"/>
                <a:ea typeface="MS Mincho" charset="0"/>
                <a:cs typeface="MS Mincho" charset="0"/>
              </a:rPr>
              <a:t>i</a:t>
            </a:r>
            <a:endParaRPr lang="en-US" dirty="0">
              <a:latin typeface="Helvetica" charset="0"/>
              <a:ea typeface="MS Mincho" charset="0"/>
              <a:cs typeface="MS Mincho" charset="0"/>
            </a:endParaRPr>
          </a:p>
          <a:p>
            <a:pPr lvl="1"/>
            <a:r>
              <a:rPr lang="en-US" dirty="0">
                <a:latin typeface="Helvetica" charset="0"/>
                <a:ea typeface="MS Mincho" charset="0"/>
                <a:cs typeface="MS Mincho" charset="0"/>
              </a:rPr>
              <a:t>Selection is performed at each node whose partition overlaps with the specified range of values.</a:t>
            </a:r>
          </a:p>
          <a:p>
            <a:r>
              <a:rPr lang="en-US" dirty="0">
                <a:latin typeface="Helvetica" charset="0"/>
                <a:ea typeface="MS Mincho" charset="0"/>
                <a:cs typeface="MS Mincho" charset="0"/>
              </a:rPr>
              <a:t>In all other cases: the selection is performed in parallel at all the nodes.</a:t>
            </a:r>
            <a:br>
              <a:rPr lang="en-US" dirty="0">
                <a:latin typeface="Helvetica" charset="0"/>
                <a:ea typeface="MS Mincho" charset="0"/>
                <a:cs typeface="MS Mincho" charset="0"/>
              </a:rPr>
            </a:br>
            <a:endParaRPr lang="en-US" dirty="0">
              <a:latin typeface="Helvetica" charset="0"/>
              <a:ea typeface="MS Mincho" charset="0"/>
              <a:cs typeface="MS Mincho" charset="0"/>
            </a:endParaRPr>
          </a:p>
          <a:p>
            <a:endParaRPr lang="en-US" dirty="0">
              <a:latin typeface="Helvetica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117474"/>
            <a:ext cx="8077200" cy="1036955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Helvetica" charset="0"/>
              </a:rPr>
              <a:t>Chapter 22: Parallel And Distributed Query Processing</a:t>
            </a:r>
          </a:p>
        </p:txBody>
      </p:sp>
      <p:sp>
        <p:nvSpPr>
          <p:cNvPr id="17410" name="Rectangle 3"/>
          <p:cNvSpPr>
            <a:spLocks noGrp="1" noChangeArrowheads="1"/>
          </p:cNvSpPr>
          <p:nvPr>
            <p:ph idx="1"/>
          </p:nvPr>
        </p:nvSpPr>
        <p:spPr>
          <a:xfrm>
            <a:off x="768348" y="1383029"/>
            <a:ext cx="6026735" cy="5087439"/>
          </a:xfrm>
        </p:spPr>
        <p:txBody>
          <a:bodyPr/>
          <a:lstStyle/>
          <a:p>
            <a:r>
              <a:rPr lang="en-US" dirty="0">
                <a:latin typeface="Helvetica" charset="0"/>
              </a:rPr>
              <a:t>Overview</a:t>
            </a:r>
          </a:p>
          <a:p>
            <a:r>
              <a:rPr lang="en-US" dirty="0">
                <a:latin typeface="Helvetica" charset="0"/>
              </a:rPr>
              <a:t>Parallel Sort</a:t>
            </a:r>
          </a:p>
          <a:p>
            <a:r>
              <a:rPr lang="en-US" dirty="0">
                <a:latin typeface="Helvetica" charset="0"/>
              </a:rPr>
              <a:t>Parallel Join</a:t>
            </a:r>
          </a:p>
          <a:p>
            <a:r>
              <a:rPr lang="en-US" dirty="0">
                <a:latin typeface="Helvetica" charset="0"/>
              </a:rPr>
              <a:t>Other Operations</a:t>
            </a:r>
          </a:p>
          <a:p>
            <a:r>
              <a:rPr lang="en-US" dirty="0">
                <a:latin typeface="Helvetica" charset="0"/>
              </a:rPr>
              <a:t>Parallel Evaluation of Query Plans</a:t>
            </a:r>
          </a:p>
          <a:p>
            <a:r>
              <a:rPr lang="en-US" dirty="0">
                <a:latin typeface="Helvetica" charset="0"/>
              </a:rPr>
              <a:t>Query Processing on Shared Memory</a:t>
            </a:r>
          </a:p>
          <a:p>
            <a:r>
              <a:rPr lang="en-US" dirty="0">
                <a:latin typeface="Helvetica" charset="0"/>
              </a:rPr>
              <a:t>Query Optimization</a:t>
            </a:r>
          </a:p>
          <a:p>
            <a:r>
              <a:rPr lang="en-US" dirty="0">
                <a:latin typeface="Helvetica" charset="0"/>
              </a:rPr>
              <a:t>Distributed Query Processing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Helvetica" charset="0"/>
                <a:ea typeface="MS Mincho" charset="0"/>
                <a:cs typeface="MS Mincho" charset="0"/>
              </a:rPr>
              <a:t>Other Relational Operations (Cont.)</a:t>
            </a:r>
          </a:p>
        </p:txBody>
      </p:sp>
      <p:sp>
        <p:nvSpPr>
          <p:cNvPr id="82946" name="Rectangle 3"/>
          <p:cNvSpPr>
            <a:spLocks noGrp="1" noChangeArrowheads="1"/>
          </p:cNvSpPr>
          <p:nvPr>
            <p:ph idx="1"/>
          </p:nvPr>
        </p:nvSpPr>
        <p:spPr>
          <a:xfrm>
            <a:off x="768349" y="1102497"/>
            <a:ext cx="7612254" cy="5367972"/>
          </a:xfrm>
        </p:spPr>
        <p:txBody>
          <a:bodyPr/>
          <a:lstStyle/>
          <a:p>
            <a:r>
              <a:rPr lang="en-US" b="1" dirty="0">
                <a:latin typeface="Helvetica" charset="0"/>
                <a:ea typeface="MS Mincho" charset="0"/>
                <a:cs typeface="MS Mincho" charset="0"/>
              </a:rPr>
              <a:t>Duplicate elimination</a:t>
            </a:r>
          </a:p>
          <a:p>
            <a:pPr lvl="1"/>
            <a:r>
              <a:rPr lang="en-US" dirty="0">
                <a:latin typeface="Helvetica" charset="0"/>
                <a:ea typeface="MS Mincho" charset="0"/>
                <a:cs typeface="MS Mincho" charset="0"/>
              </a:rPr>
              <a:t>Perform by using either of the parallel sort techniques</a:t>
            </a:r>
          </a:p>
          <a:p>
            <a:pPr lvl="2"/>
            <a:r>
              <a:rPr lang="en-US" dirty="0">
                <a:latin typeface="Helvetica" charset="0"/>
                <a:ea typeface="MS Mincho" charset="0"/>
                <a:cs typeface="MS Mincho" charset="0"/>
              </a:rPr>
              <a:t> eliminate duplicates as soon as they are found during sorting.</a:t>
            </a:r>
          </a:p>
          <a:p>
            <a:pPr lvl="1"/>
            <a:r>
              <a:rPr lang="en-US" dirty="0">
                <a:latin typeface="Helvetica" charset="0"/>
                <a:ea typeface="MS Mincho" charset="0"/>
                <a:cs typeface="MS Mincho" charset="0"/>
              </a:rPr>
              <a:t>Can also partition the tuples (using either range- or hash- partitioning) and perform duplicate elimination locally at each node.</a:t>
            </a:r>
          </a:p>
          <a:p>
            <a:r>
              <a:rPr lang="en-US" b="1" dirty="0">
                <a:latin typeface="Helvetica" charset="0"/>
                <a:ea typeface="MS Mincho" charset="0"/>
                <a:cs typeface="MS Mincho" charset="0"/>
              </a:rPr>
              <a:t>Projection</a:t>
            </a:r>
          </a:p>
          <a:p>
            <a:pPr lvl="1"/>
            <a:r>
              <a:rPr lang="en-US" dirty="0">
                <a:latin typeface="Helvetica" charset="0"/>
                <a:ea typeface="MS Mincho" charset="0"/>
                <a:cs typeface="MS Mincho" charset="0"/>
              </a:rPr>
              <a:t>Projection without duplicate elimination can be performed as tuples are read from disk, in parallel.</a:t>
            </a:r>
          </a:p>
          <a:p>
            <a:pPr lvl="1"/>
            <a:r>
              <a:rPr lang="en-US" dirty="0">
                <a:latin typeface="Helvetica" charset="0"/>
                <a:ea typeface="MS Mincho" charset="0"/>
                <a:cs typeface="MS Mincho" charset="0"/>
              </a:rPr>
              <a:t>If duplicate elimination is required, any of the above duplicate elimination techniques can be used.</a:t>
            </a:r>
            <a:br>
              <a:rPr lang="en-US" dirty="0">
                <a:latin typeface="Helvetica" charset="0"/>
                <a:ea typeface="MS Mincho" charset="0"/>
                <a:cs typeface="MS Mincho" charset="0"/>
              </a:rPr>
            </a:br>
            <a:endParaRPr lang="en-US" dirty="0">
              <a:latin typeface="Helvetica" charset="0"/>
              <a:ea typeface="MS Mincho" charset="0"/>
              <a:cs typeface="MS Mincho" charset="0"/>
            </a:endParaRPr>
          </a:p>
          <a:p>
            <a:endParaRPr lang="en-US" dirty="0">
              <a:latin typeface="Helvetica" charset="0"/>
              <a:ea typeface="MS Mincho" charset="0"/>
              <a:cs typeface="MS Mincho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Helvetica" charset="0"/>
              </a:rPr>
              <a:t>Grouping/Aggregation</a:t>
            </a:r>
          </a:p>
        </p:txBody>
      </p:sp>
      <p:sp>
        <p:nvSpPr>
          <p:cNvPr id="110594" name="Rectangle 3"/>
          <p:cNvSpPr>
            <a:spLocks noGrp="1" noChangeArrowheads="1"/>
          </p:cNvSpPr>
          <p:nvPr>
            <p:ph idx="1"/>
          </p:nvPr>
        </p:nvSpPr>
        <p:spPr>
          <a:xfrm>
            <a:off x="768348" y="1102497"/>
            <a:ext cx="7587087" cy="5367972"/>
          </a:xfrm>
        </p:spPr>
        <p:txBody>
          <a:bodyPr/>
          <a:lstStyle/>
          <a:p>
            <a:r>
              <a:rPr lang="en-US" b="1" dirty="0">
                <a:latin typeface="Helvetica" charset="0"/>
                <a:ea typeface="MS Mincho" charset="0"/>
                <a:cs typeface="MS Mincho" charset="0"/>
              </a:rPr>
              <a:t>Step 1</a:t>
            </a:r>
            <a:r>
              <a:rPr lang="en-US" dirty="0">
                <a:latin typeface="Helvetica" charset="0"/>
                <a:ea typeface="MS Mincho" charset="0"/>
                <a:cs typeface="MS Mincho" charset="0"/>
              </a:rPr>
              <a:t>: Partition the relation on the grouping attributes </a:t>
            </a:r>
          </a:p>
          <a:p>
            <a:r>
              <a:rPr lang="en-US" b="1" dirty="0">
                <a:latin typeface="Helvetica" charset="0"/>
                <a:ea typeface="MS Mincho" charset="0"/>
                <a:cs typeface="MS Mincho" charset="0"/>
              </a:rPr>
              <a:t>Step 2</a:t>
            </a:r>
            <a:r>
              <a:rPr lang="en-US" dirty="0">
                <a:latin typeface="Helvetica" charset="0"/>
                <a:ea typeface="MS Mincho" charset="0"/>
                <a:cs typeface="MS Mincho" charset="0"/>
              </a:rPr>
              <a:t>: Compute the aggregate values locally at each node.</a:t>
            </a:r>
          </a:p>
          <a:p>
            <a:r>
              <a:rPr lang="en-US" b="1" dirty="0">
                <a:latin typeface="Helvetica" charset="0"/>
                <a:ea typeface="MS Mincho" charset="0"/>
                <a:cs typeface="MS Mincho" charset="0"/>
              </a:rPr>
              <a:t>Optimization: </a:t>
            </a:r>
            <a:r>
              <a:rPr lang="en-US" dirty="0">
                <a:latin typeface="Helvetica" charset="0"/>
                <a:ea typeface="MS Mincho" charset="0"/>
                <a:cs typeface="MS Mincho" charset="0"/>
              </a:rPr>
              <a:t>Can reduce cost of transferring tuples during partitioning by </a:t>
            </a:r>
            <a:r>
              <a:rPr lang="en-US" b="1" dirty="0">
                <a:solidFill>
                  <a:srgbClr val="002060"/>
                </a:solidFill>
                <a:latin typeface="Helvetica" charset="0"/>
                <a:ea typeface="MS Mincho" charset="0"/>
                <a:cs typeface="MS Mincho" charset="0"/>
              </a:rPr>
              <a:t>partial aggregation </a:t>
            </a:r>
            <a:r>
              <a:rPr lang="en-US" dirty="0">
                <a:latin typeface="Helvetica" charset="0"/>
                <a:ea typeface="MS Mincho" charset="0"/>
                <a:cs typeface="MS Mincho" charset="0"/>
              </a:rPr>
              <a:t>before partitioning</a:t>
            </a:r>
          </a:p>
          <a:p>
            <a:pPr lvl="1"/>
            <a:r>
              <a:rPr lang="en-US" dirty="0">
                <a:latin typeface="Helvetica" charset="0"/>
                <a:ea typeface="MS Mincho" charset="0"/>
                <a:cs typeface="MS Mincho" charset="0"/>
              </a:rPr>
              <a:t>For distributive aggregate</a:t>
            </a:r>
          </a:p>
          <a:p>
            <a:pPr lvl="1"/>
            <a:r>
              <a:rPr lang="en-US" dirty="0">
                <a:latin typeface="Helvetica" charset="0"/>
                <a:ea typeface="MS Mincho" charset="0"/>
                <a:cs typeface="MS Mincho" charset="0"/>
              </a:rPr>
              <a:t>Can be done as part of run generation </a:t>
            </a:r>
          </a:p>
          <a:p>
            <a:pPr lvl="1"/>
            <a:r>
              <a:rPr lang="en-US" dirty="0">
                <a:latin typeface="Helvetica" charset="0"/>
                <a:ea typeface="MS Mincho" charset="0"/>
                <a:cs typeface="MS Mincho" charset="0"/>
              </a:rPr>
              <a:t>Consider the </a:t>
            </a:r>
            <a:r>
              <a:rPr lang="en-US" b="1" dirty="0">
                <a:latin typeface="Helvetica" charset="0"/>
                <a:ea typeface="MS Mincho" charset="0"/>
                <a:cs typeface="MS Mincho" charset="0"/>
              </a:rPr>
              <a:t>sum</a:t>
            </a:r>
            <a:r>
              <a:rPr lang="en-US" dirty="0">
                <a:latin typeface="Helvetica" charset="0"/>
                <a:ea typeface="MS Mincho" charset="0"/>
                <a:cs typeface="MS Mincho" charset="0"/>
              </a:rPr>
              <a:t> aggregation operation:</a:t>
            </a:r>
          </a:p>
          <a:p>
            <a:pPr lvl="2"/>
            <a:r>
              <a:rPr lang="en-US" dirty="0">
                <a:latin typeface="Helvetica" charset="0"/>
                <a:ea typeface="MS Mincho" charset="0"/>
                <a:cs typeface="MS Mincho" charset="0"/>
              </a:rPr>
              <a:t>Perform aggregation operation at each node N</a:t>
            </a:r>
            <a:r>
              <a:rPr lang="en-US" baseline="-25000" dirty="0">
                <a:latin typeface="Helvetica" charset="0"/>
                <a:ea typeface="MS Mincho" charset="0"/>
                <a:cs typeface="MS Mincho" charset="0"/>
              </a:rPr>
              <a:t>i</a:t>
            </a:r>
            <a:r>
              <a:rPr lang="en-US" dirty="0">
                <a:latin typeface="Helvetica" charset="0"/>
                <a:ea typeface="MS Mincho" charset="0"/>
                <a:cs typeface="MS Mincho" charset="0"/>
              </a:rPr>
              <a:t> on those tuples stored its local disk</a:t>
            </a:r>
          </a:p>
          <a:p>
            <a:pPr lvl="3"/>
            <a:r>
              <a:rPr lang="en-US" dirty="0">
                <a:latin typeface="Helvetica" charset="0"/>
                <a:ea typeface="MS Mincho" charset="0"/>
                <a:cs typeface="MS Mincho" charset="0"/>
              </a:rPr>
              <a:t>results in tuples with partial sums at each node.</a:t>
            </a:r>
            <a:endParaRPr lang="en-US" dirty="0">
              <a:latin typeface="Helvetica" charset="0"/>
              <a:ea typeface="ＭＳ Ｐゴシック" charset="0"/>
              <a:cs typeface="Times New Roman" charset="0"/>
            </a:endParaRPr>
          </a:p>
          <a:p>
            <a:pPr lvl="2"/>
            <a:r>
              <a:rPr lang="en-US" dirty="0">
                <a:latin typeface="Helvetica" charset="0"/>
                <a:ea typeface="MS Mincho" charset="0"/>
                <a:cs typeface="MS Mincho" charset="0"/>
              </a:rPr>
              <a:t>Result of the local aggregation is partitioned on the grouping attributes, and the aggregation performed again at each node N</a:t>
            </a:r>
            <a:r>
              <a:rPr lang="en-US" baseline="-25000" dirty="0">
                <a:latin typeface="Helvetica" charset="0"/>
                <a:ea typeface="MS Mincho" charset="0"/>
                <a:cs typeface="MS Mincho" charset="0"/>
              </a:rPr>
              <a:t>i</a:t>
            </a:r>
            <a:r>
              <a:rPr lang="en-US" dirty="0">
                <a:latin typeface="Helvetica" charset="0"/>
                <a:ea typeface="MS Mincho" charset="0"/>
                <a:cs typeface="MS Mincho" charset="0"/>
              </a:rPr>
              <a:t> to get the final result.</a:t>
            </a:r>
            <a:endParaRPr lang="en-US" dirty="0">
              <a:latin typeface="Helvetica" charset="0"/>
              <a:ea typeface="ＭＳ Ｐゴシック" charset="0"/>
              <a:cs typeface="Times New Roman" charset="0"/>
            </a:endParaRPr>
          </a:p>
          <a:p>
            <a:pPr lvl="1"/>
            <a:r>
              <a:rPr lang="en-US" dirty="0">
                <a:latin typeface="Helvetica" charset="0"/>
                <a:ea typeface="MS Mincho" charset="0"/>
                <a:cs typeface="MS Mincho" charset="0"/>
              </a:rPr>
              <a:t>Fewer tuples need to be sent to other nodes during partitioning.</a:t>
            </a:r>
            <a:endParaRPr lang="en-US" dirty="0">
              <a:latin typeface="Helvetica" charset="0"/>
              <a:ea typeface="ＭＳ Ｐゴシック" charset="0"/>
              <a:cs typeface="Times New Roman" charset="0"/>
            </a:endParaRPr>
          </a:p>
          <a:p>
            <a:endParaRPr lang="en-US" dirty="0">
              <a:latin typeface="Helvetica" charset="0"/>
              <a:ea typeface="Times New Roman" charset="0"/>
              <a:cs typeface="Times New Roman" charset="0"/>
            </a:endParaRPr>
          </a:p>
          <a:p>
            <a:endParaRPr lang="en-US" baseline="-25000" dirty="0">
              <a:latin typeface="Helvetica" charset="0"/>
              <a:ea typeface="MS Mincho" charset="0"/>
              <a:cs typeface="MS Mincho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and Reduce Operations</a:t>
            </a:r>
          </a:p>
        </p:txBody>
      </p:sp>
      <p:pic>
        <p:nvPicPr>
          <p:cNvPr id="5" name="Picture 4" descr="map-reduce-schemati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708" y="1311922"/>
            <a:ext cx="6733005" cy="4084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8695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and Reduce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350" y="1102497"/>
            <a:ext cx="7754865" cy="5367972"/>
          </a:xfrm>
        </p:spPr>
        <p:txBody>
          <a:bodyPr/>
          <a:lstStyle/>
          <a:p>
            <a:r>
              <a:rPr lang="en-US" dirty="0"/>
              <a:t>Map and reduce </a:t>
            </a:r>
            <a:r>
              <a:rPr lang="en-US" b="1" dirty="0">
                <a:solidFill>
                  <a:srgbClr val="002060"/>
                </a:solidFill>
              </a:rPr>
              <a:t>workers</a:t>
            </a:r>
          </a:p>
          <a:p>
            <a:pPr lvl="1"/>
            <a:r>
              <a:rPr lang="en-US" dirty="0"/>
              <a:t>Threads/processes that execute map and reduce functions</a:t>
            </a:r>
          </a:p>
          <a:p>
            <a:r>
              <a:rPr lang="en-US" dirty="0"/>
              <a:t>Map and reduce </a:t>
            </a:r>
            <a:r>
              <a:rPr lang="en-US" b="1" dirty="0">
                <a:solidFill>
                  <a:srgbClr val="002060"/>
                </a:solidFill>
              </a:rPr>
              <a:t>tasks</a:t>
            </a:r>
          </a:p>
          <a:p>
            <a:pPr lvl="1"/>
            <a:r>
              <a:rPr lang="en-US" dirty="0"/>
              <a:t>Units of map and reduce work</a:t>
            </a:r>
          </a:p>
          <a:p>
            <a:pPr lvl="1"/>
            <a:r>
              <a:rPr lang="en-US" dirty="0"/>
              <a:t>Many more tasks than workers</a:t>
            </a:r>
          </a:p>
          <a:p>
            <a:pPr lvl="2"/>
            <a:r>
              <a:rPr lang="en-US" dirty="0"/>
              <a:t> Similar to virtual node partitioning</a:t>
            </a:r>
          </a:p>
          <a:p>
            <a:r>
              <a:rPr lang="en-US" dirty="0"/>
              <a:t>Skew handling</a:t>
            </a:r>
          </a:p>
          <a:p>
            <a:pPr lvl="1"/>
            <a:r>
              <a:rPr lang="en-US" b="1" dirty="0">
                <a:solidFill>
                  <a:srgbClr val="002060"/>
                </a:solidFill>
              </a:rPr>
              <a:t>Straggler</a:t>
            </a:r>
            <a:r>
              <a:rPr lang="en-US" b="1" dirty="0"/>
              <a:t> </a:t>
            </a:r>
            <a:r>
              <a:rPr lang="en-US" b="1" dirty="0">
                <a:solidFill>
                  <a:srgbClr val="002060"/>
                </a:solidFill>
              </a:rPr>
              <a:t>tasks</a:t>
            </a:r>
            <a:r>
              <a:rPr lang="en-US" b="1" dirty="0"/>
              <a:t> </a:t>
            </a:r>
          </a:p>
          <a:p>
            <a:pPr lvl="2"/>
            <a:r>
              <a:rPr lang="en-US" dirty="0"/>
              <a:t>Can be handled by initiating an extra copy of the task at another node</a:t>
            </a:r>
          </a:p>
          <a:p>
            <a:pPr lvl="1"/>
            <a:r>
              <a:rPr lang="en-US" dirty="0"/>
              <a:t>Partial aggregation (combiners) helps reduce skew at reduce nodes</a:t>
            </a:r>
          </a:p>
        </p:txBody>
      </p:sp>
    </p:spTree>
    <p:extLst>
      <p:ext uri="{BB962C8B-B14F-4D97-AF65-F5344CB8AC3E}">
        <p14:creationId xmlns:p14="http://schemas.microsoft.com/office/powerpoint/2010/main" val="28847374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369F0-E989-4F4E-9740-0E12922F33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1005" y="2599028"/>
            <a:ext cx="7407800" cy="757630"/>
          </a:xfrm>
        </p:spPr>
        <p:txBody>
          <a:bodyPr/>
          <a:lstStyle/>
          <a:p>
            <a:pPr marL="0" indent="0">
              <a:buNone/>
            </a:pPr>
            <a:r>
              <a:rPr lang="en-IN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</a:rPr>
              <a:t>Parallel </a:t>
            </a:r>
            <a:r>
              <a:rPr lang="en-IN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</a:rPr>
              <a:t>Evaluation of </a:t>
            </a:r>
            <a:r>
              <a:rPr lang="en-IN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</a:rPr>
              <a:t>Query </a:t>
            </a:r>
            <a:r>
              <a:rPr lang="en-IN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</a:rPr>
              <a:t>P</a:t>
            </a:r>
            <a:r>
              <a:rPr lang="en-IN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</a:rPr>
              <a:t>lans</a:t>
            </a:r>
            <a:endParaRPr lang="en-IN" sz="3200" b="1" dirty="0">
              <a:solidFill>
                <a:srgbClr val="00206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70163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Helvetica" charset="0"/>
              </a:rPr>
              <a:t>Interoperator Parallelism</a:t>
            </a:r>
          </a:p>
        </p:txBody>
      </p:sp>
      <p:sp>
        <p:nvSpPr>
          <p:cNvPr id="87042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102497"/>
            <a:ext cx="7687753" cy="5367972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  <a:latin typeface="Helvetica" charset="0"/>
              </a:rPr>
              <a:t>Pipelined parallelism</a:t>
            </a:r>
          </a:p>
          <a:p>
            <a:pPr lvl="1"/>
            <a:r>
              <a:rPr lang="en-US" dirty="0">
                <a:latin typeface="Helvetica" charset="0"/>
                <a:ea typeface="ＭＳ Ｐゴシック" charset="0"/>
              </a:rPr>
              <a:t>Consider a join of four relations </a:t>
            </a:r>
          </a:p>
          <a:p>
            <a:pPr lvl="2"/>
            <a:r>
              <a:rPr lang="en-US" dirty="0">
                <a:latin typeface="Helvetica" charset="0"/>
                <a:ea typeface="ＭＳ Ｐゴシック" charset="0"/>
              </a:rPr>
              <a:t>r</a:t>
            </a:r>
            <a:r>
              <a:rPr lang="en-US" baseline="-25000" dirty="0">
                <a:latin typeface="Helvetica" charset="0"/>
                <a:ea typeface="ＭＳ Ｐゴシック" charset="0"/>
              </a:rPr>
              <a:t>1</a:t>
            </a:r>
            <a:r>
              <a:rPr lang="en-US" dirty="0">
                <a:latin typeface="Helvetica" charset="0"/>
                <a:ea typeface="ＭＳ Ｐゴシック" charset="0"/>
              </a:rPr>
              <a:t> </a:t>
            </a:r>
            <a:r>
              <a:rPr lang="en-IN" dirty="0"/>
              <a:t>⨝</a:t>
            </a:r>
            <a:r>
              <a:rPr lang="en-US" dirty="0">
                <a:latin typeface="Helvetica" charset="0"/>
                <a:ea typeface="ＭＳ Ｐゴシック" charset="0"/>
              </a:rPr>
              <a:t>  r</a:t>
            </a:r>
            <a:r>
              <a:rPr lang="en-US" baseline="-25000" dirty="0">
                <a:latin typeface="Helvetica" charset="0"/>
                <a:ea typeface="ＭＳ Ｐゴシック" charset="0"/>
              </a:rPr>
              <a:t>2</a:t>
            </a:r>
            <a:r>
              <a:rPr lang="en-US" dirty="0">
                <a:latin typeface="Helvetica" charset="0"/>
                <a:ea typeface="ＭＳ Ｐゴシック" charset="0"/>
              </a:rPr>
              <a:t> </a:t>
            </a:r>
            <a:r>
              <a:rPr lang="en-IN" dirty="0"/>
              <a:t>⨝</a:t>
            </a:r>
            <a:r>
              <a:rPr lang="en-US" dirty="0">
                <a:latin typeface="Helvetica" charset="0"/>
                <a:ea typeface="ＭＳ Ｐゴシック" charset="0"/>
              </a:rPr>
              <a:t> r</a:t>
            </a:r>
            <a:r>
              <a:rPr lang="en-US" baseline="-25000" dirty="0">
                <a:latin typeface="Helvetica" charset="0"/>
                <a:ea typeface="ＭＳ Ｐゴシック" charset="0"/>
              </a:rPr>
              <a:t>3</a:t>
            </a:r>
            <a:r>
              <a:rPr lang="en-US" dirty="0">
                <a:latin typeface="Helvetica" charset="0"/>
                <a:ea typeface="ＭＳ Ｐゴシック" charset="0"/>
              </a:rPr>
              <a:t> </a:t>
            </a:r>
            <a:r>
              <a:rPr lang="en-IN" dirty="0"/>
              <a:t>⨝</a:t>
            </a:r>
            <a:r>
              <a:rPr lang="en-US" dirty="0">
                <a:latin typeface="Helvetica" charset="0"/>
                <a:ea typeface="ＭＳ Ｐゴシック" charset="0"/>
              </a:rPr>
              <a:t> r</a:t>
            </a:r>
            <a:r>
              <a:rPr lang="en-US" baseline="-25000" dirty="0">
                <a:latin typeface="Helvetica" charset="0"/>
                <a:ea typeface="ＭＳ Ｐゴシック" charset="0"/>
              </a:rPr>
              <a:t>4</a:t>
            </a:r>
          </a:p>
          <a:p>
            <a:pPr lvl="1"/>
            <a:r>
              <a:rPr lang="en-US" dirty="0">
                <a:latin typeface="Helvetica" charset="0"/>
                <a:ea typeface="ＭＳ Ｐゴシック" charset="0"/>
              </a:rPr>
              <a:t>Set up a pipeline that computes the three joins in parallel</a:t>
            </a:r>
          </a:p>
          <a:p>
            <a:pPr marL="457200" lvl="1" indent="0">
              <a:buNone/>
            </a:pPr>
            <a:r>
              <a:rPr lang="en-US" dirty="0">
                <a:latin typeface="Helvetica" charset="0"/>
                <a:ea typeface="ＭＳ Ｐゴシック" charset="0"/>
              </a:rPr>
              <a:t/>
            </a:r>
            <a:br>
              <a:rPr lang="en-US" dirty="0">
                <a:latin typeface="Helvetica" charset="0"/>
                <a:ea typeface="ＭＳ Ｐゴシック" charset="0"/>
              </a:rPr>
            </a:br>
            <a:r>
              <a:rPr lang="en-US" dirty="0">
                <a:latin typeface="Helvetica" charset="0"/>
                <a:ea typeface="ＭＳ Ｐゴシック" charset="0"/>
              </a:rPr>
              <a:t/>
            </a:r>
            <a:br>
              <a:rPr lang="en-US" dirty="0">
                <a:latin typeface="Helvetica" charset="0"/>
                <a:ea typeface="ＭＳ Ｐゴシック" charset="0"/>
              </a:rPr>
            </a:br>
            <a:r>
              <a:rPr lang="en-US" dirty="0">
                <a:latin typeface="Helvetica" charset="0"/>
                <a:ea typeface="ＭＳ Ｐゴシック" charset="0"/>
              </a:rPr>
              <a:t/>
            </a:r>
            <a:br>
              <a:rPr lang="en-US" dirty="0">
                <a:latin typeface="Helvetica" charset="0"/>
                <a:ea typeface="ＭＳ Ｐゴシック" charset="0"/>
              </a:rPr>
            </a:br>
            <a:r>
              <a:rPr lang="en-US" dirty="0">
                <a:latin typeface="Helvetica" charset="0"/>
                <a:ea typeface="ＭＳ Ｐゴシック" charset="0"/>
              </a:rPr>
              <a:t/>
            </a:r>
            <a:br>
              <a:rPr lang="en-US" dirty="0">
                <a:latin typeface="Helvetica" charset="0"/>
                <a:ea typeface="ＭＳ Ｐゴシック" charset="0"/>
              </a:rPr>
            </a:br>
            <a:r>
              <a:rPr lang="en-US" dirty="0">
                <a:latin typeface="Helvetica" charset="0"/>
                <a:ea typeface="ＭＳ Ｐゴシック" charset="0"/>
              </a:rPr>
              <a:t/>
            </a:r>
            <a:br>
              <a:rPr lang="en-US" dirty="0">
                <a:latin typeface="Helvetica" charset="0"/>
                <a:ea typeface="ＭＳ Ｐゴシック" charset="0"/>
              </a:rPr>
            </a:br>
            <a:r>
              <a:rPr lang="en-US" dirty="0">
                <a:latin typeface="Helvetica" charset="0"/>
                <a:ea typeface="ＭＳ Ｐゴシック" charset="0"/>
              </a:rPr>
              <a:t/>
            </a:r>
            <a:br>
              <a:rPr lang="en-US" dirty="0">
                <a:latin typeface="Helvetica" charset="0"/>
                <a:ea typeface="ＭＳ Ｐゴシック" charset="0"/>
              </a:rPr>
            </a:br>
            <a:r>
              <a:rPr lang="en-US" dirty="0">
                <a:latin typeface="Helvetica" charset="0"/>
                <a:ea typeface="ＭＳ Ｐゴシック" charset="0"/>
              </a:rPr>
              <a:t/>
            </a:r>
            <a:br>
              <a:rPr lang="en-US" dirty="0">
                <a:latin typeface="Helvetica" charset="0"/>
                <a:ea typeface="ＭＳ Ｐゴシック" charset="0"/>
              </a:rPr>
            </a:br>
            <a:r>
              <a:rPr lang="en-US" dirty="0">
                <a:latin typeface="Helvetica" charset="0"/>
                <a:ea typeface="ＭＳ Ｐゴシック" charset="0"/>
              </a:rPr>
              <a:t>Each of these operations can execute in parallel, sending result tuples it computes to the next operation even as it is computing further results</a:t>
            </a:r>
          </a:p>
          <a:p>
            <a:pPr lvl="2"/>
            <a:r>
              <a:rPr lang="en-US" dirty="0">
                <a:latin typeface="Helvetica" charset="0"/>
                <a:ea typeface="ＭＳ Ｐゴシック" charset="0"/>
              </a:rPr>
              <a:t>Provided a </a:t>
            </a:r>
            <a:r>
              <a:rPr lang="en-US" dirty="0" err="1">
                <a:latin typeface="Helvetica" charset="0"/>
                <a:ea typeface="ＭＳ Ｐゴシック" charset="0"/>
              </a:rPr>
              <a:t>pipelineable</a:t>
            </a:r>
            <a:r>
              <a:rPr lang="en-US" dirty="0">
                <a:latin typeface="Helvetica" charset="0"/>
                <a:ea typeface="ＭＳ Ｐゴシック" charset="0"/>
              </a:rPr>
              <a:t> join evaluation algorithm (e.g. indexed nested loops join) is used</a:t>
            </a:r>
          </a:p>
          <a:p>
            <a:pPr lvl="1"/>
            <a:endParaRPr lang="en-US" dirty="0">
              <a:latin typeface="Helvetica" charset="0"/>
              <a:ea typeface="ＭＳ Ｐゴシック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08FD5C5-1BFB-4B2C-880B-54C666B4DB97}"/>
              </a:ext>
            </a:extLst>
          </p:cNvPr>
          <p:cNvGrpSpPr/>
          <p:nvPr/>
        </p:nvGrpSpPr>
        <p:grpSpPr>
          <a:xfrm>
            <a:off x="3181350" y="2585972"/>
            <a:ext cx="2393950" cy="1546225"/>
            <a:chOff x="3181350" y="2555875"/>
            <a:chExt cx="2393950" cy="1546225"/>
          </a:xfrm>
        </p:grpSpPr>
        <p:grpSp>
          <p:nvGrpSpPr>
            <p:cNvPr id="87046" name="Group 19"/>
            <p:cNvGrpSpPr>
              <a:grpSpLocks/>
            </p:cNvGrpSpPr>
            <p:nvPr/>
          </p:nvGrpSpPr>
          <p:grpSpPr bwMode="auto">
            <a:xfrm>
              <a:off x="3675063" y="3462338"/>
              <a:ext cx="190500" cy="165100"/>
              <a:chOff x="3808" y="3648"/>
              <a:chExt cx="144" cy="144"/>
            </a:xfrm>
          </p:grpSpPr>
          <p:sp>
            <p:nvSpPr>
              <p:cNvPr id="87067" name="Line 20"/>
              <p:cNvSpPr>
                <a:spLocks noChangeShapeType="1"/>
              </p:cNvSpPr>
              <p:nvPr/>
            </p:nvSpPr>
            <p:spPr bwMode="auto">
              <a:xfrm>
                <a:off x="3808" y="3648"/>
                <a:ext cx="144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7068" name="Line 21"/>
              <p:cNvSpPr>
                <a:spLocks noChangeShapeType="1"/>
              </p:cNvSpPr>
              <p:nvPr/>
            </p:nvSpPr>
            <p:spPr bwMode="auto">
              <a:xfrm flipV="1">
                <a:off x="3808" y="3648"/>
                <a:ext cx="144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7069" name="Line 22"/>
              <p:cNvSpPr>
                <a:spLocks noChangeShapeType="1"/>
              </p:cNvSpPr>
              <p:nvPr/>
            </p:nvSpPr>
            <p:spPr bwMode="auto">
              <a:xfrm>
                <a:off x="3808" y="3648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7070" name="Line 23"/>
              <p:cNvSpPr>
                <a:spLocks noChangeShapeType="1"/>
              </p:cNvSpPr>
              <p:nvPr/>
            </p:nvSpPr>
            <p:spPr bwMode="auto">
              <a:xfrm>
                <a:off x="3952" y="3648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7047" name="Group 24"/>
            <p:cNvGrpSpPr>
              <a:grpSpLocks/>
            </p:cNvGrpSpPr>
            <p:nvPr/>
          </p:nvGrpSpPr>
          <p:grpSpPr bwMode="auto">
            <a:xfrm>
              <a:off x="4152900" y="3009900"/>
              <a:ext cx="190500" cy="165100"/>
              <a:chOff x="3808" y="3648"/>
              <a:chExt cx="144" cy="144"/>
            </a:xfrm>
          </p:grpSpPr>
          <p:sp>
            <p:nvSpPr>
              <p:cNvPr id="87063" name="Line 25"/>
              <p:cNvSpPr>
                <a:spLocks noChangeShapeType="1"/>
              </p:cNvSpPr>
              <p:nvPr/>
            </p:nvSpPr>
            <p:spPr bwMode="auto">
              <a:xfrm>
                <a:off x="3808" y="3648"/>
                <a:ext cx="144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7064" name="Line 26"/>
              <p:cNvSpPr>
                <a:spLocks noChangeShapeType="1"/>
              </p:cNvSpPr>
              <p:nvPr/>
            </p:nvSpPr>
            <p:spPr bwMode="auto">
              <a:xfrm flipV="1">
                <a:off x="3808" y="3648"/>
                <a:ext cx="144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7065" name="Line 27"/>
              <p:cNvSpPr>
                <a:spLocks noChangeShapeType="1"/>
              </p:cNvSpPr>
              <p:nvPr/>
            </p:nvSpPr>
            <p:spPr bwMode="auto">
              <a:xfrm>
                <a:off x="3808" y="3648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7066" name="Line 28"/>
              <p:cNvSpPr>
                <a:spLocks noChangeShapeType="1"/>
              </p:cNvSpPr>
              <p:nvPr/>
            </p:nvSpPr>
            <p:spPr bwMode="auto">
              <a:xfrm>
                <a:off x="3952" y="3648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7048" name="Group 29"/>
            <p:cNvGrpSpPr>
              <a:grpSpLocks/>
            </p:cNvGrpSpPr>
            <p:nvPr/>
          </p:nvGrpSpPr>
          <p:grpSpPr bwMode="auto">
            <a:xfrm>
              <a:off x="4757738" y="2555875"/>
              <a:ext cx="190500" cy="165100"/>
              <a:chOff x="3808" y="3648"/>
              <a:chExt cx="144" cy="144"/>
            </a:xfrm>
          </p:grpSpPr>
          <p:sp>
            <p:nvSpPr>
              <p:cNvPr id="87059" name="Line 30"/>
              <p:cNvSpPr>
                <a:spLocks noChangeShapeType="1"/>
              </p:cNvSpPr>
              <p:nvPr/>
            </p:nvSpPr>
            <p:spPr bwMode="auto">
              <a:xfrm>
                <a:off x="3808" y="3648"/>
                <a:ext cx="144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7060" name="Line 31"/>
              <p:cNvSpPr>
                <a:spLocks noChangeShapeType="1"/>
              </p:cNvSpPr>
              <p:nvPr/>
            </p:nvSpPr>
            <p:spPr bwMode="auto">
              <a:xfrm flipV="1">
                <a:off x="3808" y="3648"/>
                <a:ext cx="144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7061" name="Line 32"/>
              <p:cNvSpPr>
                <a:spLocks noChangeShapeType="1"/>
              </p:cNvSpPr>
              <p:nvPr/>
            </p:nvSpPr>
            <p:spPr bwMode="auto">
              <a:xfrm>
                <a:off x="3808" y="3648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7062" name="Line 33"/>
              <p:cNvSpPr>
                <a:spLocks noChangeShapeType="1"/>
              </p:cNvSpPr>
              <p:nvPr/>
            </p:nvSpPr>
            <p:spPr bwMode="auto">
              <a:xfrm>
                <a:off x="3952" y="3648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7049" name="TextBox 1"/>
            <p:cNvSpPr txBox="1">
              <a:spLocks noChangeArrowheads="1"/>
            </p:cNvSpPr>
            <p:nvPr/>
          </p:nvSpPr>
          <p:spPr bwMode="auto">
            <a:xfrm>
              <a:off x="3181350" y="3700463"/>
              <a:ext cx="53340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r>
                <a:rPr lang="en-US" sz="2000"/>
                <a:t>r</a:t>
              </a:r>
              <a:r>
                <a:rPr lang="en-US" sz="2800" baseline="-25000"/>
                <a:t>1</a:t>
              </a:r>
              <a:endParaRPr lang="en-US" sz="2000"/>
            </a:p>
          </p:txBody>
        </p:sp>
        <p:sp>
          <p:nvSpPr>
            <p:cNvPr id="87050" name="TextBox 34"/>
            <p:cNvSpPr txBox="1">
              <a:spLocks noChangeArrowheads="1"/>
            </p:cNvSpPr>
            <p:nvPr/>
          </p:nvSpPr>
          <p:spPr bwMode="auto">
            <a:xfrm>
              <a:off x="3935413" y="3702050"/>
              <a:ext cx="531812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r>
                <a:rPr lang="en-US" sz="2000"/>
                <a:t>r</a:t>
              </a:r>
              <a:r>
                <a:rPr lang="en-US" sz="2800" baseline="-25000"/>
                <a:t>2</a:t>
              </a:r>
              <a:endParaRPr lang="en-US" sz="2000"/>
            </a:p>
          </p:txBody>
        </p:sp>
        <p:sp>
          <p:nvSpPr>
            <p:cNvPr id="87051" name="TextBox 35"/>
            <p:cNvSpPr txBox="1">
              <a:spLocks noChangeArrowheads="1"/>
            </p:cNvSpPr>
            <p:nvPr/>
          </p:nvSpPr>
          <p:spPr bwMode="auto">
            <a:xfrm>
              <a:off x="4413250" y="3333750"/>
              <a:ext cx="531813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r>
                <a:rPr lang="en-US" sz="2000"/>
                <a:t>r</a:t>
              </a:r>
              <a:r>
                <a:rPr lang="en-US" sz="2800" baseline="-25000"/>
                <a:t>3</a:t>
              </a:r>
              <a:endParaRPr lang="en-US" sz="2000"/>
            </a:p>
          </p:txBody>
        </p:sp>
        <p:sp>
          <p:nvSpPr>
            <p:cNvPr id="87052" name="TextBox 36"/>
            <p:cNvSpPr txBox="1">
              <a:spLocks noChangeArrowheads="1"/>
            </p:cNvSpPr>
            <p:nvPr/>
          </p:nvSpPr>
          <p:spPr bwMode="auto">
            <a:xfrm>
              <a:off x="5043488" y="2844800"/>
              <a:ext cx="531812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r>
                <a:rPr lang="en-US" sz="2000"/>
                <a:t>r</a:t>
              </a:r>
              <a:r>
                <a:rPr lang="en-US" sz="2800" baseline="-25000"/>
                <a:t>4</a:t>
              </a:r>
              <a:endParaRPr lang="en-US" sz="2000"/>
            </a:p>
          </p:txBody>
        </p:sp>
        <p:cxnSp>
          <p:nvCxnSpPr>
            <p:cNvPr id="87053" name="Straight Connector 6"/>
            <p:cNvCxnSpPr>
              <a:cxnSpLocks noChangeShapeType="1"/>
            </p:cNvCxnSpPr>
            <p:nvPr/>
          </p:nvCxnSpPr>
          <p:spPr bwMode="auto">
            <a:xfrm flipV="1">
              <a:off x="3454400" y="3673475"/>
              <a:ext cx="163513" cy="149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87054" name="Straight Connector 8"/>
            <p:cNvCxnSpPr>
              <a:cxnSpLocks noChangeShapeType="1"/>
            </p:cNvCxnSpPr>
            <p:nvPr/>
          </p:nvCxnSpPr>
          <p:spPr bwMode="auto">
            <a:xfrm>
              <a:off x="3919538" y="3659188"/>
              <a:ext cx="217487" cy="1635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87055" name="Straight Connector 50"/>
            <p:cNvCxnSpPr>
              <a:cxnSpLocks noChangeShapeType="1"/>
            </p:cNvCxnSpPr>
            <p:nvPr/>
          </p:nvCxnSpPr>
          <p:spPr bwMode="auto">
            <a:xfrm>
              <a:off x="4357688" y="3265488"/>
              <a:ext cx="219075" cy="1635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87056" name="Straight Connector 51"/>
            <p:cNvCxnSpPr>
              <a:cxnSpLocks noChangeShapeType="1"/>
            </p:cNvCxnSpPr>
            <p:nvPr/>
          </p:nvCxnSpPr>
          <p:spPr bwMode="auto">
            <a:xfrm>
              <a:off x="5002213" y="2776538"/>
              <a:ext cx="219075" cy="1635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87057" name="Straight Connector 52"/>
            <p:cNvCxnSpPr>
              <a:cxnSpLocks noChangeShapeType="1"/>
            </p:cNvCxnSpPr>
            <p:nvPr/>
          </p:nvCxnSpPr>
          <p:spPr bwMode="auto">
            <a:xfrm flipV="1">
              <a:off x="3921125" y="3224213"/>
              <a:ext cx="163513" cy="1508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87058" name="Straight Connector 53"/>
            <p:cNvCxnSpPr>
              <a:cxnSpLocks noChangeShapeType="1"/>
            </p:cNvCxnSpPr>
            <p:nvPr/>
          </p:nvCxnSpPr>
          <p:spPr bwMode="auto">
            <a:xfrm flipV="1">
              <a:off x="4441825" y="2762250"/>
              <a:ext cx="165100" cy="1508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Pipelined Parallelism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350" y="1211284"/>
            <a:ext cx="2623916" cy="5367972"/>
          </a:xfrm>
        </p:spPr>
        <p:txBody>
          <a:bodyPr/>
          <a:lstStyle/>
          <a:p>
            <a:r>
              <a:rPr lang="en-US" dirty="0"/>
              <a:t>Push model of computation appropriate for pipelining in parallel databases</a:t>
            </a:r>
          </a:p>
          <a:p>
            <a:r>
              <a:rPr lang="en-US" dirty="0"/>
              <a:t>Buffer between consumer and producer</a:t>
            </a:r>
          </a:p>
          <a:p>
            <a:r>
              <a:rPr lang="en-US" dirty="0"/>
              <a:t>Can batch tuples before sending to next operator</a:t>
            </a:r>
          </a:p>
          <a:p>
            <a:pPr lvl="1"/>
            <a:r>
              <a:rPr lang="en-US" dirty="0"/>
              <a:t>Reduce number of messages, </a:t>
            </a:r>
          </a:p>
          <a:p>
            <a:pPr lvl="1"/>
            <a:r>
              <a:rPr lang="en-US" dirty="0"/>
              <a:t>reduce contention on shared buffers</a:t>
            </a:r>
          </a:p>
          <a:p>
            <a:endParaRPr lang="en-US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DE64175E-A8E0-4171-BF98-411BD6EA3B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3392266" y="1211284"/>
            <a:ext cx="5609761" cy="5011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5119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Helvetica" charset="0"/>
                <a:cs typeface="Times New Roman" charset="0"/>
              </a:rPr>
              <a:t>Utility of Pipeline Parallelism</a:t>
            </a:r>
            <a:r>
              <a:rPr lang="en-US" dirty="0">
                <a:latin typeface="Helvetica" charset="0"/>
              </a:rPr>
              <a:t> </a:t>
            </a:r>
          </a:p>
        </p:txBody>
      </p:sp>
      <p:sp>
        <p:nvSpPr>
          <p:cNvPr id="89090" name="Rectangle 3"/>
          <p:cNvSpPr>
            <a:spLocks noGrp="1" noChangeArrowheads="1"/>
          </p:cNvSpPr>
          <p:nvPr>
            <p:ph idx="1"/>
          </p:nvPr>
        </p:nvSpPr>
        <p:spPr>
          <a:xfrm>
            <a:off x="768349" y="1102497"/>
            <a:ext cx="7578698" cy="5367972"/>
          </a:xfrm>
        </p:spPr>
        <p:txBody>
          <a:bodyPr/>
          <a:lstStyle/>
          <a:p>
            <a:r>
              <a:rPr lang="en-US" dirty="0">
                <a:latin typeface="Helvetica" charset="0"/>
                <a:ea typeface="MS Mincho" charset="0"/>
                <a:cs typeface="MS Mincho" charset="0"/>
              </a:rPr>
              <a:t>Limitations</a:t>
            </a:r>
          </a:p>
          <a:p>
            <a:pPr lvl="1"/>
            <a:r>
              <a:rPr lang="en-US" dirty="0">
                <a:latin typeface="Helvetica" charset="0"/>
                <a:ea typeface="MS Mincho" charset="0"/>
                <a:cs typeface="MS Mincho" charset="0"/>
              </a:rPr>
              <a:t>Does not provide a high degree of parallelism since pipeline chains are not very long</a:t>
            </a:r>
          </a:p>
          <a:p>
            <a:pPr lvl="1"/>
            <a:r>
              <a:rPr lang="en-US" dirty="0">
                <a:latin typeface="Helvetica" charset="0"/>
                <a:ea typeface="MS Mincho" charset="0"/>
                <a:cs typeface="MS Mincho" charset="0"/>
              </a:rPr>
              <a:t>Cannot pipeline operators which do not produce output until all inputs have been accessed (e.g. aggregate and sort) </a:t>
            </a:r>
          </a:p>
          <a:p>
            <a:pPr lvl="1"/>
            <a:r>
              <a:rPr lang="en-US" dirty="0">
                <a:latin typeface="Helvetica" charset="0"/>
                <a:ea typeface="MS Mincho" charset="0"/>
                <a:cs typeface="MS Mincho" charset="0"/>
              </a:rPr>
              <a:t>Little speedup is obtained for the frequent cases of skew in which one operator's execution cost is much higher than the others.</a:t>
            </a:r>
          </a:p>
          <a:p>
            <a:r>
              <a:rPr lang="en-US" dirty="0">
                <a:latin typeface="Helvetica" charset="0"/>
              </a:rPr>
              <a:t>But pipeline parallelism is still very useful since it avoids writing intermediate results to disk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Helvetica" charset="0"/>
              </a:rPr>
              <a:t>Independent Parallelism</a:t>
            </a:r>
          </a:p>
        </p:txBody>
      </p:sp>
      <p:sp>
        <p:nvSpPr>
          <p:cNvPr id="91138" name="Rectangle 3"/>
          <p:cNvSpPr>
            <a:spLocks noGrp="1" noChangeArrowheads="1"/>
          </p:cNvSpPr>
          <p:nvPr>
            <p:ph idx="1"/>
          </p:nvPr>
        </p:nvSpPr>
        <p:spPr>
          <a:xfrm>
            <a:off x="768349" y="1102497"/>
            <a:ext cx="7696144" cy="536797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b="1" dirty="0">
                <a:solidFill>
                  <a:srgbClr val="002060"/>
                </a:solidFill>
                <a:latin typeface="Helvetica" charset="0"/>
              </a:rPr>
              <a:t>Independent parallelism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Helvetica" charset="0"/>
                <a:ea typeface="ＭＳ Ｐゴシック" charset="0"/>
              </a:rPr>
              <a:t>Consider a join of four relations </a:t>
            </a:r>
          </a:p>
          <a:p>
            <a:pPr marL="857250" lvl="2" indent="0">
              <a:buNone/>
            </a:pPr>
            <a:r>
              <a:rPr lang="en-US" dirty="0">
                <a:latin typeface="Helvetica" charset="0"/>
                <a:ea typeface="ＭＳ Ｐゴシック" charset="0"/>
              </a:rPr>
              <a:t>       r</a:t>
            </a:r>
            <a:r>
              <a:rPr lang="en-US" baseline="-25000" dirty="0">
                <a:latin typeface="Helvetica" charset="0"/>
                <a:ea typeface="ＭＳ Ｐゴシック" charset="0"/>
              </a:rPr>
              <a:t>1</a:t>
            </a:r>
            <a:r>
              <a:rPr lang="en-US" dirty="0">
                <a:latin typeface="Helvetica" charset="0"/>
                <a:ea typeface="ＭＳ Ｐゴシック" charset="0"/>
              </a:rPr>
              <a:t> </a:t>
            </a:r>
            <a:r>
              <a:rPr lang="en-IN" dirty="0"/>
              <a:t>⨝</a:t>
            </a:r>
            <a:r>
              <a:rPr lang="en-US" dirty="0">
                <a:latin typeface="Helvetica" charset="0"/>
                <a:ea typeface="ＭＳ Ｐゴシック" charset="0"/>
              </a:rPr>
              <a:t>  r</a:t>
            </a:r>
            <a:r>
              <a:rPr lang="en-US" baseline="-25000" dirty="0">
                <a:latin typeface="Helvetica" charset="0"/>
                <a:ea typeface="ＭＳ Ｐゴシック" charset="0"/>
              </a:rPr>
              <a:t>2</a:t>
            </a:r>
            <a:r>
              <a:rPr lang="en-US" dirty="0">
                <a:latin typeface="Helvetica" charset="0"/>
                <a:ea typeface="ＭＳ Ｐゴシック" charset="0"/>
              </a:rPr>
              <a:t> </a:t>
            </a:r>
            <a:r>
              <a:rPr lang="en-IN" dirty="0"/>
              <a:t>⨝</a:t>
            </a:r>
            <a:r>
              <a:rPr lang="en-US" dirty="0">
                <a:latin typeface="Helvetica" charset="0"/>
                <a:ea typeface="ＭＳ Ｐゴシック" charset="0"/>
              </a:rPr>
              <a:t> r</a:t>
            </a:r>
            <a:r>
              <a:rPr lang="en-US" baseline="-25000" dirty="0">
                <a:latin typeface="Helvetica" charset="0"/>
                <a:ea typeface="ＭＳ Ｐゴシック" charset="0"/>
              </a:rPr>
              <a:t>3</a:t>
            </a:r>
            <a:r>
              <a:rPr lang="en-US" dirty="0">
                <a:latin typeface="Helvetica" charset="0"/>
                <a:ea typeface="ＭＳ Ｐゴシック" charset="0"/>
              </a:rPr>
              <a:t> </a:t>
            </a:r>
            <a:r>
              <a:rPr lang="en-IN" dirty="0"/>
              <a:t>⨝</a:t>
            </a:r>
            <a:r>
              <a:rPr lang="en-US" dirty="0">
                <a:latin typeface="Helvetica" charset="0"/>
                <a:ea typeface="ＭＳ Ｐゴシック" charset="0"/>
              </a:rPr>
              <a:t> r</a:t>
            </a:r>
            <a:r>
              <a:rPr lang="en-US" baseline="-25000" dirty="0">
                <a:latin typeface="Helvetica" charset="0"/>
                <a:ea typeface="ＭＳ Ｐゴシック" charset="0"/>
              </a:rPr>
              <a:t>4</a:t>
            </a:r>
          </a:p>
          <a:p>
            <a:pPr lvl="2">
              <a:lnSpc>
                <a:spcPct val="90000"/>
              </a:lnSpc>
            </a:pPr>
            <a:r>
              <a:rPr lang="en-US" dirty="0">
                <a:latin typeface="Helvetica" charset="0"/>
                <a:ea typeface="ＭＳ Ｐゴシック" charset="0"/>
              </a:rPr>
              <a:t>Let N</a:t>
            </a:r>
            <a:r>
              <a:rPr lang="en-US" baseline="-25000" dirty="0">
                <a:latin typeface="Helvetica" charset="0"/>
                <a:ea typeface="ＭＳ Ｐゴシック" charset="0"/>
              </a:rPr>
              <a:t>1</a:t>
            </a:r>
            <a:r>
              <a:rPr lang="en-US" dirty="0">
                <a:latin typeface="Helvetica" charset="0"/>
                <a:ea typeface="ＭＳ Ｐゴシック" charset="0"/>
              </a:rPr>
              <a:t> be assigned the computation of </a:t>
            </a:r>
            <a:br>
              <a:rPr lang="en-US" dirty="0">
                <a:latin typeface="Helvetica" charset="0"/>
                <a:ea typeface="ＭＳ Ｐゴシック" charset="0"/>
              </a:rPr>
            </a:br>
            <a:r>
              <a:rPr lang="en-US" dirty="0">
                <a:latin typeface="Helvetica" charset="0"/>
                <a:ea typeface="ＭＳ Ｐゴシック" charset="0"/>
              </a:rPr>
              <a:t>	temp1 = r</a:t>
            </a:r>
            <a:r>
              <a:rPr lang="en-US" baseline="-25000" dirty="0">
                <a:latin typeface="Helvetica" charset="0"/>
                <a:ea typeface="ＭＳ Ｐゴシック" charset="0"/>
              </a:rPr>
              <a:t>1</a:t>
            </a:r>
            <a:r>
              <a:rPr lang="en-US" dirty="0">
                <a:latin typeface="Helvetica" charset="0"/>
                <a:ea typeface="ＭＳ Ｐゴシック" charset="0"/>
              </a:rPr>
              <a:t> </a:t>
            </a:r>
            <a:r>
              <a:rPr lang="en-IN" dirty="0"/>
              <a:t>⨝</a:t>
            </a:r>
            <a:r>
              <a:rPr lang="en-US" dirty="0">
                <a:latin typeface="Helvetica" charset="0"/>
                <a:ea typeface="ＭＳ Ｐゴシック" charset="0"/>
              </a:rPr>
              <a:t> r</a:t>
            </a:r>
            <a:r>
              <a:rPr lang="en-US" baseline="-25000" dirty="0">
                <a:latin typeface="Helvetica" charset="0"/>
                <a:ea typeface="ＭＳ Ｐゴシック" charset="0"/>
              </a:rPr>
              <a:t>2</a:t>
            </a:r>
          </a:p>
          <a:p>
            <a:pPr lvl="2">
              <a:lnSpc>
                <a:spcPct val="90000"/>
              </a:lnSpc>
            </a:pPr>
            <a:r>
              <a:rPr lang="en-US" dirty="0">
                <a:latin typeface="Helvetica" charset="0"/>
                <a:ea typeface="ＭＳ Ｐゴシック" charset="0"/>
              </a:rPr>
              <a:t>And N</a:t>
            </a:r>
            <a:r>
              <a:rPr lang="en-US" baseline="-25000" dirty="0">
                <a:latin typeface="Helvetica" charset="0"/>
                <a:ea typeface="ＭＳ Ｐゴシック" charset="0"/>
              </a:rPr>
              <a:t>2</a:t>
            </a:r>
            <a:r>
              <a:rPr lang="en-US" dirty="0">
                <a:latin typeface="Helvetica" charset="0"/>
                <a:ea typeface="ＭＳ Ｐゴシック" charset="0"/>
              </a:rPr>
              <a:t> be assigned the computation of temp2 = r</a:t>
            </a:r>
            <a:r>
              <a:rPr lang="en-US" baseline="-25000" dirty="0">
                <a:latin typeface="Helvetica" charset="0"/>
                <a:ea typeface="ＭＳ Ｐゴシック" charset="0"/>
              </a:rPr>
              <a:t>3 </a:t>
            </a:r>
            <a:r>
              <a:rPr lang="en-IN" dirty="0"/>
              <a:t>⨝ </a:t>
            </a:r>
            <a:r>
              <a:rPr lang="en-US" dirty="0">
                <a:latin typeface="Helvetica" charset="0"/>
                <a:ea typeface="ＭＳ Ｐゴシック" charset="0"/>
              </a:rPr>
              <a:t>r</a:t>
            </a:r>
            <a:r>
              <a:rPr lang="en-US" baseline="-25000" dirty="0">
                <a:latin typeface="Helvetica" charset="0"/>
                <a:ea typeface="ＭＳ Ｐゴシック" charset="0"/>
              </a:rPr>
              <a:t>4</a:t>
            </a:r>
          </a:p>
          <a:p>
            <a:pPr lvl="2">
              <a:lnSpc>
                <a:spcPct val="90000"/>
              </a:lnSpc>
            </a:pPr>
            <a:r>
              <a:rPr lang="en-US" dirty="0">
                <a:latin typeface="Helvetica" charset="0"/>
                <a:ea typeface="ＭＳ Ｐゴシック" charset="0"/>
              </a:rPr>
              <a:t>And N</a:t>
            </a:r>
            <a:r>
              <a:rPr lang="en-US" baseline="-25000" dirty="0">
                <a:latin typeface="Helvetica" charset="0"/>
                <a:ea typeface="ＭＳ Ｐゴシック" charset="0"/>
              </a:rPr>
              <a:t>3</a:t>
            </a:r>
            <a:r>
              <a:rPr lang="en-US" dirty="0">
                <a:latin typeface="Helvetica" charset="0"/>
                <a:ea typeface="ＭＳ Ｐゴシック" charset="0"/>
              </a:rPr>
              <a:t> be assigned the computation of temp1 </a:t>
            </a:r>
            <a:r>
              <a:rPr lang="en-IN" dirty="0"/>
              <a:t>⨝ </a:t>
            </a:r>
            <a:r>
              <a:rPr lang="en-US" dirty="0">
                <a:latin typeface="Helvetica" charset="0"/>
                <a:ea typeface="ＭＳ Ｐゴシック" charset="0"/>
              </a:rPr>
              <a:t>temp</a:t>
            </a:r>
            <a:r>
              <a:rPr lang="en-US" baseline="-25000" dirty="0">
                <a:latin typeface="Helvetica" charset="0"/>
                <a:ea typeface="ＭＳ Ｐゴシック" charset="0"/>
              </a:rPr>
              <a:t>2</a:t>
            </a:r>
          </a:p>
          <a:p>
            <a:pPr lvl="2">
              <a:lnSpc>
                <a:spcPct val="90000"/>
              </a:lnSpc>
            </a:pPr>
            <a:r>
              <a:rPr lang="en-US" dirty="0">
                <a:latin typeface="Helvetica" charset="0"/>
                <a:ea typeface="ＭＳ Ｐゴシック" charset="0"/>
              </a:rPr>
              <a:t>N</a:t>
            </a:r>
            <a:r>
              <a:rPr lang="en-US" baseline="-25000" dirty="0">
                <a:latin typeface="Helvetica" charset="0"/>
                <a:ea typeface="ＭＳ Ｐゴシック" charset="0"/>
              </a:rPr>
              <a:t>1</a:t>
            </a:r>
            <a:r>
              <a:rPr lang="en-US" dirty="0">
                <a:latin typeface="Helvetica" charset="0"/>
                <a:ea typeface="ＭＳ Ｐゴシック" charset="0"/>
              </a:rPr>
              <a:t> and N</a:t>
            </a:r>
            <a:r>
              <a:rPr lang="en-US" baseline="-25000" dirty="0">
                <a:latin typeface="Helvetica" charset="0"/>
                <a:ea typeface="ＭＳ Ｐゴシック" charset="0"/>
              </a:rPr>
              <a:t>2</a:t>
            </a:r>
            <a:r>
              <a:rPr lang="en-US" dirty="0">
                <a:latin typeface="Helvetica" charset="0"/>
                <a:ea typeface="ＭＳ Ｐゴシック" charset="0"/>
              </a:rPr>
              <a:t> can work </a:t>
            </a:r>
            <a:r>
              <a:rPr lang="en-US" b="1" dirty="0">
                <a:latin typeface="Helvetica" charset="0"/>
                <a:ea typeface="ＭＳ Ｐゴシック" charset="0"/>
              </a:rPr>
              <a:t>independently in parallel</a:t>
            </a:r>
          </a:p>
          <a:p>
            <a:pPr lvl="2">
              <a:lnSpc>
                <a:spcPct val="90000"/>
              </a:lnSpc>
            </a:pPr>
            <a:r>
              <a:rPr lang="en-US" dirty="0">
                <a:latin typeface="Helvetica" charset="0"/>
                <a:ea typeface="ＭＳ Ｐゴシック" charset="0"/>
              </a:rPr>
              <a:t>N</a:t>
            </a:r>
            <a:r>
              <a:rPr lang="en-US" baseline="-25000" dirty="0">
                <a:latin typeface="Helvetica" charset="0"/>
                <a:ea typeface="ＭＳ Ｐゴシック" charset="0"/>
              </a:rPr>
              <a:t>3</a:t>
            </a:r>
            <a:r>
              <a:rPr lang="en-US" dirty="0">
                <a:latin typeface="Helvetica" charset="0"/>
                <a:ea typeface="ＭＳ Ｐゴシック" charset="0"/>
              </a:rPr>
              <a:t> has to wait for input from N</a:t>
            </a:r>
            <a:r>
              <a:rPr lang="en-US" baseline="-25000" dirty="0">
                <a:latin typeface="Helvetica" charset="0"/>
                <a:ea typeface="ＭＳ Ｐゴシック" charset="0"/>
              </a:rPr>
              <a:t>1</a:t>
            </a:r>
            <a:r>
              <a:rPr lang="en-US" dirty="0">
                <a:latin typeface="Helvetica" charset="0"/>
                <a:ea typeface="ＭＳ Ｐゴシック" charset="0"/>
              </a:rPr>
              <a:t> and N</a:t>
            </a:r>
            <a:r>
              <a:rPr lang="en-US" baseline="-25000" dirty="0">
                <a:latin typeface="Helvetica" charset="0"/>
                <a:ea typeface="ＭＳ Ｐゴシック" charset="0"/>
              </a:rPr>
              <a:t>2</a:t>
            </a:r>
          </a:p>
          <a:p>
            <a:pPr lvl="3">
              <a:lnSpc>
                <a:spcPct val="90000"/>
              </a:lnSpc>
            </a:pPr>
            <a:r>
              <a:rPr lang="en-US" dirty="0">
                <a:latin typeface="Helvetica" charset="0"/>
                <a:ea typeface="ＭＳ Ｐゴシック" charset="0"/>
              </a:rPr>
              <a:t>Can pipeline output of N</a:t>
            </a:r>
            <a:r>
              <a:rPr lang="en-US" baseline="-25000" dirty="0">
                <a:latin typeface="Helvetica" charset="0"/>
                <a:ea typeface="ＭＳ Ｐゴシック" charset="0"/>
              </a:rPr>
              <a:t>1</a:t>
            </a:r>
            <a:r>
              <a:rPr lang="en-US" dirty="0">
                <a:latin typeface="Helvetica" charset="0"/>
                <a:ea typeface="ＭＳ Ｐゴシック" charset="0"/>
              </a:rPr>
              <a:t> and N</a:t>
            </a:r>
            <a:r>
              <a:rPr lang="en-US" baseline="-25000" dirty="0">
                <a:latin typeface="Helvetica" charset="0"/>
                <a:ea typeface="ＭＳ Ｐゴシック" charset="0"/>
              </a:rPr>
              <a:t>2</a:t>
            </a:r>
            <a:r>
              <a:rPr lang="en-US" dirty="0">
                <a:latin typeface="Helvetica" charset="0"/>
                <a:ea typeface="ＭＳ Ｐゴシック" charset="0"/>
              </a:rPr>
              <a:t> to N</a:t>
            </a:r>
            <a:r>
              <a:rPr lang="en-US" baseline="-25000" dirty="0">
                <a:latin typeface="Helvetica" charset="0"/>
                <a:ea typeface="ＭＳ Ｐゴシック" charset="0"/>
              </a:rPr>
              <a:t>3</a:t>
            </a:r>
            <a:r>
              <a:rPr lang="en-US" dirty="0">
                <a:latin typeface="Helvetica" charset="0"/>
                <a:ea typeface="ＭＳ Ｐゴシック" charset="0"/>
              </a:rPr>
              <a:t>, combining independent parallelism and pipelined parallelism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Helvetica" charset="0"/>
                <a:ea typeface="MS Mincho" charset="0"/>
                <a:cs typeface="MS Mincho" charset="0"/>
              </a:rPr>
              <a:t>Does not provide a high degree of parallelism</a:t>
            </a:r>
          </a:p>
          <a:p>
            <a:pPr lvl="2">
              <a:lnSpc>
                <a:spcPct val="90000"/>
              </a:lnSpc>
            </a:pPr>
            <a:r>
              <a:rPr lang="en-US" dirty="0">
                <a:latin typeface="Helvetica" charset="0"/>
                <a:ea typeface="MS Mincho" charset="0"/>
                <a:cs typeface="MS Mincho" charset="0"/>
              </a:rPr>
              <a:t>useful with a lower degree of parallelism.</a:t>
            </a:r>
          </a:p>
          <a:p>
            <a:pPr lvl="2">
              <a:lnSpc>
                <a:spcPct val="90000"/>
              </a:lnSpc>
            </a:pPr>
            <a:r>
              <a:rPr lang="en-US" dirty="0">
                <a:latin typeface="Helvetica" charset="0"/>
                <a:ea typeface="MS Mincho" charset="0"/>
                <a:cs typeface="MS Mincho" charset="0"/>
              </a:rPr>
              <a:t>less useful in a highly parallel system, </a:t>
            </a:r>
          </a:p>
          <a:p>
            <a:pPr lvl="1">
              <a:lnSpc>
                <a:spcPct val="90000"/>
              </a:lnSpc>
            </a:pPr>
            <a:endParaRPr lang="en-US" dirty="0">
              <a:latin typeface="Helvetica" charset="0"/>
              <a:ea typeface="ＭＳ Ｐゴシック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565C7-04C3-498F-A777-ED6A91893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Exchange Operator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C309B0-AE0D-4B4D-A772-DBDD792F37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348" y="1102497"/>
            <a:ext cx="8077201" cy="856932"/>
          </a:xfrm>
        </p:spPr>
        <p:txBody>
          <a:bodyPr/>
          <a:lstStyle/>
          <a:p>
            <a:r>
              <a:rPr lang="en-IN" dirty="0"/>
              <a:t>Repartitioning implemented using the </a:t>
            </a:r>
            <a:r>
              <a:rPr lang="en-IN" b="1" dirty="0">
                <a:solidFill>
                  <a:srgbClr val="002060"/>
                </a:solidFill>
              </a:rPr>
              <a:t>exchange operator</a:t>
            </a:r>
          </a:p>
          <a:p>
            <a:pPr lvl="1"/>
            <a:r>
              <a:rPr lang="en-IN" b="1" dirty="0">
                <a:solidFill>
                  <a:srgbClr val="002060"/>
                </a:solidFill>
              </a:rPr>
              <a:t>Partition</a:t>
            </a:r>
            <a:r>
              <a:rPr lang="en-IN" dirty="0"/>
              <a:t> and </a:t>
            </a:r>
            <a:r>
              <a:rPr lang="en-IN" b="1" dirty="0">
                <a:solidFill>
                  <a:srgbClr val="002060"/>
                </a:solidFill>
              </a:rPr>
              <a:t>merge</a:t>
            </a:r>
            <a:r>
              <a:rPr lang="en-IN" dirty="0"/>
              <a:t> steps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0841EFDB-195F-4857-83D0-4460B326A9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2083441" y="1930744"/>
            <a:ext cx="4866818" cy="2611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058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Helvetica" charset="0"/>
              </a:rPr>
              <a:t>Parallel Query Processing</a:t>
            </a:r>
          </a:p>
        </p:txBody>
      </p:sp>
      <p:sp>
        <p:nvSpPr>
          <p:cNvPr id="21506" name="Rectangle 3"/>
          <p:cNvSpPr>
            <a:spLocks noGrp="1" noChangeArrowheads="1"/>
          </p:cNvSpPr>
          <p:nvPr>
            <p:ph idx="1"/>
          </p:nvPr>
        </p:nvSpPr>
        <p:spPr>
          <a:xfrm>
            <a:off x="768348" y="1102497"/>
            <a:ext cx="7670977" cy="5367972"/>
          </a:xfrm>
        </p:spPr>
        <p:txBody>
          <a:bodyPr/>
          <a:lstStyle/>
          <a:p>
            <a:r>
              <a:rPr lang="en-US" dirty="0">
                <a:latin typeface="Helvetica" charset="0"/>
              </a:rPr>
              <a:t>Different queries/transactions can be run in parallel with each other.</a:t>
            </a:r>
          </a:p>
          <a:p>
            <a:pPr lvl="1"/>
            <a:r>
              <a:rPr lang="en-US" b="1" dirty="0">
                <a:solidFill>
                  <a:srgbClr val="002060"/>
                </a:solidFill>
                <a:latin typeface="Helvetica" charset="0"/>
              </a:rPr>
              <a:t>Interquery parallelism</a:t>
            </a:r>
          </a:p>
          <a:p>
            <a:pPr lvl="1"/>
            <a:r>
              <a:rPr lang="en-US" dirty="0">
                <a:latin typeface="Helvetica" charset="0"/>
              </a:rPr>
              <a:t>Concurrency control takes care of conflicts in case of updates</a:t>
            </a:r>
          </a:p>
          <a:p>
            <a:pPr lvl="1"/>
            <a:r>
              <a:rPr lang="en-US" dirty="0">
                <a:latin typeface="Helvetica" charset="0"/>
              </a:rPr>
              <a:t>More on parallel transaction processing in Chapter 23 </a:t>
            </a:r>
          </a:p>
          <a:p>
            <a:pPr lvl="1"/>
            <a:r>
              <a:rPr lang="en-US" dirty="0">
                <a:latin typeface="Helvetica" charset="0"/>
              </a:rPr>
              <a:t>Focus in this chapter is on read-only queries</a:t>
            </a:r>
          </a:p>
          <a:p>
            <a:r>
              <a:rPr lang="en-US" dirty="0">
                <a:latin typeface="Helvetica" charset="0"/>
              </a:rPr>
              <a:t>Individual relational operations (e.g., sort, join, aggregation) can be executed in parallel</a:t>
            </a:r>
          </a:p>
          <a:p>
            <a:pPr lvl="1"/>
            <a:r>
              <a:rPr lang="en-US" dirty="0">
                <a:latin typeface="Helvetica" charset="0"/>
                <a:ea typeface="ＭＳ Ｐゴシック" charset="0"/>
              </a:rPr>
              <a:t>data can be partitioned and each processor can work independently on its own partition.</a:t>
            </a:r>
          </a:p>
          <a:p>
            <a:r>
              <a:rPr lang="en-US" dirty="0">
                <a:latin typeface="Helvetica" charset="0"/>
              </a:rPr>
              <a:t>Queries are expressed in high level language (SQL, translated to relational algebra)</a:t>
            </a:r>
          </a:p>
          <a:p>
            <a:pPr lvl="1"/>
            <a:r>
              <a:rPr lang="en-US" dirty="0">
                <a:latin typeface="Helvetica" charset="0"/>
                <a:ea typeface="ＭＳ Ｐゴシック" charset="0"/>
              </a:rPr>
              <a:t>makes parallelization easier.</a:t>
            </a:r>
          </a:p>
        </p:txBody>
      </p:sp>
    </p:spTree>
  </p:cSld>
  <p:clrMapOvr>
    <a:masterClrMapping/>
  </p:clrMapOvr>
  <p:transition spd="slow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Exchange Operator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348" y="1102497"/>
            <a:ext cx="7620643" cy="5367972"/>
          </a:xfrm>
        </p:spPr>
        <p:txBody>
          <a:bodyPr/>
          <a:lstStyle/>
          <a:p>
            <a:r>
              <a:rPr lang="en-US" dirty="0"/>
              <a:t>Movement of data encapsulated in </a:t>
            </a:r>
            <a:r>
              <a:rPr lang="en-US" b="1" dirty="0">
                <a:solidFill>
                  <a:srgbClr val="002060"/>
                </a:solidFill>
              </a:rPr>
              <a:t>exchange operator</a:t>
            </a:r>
          </a:p>
          <a:p>
            <a:r>
              <a:rPr lang="en-US" dirty="0"/>
              <a:t>Partitioning of data can be done by</a:t>
            </a:r>
          </a:p>
          <a:p>
            <a:pPr lvl="1"/>
            <a:r>
              <a:rPr lang="en-US" dirty="0"/>
              <a:t>Hash partitioning</a:t>
            </a:r>
          </a:p>
          <a:p>
            <a:pPr lvl="1"/>
            <a:r>
              <a:rPr lang="en-US" dirty="0"/>
              <a:t>Range partitioning</a:t>
            </a:r>
          </a:p>
          <a:p>
            <a:pPr lvl="1"/>
            <a:r>
              <a:rPr lang="en-US" dirty="0"/>
              <a:t>Replicating data to all nodes (called </a:t>
            </a:r>
            <a:r>
              <a:rPr lang="en-US" b="1" dirty="0">
                <a:solidFill>
                  <a:srgbClr val="002060"/>
                </a:solidFill>
              </a:rPr>
              <a:t>broadcasting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Sending all data to a single node</a:t>
            </a:r>
          </a:p>
          <a:p>
            <a:r>
              <a:rPr lang="en-US" dirty="0"/>
              <a:t>Destination nodes can receive data from multiple source nodes.  Incoming data can be merged by:</a:t>
            </a:r>
          </a:p>
          <a:p>
            <a:pPr lvl="1"/>
            <a:r>
              <a:rPr lang="en-US" b="1" dirty="0">
                <a:solidFill>
                  <a:srgbClr val="002060"/>
                </a:solidFill>
              </a:rPr>
              <a:t>Random merge</a:t>
            </a:r>
          </a:p>
          <a:p>
            <a:pPr lvl="1"/>
            <a:r>
              <a:rPr lang="en-US" b="1" dirty="0">
                <a:solidFill>
                  <a:srgbClr val="002060"/>
                </a:solidFill>
              </a:rPr>
              <a:t>Ordered merge</a:t>
            </a:r>
          </a:p>
          <a:p>
            <a:r>
              <a:rPr lang="en-US" dirty="0"/>
              <a:t>Other operators in a plan can be unaware of parallelism</a:t>
            </a:r>
          </a:p>
          <a:p>
            <a:pPr lvl="1"/>
            <a:r>
              <a:rPr lang="en-US" b="1" dirty="0">
                <a:solidFill>
                  <a:srgbClr val="002060"/>
                </a:solidFill>
              </a:rPr>
              <a:t>Data parallelism</a:t>
            </a:r>
            <a:r>
              <a:rPr lang="en-US" dirty="0"/>
              <a:t>: each operator works purely on local data</a:t>
            </a:r>
          </a:p>
          <a:p>
            <a:pPr lvl="1"/>
            <a:r>
              <a:rPr lang="en-US" dirty="0"/>
              <a:t>Not always best way, but works well in most cases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4550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Plans Using Exchange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349" y="1102497"/>
            <a:ext cx="7662588" cy="5367972"/>
          </a:xfrm>
        </p:spPr>
        <p:txBody>
          <a:bodyPr/>
          <a:lstStyle/>
          <a:p>
            <a:r>
              <a:rPr lang="en-US" dirty="0"/>
              <a:t>Range partitioning sort: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Exchange operator using range partitioning, followed by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Local sort</a:t>
            </a:r>
          </a:p>
          <a:p>
            <a:r>
              <a:rPr lang="en-US" dirty="0"/>
              <a:t>Parallel external sort merge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Local sort followed by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Exchange operator with ordered merge</a:t>
            </a:r>
          </a:p>
          <a:p>
            <a:r>
              <a:rPr lang="en-US" dirty="0"/>
              <a:t>Partitioned join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Exchange operator with hash or range partitioning, followed by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Local join</a:t>
            </a:r>
          </a:p>
          <a:p>
            <a:r>
              <a:rPr lang="en-US" dirty="0"/>
              <a:t>Asymmetric fragment and replicate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Exchange operator using broadcast replication, followed by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Local join</a:t>
            </a:r>
          </a:p>
          <a:p>
            <a:pPr marL="400050"/>
            <a:r>
              <a:rPr lang="en-US" dirty="0"/>
              <a:t>Exchange operator can also implement push model, with batching</a:t>
            </a:r>
          </a:p>
        </p:txBody>
      </p:sp>
    </p:spTree>
    <p:extLst>
      <p:ext uri="{BB962C8B-B14F-4D97-AF65-F5344CB8AC3E}">
        <p14:creationId xmlns:p14="http://schemas.microsoft.com/office/powerpoint/2010/main" val="15023754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Plans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63033" y="5595852"/>
            <a:ext cx="4419800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b="1" dirty="0"/>
              <a:t>Dashed boxes denote pipelined segment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355EC0D-7643-406B-85E9-316AA8D7E1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b="36827"/>
          <a:stretch/>
        </p:blipFill>
        <p:spPr>
          <a:xfrm>
            <a:off x="1779995" y="1203762"/>
            <a:ext cx="6963096" cy="4355688"/>
          </a:xfrm>
        </p:spPr>
      </p:pic>
    </p:spTree>
    <p:extLst>
      <p:ext uri="{BB962C8B-B14F-4D97-AF65-F5344CB8AC3E}">
        <p14:creationId xmlns:p14="http://schemas.microsoft.com/office/powerpoint/2010/main" val="19454668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Plans (Cont.)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A72CEF0-7380-46BC-AFED-8B7F22B5E5D3}"/>
              </a:ext>
            </a:extLst>
          </p:cNvPr>
          <p:cNvGrpSpPr/>
          <p:nvPr/>
        </p:nvGrpSpPr>
        <p:grpSpPr>
          <a:xfrm>
            <a:off x="1724626" y="1504703"/>
            <a:ext cx="7136005" cy="4387108"/>
            <a:chOff x="706968" y="940829"/>
            <a:chExt cx="8199964" cy="5529722"/>
          </a:xfrm>
        </p:grpSpPr>
        <p:pic>
          <p:nvPicPr>
            <p:cNvPr id="5" name="Content Placeholder 7">
              <a:extLst>
                <a:ext uri="{FF2B5EF4-FFF2-40B4-BE49-F238E27FC236}">
                  <a16:creationId xmlns:a16="http://schemas.microsoft.com/office/drawing/2014/main" id="{3AAF67AC-3B9C-460F-9040-D01EFB5025B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rcRect t="28865" b="7391"/>
            <a:stretch/>
          </p:blipFill>
          <p:spPr bwMode="auto">
            <a:xfrm>
              <a:off x="706968" y="940829"/>
              <a:ext cx="8199964" cy="51757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40ACC72-03C9-48BC-BE54-76493CFB0A85}"/>
                </a:ext>
              </a:extLst>
            </p:cNvPr>
            <p:cNvSpPr txBox="1"/>
            <p:nvPr/>
          </p:nvSpPr>
          <p:spPr>
            <a:xfrm>
              <a:off x="3396342" y="3428691"/>
              <a:ext cx="3028208" cy="353943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r>
                <a:rPr lang="en-IN" sz="1700" dirty="0"/>
                <a:t>(c) Parallel Plan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16B01EF-3ABD-4184-AA88-97350A232555}"/>
                </a:ext>
              </a:extLst>
            </p:cNvPr>
            <p:cNvSpPr txBox="1"/>
            <p:nvPr/>
          </p:nvSpPr>
          <p:spPr>
            <a:xfrm>
              <a:off x="2468087" y="6116608"/>
              <a:ext cx="4870863" cy="353943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r>
                <a:rPr lang="en-IN" sz="1700" dirty="0"/>
                <a:t>(c) Parallel Plan with Partial Aggregation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597196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Fault Tolerance in Query Plans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350" y="1102497"/>
            <a:ext cx="7595474" cy="5367972"/>
          </a:xfrm>
        </p:spPr>
        <p:txBody>
          <a:bodyPr/>
          <a:lstStyle/>
          <a:p>
            <a:r>
              <a:rPr lang="en-US" b="1" dirty="0"/>
              <a:t>Alternative 1: Re-execute the query on failure</a:t>
            </a:r>
          </a:p>
          <a:p>
            <a:pPr lvl="1"/>
            <a:r>
              <a:rPr lang="en-US" dirty="0"/>
              <a:t>Works well if mean time to failure &gt;&gt; query execution time</a:t>
            </a:r>
          </a:p>
          <a:p>
            <a:pPr lvl="2"/>
            <a:r>
              <a:rPr lang="en-US" dirty="0"/>
              <a:t>Good for medium scale parallelism with 100’s of machines</a:t>
            </a:r>
          </a:p>
          <a:p>
            <a:pPr lvl="1"/>
            <a:r>
              <a:rPr lang="en-US" dirty="0"/>
              <a:t>Works badly on massively parallel execution of long queries</a:t>
            </a:r>
          </a:p>
          <a:p>
            <a:pPr lvl="2"/>
            <a:r>
              <a:rPr lang="en-US" dirty="0"/>
              <a:t>Where probability of some node failing during execution of a single query is high</a:t>
            </a:r>
          </a:p>
        </p:txBody>
      </p:sp>
    </p:spTree>
    <p:extLst>
      <p:ext uri="{BB962C8B-B14F-4D97-AF65-F5344CB8AC3E}">
        <p14:creationId xmlns:p14="http://schemas.microsoft.com/office/powerpoint/2010/main" val="5726099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Fault Tolerance in Query Plans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348" y="1102497"/>
            <a:ext cx="7771645" cy="5367972"/>
          </a:xfrm>
        </p:spPr>
        <p:txBody>
          <a:bodyPr/>
          <a:lstStyle/>
          <a:p>
            <a:r>
              <a:rPr lang="en-US" b="1" dirty="0"/>
              <a:t>Alternative 2: Re-execute work of only failed nodes</a:t>
            </a:r>
          </a:p>
          <a:p>
            <a:pPr lvl="1"/>
            <a:r>
              <a:rPr lang="en-US" dirty="0"/>
              <a:t>Works well if consumers process data only after it is completely generated</a:t>
            </a:r>
          </a:p>
          <a:p>
            <a:pPr lvl="2"/>
            <a:r>
              <a:rPr lang="en-US" dirty="0"/>
              <a:t>Just discard partial data</a:t>
            </a:r>
          </a:p>
          <a:p>
            <a:pPr lvl="2"/>
            <a:r>
              <a:rPr lang="en-US" dirty="0"/>
              <a:t>Used in map-reduce implementations</a:t>
            </a:r>
          </a:p>
          <a:p>
            <a:pPr lvl="1"/>
            <a:r>
              <a:rPr lang="en-US" dirty="0"/>
              <a:t>Problems arise if consumers process data as it is generated (pipelined execution)</a:t>
            </a:r>
          </a:p>
          <a:p>
            <a:pPr lvl="2"/>
            <a:r>
              <a:rPr lang="en-US" dirty="0"/>
              <a:t>Only new tuples must be consumed from re-execution</a:t>
            </a:r>
          </a:p>
          <a:p>
            <a:pPr lvl="2"/>
            <a:r>
              <a:rPr lang="en-US" dirty="0"/>
              <a:t>Re-execution must generate tuples in exactly same order to efficiently determine which tuples are new</a:t>
            </a:r>
          </a:p>
          <a:p>
            <a:r>
              <a:rPr lang="en-US" b="1" dirty="0">
                <a:solidFill>
                  <a:srgbClr val="002060"/>
                </a:solidFill>
              </a:rPr>
              <a:t>Straggler nodes</a:t>
            </a:r>
            <a:r>
              <a:rPr lang="en-US" dirty="0"/>
              <a:t> (nodes that are running slow) can be treated similar to failed nodes</a:t>
            </a:r>
          </a:p>
        </p:txBody>
      </p:sp>
    </p:spTree>
    <p:extLst>
      <p:ext uri="{BB962C8B-B14F-4D97-AF65-F5344CB8AC3E}">
        <p14:creationId xmlns:p14="http://schemas.microsoft.com/office/powerpoint/2010/main" val="11782956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Fault Tolerance in Map-Reduce</a:t>
            </a:r>
          </a:p>
        </p:txBody>
      </p:sp>
      <p:pic>
        <p:nvPicPr>
          <p:cNvPr id="8" name="Picture 7" descr="map-reduce-schemati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6831" y="1375099"/>
            <a:ext cx="6895974" cy="4183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70886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5874" y="-176140"/>
            <a:ext cx="8408126" cy="900620"/>
          </a:xfrm>
        </p:spPr>
        <p:txBody>
          <a:bodyPr/>
          <a:lstStyle/>
          <a:p>
            <a:r>
              <a:rPr lang="en-US" dirty="0"/>
              <a:t>Fault Tolerance in Map Reduce Implementation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5874" y="1102497"/>
            <a:ext cx="7795730" cy="5367972"/>
          </a:xfrm>
        </p:spPr>
        <p:txBody>
          <a:bodyPr/>
          <a:lstStyle/>
          <a:p>
            <a:r>
              <a:rPr lang="en-US" dirty="0"/>
              <a:t>Map workers writes data to local disk</a:t>
            </a:r>
          </a:p>
          <a:p>
            <a:pPr lvl="1"/>
            <a:r>
              <a:rPr lang="en-US" dirty="0"/>
              <a:t>Cheaper than writing to distributed file system</a:t>
            </a:r>
          </a:p>
          <a:p>
            <a:r>
              <a:rPr lang="en-US" dirty="0"/>
              <a:t>When task is complete, data is sent to reducers</a:t>
            </a:r>
          </a:p>
          <a:p>
            <a:r>
              <a:rPr lang="en-US" dirty="0"/>
              <a:t>Reducers use data only after it is fully received</a:t>
            </a:r>
          </a:p>
          <a:p>
            <a:r>
              <a:rPr lang="en-US" dirty="0"/>
              <a:t>On map worker failure:</a:t>
            </a:r>
          </a:p>
          <a:p>
            <a:pPr lvl="1"/>
            <a:r>
              <a:rPr lang="en-US" dirty="0" err="1"/>
              <a:t>Reexecute</a:t>
            </a:r>
            <a:r>
              <a:rPr lang="en-US" dirty="0"/>
              <a:t> map tasks on a new node</a:t>
            </a:r>
          </a:p>
          <a:p>
            <a:pPr lvl="1"/>
            <a:r>
              <a:rPr lang="en-US" dirty="0"/>
              <a:t>Reducers get data from new node, discarding partially received data (if any) from failed node</a:t>
            </a:r>
          </a:p>
          <a:p>
            <a:r>
              <a:rPr lang="en-US" dirty="0"/>
              <a:t>On reduce worker failure</a:t>
            </a:r>
          </a:p>
          <a:p>
            <a:pPr lvl="1"/>
            <a:r>
              <a:rPr lang="en-US" dirty="0" err="1"/>
              <a:t>Reexecute</a:t>
            </a:r>
            <a:r>
              <a:rPr lang="en-US" dirty="0"/>
              <a:t> reduce task on new node</a:t>
            </a:r>
          </a:p>
          <a:p>
            <a:pPr lvl="1"/>
            <a:r>
              <a:rPr lang="en-US" dirty="0"/>
              <a:t>Re-fetch data from map nodes</a:t>
            </a:r>
          </a:p>
          <a:p>
            <a:r>
              <a:rPr lang="en-US" dirty="0"/>
              <a:t>On completion of a map-reduce phase, result is written to distributed file system</a:t>
            </a:r>
          </a:p>
          <a:p>
            <a:pPr lvl="1"/>
            <a:r>
              <a:rPr lang="en-US" dirty="0"/>
              <a:t>Replication ensures result is safe from failures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65195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3556E-980B-4A8B-AC44-968A2BEDA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Fault Tolerant Query Execution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C6DA5-2DA9-4267-93E2-B58792705C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350" y="1102497"/>
            <a:ext cx="8077200" cy="5367972"/>
          </a:xfrm>
        </p:spPr>
        <p:txBody>
          <a:bodyPr/>
          <a:lstStyle/>
          <a:p>
            <a:r>
              <a:rPr lang="en-IN" dirty="0"/>
              <a:t>Overheads of fault-tolerant query execution </a:t>
            </a:r>
          </a:p>
          <a:p>
            <a:pPr lvl="1"/>
            <a:r>
              <a:rPr lang="en-IN" dirty="0"/>
              <a:t>Materialization cost</a:t>
            </a:r>
          </a:p>
          <a:p>
            <a:pPr lvl="1"/>
            <a:r>
              <a:rPr lang="en-IN" dirty="0"/>
              <a:t>Each step has to wait till the previous step finishes</a:t>
            </a:r>
          </a:p>
          <a:p>
            <a:pPr lvl="2"/>
            <a:r>
              <a:rPr lang="en-IN" dirty="0"/>
              <a:t>Stragglers can cause significant delays</a:t>
            </a:r>
          </a:p>
          <a:p>
            <a:r>
              <a:rPr lang="en-IN" dirty="0"/>
              <a:t>Pipelined execution can avoid these costs</a:t>
            </a:r>
          </a:p>
          <a:p>
            <a:pPr lvl="1"/>
            <a:r>
              <a:rPr lang="en-IN" dirty="0"/>
              <a:t>But harder to make pipelined execution fault-tolerant </a:t>
            </a:r>
          </a:p>
          <a:p>
            <a:pPr lvl="2"/>
            <a:r>
              <a:rPr lang="en-IN" dirty="0"/>
              <a:t>E.g. duplication of tuples when failed task is </a:t>
            </a:r>
            <a:r>
              <a:rPr lang="en-IN" dirty="0" err="1"/>
              <a:t>reexecuted</a:t>
            </a:r>
            <a:endParaRPr lang="en-IN" dirty="0"/>
          </a:p>
          <a:p>
            <a:r>
              <a:rPr lang="en-IN" dirty="0"/>
              <a:t>Apache Spark uses concept of Resilient Distributed Datasets (RDDs)</a:t>
            </a:r>
          </a:p>
          <a:p>
            <a:pPr lvl="1"/>
            <a:r>
              <a:rPr lang="en-IN" dirty="0"/>
              <a:t>Data can be replicated in memory/on disk</a:t>
            </a:r>
          </a:p>
          <a:p>
            <a:pPr lvl="1"/>
            <a:r>
              <a:rPr lang="en-IN" dirty="0"/>
              <a:t>But intermediate results are not materialized</a:t>
            </a:r>
          </a:p>
          <a:p>
            <a:pPr lvl="2"/>
            <a:r>
              <a:rPr lang="en-IN" dirty="0"/>
              <a:t>Query nodes can be </a:t>
            </a:r>
            <a:r>
              <a:rPr lang="en-IN" dirty="0" err="1"/>
              <a:t>reexecuted</a:t>
            </a:r>
            <a:r>
              <a:rPr lang="en-IN" dirty="0"/>
              <a:t> to regenerate results</a:t>
            </a:r>
          </a:p>
        </p:txBody>
      </p:sp>
    </p:spTree>
    <p:extLst>
      <p:ext uri="{BB962C8B-B14F-4D97-AF65-F5344CB8AC3E}">
        <p14:creationId xmlns:p14="http://schemas.microsoft.com/office/powerpoint/2010/main" val="222341332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0" y="117474"/>
            <a:ext cx="8077200" cy="654313"/>
          </a:xfrm>
        </p:spPr>
        <p:txBody>
          <a:bodyPr/>
          <a:lstStyle/>
          <a:p>
            <a:r>
              <a:rPr lang="en-US" dirty="0"/>
              <a:t>Query Processing in Shared Memory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350" y="1291471"/>
            <a:ext cx="7612252" cy="5178997"/>
          </a:xfrm>
        </p:spPr>
        <p:txBody>
          <a:bodyPr/>
          <a:lstStyle/>
          <a:p>
            <a:r>
              <a:rPr lang="en-US" dirty="0"/>
              <a:t>Parallel query processing techniques discussed so far can be optimized if data is in shared memory</a:t>
            </a:r>
          </a:p>
          <a:p>
            <a:r>
              <a:rPr lang="en-US" dirty="0"/>
              <a:t>Shared memory parallel processing usually based on </a:t>
            </a:r>
            <a:r>
              <a:rPr lang="en-US" b="1" dirty="0">
                <a:solidFill>
                  <a:srgbClr val="002060"/>
                </a:solidFill>
              </a:rPr>
              <a:t>threads</a:t>
            </a:r>
            <a:r>
              <a:rPr lang="en-US" dirty="0"/>
              <a:t>, instead of processes</a:t>
            </a:r>
          </a:p>
          <a:p>
            <a:pPr lvl="1"/>
            <a:r>
              <a:rPr lang="en-US" dirty="0"/>
              <a:t>Usually number of threads = number of cores * number off hardware threads per core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115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Helvetica" charset="0"/>
              </a:rPr>
              <a:t>Intraquery Parallelism</a:t>
            </a:r>
          </a:p>
        </p:txBody>
      </p:sp>
      <p:sp>
        <p:nvSpPr>
          <p:cNvPr id="50178" name="Rectangle 3"/>
          <p:cNvSpPr>
            <a:spLocks noGrp="1" noChangeArrowheads="1"/>
          </p:cNvSpPr>
          <p:nvPr>
            <p:ph idx="1"/>
          </p:nvPr>
        </p:nvSpPr>
        <p:spPr>
          <a:xfrm>
            <a:off x="768348" y="1102497"/>
            <a:ext cx="7654199" cy="5367972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  <a:latin typeface="Helvetica" charset="0"/>
              </a:rPr>
              <a:t>Intraquery parallelism</a:t>
            </a:r>
            <a:r>
              <a:rPr lang="en-US" dirty="0">
                <a:latin typeface="Helvetica" charset="0"/>
              </a:rPr>
              <a:t>: execution of a single query in parallel on multiple processors/disks; important for speeding up long-running queries.</a:t>
            </a:r>
          </a:p>
          <a:p>
            <a:r>
              <a:rPr lang="en-US" dirty="0">
                <a:latin typeface="Helvetica" charset="0"/>
              </a:rPr>
              <a:t>Two complementary forms of intraquery parallelism:</a:t>
            </a:r>
          </a:p>
          <a:p>
            <a:pPr lvl="1"/>
            <a:r>
              <a:rPr lang="en-US" b="1" dirty="0">
                <a:solidFill>
                  <a:srgbClr val="002060"/>
                </a:solidFill>
                <a:latin typeface="Helvetica" charset="0"/>
                <a:ea typeface="ＭＳ Ｐゴシック" charset="0"/>
              </a:rPr>
              <a:t>Intraoperation Parallelism</a:t>
            </a:r>
            <a:r>
              <a:rPr lang="en-US" dirty="0">
                <a:solidFill>
                  <a:srgbClr val="002060"/>
                </a:solidFill>
                <a:latin typeface="Helvetica" charset="0"/>
                <a:ea typeface="ＭＳ Ｐゴシック" charset="0"/>
              </a:rPr>
              <a:t> </a:t>
            </a:r>
            <a:r>
              <a:rPr lang="en-US" dirty="0">
                <a:latin typeface="Helvetica" charset="0"/>
                <a:ea typeface="ＭＳ Ｐゴシック" charset="0"/>
              </a:rPr>
              <a:t>– parallelize the execution of each individual operation in the query</a:t>
            </a:r>
          </a:p>
          <a:p>
            <a:pPr lvl="2"/>
            <a:r>
              <a:rPr lang="en-US" dirty="0">
                <a:latin typeface="Helvetica" charset="0"/>
                <a:ea typeface="ＭＳ Ｐゴシック" charset="0"/>
              </a:rPr>
              <a:t>Supports high degree of parallelism</a:t>
            </a:r>
          </a:p>
          <a:p>
            <a:pPr lvl="1"/>
            <a:r>
              <a:rPr lang="en-US" b="1" dirty="0">
                <a:solidFill>
                  <a:srgbClr val="002060"/>
                </a:solidFill>
                <a:latin typeface="Helvetica" charset="0"/>
                <a:ea typeface="ＭＳ Ｐゴシック" charset="0"/>
              </a:rPr>
              <a:t>Interoperation Parallelism</a:t>
            </a:r>
            <a:r>
              <a:rPr lang="en-US" dirty="0">
                <a:solidFill>
                  <a:srgbClr val="002060"/>
                </a:solidFill>
                <a:latin typeface="Helvetica" charset="0"/>
                <a:ea typeface="ＭＳ Ｐゴシック" charset="0"/>
              </a:rPr>
              <a:t> </a:t>
            </a:r>
            <a:r>
              <a:rPr lang="en-US" dirty="0">
                <a:latin typeface="Helvetica" charset="0"/>
                <a:ea typeface="ＭＳ Ｐゴシック" charset="0"/>
              </a:rPr>
              <a:t>– execute the different operations in a query expression in parallel.</a:t>
            </a:r>
          </a:p>
          <a:p>
            <a:pPr lvl="2"/>
            <a:r>
              <a:rPr lang="en-US" dirty="0">
                <a:latin typeface="Helvetica" charset="0"/>
                <a:ea typeface="ＭＳ Ｐゴシック" charset="0"/>
              </a:rPr>
              <a:t>Limited degree of parallelism</a:t>
            </a:r>
            <a:endParaRPr lang="en-US" dirty="0">
              <a:latin typeface="Helvetica" charset="0"/>
            </a:endParaRPr>
          </a:p>
          <a:p>
            <a:endParaRPr lang="en-US" dirty="0">
              <a:latin typeface="Helvetica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0" y="117475"/>
            <a:ext cx="8077200" cy="662701"/>
          </a:xfrm>
        </p:spPr>
        <p:txBody>
          <a:bodyPr/>
          <a:lstStyle/>
          <a:p>
            <a:r>
              <a:rPr lang="en-US" dirty="0"/>
              <a:t>Query Processing in Shared Memory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348" y="1338605"/>
            <a:ext cx="7670977" cy="51318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Optimized algorithms for shared memory</a:t>
            </a:r>
          </a:p>
          <a:p>
            <a:r>
              <a:rPr lang="en-US" dirty="0"/>
              <a:t>With asymmetric fragment-and-replicate join, the smaller relation can be in shared memory, instead of being replicated for each thread</a:t>
            </a:r>
          </a:p>
          <a:p>
            <a:r>
              <a:rPr lang="en-US" dirty="0"/>
              <a:t>Hash join can be done by</a:t>
            </a:r>
          </a:p>
          <a:p>
            <a:pPr lvl="1"/>
            <a:r>
              <a:rPr lang="en-US" dirty="0"/>
              <a:t>Partitioning build relation to each thread, OR</a:t>
            </a:r>
          </a:p>
          <a:p>
            <a:pPr lvl="1"/>
            <a:r>
              <a:rPr lang="en-US" b="1" dirty="0"/>
              <a:t>Shared build relation </a:t>
            </a:r>
            <a:r>
              <a:rPr lang="en-US" dirty="0"/>
              <a:t>with singe index, in shared memory</a:t>
            </a:r>
          </a:p>
          <a:p>
            <a:pPr lvl="2"/>
            <a:r>
              <a:rPr lang="en-US" dirty="0"/>
              <a:t>Probe relation can be partitioned into small pieces (a.k.a. morsels)</a:t>
            </a:r>
          </a:p>
          <a:p>
            <a:pPr lvl="2"/>
            <a:r>
              <a:rPr lang="en-US" dirty="0"/>
              <a:t>Each thread processes one piece of the probe at a time, in parallel with other threads </a:t>
            </a:r>
          </a:p>
          <a:p>
            <a:pPr lvl="2"/>
            <a:r>
              <a:rPr lang="en-US" dirty="0"/>
              <a:t>Shared index construction can be parallelized, but carefully</a:t>
            </a:r>
          </a:p>
          <a:p>
            <a:pPr lvl="3"/>
            <a:r>
              <a:rPr lang="en-US" dirty="0"/>
              <a:t>Multiple threads may try to write to same location in shared memory</a:t>
            </a:r>
          </a:p>
          <a:p>
            <a:pPr lvl="3"/>
            <a:r>
              <a:rPr lang="en-US" dirty="0"/>
              <a:t>Atomic instruction (test-and-set/compare-and-swap) can be used to add entries to hash table list</a:t>
            </a:r>
          </a:p>
        </p:txBody>
      </p:sp>
    </p:spTree>
    <p:extLst>
      <p:ext uri="{BB962C8B-B14F-4D97-AF65-F5344CB8AC3E}">
        <p14:creationId xmlns:p14="http://schemas.microsoft.com/office/powerpoint/2010/main" val="23612287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007" y="117475"/>
            <a:ext cx="8539993" cy="671090"/>
          </a:xfrm>
        </p:spPr>
        <p:txBody>
          <a:bodyPr/>
          <a:lstStyle/>
          <a:p>
            <a:r>
              <a:rPr lang="en-US" dirty="0"/>
              <a:t>Query Processing in Shared Memory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350" y="1178380"/>
            <a:ext cx="7763254" cy="5199809"/>
          </a:xfrm>
        </p:spPr>
        <p:txBody>
          <a:bodyPr/>
          <a:lstStyle/>
          <a:p>
            <a:r>
              <a:rPr lang="en-US" dirty="0"/>
              <a:t>Skew can be handled by </a:t>
            </a:r>
            <a:r>
              <a:rPr lang="en-US" b="1" dirty="0">
                <a:solidFill>
                  <a:srgbClr val="002060"/>
                </a:solidFill>
              </a:rPr>
              <a:t>work stealing </a:t>
            </a:r>
          </a:p>
          <a:p>
            <a:pPr lvl="1"/>
            <a:r>
              <a:rPr lang="en-US" dirty="0"/>
              <a:t>Idle processors can take up tasks allocated to other processors</a:t>
            </a:r>
          </a:p>
          <a:p>
            <a:pPr lvl="1"/>
            <a:r>
              <a:rPr lang="en-US" dirty="0"/>
              <a:t>Virtual node partitioning allows tasks to be broken into small pieces</a:t>
            </a:r>
          </a:p>
          <a:p>
            <a:pPr lvl="2"/>
            <a:r>
              <a:rPr lang="en-US" dirty="0"/>
              <a:t>Cost of reallocating a partition is low in shared memory</a:t>
            </a:r>
          </a:p>
          <a:p>
            <a:pPr lvl="2"/>
            <a:r>
              <a:rPr lang="en-US" dirty="0"/>
              <a:t>Even simpler if shared build relation is used</a:t>
            </a:r>
          </a:p>
          <a:p>
            <a:pPr lvl="3"/>
            <a:r>
              <a:rPr lang="en-US" dirty="0"/>
              <a:t>only probe relation partitioned need to be reassigned</a:t>
            </a:r>
          </a:p>
          <a:p>
            <a:r>
              <a:rPr lang="en-US" dirty="0"/>
              <a:t>Query processing algorithms should be are of NUMA: Non-uniform memory access</a:t>
            </a:r>
          </a:p>
          <a:p>
            <a:pPr lvl="1"/>
            <a:r>
              <a:rPr lang="en-US" dirty="0"/>
              <a:t>Each thread scheduled as far as possible on same core every time it runs</a:t>
            </a:r>
          </a:p>
          <a:p>
            <a:pPr lvl="1"/>
            <a:r>
              <a:rPr lang="en-US" dirty="0"/>
              <a:t>Data structures used by only 1 thread allocated in memory local to the core on which the thread is running</a:t>
            </a:r>
          </a:p>
        </p:txBody>
      </p:sp>
    </p:spTree>
    <p:extLst>
      <p:ext uri="{BB962C8B-B14F-4D97-AF65-F5344CB8AC3E}">
        <p14:creationId xmlns:p14="http://schemas.microsoft.com/office/powerpoint/2010/main" val="413718739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0" y="117475"/>
            <a:ext cx="8375650" cy="679479"/>
          </a:xfrm>
        </p:spPr>
        <p:txBody>
          <a:bodyPr/>
          <a:lstStyle/>
          <a:p>
            <a:r>
              <a:rPr lang="en-US" dirty="0"/>
              <a:t>Query Processing in Shared Memory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350" y="1270659"/>
            <a:ext cx="7561918" cy="5199809"/>
          </a:xfrm>
        </p:spPr>
        <p:txBody>
          <a:bodyPr/>
          <a:lstStyle/>
          <a:p>
            <a:r>
              <a:rPr lang="en-US" dirty="0"/>
              <a:t>Cache-conscious algorithms used in main-memory centralized query processing should also be used in shared-memory systems</a:t>
            </a:r>
          </a:p>
          <a:p>
            <a:r>
              <a:rPr lang="en-US" b="1" dirty="0">
                <a:solidFill>
                  <a:srgbClr val="002060"/>
                </a:solidFill>
              </a:rPr>
              <a:t>Single Instruction Multiple Data</a:t>
            </a:r>
            <a:r>
              <a:rPr lang="en-US" dirty="0"/>
              <a:t> (</a:t>
            </a:r>
            <a:r>
              <a:rPr lang="en-US" b="1" dirty="0">
                <a:solidFill>
                  <a:srgbClr val="002060"/>
                </a:solidFill>
              </a:rPr>
              <a:t>SIMD</a:t>
            </a:r>
            <a:r>
              <a:rPr lang="en-US" dirty="0"/>
              <a:t>) parallelism is increasingly used</a:t>
            </a:r>
          </a:p>
          <a:p>
            <a:pPr lvl="1"/>
            <a:r>
              <a:rPr lang="en-US" dirty="0"/>
              <a:t>In GPUs as well as Intel Xeon Phi co-processors</a:t>
            </a:r>
          </a:p>
          <a:p>
            <a:pPr lvl="1"/>
            <a:r>
              <a:rPr lang="en-US" i="1" dirty="0"/>
              <a:t>Vector processing</a:t>
            </a:r>
          </a:p>
          <a:p>
            <a:r>
              <a:rPr lang="en-US" dirty="0"/>
              <a:t>Vector processing can be used for relational operations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21116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369F0-E989-4F4E-9740-0E12922F33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1005" y="2599028"/>
            <a:ext cx="7280479" cy="1324790"/>
          </a:xfrm>
        </p:spPr>
        <p:txBody>
          <a:bodyPr/>
          <a:lstStyle/>
          <a:p>
            <a:pPr marL="0" indent="0">
              <a:buNone/>
            </a:pPr>
            <a:r>
              <a:rPr lang="en-US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</a:rPr>
              <a:t>Query </a:t>
            </a:r>
            <a:r>
              <a:rPr 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</a:rPr>
              <a:t>Optimization for Parallel Query Execution</a:t>
            </a:r>
            <a:endParaRPr lang="en-IN" sz="3200" b="1" dirty="0">
              <a:solidFill>
                <a:srgbClr val="00206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5890806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117475"/>
            <a:ext cx="8077200" cy="67109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Helvetica" charset="0"/>
              </a:rPr>
              <a:t>Query Optimization For Parallel Execution</a:t>
            </a:r>
          </a:p>
        </p:txBody>
      </p:sp>
      <p:sp>
        <p:nvSpPr>
          <p:cNvPr id="93186" name="Rectangle 3"/>
          <p:cNvSpPr>
            <a:spLocks noGrp="1" noChangeArrowheads="1"/>
          </p:cNvSpPr>
          <p:nvPr>
            <p:ph idx="1"/>
          </p:nvPr>
        </p:nvSpPr>
        <p:spPr>
          <a:xfrm>
            <a:off x="768348" y="1102497"/>
            <a:ext cx="8077201" cy="5367972"/>
          </a:xfrm>
        </p:spPr>
        <p:txBody>
          <a:bodyPr/>
          <a:lstStyle/>
          <a:p>
            <a:r>
              <a:rPr lang="en-US" dirty="0">
                <a:latin typeface="Helvetica" charset="0"/>
                <a:ea typeface="MS Mincho" charset="0"/>
                <a:cs typeface="MS Mincho" charset="0"/>
              </a:rPr>
              <a:t>Query optimization in parallel databases is significantly more complex than query optimization in sequential databases.</a:t>
            </a:r>
          </a:p>
          <a:p>
            <a:pPr lvl="1"/>
            <a:r>
              <a:rPr lang="en-US" dirty="0">
                <a:latin typeface="Helvetica" charset="0"/>
                <a:ea typeface="MS Mincho" charset="0"/>
                <a:cs typeface="MS Mincho" charset="0"/>
              </a:rPr>
              <a:t>Different options for partitioning inputs and intermediate results</a:t>
            </a:r>
          </a:p>
          <a:p>
            <a:pPr lvl="1"/>
            <a:r>
              <a:rPr lang="en-US" dirty="0">
                <a:latin typeface="Helvetica" charset="0"/>
                <a:ea typeface="MS Mincho" charset="0"/>
                <a:cs typeface="MS Mincho" charset="0"/>
              </a:rPr>
              <a:t>Cost models are more complicated, since we must take into account partitioning costs and issues such as skew and resource contention.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117475"/>
            <a:ext cx="8077200" cy="690047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Helvetica" charset="0"/>
              </a:rPr>
              <a:t>Parallel Query Plan Space</a:t>
            </a:r>
          </a:p>
        </p:txBody>
      </p:sp>
      <p:sp>
        <p:nvSpPr>
          <p:cNvPr id="93186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102497"/>
            <a:ext cx="7645808" cy="5367972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dirty="0">
                <a:latin typeface="Helvetica" charset="0"/>
                <a:ea typeface="MS Mincho" charset="0"/>
                <a:cs typeface="MS Mincho" charset="0"/>
              </a:rPr>
              <a:t>A parallel query plan must specify 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Helvetica" charset="0"/>
                <a:ea typeface="MS Mincho" charset="0"/>
                <a:cs typeface="MS Mincho" charset="0"/>
              </a:rPr>
              <a:t>How to parallelize  each operation, including which algorithm to use, and how to partition inputs and intermediate results (using exchange operators)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Helvetica" charset="0"/>
                <a:ea typeface="MS Mincho" charset="0"/>
                <a:cs typeface="MS Mincho" charset="0"/>
              </a:rPr>
              <a:t>How the plan is to be </a:t>
            </a:r>
            <a:r>
              <a:rPr lang="en-US" b="1" dirty="0">
                <a:solidFill>
                  <a:srgbClr val="002060"/>
                </a:solidFill>
                <a:latin typeface="Helvetica" charset="0"/>
                <a:ea typeface="MS Mincho" charset="0"/>
                <a:cs typeface="MS Mincho" charset="0"/>
              </a:rPr>
              <a:t>scheduled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Helvetica" charset="0"/>
                <a:ea typeface="MS Mincho" charset="0"/>
                <a:cs typeface="MS Mincho" charset="0"/>
              </a:rPr>
              <a:t>How many nodes to use for each operation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Helvetica" charset="0"/>
                <a:ea typeface="MS Mincho" charset="0"/>
                <a:cs typeface="MS Mincho" charset="0"/>
              </a:rPr>
              <a:t>What operations to pipeline within same node or different nodes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Helvetica" charset="0"/>
                <a:ea typeface="MS Mincho" charset="0"/>
                <a:cs typeface="MS Mincho" charset="0"/>
              </a:rPr>
              <a:t>What operations to execute independently in parallel, and 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Helvetica" charset="0"/>
                <a:ea typeface="MS Mincho" charset="0"/>
                <a:cs typeface="MS Mincho" charset="0"/>
              </a:rPr>
              <a:t>What operations to execute sequentially, one after the other.  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Helvetica" charset="0"/>
                <a:ea typeface="MS Mincho" charset="0"/>
                <a:cs typeface="MS Mincho" charset="0"/>
              </a:rPr>
              <a:t>E.g.,  In query </a:t>
            </a:r>
            <a:r>
              <a:rPr lang="en-US" i="1" baseline="-25000" dirty="0" err="1">
                <a:latin typeface="Helvetica" charset="0"/>
                <a:ea typeface="MS Mincho" charset="0"/>
                <a:cs typeface="MS Mincho" charset="0"/>
              </a:rPr>
              <a:t>r.A</a:t>
            </a:r>
            <a:r>
              <a:rPr lang="en-US" i="1" baseline="-25000" dirty="0">
                <a:latin typeface="Helvetica" charset="0"/>
                <a:ea typeface="MS Mincho" charset="0"/>
                <a:cs typeface="MS Mincho" charset="0"/>
              </a:rPr>
              <a:t> </a:t>
            </a:r>
            <a:r>
              <a:rPr lang="en-IN" dirty="0"/>
              <a:t>𝛾</a:t>
            </a:r>
            <a:r>
              <a:rPr lang="en-US" baseline="-25000" dirty="0">
                <a:latin typeface="Helvetica" charset="0"/>
                <a:ea typeface="MS Mincho" charset="0"/>
                <a:cs typeface="MS Mincho" charset="0"/>
              </a:rPr>
              <a:t>sum(</a:t>
            </a:r>
            <a:r>
              <a:rPr lang="en-US" i="1" baseline="-25000" dirty="0" err="1">
                <a:latin typeface="Helvetica" charset="0"/>
                <a:ea typeface="MS Mincho" charset="0"/>
                <a:cs typeface="MS Mincho" charset="0"/>
              </a:rPr>
              <a:t>s.C</a:t>
            </a:r>
            <a:r>
              <a:rPr lang="en-US" baseline="-25000" dirty="0">
                <a:latin typeface="Helvetica" charset="0"/>
                <a:ea typeface="MS Mincho" charset="0"/>
                <a:cs typeface="MS Mincho" charset="0"/>
              </a:rPr>
              <a:t>)</a:t>
            </a:r>
            <a:r>
              <a:rPr lang="en-US" dirty="0">
                <a:latin typeface="Helvetica" charset="0"/>
                <a:ea typeface="MS Mincho" charset="0"/>
                <a:cs typeface="MS Mincho" charset="0"/>
              </a:rPr>
              <a:t>(</a:t>
            </a:r>
            <a:r>
              <a:rPr lang="en-US" i="1" dirty="0">
                <a:latin typeface="Helvetica" charset="0"/>
                <a:ea typeface="MS Mincho" charset="0"/>
                <a:cs typeface="MS Mincho" charset="0"/>
              </a:rPr>
              <a:t>r </a:t>
            </a:r>
            <a:r>
              <a:rPr lang="en-IN" dirty="0"/>
              <a:t>⋈</a:t>
            </a:r>
            <a:r>
              <a:rPr lang="en-US" i="1" dirty="0">
                <a:latin typeface="Helvetica" charset="0"/>
                <a:ea typeface="MS Mincho" charset="0"/>
                <a:cs typeface="MS Mincho" charset="0"/>
              </a:rPr>
              <a:t> </a:t>
            </a:r>
            <a:r>
              <a:rPr lang="en-US" i="1" baseline="-25000" dirty="0" err="1">
                <a:latin typeface="Helvetica" charset="0"/>
                <a:ea typeface="MS Mincho" charset="0"/>
                <a:cs typeface="MS Mincho" charset="0"/>
              </a:rPr>
              <a:t>r.A</a:t>
            </a:r>
            <a:r>
              <a:rPr lang="en-US" i="1" baseline="-25000" dirty="0">
                <a:latin typeface="Helvetica" charset="0"/>
                <a:ea typeface="MS Mincho" charset="0"/>
                <a:cs typeface="MS Mincho" charset="0"/>
              </a:rPr>
              <a:t>=</a:t>
            </a:r>
            <a:r>
              <a:rPr lang="en-US" i="1" baseline="-25000" dirty="0" err="1">
                <a:latin typeface="Helvetica" charset="0"/>
                <a:ea typeface="MS Mincho" charset="0"/>
                <a:cs typeface="MS Mincho" charset="0"/>
              </a:rPr>
              <a:t>s.A</a:t>
            </a:r>
            <a:r>
              <a:rPr lang="en-US" i="1" baseline="-25000" dirty="0">
                <a:latin typeface="Helvetica" charset="0"/>
                <a:ea typeface="MS Mincho" charset="0"/>
                <a:cs typeface="MS Mincho" charset="0"/>
              </a:rPr>
              <a:t>  </a:t>
            </a:r>
            <a:r>
              <a:rPr lang="en-US" i="1" baseline="-25000" dirty="0" err="1">
                <a:latin typeface="Helvetica" charset="0"/>
                <a:ea typeface="MS Mincho" charset="0"/>
                <a:cs typeface="MS Mincho" charset="0"/>
              </a:rPr>
              <a:t>r.B</a:t>
            </a:r>
            <a:r>
              <a:rPr lang="en-US" i="1" baseline="-25000" dirty="0">
                <a:latin typeface="Helvetica" charset="0"/>
                <a:ea typeface="MS Mincho" charset="0"/>
                <a:cs typeface="MS Mincho" charset="0"/>
              </a:rPr>
              <a:t>=</a:t>
            </a:r>
            <a:r>
              <a:rPr lang="en-US" i="1" baseline="-25000" dirty="0" err="1">
                <a:latin typeface="Helvetica" charset="0"/>
                <a:ea typeface="MS Mincho" charset="0"/>
                <a:cs typeface="MS Mincho" charset="0"/>
              </a:rPr>
              <a:t>s.B</a:t>
            </a:r>
            <a:r>
              <a:rPr lang="en-US" i="1" baseline="-25000" dirty="0">
                <a:latin typeface="Helvetica" charset="0"/>
                <a:ea typeface="MS Mincho" charset="0"/>
                <a:cs typeface="MS Mincho" charset="0"/>
              </a:rPr>
              <a:t>  </a:t>
            </a:r>
            <a:r>
              <a:rPr lang="en-US" i="1" dirty="0">
                <a:latin typeface="Helvetica" charset="0"/>
                <a:ea typeface="MS Mincho" charset="0"/>
                <a:cs typeface="MS Mincho" charset="0"/>
              </a:rPr>
              <a:t>s</a:t>
            </a:r>
            <a:r>
              <a:rPr lang="en-US" dirty="0">
                <a:latin typeface="Helvetica" charset="0"/>
                <a:ea typeface="MS Mincho" charset="0"/>
                <a:cs typeface="MS Mincho" charset="0"/>
              </a:rPr>
              <a:t>)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Helvetica" charset="0"/>
                <a:ea typeface="MS Mincho" charset="0"/>
                <a:cs typeface="MS Mincho" charset="0"/>
              </a:rPr>
              <a:t>Partitioning </a:t>
            </a:r>
            <a:r>
              <a:rPr lang="en-US" i="1" dirty="0">
                <a:latin typeface="Helvetica" charset="0"/>
                <a:ea typeface="MS Mincho" charset="0"/>
                <a:cs typeface="MS Mincho" charset="0"/>
              </a:rPr>
              <a:t>r</a:t>
            </a:r>
            <a:r>
              <a:rPr lang="en-US" dirty="0">
                <a:latin typeface="Helvetica" charset="0"/>
                <a:ea typeface="MS Mincho" charset="0"/>
                <a:cs typeface="MS Mincho" charset="0"/>
              </a:rPr>
              <a:t> and </a:t>
            </a:r>
            <a:r>
              <a:rPr lang="en-US" i="1" dirty="0">
                <a:latin typeface="Helvetica" charset="0"/>
                <a:ea typeface="MS Mincho" charset="0"/>
                <a:cs typeface="MS Mincho" charset="0"/>
              </a:rPr>
              <a:t>s</a:t>
            </a:r>
            <a:r>
              <a:rPr lang="en-US" dirty="0">
                <a:latin typeface="Helvetica" charset="0"/>
                <a:ea typeface="MS Mincho" charset="0"/>
                <a:cs typeface="MS Mincho" charset="0"/>
              </a:rPr>
              <a:t> on (</a:t>
            </a:r>
            <a:r>
              <a:rPr lang="en-US" i="1" dirty="0">
                <a:latin typeface="Helvetica" charset="0"/>
                <a:ea typeface="MS Mincho" charset="0"/>
                <a:cs typeface="MS Mincho" charset="0"/>
              </a:rPr>
              <a:t>A,B</a:t>
            </a:r>
            <a:r>
              <a:rPr lang="en-US" dirty="0">
                <a:latin typeface="Helvetica" charset="0"/>
                <a:ea typeface="MS Mincho" charset="0"/>
                <a:cs typeface="MS Mincho" charset="0"/>
              </a:rPr>
              <a:t>) for join will require repartitioning for aggregation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Helvetica" charset="0"/>
                <a:ea typeface="MS Mincho" charset="0"/>
                <a:cs typeface="MS Mincho" charset="0"/>
              </a:rPr>
              <a:t>But partitioning </a:t>
            </a:r>
            <a:r>
              <a:rPr lang="en-US" i="1" dirty="0">
                <a:latin typeface="Helvetica" charset="0"/>
                <a:ea typeface="MS Mincho" charset="0"/>
                <a:cs typeface="MS Mincho" charset="0"/>
              </a:rPr>
              <a:t>r</a:t>
            </a:r>
            <a:r>
              <a:rPr lang="en-US" dirty="0">
                <a:latin typeface="Helvetica" charset="0"/>
                <a:ea typeface="MS Mincho" charset="0"/>
                <a:cs typeface="MS Mincho" charset="0"/>
              </a:rPr>
              <a:t> and </a:t>
            </a:r>
            <a:r>
              <a:rPr lang="en-US" i="1" dirty="0">
                <a:latin typeface="Helvetica" charset="0"/>
                <a:ea typeface="MS Mincho" charset="0"/>
                <a:cs typeface="MS Mincho" charset="0"/>
              </a:rPr>
              <a:t>s</a:t>
            </a:r>
            <a:r>
              <a:rPr lang="en-US" dirty="0">
                <a:latin typeface="Helvetica" charset="0"/>
                <a:ea typeface="MS Mincho" charset="0"/>
                <a:cs typeface="MS Mincho" charset="0"/>
              </a:rPr>
              <a:t> on (</a:t>
            </a:r>
            <a:r>
              <a:rPr lang="en-US" i="1" dirty="0">
                <a:latin typeface="Helvetica" charset="0"/>
                <a:ea typeface="MS Mincho" charset="0"/>
                <a:cs typeface="MS Mincho" charset="0"/>
              </a:rPr>
              <a:t>A</a:t>
            </a:r>
            <a:r>
              <a:rPr lang="en-US" dirty="0">
                <a:latin typeface="Helvetica" charset="0"/>
                <a:ea typeface="MS Mincho" charset="0"/>
                <a:cs typeface="MS Mincho" charset="0"/>
              </a:rPr>
              <a:t>) for join will allow aggregation with no further repartitioning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Helvetica" charset="0"/>
                <a:ea typeface="MS Mincho" charset="0"/>
                <a:cs typeface="MS Mincho" charset="0"/>
              </a:rPr>
              <a:t>Query optimizer has to choose best plan taking above issues into account</a:t>
            </a:r>
          </a:p>
        </p:txBody>
      </p:sp>
    </p:spTree>
    <p:extLst>
      <p:ext uri="{BB962C8B-B14F-4D97-AF65-F5344CB8AC3E}">
        <p14:creationId xmlns:p14="http://schemas.microsoft.com/office/powerpoint/2010/main" val="95271514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of Parallel Query Execution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348" y="1102497"/>
            <a:ext cx="7519975" cy="5367972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Resource consumption cost model </a:t>
            </a:r>
          </a:p>
          <a:p>
            <a:pPr lvl="1"/>
            <a:r>
              <a:rPr lang="en-US" dirty="0"/>
              <a:t>used for centralized databases</a:t>
            </a:r>
          </a:p>
          <a:p>
            <a:r>
              <a:rPr lang="en-US" b="1" dirty="0">
                <a:solidFill>
                  <a:srgbClr val="002060"/>
                </a:solidFill>
              </a:rPr>
              <a:t>Response time cost model</a:t>
            </a:r>
          </a:p>
          <a:p>
            <a:pPr lvl="1"/>
            <a:r>
              <a:rPr lang="en-US" dirty="0"/>
              <a:t>attempts to better estimate the time to completion of a query</a:t>
            </a:r>
          </a:p>
          <a:p>
            <a:pPr lvl="1"/>
            <a:r>
              <a:rPr lang="en-US" dirty="0"/>
              <a:t>E.g., If an operation performs I/O operations in parallel with CPU execution, the response time </a:t>
            </a:r>
            <a:br>
              <a:rPr lang="en-US" dirty="0"/>
            </a:br>
            <a:r>
              <a:rPr lang="en-US" dirty="0"/>
              <a:t>  </a:t>
            </a:r>
            <a:r>
              <a:rPr lang="en-US" i="1" dirty="0"/>
              <a:t>T</a:t>
            </a:r>
            <a:r>
              <a:rPr lang="en-US" dirty="0"/>
              <a:t> = </a:t>
            </a:r>
            <a:r>
              <a:rPr lang="en-US" i="1" dirty="0"/>
              <a:t>max</a:t>
            </a:r>
            <a:r>
              <a:rPr lang="en-US" dirty="0"/>
              <a:t>(CPU cost, I/O cost)</a:t>
            </a:r>
          </a:p>
          <a:p>
            <a:pPr lvl="2"/>
            <a:r>
              <a:rPr lang="en-US" dirty="0"/>
              <a:t>Resource consumption cost model uses (CPU cost + I/O cost).</a:t>
            </a:r>
          </a:p>
          <a:p>
            <a:pPr lvl="1"/>
            <a:r>
              <a:rPr lang="en-US" dirty="0"/>
              <a:t>E.g., if two operations o</a:t>
            </a:r>
            <a:r>
              <a:rPr lang="en-US" baseline="-25000" dirty="0">
                <a:solidFill>
                  <a:srgbClr val="000000"/>
                </a:solidFill>
                <a:ea typeface="ＭＳ Ｐゴシック" charset="0"/>
                <a:cs typeface="ＭＳ Ｐゴシック" charset="0"/>
              </a:rPr>
              <a:t>1</a:t>
            </a:r>
            <a:r>
              <a:rPr lang="en-US" dirty="0"/>
              <a:t> and o</a:t>
            </a:r>
            <a:r>
              <a:rPr lang="en-US" baseline="-25000" dirty="0">
                <a:solidFill>
                  <a:srgbClr val="000000"/>
                </a:solidFill>
                <a:ea typeface="ＭＳ Ｐゴシック" charset="0"/>
                <a:cs typeface="ＭＳ Ｐゴシック" charset="0"/>
              </a:rPr>
              <a:t>2 </a:t>
            </a:r>
            <a:r>
              <a:rPr lang="en-US" dirty="0"/>
              <a:t>are in a pipeline, with CPU and I/O costs </a:t>
            </a:r>
            <a:r>
              <a:rPr lang="en-US" i="1" dirty="0"/>
              <a:t>c</a:t>
            </a:r>
            <a:r>
              <a:rPr lang="en-US" i="1" baseline="-25000" dirty="0"/>
              <a:t>1</a:t>
            </a:r>
            <a:r>
              <a:rPr lang="en-US" i="1" dirty="0"/>
              <a:t>; io</a:t>
            </a:r>
            <a:r>
              <a:rPr lang="en-US" i="1" baseline="-25000" dirty="0">
                <a:solidFill>
                  <a:srgbClr val="000000"/>
                </a:solidFill>
                <a:ea typeface="ＭＳ Ｐゴシック" charset="0"/>
                <a:cs typeface="ＭＳ Ｐゴシック" charset="0"/>
              </a:rPr>
              <a:t>1</a:t>
            </a:r>
            <a:r>
              <a:rPr lang="en-US" dirty="0"/>
              <a:t> and </a:t>
            </a:r>
            <a:r>
              <a:rPr lang="en-US" i="1" dirty="0"/>
              <a:t>c</a:t>
            </a:r>
            <a:r>
              <a:rPr lang="en-US" i="1" baseline="-25000" dirty="0">
                <a:solidFill>
                  <a:srgbClr val="000000"/>
                </a:solidFill>
                <a:ea typeface="ＭＳ Ｐゴシック" charset="0"/>
                <a:cs typeface="ＭＳ Ｐゴシック" charset="0"/>
              </a:rPr>
              <a:t>2</a:t>
            </a:r>
            <a:r>
              <a:rPr lang="en-US" i="1" dirty="0"/>
              <a:t>; io</a:t>
            </a:r>
            <a:r>
              <a:rPr lang="en-US" i="1" baseline="-25000" dirty="0">
                <a:solidFill>
                  <a:srgbClr val="000000"/>
                </a:solidFill>
                <a:ea typeface="ＭＳ Ｐゴシック" charset="0"/>
                <a:cs typeface="ＭＳ Ｐゴシック" charset="0"/>
              </a:rPr>
              <a:t>2</a:t>
            </a:r>
            <a:r>
              <a:rPr lang="en-US" dirty="0">
                <a:cs typeface="ＭＳ Ｐゴシック" charset="0"/>
              </a:rPr>
              <a:t> </a:t>
            </a:r>
            <a:r>
              <a:rPr lang="en-US" dirty="0"/>
              <a:t> respectively, then response time </a:t>
            </a:r>
            <a:br>
              <a:rPr lang="en-US" dirty="0"/>
            </a:br>
            <a:r>
              <a:rPr lang="en-US" dirty="0"/>
              <a:t>   </a:t>
            </a:r>
            <a:r>
              <a:rPr lang="en-US" i="1" dirty="0"/>
              <a:t>T</a:t>
            </a:r>
            <a:r>
              <a:rPr lang="en-US" dirty="0"/>
              <a:t> = </a:t>
            </a:r>
            <a:r>
              <a:rPr lang="en-US" i="1" dirty="0"/>
              <a:t>max</a:t>
            </a:r>
            <a:r>
              <a:rPr lang="en-US" dirty="0"/>
              <a:t>(</a:t>
            </a:r>
            <a:r>
              <a:rPr lang="en-US" i="1" dirty="0"/>
              <a:t>c</a:t>
            </a:r>
            <a:r>
              <a:rPr lang="en-US" i="1" baseline="-25000" dirty="0">
                <a:solidFill>
                  <a:srgbClr val="000000"/>
                </a:solidFill>
                <a:ea typeface="ＭＳ Ｐゴシック" charset="0"/>
                <a:cs typeface="ＭＳ Ｐゴシック" charset="0"/>
              </a:rPr>
              <a:t>1</a:t>
            </a:r>
            <a:r>
              <a:rPr lang="en-US" i="1" dirty="0"/>
              <a:t> + c</a:t>
            </a:r>
            <a:r>
              <a:rPr lang="en-US" i="1" baseline="-25000" dirty="0">
                <a:solidFill>
                  <a:srgbClr val="000000"/>
                </a:solidFill>
                <a:ea typeface="ＭＳ Ｐゴシック" charset="0"/>
                <a:cs typeface="ＭＳ Ｐゴシック" charset="0"/>
              </a:rPr>
              <a:t>2</a:t>
            </a:r>
            <a:r>
              <a:rPr lang="en-US" i="1" dirty="0"/>
              <a:t>, io</a:t>
            </a:r>
            <a:r>
              <a:rPr lang="en-US" i="1" baseline="-25000" dirty="0">
                <a:solidFill>
                  <a:srgbClr val="000000"/>
                </a:solidFill>
                <a:ea typeface="ＭＳ Ｐゴシック" charset="0"/>
                <a:cs typeface="ＭＳ Ｐゴシック" charset="0"/>
              </a:rPr>
              <a:t>1</a:t>
            </a:r>
            <a:r>
              <a:rPr lang="en-US" i="1" dirty="0"/>
              <a:t> + io</a:t>
            </a:r>
            <a:r>
              <a:rPr lang="en-US" i="1" baseline="-25000" dirty="0">
                <a:solidFill>
                  <a:srgbClr val="000000"/>
                </a:solidFill>
                <a:ea typeface="ＭＳ Ｐゴシック" charset="0"/>
                <a:cs typeface="ＭＳ Ｐゴシック" charset="0"/>
              </a:rPr>
              <a:t>2</a:t>
            </a:r>
            <a:r>
              <a:rPr lang="en-US" dirty="0"/>
              <a:t>). </a:t>
            </a:r>
          </a:p>
          <a:p>
            <a:pPr lvl="1"/>
            <a:r>
              <a:rPr lang="en-US" dirty="0"/>
              <a:t>Operators in parallel:  </a:t>
            </a:r>
            <a:r>
              <a:rPr lang="en-US" i="1" dirty="0"/>
              <a:t>T</a:t>
            </a:r>
            <a:r>
              <a:rPr lang="en-US" dirty="0"/>
              <a:t> = </a:t>
            </a:r>
            <a:r>
              <a:rPr lang="en-US" i="1" dirty="0">
                <a:latin typeface="Helvetica" charset="0"/>
                <a:ea typeface="MS Mincho" charset="0"/>
                <a:cs typeface="MS Mincho" charset="0"/>
              </a:rPr>
              <a:t>max</a:t>
            </a:r>
            <a:r>
              <a:rPr lang="en-US" dirty="0">
                <a:latin typeface="Helvetica" charset="0"/>
                <a:ea typeface="MS Mincho" charset="0"/>
                <a:cs typeface="MS Mincho" charset="0"/>
              </a:rPr>
              <a:t> (</a:t>
            </a:r>
            <a:r>
              <a:rPr lang="en-US" i="1" dirty="0">
                <a:latin typeface="Helvetica" charset="0"/>
                <a:ea typeface="MS Mincho" charset="0"/>
                <a:cs typeface="MS Mincho" charset="0"/>
              </a:rPr>
              <a:t>T</a:t>
            </a:r>
            <a:r>
              <a:rPr lang="en-US" i="1" baseline="-25000" dirty="0">
                <a:latin typeface="Helvetica" charset="0"/>
                <a:ea typeface="MS Mincho" charset="0"/>
                <a:cs typeface="MS Mincho" charset="0"/>
              </a:rPr>
              <a:t>1</a:t>
            </a:r>
            <a:r>
              <a:rPr lang="en-US" i="1" dirty="0">
                <a:latin typeface="Helvetica" charset="0"/>
                <a:ea typeface="MS Mincho" charset="0"/>
                <a:cs typeface="MS Mincho" charset="0"/>
              </a:rPr>
              <a:t>, T</a:t>
            </a:r>
            <a:r>
              <a:rPr lang="en-US" i="1" baseline="-25000" dirty="0">
                <a:latin typeface="Helvetica" charset="0"/>
                <a:ea typeface="MS Mincho" charset="0"/>
                <a:cs typeface="MS Mincho" charset="0"/>
              </a:rPr>
              <a:t>1</a:t>
            </a:r>
            <a:r>
              <a:rPr lang="en-US" i="1" dirty="0">
                <a:latin typeface="Helvetica" charset="0"/>
                <a:ea typeface="MS Mincho" charset="0"/>
                <a:cs typeface="MS Mincho" charset="0"/>
              </a:rPr>
              <a:t>, …, </a:t>
            </a:r>
            <a:r>
              <a:rPr lang="en-US" i="1" dirty="0" err="1">
                <a:latin typeface="Helvetica" charset="0"/>
                <a:ea typeface="MS Mincho" charset="0"/>
                <a:cs typeface="MS Mincho" charset="0"/>
              </a:rPr>
              <a:t>T</a:t>
            </a:r>
            <a:r>
              <a:rPr lang="en-US" i="1" baseline="-25000" dirty="0" err="1">
                <a:latin typeface="Helvetica" charset="0"/>
                <a:ea typeface="MS Mincho" charset="0"/>
                <a:cs typeface="MS Mincho" charset="0"/>
              </a:rPr>
              <a:t>n</a:t>
            </a:r>
            <a:r>
              <a:rPr lang="en-US" dirty="0">
                <a:latin typeface="Helvetica" charset="0"/>
                <a:ea typeface="MS Mincho" charset="0"/>
                <a:cs typeface="MS Mincho" charset="0"/>
              </a:rPr>
              <a:t>)</a:t>
            </a:r>
          </a:p>
          <a:p>
            <a:pPr lvl="2"/>
            <a:r>
              <a:rPr lang="en-US" dirty="0">
                <a:latin typeface="Helvetica" charset="0"/>
                <a:ea typeface="MS Mincho" charset="0"/>
                <a:cs typeface="MS Mincho" charset="0"/>
              </a:rPr>
              <a:t>Skew is an issue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59859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of Parallel Query Execution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349" y="1102497"/>
            <a:ext cx="7712922" cy="5367972"/>
          </a:xfrm>
        </p:spPr>
        <p:txBody>
          <a:bodyPr/>
          <a:lstStyle/>
          <a:p>
            <a:r>
              <a:rPr lang="en-US" dirty="0"/>
              <a:t>Response time cost model would have to take into account</a:t>
            </a:r>
          </a:p>
          <a:p>
            <a:pPr lvl="1"/>
            <a:r>
              <a:rPr lang="en-US" b="1" dirty="0"/>
              <a:t>Start-up costs</a:t>
            </a:r>
            <a:r>
              <a:rPr lang="en-US" dirty="0"/>
              <a:t> for initiating an operation on multiple nodes</a:t>
            </a:r>
          </a:p>
          <a:p>
            <a:pPr lvl="1"/>
            <a:r>
              <a:rPr lang="en-US" b="1" dirty="0"/>
              <a:t>Skew</a:t>
            </a:r>
            <a:r>
              <a:rPr lang="en-US" dirty="0"/>
              <a:t> in distribution of work</a:t>
            </a:r>
          </a:p>
          <a:p>
            <a:r>
              <a:rPr lang="en-US" dirty="0"/>
              <a:t>Response time cost model better suited for parallel databases</a:t>
            </a:r>
          </a:p>
          <a:p>
            <a:pPr lvl="1"/>
            <a:r>
              <a:rPr lang="en-US" dirty="0"/>
              <a:t>But not used much since it increases cost of query optimization</a:t>
            </a:r>
          </a:p>
        </p:txBody>
      </p:sp>
    </p:spTree>
    <p:extLst>
      <p:ext uri="{BB962C8B-B14F-4D97-AF65-F5344CB8AC3E}">
        <p14:creationId xmlns:p14="http://schemas.microsoft.com/office/powerpoint/2010/main" val="199191883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Helvetica" charset="0"/>
              </a:rPr>
              <a:t>Choosing Query Plans</a:t>
            </a:r>
          </a:p>
        </p:txBody>
      </p:sp>
      <p:sp>
        <p:nvSpPr>
          <p:cNvPr id="95234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102497"/>
            <a:ext cx="7629030" cy="5367972"/>
          </a:xfrm>
        </p:spPr>
        <p:txBody>
          <a:bodyPr/>
          <a:lstStyle/>
          <a:p>
            <a:r>
              <a:rPr lang="en-US" dirty="0">
                <a:latin typeface="Helvetica" charset="0"/>
                <a:ea typeface="MS Mincho" charset="0"/>
                <a:cs typeface="MS Mincho" charset="0"/>
              </a:rPr>
              <a:t>The number of parallel evaluation plans from which to choose from is much larger than the number of sequential evaluation plans</a:t>
            </a:r>
          </a:p>
          <a:p>
            <a:pPr lvl="1"/>
            <a:r>
              <a:rPr lang="en-US" dirty="0">
                <a:latin typeface="Helvetica" charset="0"/>
                <a:ea typeface="MS Mincho" charset="0"/>
                <a:cs typeface="MS Mincho" charset="0"/>
              </a:rPr>
              <a:t>Many alternative partitioning options</a:t>
            </a:r>
          </a:p>
          <a:p>
            <a:pPr lvl="1"/>
            <a:r>
              <a:rPr lang="en-US" dirty="0">
                <a:latin typeface="Helvetica" charset="0"/>
                <a:ea typeface="MS Mincho" charset="0"/>
                <a:cs typeface="MS Mincho" charset="0"/>
              </a:rPr>
              <a:t>Choosing a good physical organization (partitioning technique) is important to speed up queries.</a:t>
            </a:r>
          </a:p>
          <a:p>
            <a:r>
              <a:rPr lang="en-US" dirty="0">
                <a:latin typeface="Helvetica" charset="0"/>
                <a:ea typeface="MS Mincho" charset="0"/>
                <a:cs typeface="MS Mincho" charset="0"/>
              </a:rPr>
              <a:t>Two alternatives often used for choosing parallel plans:</a:t>
            </a:r>
          </a:p>
          <a:p>
            <a:pPr lvl="1"/>
            <a:r>
              <a:rPr lang="en-US" dirty="0">
                <a:latin typeface="Helvetica" charset="0"/>
                <a:ea typeface="MS Mincho" charset="0"/>
                <a:cs typeface="MS Mincho" charset="0"/>
              </a:rPr>
              <a:t>First choose most efficient sequential plan and then choose how best to parallelize the operations in that plan</a:t>
            </a:r>
          </a:p>
          <a:p>
            <a:pPr lvl="2"/>
            <a:r>
              <a:rPr lang="en-US" dirty="0">
                <a:latin typeface="Helvetica" charset="0"/>
                <a:ea typeface="MS Mincho" charset="0"/>
                <a:cs typeface="MS Mincho" charset="0"/>
              </a:rPr>
              <a:t>Heuristic, since best sequential plan may not lead to best parallel plan</a:t>
            </a:r>
          </a:p>
          <a:p>
            <a:pPr lvl="1"/>
            <a:r>
              <a:rPr lang="en-US" dirty="0">
                <a:latin typeface="Helvetica" charset="0"/>
                <a:ea typeface="MS Mincho" charset="0"/>
                <a:cs typeface="MS Mincho" charset="0"/>
              </a:rPr>
              <a:t>Parallelize every operation across all nodes</a:t>
            </a:r>
          </a:p>
          <a:p>
            <a:pPr lvl="2"/>
            <a:r>
              <a:rPr lang="en-US" dirty="0">
                <a:latin typeface="Helvetica" charset="0"/>
                <a:ea typeface="MS Mincho" charset="0"/>
                <a:cs typeface="MS Mincho" charset="0"/>
              </a:rPr>
              <a:t>Use exchange operator to perform (re)partitioning</a:t>
            </a:r>
          </a:p>
          <a:p>
            <a:pPr lvl="2"/>
            <a:r>
              <a:rPr lang="en-US" dirty="0">
                <a:latin typeface="Helvetica" charset="0"/>
                <a:ea typeface="MS Mincho" charset="0"/>
                <a:cs typeface="MS Mincho" charset="0"/>
              </a:rPr>
              <a:t>Use standard query optimizer with extended cost model</a:t>
            </a:r>
          </a:p>
          <a:p>
            <a:pPr>
              <a:lnSpc>
                <a:spcPct val="90000"/>
              </a:lnSpc>
            </a:pPr>
            <a:endParaRPr lang="en-US" dirty="0">
              <a:latin typeface="Helvetica" charset="0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Schema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348" y="1102497"/>
            <a:ext cx="7587087" cy="5367972"/>
          </a:xfrm>
        </p:spPr>
        <p:txBody>
          <a:bodyPr/>
          <a:lstStyle/>
          <a:p>
            <a:r>
              <a:rPr lang="en-US" dirty="0"/>
              <a:t>Partitioning scheme important for queries</a:t>
            </a:r>
          </a:p>
          <a:p>
            <a:r>
              <a:rPr lang="en-US" b="1" dirty="0" err="1">
                <a:solidFill>
                  <a:srgbClr val="002060"/>
                </a:solidFill>
              </a:rPr>
              <a:t>Colocate</a:t>
            </a:r>
            <a:r>
              <a:rPr lang="en-US" b="1" dirty="0">
                <a:solidFill>
                  <a:srgbClr val="002060"/>
                </a:solidFill>
              </a:rPr>
              <a:t> data </a:t>
            </a:r>
            <a:r>
              <a:rPr lang="en-US" dirty="0"/>
              <a:t>that is accessed together</a:t>
            </a:r>
          </a:p>
          <a:p>
            <a:pPr lvl="1"/>
            <a:r>
              <a:rPr lang="en-US" dirty="0"/>
              <a:t>E.g., all records for a particular user</a:t>
            </a:r>
          </a:p>
          <a:p>
            <a:pPr lvl="1"/>
            <a:r>
              <a:rPr lang="en-US" dirty="0"/>
              <a:t>E.g., </a:t>
            </a:r>
            <a:r>
              <a:rPr lang="en-US" i="1" dirty="0"/>
              <a:t>student</a:t>
            </a:r>
            <a:r>
              <a:rPr lang="en-US" dirty="0"/>
              <a:t> record with all </a:t>
            </a:r>
            <a:r>
              <a:rPr lang="en-US" i="1" dirty="0"/>
              <a:t>takes</a:t>
            </a:r>
            <a:r>
              <a:rPr lang="en-US" dirty="0"/>
              <a:t> records of the student</a:t>
            </a:r>
          </a:p>
          <a:p>
            <a:r>
              <a:rPr lang="en-US" dirty="0"/>
              <a:t>Store multiple copies of a relation, partitioned on different attributes</a:t>
            </a:r>
          </a:p>
          <a:p>
            <a:pPr lvl="1"/>
            <a:r>
              <a:rPr lang="en-US" dirty="0"/>
              <a:t>E.g., extra copy of  </a:t>
            </a:r>
            <a:r>
              <a:rPr lang="en-US" i="1" dirty="0"/>
              <a:t>takes</a:t>
            </a:r>
            <a:r>
              <a:rPr lang="en-US" dirty="0"/>
              <a:t> partitioned on </a:t>
            </a:r>
            <a:r>
              <a:rPr lang="en-US" i="1" dirty="0"/>
              <a:t>(course id, year, semester, sec id) </a:t>
            </a:r>
            <a:r>
              <a:rPr lang="en-US" dirty="0"/>
              <a:t>for colocation with </a:t>
            </a:r>
            <a:r>
              <a:rPr lang="en-US" i="1" dirty="0"/>
              <a:t>section</a:t>
            </a:r>
            <a:r>
              <a:rPr lang="en-US" dirty="0"/>
              <a:t> record</a:t>
            </a:r>
          </a:p>
          <a:p>
            <a:r>
              <a:rPr lang="en-US" dirty="0"/>
              <a:t>Materialized views to avoid joins at query time</a:t>
            </a:r>
          </a:p>
          <a:p>
            <a:pPr lvl="1"/>
            <a:r>
              <a:rPr lang="en-US" dirty="0"/>
              <a:t>Materialized view itself is stored partitioned across nodes</a:t>
            </a:r>
          </a:p>
          <a:p>
            <a:pPr lvl="1"/>
            <a:r>
              <a:rPr lang="en-US" dirty="0"/>
              <a:t>Speeds up queries, but extra cost for updates</a:t>
            </a:r>
          </a:p>
          <a:p>
            <a:pPr lvl="1"/>
            <a:r>
              <a:rPr lang="en-US" dirty="0"/>
              <a:t>Extra copy of materialized view may be stored partitioned on different attributes</a:t>
            </a:r>
          </a:p>
          <a:p>
            <a:r>
              <a:rPr lang="en-US" i="1" dirty="0"/>
              <a:t>See book for details of parallel maintenance of materialized views</a:t>
            </a:r>
          </a:p>
        </p:txBody>
      </p:sp>
    </p:spTree>
    <p:extLst>
      <p:ext uri="{BB962C8B-B14F-4D97-AF65-F5344CB8AC3E}">
        <p14:creationId xmlns:p14="http://schemas.microsoft.com/office/powerpoint/2010/main" val="1178279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latin typeface="Helvetica" charset="0"/>
              </a:rPr>
              <a:t>Parallel Processing of Relational Operations</a:t>
            </a:r>
          </a:p>
        </p:txBody>
      </p:sp>
      <p:sp>
        <p:nvSpPr>
          <p:cNvPr id="52226" name="Rectangle 3"/>
          <p:cNvSpPr>
            <a:spLocks noGrp="1" noChangeArrowheads="1"/>
          </p:cNvSpPr>
          <p:nvPr>
            <p:ph idx="1"/>
          </p:nvPr>
        </p:nvSpPr>
        <p:spPr>
          <a:xfrm>
            <a:off x="768349" y="1102497"/>
            <a:ext cx="7595476" cy="5367972"/>
          </a:xfrm>
        </p:spPr>
        <p:txBody>
          <a:bodyPr/>
          <a:lstStyle/>
          <a:p>
            <a:r>
              <a:rPr lang="en-US" dirty="0">
                <a:latin typeface="Helvetica" charset="0"/>
              </a:rPr>
              <a:t>Our discussion of parallel algorithms assumes:</a:t>
            </a:r>
          </a:p>
          <a:p>
            <a:pPr lvl="1"/>
            <a:r>
              <a:rPr lang="en-US" i="1" dirty="0">
                <a:latin typeface="Helvetica" charset="0"/>
                <a:ea typeface="ＭＳ Ｐゴシック" charset="0"/>
              </a:rPr>
              <a:t>read-only</a:t>
            </a:r>
            <a:r>
              <a:rPr lang="en-US" dirty="0">
                <a:latin typeface="Helvetica" charset="0"/>
                <a:ea typeface="ＭＳ Ｐゴシック" charset="0"/>
              </a:rPr>
              <a:t> queries</a:t>
            </a:r>
          </a:p>
          <a:p>
            <a:pPr lvl="1"/>
            <a:r>
              <a:rPr lang="en-US" dirty="0">
                <a:latin typeface="Helvetica" charset="0"/>
                <a:ea typeface="ＭＳ Ｐゴシック" charset="0"/>
              </a:rPr>
              <a:t>shared-nothing architecture</a:t>
            </a:r>
          </a:p>
          <a:p>
            <a:pPr lvl="1"/>
            <a:r>
              <a:rPr lang="en-US" i="1" dirty="0">
                <a:latin typeface="Helvetica" charset="0"/>
                <a:ea typeface="ＭＳ Ｐゴシック" charset="0"/>
              </a:rPr>
              <a:t>n</a:t>
            </a:r>
            <a:r>
              <a:rPr lang="en-US" dirty="0">
                <a:latin typeface="Helvetica" charset="0"/>
                <a:ea typeface="ＭＳ Ｐゴシック" charset="0"/>
              </a:rPr>
              <a:t> nodes, </a:t>
            </a:r>
            <a:r>
              <a:rPr lang="en-US" i="1" dirty="0">
                <a:latin typeface="Helvetica" charset="0"/>
                <a:ea typeface="ＭＳ Ｐゴシック" charset="0"/>
              </a:rPr>
              <a:t>N</a:t>
            </a:r>
            <a:r>
              <a:rPr lang="en-US" baseline="-25000" dirty="0">
                <a:latin typeface="Helvetica" charset="0"/>
                <a:ea typeface="ＭＳ Ｐゴシック" charset="0"/>
              </a:rPr>
              <a:t>1</a:t>
            </a:r>
            <a:r>
              <a:rPr lang="en-US" dirty="0">
                <a:latin typeface="Helvetica" charset="0"/>
                <a:ea typeface="ＭＳ Ｐゴシック" charset="0"/>
              </a:rPr>
              <a:t>, ..., </a:t>
            </a:r>
            <a:r>
              <a:rPr lang="en-US" i="1" dirty="0" err="1">
                <a:latin typeface="Helvetica" charset="0"/>
                <a:ea typeface="ＭＳ Ｐゴシック" charset="0"/>
              </a:rPr>
              <a:t>N</a:t>
            </a:r>
            <a:r>
              <a:rPr lang="en-US" baseline="-25000" dirty="0" err="1">
                <a:latin typeface="Helvetica" charset="0"/>
                <a:ea typeface="ＭＳ Ｐゴシック" charset="0"/>
              </a:rPr>
              <a:t>n</a:t>
            </a:r>
            <a:r>
              <a:rPr lang="en-US" dirty="0">
                <a:latin typeface="Helvetica" charset="0"/>
                <a:ea typeface="ＭＳ Ｐゴシック" charset="0"/>
              </a:rPr>
              <a:t>	</a:t>
            </a:r>
          </a:p>
          <a:p>
            <a:pPr lvl="2"/>
            <a:r>
              <a:rPr lang="en-US" i="1" dirty="0">
                <a:latin typeface="Helvetica" charset="0"/>
                <a:ea typeface="ＭＳ Ｐゴシック" charset="0"/>
              </a:rPr>
              <a:t>Each assumed to have disks and processors</a:t>
            </a:r>
            <a:r>
              <a:rPr lang="en-US" dirty="0">
                <a:latin typeface="Helvetica" charset="0"/>
                <a:ea typeface="ＭＳ Ｐゴシック" charset="0"/>
              </a:rPr>
              <a:t>.</a:t>
            </a:r>
          </a:p>
          <a:p>
            <a:pPr lvl="1"/>
            <a:r>
              <a:rPr lang="en-US" dirty="0">
                <a:latin typeface="Helvetica" charset="0"/>
              </a:rPr>
              <a:t>Initial focus on parallelization to a shared-nothing node</a:t>
            </a:r>
          </a:p>
          <a:p>
            <a:pPr lvl="2"/>
            <a:r>
              <a:rPr lang="en-US" dirty="0">
                <a:latin typeface="Helvetica" charset="0"/>
              </a:rPr>
              <a:t>Parallel processing within a shared memory/shared disk node discussed later</a:t>
            </a:r>
          </a:p>
          <a:p>
            <a:pPr lvl="1"/>
            <a:r>
              <a:rPr lang="en-US" dirty="0">
                <a:latin typeface="Helvetica" charset="0"/>
              </a:rPr>
              <a:t>Shared-nothing architectures can be efficiently simulated on shared-memory and shared-disk systems.   </a:t>
            </a:r>
          </a:p>
          <a:p>
            <a:pPr lvl="2"/>
            <a:r>
              <a:rPr lang="en-US" dirty="0">
                <a:latin typeface="Helvetica" charset="0"/>
                <a:ea typeface="ＭＳ Ｐゴシック" charset="0"/>
              </a:rPr>
              <a:t>Algorithms for shared-nothing systems can thus be run on shared-memory and shared-disk systems.  </a:t>
            </a:r>
          </a:p>
          <a:p>
            <a:pPr lvl="2"/>
            <a:r>
              <a:rPr lang="en-US" dirty="0">
                <a:latin typeface="Helvetica" charset="0"/>
                <a:ea typeface="ＭＳ Ｐゴシック" charset="0"/>
              </a:rPr>
              <a:t>However, some optimizations may be possible.</a:t>
            </a:r>
          </a:p>
          <a:p>
            <a:endParaRPr lang="en-US" dirty="0">
              <a:latin typeface="Helvetica" charset="0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369F0-E989-4F4E-9740-0E12922F33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7451" y="2656903"/>
            <a:ext cx="4282636" cy="827078"/>
          </a:xfrm>
        </p:spPr>
        <p:txBody>
          <a:bodyPr/>
          <a:lstStyle/>
          <a:p>
            <a:pPr marL="0" indent="0">
              <a:buNone/>
            </a:pPr>
            <a:r>
              <a:rPr lang="en-US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</a:rPr>
              <a:t>Streaming </a:t>
            </a:r>
            <a:r>
              <a:rPr 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</a:rPr>
              <a:t>Data</a:t>
            </a:r>
            <a:endParaRPr lang="en-IN" sz="3200" b="1" dirty="0">
              <a:solidFill>
                <a:srgbClr val="00206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9025281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348" y="1102497"/>
            <a:ext cx="7637421" cy="5367972"/>
          </a:xfrm>
        </p:spPr>
        <p:txBody>
          <a:bodyPr/>
          <a:lstStyle/>
          <a:p>
            <a:r>
              <a:rPr lang="en-US" dirty="0"/>
              <a:t>Real-time analytics is increasingly important</a:t>
            </a:r>
          </a:p>
          <a:p>
            <a:r>
              <a:rPr lang="en-US" dirty="0"/>
              <a:t>Online processing of incoming data</a:t>
            </a:r>
          </a:p>
          <a:p>
            <a:r>
              <a:rPr lang="en-US" dirty="0"/>
              <a:t>But data must also be stored for later processing</a:t>
            </a:r>
          </a:p>
          <a:p>
            <a:r>
              <a:rPr lang="en-US" dirty="0"/>
              <a:t>Architecture alternatives:</a:t>
            </a:r>
          </a:p>
          <a:p>
            <a:pPr lvl="1"/>
            <a:r>
              <a:rPr lang="en-US" b="1" dirty="0">
                <a:solidFill>
                  <a:srgbClr val="002060"/>
                </a:solidFill>
              </a:rPr>
              <a:t>Lambda architecture</a:t>
            </a:r>
            <a:r>
              <a:rPr lang="en-US" dirty="0"/>
              <a:t>: sends a copy of data to real time stream analytics system, and another copy to data storage system</a:t>
            </a:r>
          </a:p>
          <a:p>
            <a:pPr lvl="1"/>
            <a:r>
              <a:rPr lang="en-US" dirty="0"/>
              <a:t>Increasingly, same system provides storage and real time stream analytics</a:t>
            </a:r>
          </a:p>
        </p:txBody>
      </p:sp>
    </p:spTree>
    <p:extLst>
      <p:ext uri="{BB962C8B-B14F-4D97-AF65-F5344CB8AC3E}">
        <p14:creationId xmlns:p14="http://schemas.microsoft.com/office/powerpoint/2010/main" val="176817302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Routing of Streams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BB3DAFBA-F646-4E72-9B37-4F96B63159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782498" y="1340879"/>
            <a:ext cx="6140611" cy="2459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64857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Processing of Streaming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349" y="1102497"/>
            <a:ext cx="7679366" cy="5367972"/>
          </a:xfrm>
        </p:spPr>
        <p:txBody>
          <a:bodyPr/>
          <a:lstStyle/>
          <a:p>
            <a:r>
              <a:rPr lang="en-US" dirty="0"/>
              <a:t>Logical routing of tuples is done by creating a Directed Acyclic Graph (DAG)</a:t>
            </a:r>
          </a:p>
          <a:p>
            <a:pPr lvl="1"/>
            <a:r>
              <a:rPr lang="en-US" dirty="0"/>
              <a:t>Can be done by creating a configuration file</a:t>
            </a:r>
          </a:p>
          <a:p>
            <a:pPr lvl="2"/>
            <a:r>
              <a:rPr lang="en-US" dirty="0"/>
              <a:t>Called a </a:t>
            </a:r>
            <a:r>
              <a:rPr lang="en-US" i="1" dirty="0"/>
              <a:t>topology</a:t>
            </a:r>
            <a:r>
              <a:rPr lang="en-US" dirty="0"/>
              <a:t> in the Apache Storm system</a:t>
            </a:r>
          </a:p>
          <a:p>
            <a:pPr lvl="1"/>
            <a:r>
              <a:rPr lang="en-US" dirty="0"/>
              <a:t>OR, can be done dynamically by using publish-subscribe system</a:t>
            </a:r>
          </a:p>
          <a:p>
            <a:pPr lvl="2"/>
            <a:r>
              <a:rPr lang="en-US" dirty="0"/>
              <a:t>E.g., Apache Kafka</a:t>
            </a:r>
          </a:p>
          <a:p>
            <a:pPr lvl="2"/>
            <a:r>
              <a:rPr lang="en-US" dirty="0"/>
              <a:t>Producers </a:t>
            </a:r>
            <a:r>
              <a:rPr lang="en-US" b="1" i="1" dirty="0">
                <a:solidFill>
                  <a:srgbClr val="002060"/>
                </a:solidFill>
              </a:rPr>
              <a:t>publish</a:t>
            </a:r>
            <a:r>
              <a:rPr lang="en-US" dirty="0"/>
              <a:t> to </a:t>
            </a:r>
            <a:r>
              <a:rPr lang="en-US" b="1" dirty="0">
                <a:solidFill>
                  <a:srgbClr val="002060"/>
                </a:solidFill>
              </a:rPr>
              <a:t>topic/stream</a:t>
            </a:r>
            <a:r>
              <a:rPr lang="en-US" dirty="0"/>
              <a:t>, consumers </a:t>
            </a:r>
            <a:r>
              <a:rPr lang="en-US" b="1" i="1" dirty="0">
                <a:solidFill>
                  <a:srgbClr val="002060"/>
                </a:solidFill>
              </a:rPr>
              <a:t>subscribe</a:t>
            </a:r>
            <a:r>
              <a:rPr lang="en-US" dirty="0"/>
              <a:t> to topic/streams</a:t>
            </a:r>
          </a:p>
        </p:txBody>
      </p:sp>
    </p:spTree>
    <p:extLst>
      <p:ext uri="{BB962C8B-B14F-4D97-AF65-F5344CB8AC3E}">
        <p14:creationId xmlns:p14="http://schemas.microsoft.com/office/powerpoint/2010/main" val="114288170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Processing of Streaming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349" y="1102497"/>
            <a:ext cx="7729700" cy="5367972"/>
          </a:xfrm>
        </p:spPr>
        <p:txBody>
          <a:bodyPr/>
          <a:lstStyle/>
          <a:p>
            <a:r>
              <a:rPr lang="en-US" dirty="0"/>
              <a:t>Physical DAG reflects parallel execution of operator instances</a:t>
            </a:r>
          </a:p>
          <a:p>
            <a:r>
              <a:rPr lang="en-US" dirty="0"/>
              <a:t>Parallel implementation of publish-subscribe system</a:t>
            </a:r>
          </a:p>
          <a:p>
            <a:pPr lvl="1"/>
            <a:r>
              <a:rPr lang="en-US" dirty="0"/>
              <a:t>Each topic/stream is partitioned (</a:t>
            </a:r>
            <a:r>
              <a:rPr lang="en-US" b="1" dirty="0">
                <a:solidFill>
                  <a:srgbClr val="002060"/>
                </a:solidFill>
              </a:rPr>
              <a:t>topic-partition</a:t>
            </a:r>
            <a:r>
              <a:rPr lang="en-US" dirty="0"/>
              <a:t>)</a:t>
            </a:r>
          </a:p>
          <a:p>
            <a:r>
              <a:rPr lang="en-US" dirty="0"/>
              <a:t>Multiple instances of each operator, running in parallel</a:t>
            </a:r>
          </a:p>
          <a:p>
            <a:pPr lvl="1"/>
            <a:r>
              <a:rPr lang="en-US" dirty="0"/>
              <a:t>Each subscribes to one or more partitions of a topic</a:t>
            </a:r>
          </a:p>
          <a:p>
            <a:r>
              <a:rPr lang="en-US" dirty="0"/>
              <a:t>In Kafka, multiple instances of an operator register with an associated </a:t>
            </a:r>
            <a:r>
              <a:rPr lang="en-US" b="1" dirty="0">
                <a:solidFill>
                  <a:srgbClr val="002060"/>
                </a:solidFill>
              </a:rPr>
              <a:t>consumer group</a:t>
            </a:r>
          </a:p>
          <a:p>
            <a:pPr lvl="1"/>
            <a:r>
              <a:rPr lang="en-US" dirty="0"/>
              <a:t>Each topic-partition sent to a single consumer from the consumer group</a:t>
            </a:r>
          </a:p>
          <a:p>
            <a:r>
              <a:rPr lang="en-US" dirty="0"/>
              <a:t>Streaming operators often need to store state</a:t>
            </a:r>
          </a:p>
          <a:p>
            <a:pPr lvl="1"/>
            <a:r>
              <a:rPr lang="en-US" dirty="0"/>
              <a:t>Can be stored locally (cheaper) or in a parallel data-store (better for fault tolerance) </a:t>
            </a:r>
          </a:p>
        </p:txBody>
      </p:sp>
    </p:spTree>
    <p:extLst>
      <p:ext uri="{BB962C8B-B14F-4D97-AF65-F5344CB8AC3E}">
        <p14:creationId xmlns:p14="http://schemas.microsoft.com/office/powerpoint/2010/main" val="243013975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Fault Tolerance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349" y="1102497"/>
            <a:ext cx="7729700" cy="5367972"/>
          </a:xfrm>
        </p:spPr>
        <p:txBody>
          <a:bodyPr/>
          <a:lstStyle/>
          <a:p>
            <a:r>
              <a:rPr lang="en-US" dirty="0"/>
              <a:t>Possible semantics when dealing with failures</a:t>
            </a:r>
          </a:p>
          <a:p>
            <a:pPr lvl="1"/>
            <a:r>
              <a:rPr lang="en-US" b="1" dirty="0">
                <a:solidFill>
                  <a:srgbClr val="002060"/>
                </a:solidFill>
              </a:rPr>
              <a:t>At-least once</a:t>
            </a:r>
          </a:p>
          <a:p>
            <a:pPr lvl="1"/>
            <a:r>
              <a:rPr lang="en-US" b="1" dirty="0">
                <a:solidFill>
                  <a:srgbClr val="002060"/>
                </a:solidFill>
              </a:rPr>
              <a:t>At-most once</a:t>
            </a:r>
          </a:p>
          <a:p>
            <a:pPr lvl="1"/>
            <a:r>
              <a:rPr lang="en-US" b="1" dirty="0">
                <a:solidFill>
                  <a:srgbClr val="002060"/>
                </a:solidFill>
              </a:rPr>
              <a:t>Exactly once</a:t>
            </a:r>
          </a:p>
          <a:p>
            <a:r>
              <a:rPr lang="en-US" dirty="0"/>
              <a:t>Can be implemented in the publish-subscribe/routing system</a:t>
            </a:r>
          </a:p>
          <a:p>
            <a:pPr lvl="1"/>
            <a:r>
              <a:rPr lang="en-US" dirty="0"/>
              <a:t>Need to store tuples, including intermediate results, persistently</a:t>
            </a:r>
          </a:p>
          <a:p>
            <a:pPr lvl="1"/>
            <a:r>
              <a:rPr lang="en-US" dirty="0"/>
              <a:t>Can lower overhead by </a:t>
            </a:r>
            <a:r>
              <a:rPr lang="en-US" b="1" dirty="0">
                <a:solidFill>
                  <a:srgbClr val="002060"/>
                </a:solidFill>
              </a:rPr>
              <a:t>checkpointing</a:t>
            </a:r>
            <a:r>
              <a:rPr lang="en-US" dirty="0"/>
              <a:t> operator state, and replaying operator from checkpoint, instead of persisting operator output</a:t>
            </a:r>
          </a:p>
          <a:p>
            <a:pPr lvl="2"/>
            <a:r>
              <a:rPr lang="en-US" dirty="0"/>
              <a:t>But need to ensure duplicates are removed</a:t>
            </a:r>
          </a:p>
          <a:p>
            <a:r>
              <a:rPr lang="en-US" dirty="0"/>
              <a:t>Replication of operators: Copy of operator running concurrently with original</a:t>
            </a:r>
          </a:p>
          <a:p>
            <a:pPr lvl="1"/>
            <a:r>
              <a:rPr lang="en-US" dirty="0"/>
              <a:t>Similar to hot-spare </a:t>
            </a:r>
          </a:p>
          <a:p>
            <a:pPr lvl="1"/>
            <a:r>
              <a:rPr lang="en-US" dirty="0"/>
              <a:t>Allows instant recovery from failure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34697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369F0-E989-4F4E-9740-0E12922F33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9904" y="2842098"/>
            <a:ext cx="6319777" cy="1046996"/>
          </a:xfrm>
        </p:spPr>
        <p:txBody>
          <a:bodyPr/>
          <a:lstStyle/>
          <a:p>
            <a:pPr marL="0" indent="0">
              <a:buNone/>
            </a:pPr>
            <a:r>
              <a:rPr lang="en-US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</a:rPr>
              <a:t>Distributed Query Processing      </a:t>
            </a:r>
            <a:endParaRPr lang="en-IN" sz="3200" b="1" dirty="0">
              <a:solidFill>
                <a:srgbClr val="00206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4119467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Helvetica" charset="0"/>
              </a:rPr>
              <a:t>Data Integration From Multiple Sources</a:t>
            </a:r>
          </a:p>
        </p:txBody>
      </p:sp>
      <p:sp>
        <p:nvSpPr>
          <p:cNvPr id="163842" name="Rectangle 3"/>
          <p:cNvSpPr>
            <a:spLocks noGrp="1" noChangeArrowheads="1"/>
          </p:cNvSpPr>
          <p:nvPr>
            <p:ph idx="1"/>
          </p:nvPr>
        </p:nvSpPr>
        <p:spPr>
          <a:xfrm>
            <a:off x="768348" y="1102497"/>
            <a:ext cx="7553531" cy="5367972"/>
          </a:xfrm>
        </p:spPr>
        <p:txBody>
          <a:bodyPr/>
          <a:lstStyle/>
          <a:p>
            <a:r>
              <a:rPr lang="en-US" dirty="0">
                <a:latin typeface="Helvetica" charset="0"/>
              </a:rPr>
              <a:t>Many database applications require data from multiple databases</a:t>
            </a:r>
          </a:p>
          <a:p>
            <a:r>
              <a:rPr lang="en-US" dirty="0">
                <a:latin typeface="Helvetica" charset="0"/>
              </a:rPr>
              <a:t>A </a:t>
            </a:r>
            <a:r>
              <a:rPr lang="en-US" b="1" dirty="0">
                <a:solidFill>
                  <a:srgbClr val="002060"/>
                </a:solidFill>
                <a:latin typeface="Helvetica" charset="0"/>
              </a:rPr>
              <a:t> federated database system</a:t>
            </a:r>
            <a:r>
              <a:rPr lang="en-US" dirty="0">
                <a:solidFill>
                  <a:srgbClr val="002060"/>
                </a:solidFill>
                <a:latin typeface="Helvetica" charset="0"/>
              </a:rPr>
              <a:t> </a:t>
            </a:r>
            <a:r>
              <a:rPr lang="en-US" dirty="0">
                <a:latin typeface="Helvetica" charset="0"/>
              </a:rPr>
              <a:t>is a software layer on top of existing database systems, which is designed to manipulate information in heterogeneous databases</a:t>
            </a:r>
          </a:p>
          <a:p>
            <a:pPr lvl="1"/>
            <a:r>
              <a:rPr lang="en-US" dirty="0">
                <a:latin typeface="Helvetica" charset="0"/>
                <a:ea typeface="ＭＳ Ｐゴシック" charset="0"/>
              </a:rPr>
              <a:t>Creates an illusion of logical database integration without any physical database integration</a:t>
            </a:r>
          </a:p>
          <a:p>
            <a:pPr lvl="1"/>
            <a:r>
              <a:rPr lang="en-US" dirty="0">
                <a:latin typeface="Helvetica" charset="0"/>
              </a:rPr>
              <a:t>Each database has its </a:t>
            </a:r>
            <a:r>
              <a:rPr lang="en-US" b="1" dirty="0">
                <a:solidFill>
                  <a:srgbClr val="002060"/>
                </a:solidFill>
                <a:latin typeface="Helvetica" charset="0"/>
              </a:rPr>
              <a:t>local schema</a:t>
            </a:r>
          </a:p>
          <a:p>
            <a:pPr lvl="1"/>
            <a:r>
              <a:rPr lang="en-US" b="1" dirty="0">
                <a:solidFill>
                  <a:srgbClr val="002060"/>
                </a:solidFill>
                <a:latin typeface="Helvetica" charset="0"/>
              </a:rPr>
              <a:t>Global schema </a:t>
            </a:r>
            <a:r>
              <a:rPr lang="en-US" dirty="0">
                <a:latin typeface="Helvetica" charset="0"/>
              </a:rPr>
              <a:t>integrates all the local schema</a:t>
            </a:r>
          </a:p>
          <a:p>
            <a:pPr lvl="2"/>
            <a:r>
              <a:rPr lang="en-US" b="1" dirty="0">
                <a:solidFill>
                  <a:srgbClr val="002060"/>
                </a:solidFill>
                <a:latin typeface="Helvetica" charset="0"/>
              </a:rPr>
              <a:t>Schema integration</a:t>
            </a:r>
          </a:p>
          <a:p>
            <a:pPr lvl="1"/>
            <a:r>
              <a:rPr lang="en-US" dirty="0">
                <a:latin typeface="Helvetica" charset="0"/>
              </a:rPr>
              <a:t>Queries can be issued against global schema, and translated to queries on local schemas</a:t>
            </a:r>
            <a:endParaRPr lang="en-US" b="1" dirty="0">
              <a:solidFill>
                <a:srgbClr val="002060"/>
              </a:solidFill>
              <a:latin typeface="Helvetica" charset="0"/>
            </a:endParaRPr>
          </a:p>
          <a:p>
            <a:pPr lvl="2"/>
            <a:r>
              <a:rPr lang="en-US" dirty="0">
                <a:latin typeface="Helvetica" charset="0"/>
              </a:rPr>
              <a:t>Databases that support common schema and queries, but not updates, are referred to as </a:t>
            </a:r>
            <a:r>
              <a:rPr lang="en-US" b="1" dirty="0">
                <a:latin typeface="Helvetica" charset="0"/>
              </a:rPr>
              <a:t>mediator</a:t>
            </a:r>
            <a:r>
              <a:rPr lang="en-US" dirty="0">
                <a:latin typeface="Helvetica" charset="0"/>
              </a:rPr>
              <a:t> systems</a:t>
            </a:r>
          </a:p>
        </p:txBody>
      </p:sp>
    </p:spTree>
    <p:extLst>
      <p:ext uri="{BB962C8B-B14F-4D97-AF65-F5344CB8AC3E}">
        <p14:creationId xmlns:p14="http://schemas.microsoft.com/office/powerpoint/2010/main" val="337339522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Helvetica" charset="0"/>
              </a:rPr>
              <a:t>Data Integration From Multiple Sources</a:t>
            </a:r>
          </a:p>
        </p:txBody>
      </p:sp>
      <p:sp>
        <p:nvSpPr>
          <p:cNvPr id="163842" name="Rectangle 3"/>
          <p:cNvSpPr>
            <a:spLocks noGrp="1" noChangeArrowheads="1"/>
          </p:cNvSpPr>
          <p:nvPr>
            <p:ph idx="1"/>
          </p:nvPr>
        </p:nvSpPr>
        <p:spPr>
          <a:xfrm>
            <a:off x="768349" y="1102497"/>
            <a:ext cx="7729700" cy="5367972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Data virtualization</a:t>
            </a:r>
          </a:p>
          <a:p>
            <a:pPr lvl="1"/>
            <a:r>
              <a:rPr lang="en-US" dirty="0">
                <a:latin typeface="Helvetica" charset="0"/>
              </a:rPr>
              <a:t>Allows data access from multiple databases, but without a common schema</a:t>
            </a:r>
          </a:p>
          <a:p>
            <a:r>
              <a:rPr lang="en-US" b="1" dirty="0">
                <a:solidFill>
                  <a:srgbClr val="002060"/>
                </a:solidFill>
                <a:latin typeface="Helvetica" charset="0"/>
              </a:rPr>
              <a:t>External data </a:t>
            </a:r>
            <a:r>
              <a:rPr lang="en-US" dirty="0">
                <a:latin typeface="Helvetica" charset="0"/>
              </a:rPr>
              <a:t>approach: allows database to treat external data as a database relation (</a:t>
            </a:r>
            <a:r>
              <a:rPr lang="en-US" b="1" dirty="0">
                <a:solidFill>
                  <a:srgbClr val="002060"/>
                </a:solidFill>
                <a:latin typeface="Helvetica" charset="0"/>
              </a:rPr>
              <a:t>foreign tables</a:t>
            </a:r>
            <a:r>
              <a:rPr lang="en-US" dirty="0">
                <a:latin typeface="Helvetica" charset="0"/>
              </a:rPr>
              <a:t>)</a:t>
            </a:r>
          </a:p>
          <a:p>
            <a:pPr lvl="1"/>
            <a:r>
              <a:rPr lang="en-US" dirty="0">
                <a:latin typeface="Helvetica" charset="0"/>
              </a:rPr>
              <a:t>Many databases today allow a local table to be defined as a view on external data</a:t>
            </a:r>
          </a:p>
          <a:p>
            <a:pPr lvl="1"/>
            <a:r>
              <a:rPr lang="en-US" dirty="0">
                <a:latin typeface="Helvetica" charset="0"/>
              </a:rPr>
              <a:t>SQL Management of External Data (SQL MED) standard</a:t>
            </a:r>
          </a:p>
          <a:p>
            <a:r>
              <a:rPr lang="en-US" b="1" dirty="0">
                <a:solidFill>
                  <a:srgbClr val="002060"/>
                </a:solidFill>
                <a:latin typeface="Helvetica" charset="0"/>
              </a:rPr>
              <a:t>Wrapper</a:t>
            </a:r>
            <a:r>
              <a:rPr lang="en-US" dirty="0">
                <a:latin typeface="Helvetica" charset="0"/>
              </a:rPr>
              <a:t> for a data source is a view that translates data from local to a global schema</a:t>
            </a:r>
          </a:p>
          <a:p>
            <a:pPr lvl="1"/>
            <a:r>
              <a:rPr lang="en-US" dirty="0">
                <a:latin typeface="Helvetica" charset="0"/>
                <a:ea typeface="ＭＳ Ｐゴシック" charset="0"/>
              </a:rPr>
              <a:t>Wrappers must also translate updates on global schema to updates on local schema</a:t>
            </a:r>
          </a:p>
          <a:p>
            <a:endParaRPr lang="en-US" dirty="0">
              <a:latin typeface="Helvetica" charset="0"/>
            </a:endParaRPr>
          </a:p>
          <a:p>
            <a:pPr lvl="1"/>
            <a:endParaRPr lang="en-US" dirty="0"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161817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Warehouses and Data Lakes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349" y="1102497"/>
            <a:ext cx="7729700" cy="5367972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  <a:latin typeface="Helvetica" charset="0"/>
              </a:rPr>
              <a:t>Data warehouse </a:t>
            </a:r>
            <a:r>
              <a:rPr lang="en-US" dirty="0">
                <a:latin typeface="Helvetica" charset="0"/>
              </a:rPr>
              <a:t>is an alternative to data integration </a:t>
            </a:r>
          </a:p>
          <a:p>
            <a:pPr lvl="1"/>
            <a:r>
              <a:rPr lang="en-US" dirty="0">
                <a:latin typeface="Helvetica" charset="0"/>
              </a:rPr>
              <a:t>Migrates data to a common schema, avoiding run-time overhead</a:t>
            </a:r>
          </a:p>
          <a:p>
            <a:pPr lvl="1"/>
            <a:r>
              <a:rPr lang="en-US" dirty="0">
                <a:latin typeface="Helvetica" charset="0"/>
              </a:rPr>
              <a:t>Cost of translating schema/data to a common warehouse schema can be significant</a:t>
            </a:r>
          </a:p>
          <a:p>
            <a:r>
              <a:rPr lang="en-US" b="1" dirty="0">
                <a:solidFill>
                  <a:srgbClr val="002060"/>
                </a:solidFill>
                <a:latin typeface="Helvetica" charset="0"/>
              </a:rPr>
              <a:t>Data lake</a:t>
            </a:r>
            <a:r>
              <a:rPr lang="en-US" dirty="0">
                <a:latin typeface="Helvetica" charset="0"/>
              </a:rPr>
              <a:t>: architecture where data is stored in multiple data storage systems, in different storage formats, but which can be queried from a single system.</a:t>
            </a:r>
          </a:p>
        </p:txBody>
      </p:sp>
    </p:spTree>
    <p:extLst>
      <p:ext uri="{BB962C8B-B14F-4D97-AF65-F5344CB8AC3E}">
        <p14:creationId xmlns:p14="http://schemas.microsoft.com/office/powerpoint/2010/main" val="3780294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369F0-E989-4F4E-9740-0E12922F33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3947" y="2541153"/>
            <a:ext cx="5168964" cy="815505"/>
          </a:xfrm>
        </p:spPr>
        <p:txBody>
          <a:bodyPr/>
          <a:lstStyle/>
          <a:p>
            <a:pPr marL="0" indent="0">
              <a:buNone/>
            </a:pPr>
            <a:r>
              <a:rPr lang="en-IN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</a:rPr>
              <a:t>Intraoperation Parallelism</a:t>
            </a:r>
            <a:endParaRPr lang="en-IN" sz="3200" b="1" dirty="0">
              <a:solidFill>
                <a:srgbClr val="00206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7778523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Schema and Data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349" y="1102497"/>
            <a:ext cx="7679366" cy="5367972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Schema integration</a:t>
            </a:r>
            <a:r>
              <a:rPr lang="en-US" dirty="0"/>
              <a:t>: creating a unified conceptual schema</a:t>
            </a:r>
          </a:p>
          <a:p>
            <a:pPr lvl="1"/>
            <a:r>
              <a:rPr lang="en-US" dirty="0"/>
              <a:t>Requires creation of </a:t>
            </a:r>
            <a:r>
              <a:rPr lang="en-US" b="1" dirty="0">
                <a:solidFill>
                  <a:srgbClr val="002060"/>
                </a:solidFill>
              </a:rPr>
              <a:t>global schema</a:t>
            </a:r>
            <a:r>
              <a:rPr lang="en-US" dirty="0"/>
              <a:t>, integrating a number of </a:t>
            </a:r>
            <a:r>
              <a:rPr lang="en-US" b="1" dirty="0">
                <a:solidFill>
                  <a:srgbClr val="002060"/>
                </a:solidFill>
              </a:rPr>
              <a:t>local schema</a:t>
            </a:r>
          </a:p>
          <a:p>
            <a:r>
              <a:rPr lang="en-US" b="1" dirty="0">
                <a:solidFill>
                  <a:srgbClr val="002060"/>
                </a:solidFill>
              </a:rPr>
              <a:t>Global-as-view approach</a:t>
            </a:r>
          </a:p>
          <a:p>
            <a:pPr lvl="1"/>
            <a:r>
              <a:rPr lang="en-US" dirty="0"/>
              <a:t>At each site, create a view of local data, mapping it to the global schema</a:t>
            </a:r>
          </a:p>
          <a:p>
            <a:pPr lvl="1"/>
            <a:r>
              <a:rPr lang="en-US" dirty="0"/>
              <a:t>Union of local views is the global view</a:t>
            </a:r>
          </a:p>
          <a:p>
            <a:pPr lvl="1"/>
            <a:r>
              <a:rPr lang="en-US" dirty="0"/>
              <a:t>Good for queries, but not for updates</a:t>
            </a:r>
          </a:p>
          <a:p>
            <a:pPr lvl="2"/>
            <a:r>
              <a:rPr lang="en-US" dirty="0"/>
              <a:t>E.g., which local database should an insert go to?</a:t>
            </a:r>
          </a:p>
          <a:p>
            <a:r>
              <a:rPr lang="en-US" b="1" dirty="0">
                <a:solidFill>
                  <a:srgbClr val="002060"/>
                </a:solidFill>
              </a:rPr>
              <a:t>Local-as-view approach</a:t>
            </a:r>
          </a:p>
          <a:p>
            <a:pPr lvl="1"/>
            <a:r>
              <a:rPr lang="en-US" dirty="0"/>
              <a:t>Create a view defining contents of local data as a view of global data</a:t>
            </a:r>
          </a:p>
          <a:p>
            <a:pPr lvl="2"/>
            <a:r>
              <a:rPr lang="en-US" dirty="0"/>
              <a:t>Site stores local data as before, the view is for update processing</a:t>
            </a:r>
          </a:p>
          <a:p>
            <a:pPr lvl="1"/>
            <a:r>
              <a:rPr lang="en-US" dirty="0"/>
              <a:t>Updates on global schema are mapped to updates to the local views</a:t>
            </a:r>
          </a:p>
          <a:p>
            <a:r>
              <a:rPr lang="en-US" i="1" dirty="0"/>
              <a:t>See book for more details with an example</a:t>
            </a:r>
          </a:p>
          <a:p>
            <a:pPr lvl="1"/>
            <a:endParaRPr lang="en-US" dirty="0">
              <a:solidFill>
                <a:srgbClr val="0000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856513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Helvetica" charset="0"/>
              </a:rPr>
              <a:t>Unified View of Data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idx="1"/>
          </p:nvPr>
        </p:nvSpPr>
        <p:spPr>
          <a:xfrm>
            <a:off x="768348" y="1102497"/>
            <a:ext cx="8077201" cy="5367972"/>
          </a:xfrm>
        </p:spPr>
        <p:txBody>
          <a:bodyPr/>
          <a:lstStyle/>
          <a:p>
            <a:r>
              <a:rPr lang="en-US" dirty="0">
                <a:latin typeface="Helvetica" charset="0"/>
              </a:rPr>
              <a:t>Agreement on a common data model</a:t>
            </a:r>
          </a:p>
          <a:p>
            <a:pPr lvl="1"/>
            <a:r>
              <a:rPr lang="en-US" dirty="0">
                <a:latin typeface="Helvetica" charset="0"/>
                <a:ea typeface="ＭＳ Ｐゴシック" charset="0"/>
              </a:rPr>
              <a:t>Typically the relational model</a:t>
            </a:r>
          </a:p>
          <a:p>
            <a:r>
              <a:rPr lang="en-US" dirty="0">
                <a:latin typeface="Helvetica" charset="0"/>
              </a:rPr>
              <a:t>Agreement on a common conceptual schema</a:t>
            </a:r>
          </a:p>
          <a:p>
            <a:pPr lvl="1"/>
            <a:r>
              <a:rPr lang="en-US" dirty="0">
                <a:latin typeface="Helvetica" charset="0"/>
                <a:ea typeface="ＭＳ Ｐゴシック" charset="0"/>
              </a:rPr>
              <a:t>Different names for same relation/attribute</a:t>
            </a:r>
          </a:p>
          <a:p>
            <a:pPr lvl="1"/>
            <a:r>
              <a:rPr lang="en-US" dirty="0">
                <a:latin typeface="Helvetica" charset="0"/>
                <a:ea typeface="ＭＳ Ｐゴシック" charset="0"/>
              </a:rPr>
              <a:t>Same relation/attribute name means different things</a:t>
            </a:r>
          </a:p>
          <a:p>
            <a:r>
              <a:rPr lang="en-US" dirty="0">
                <a:latin typeface="Helvetica" charset="0"/>
              </a:rPr>
              <a:t>Agreement on a single representation of shared data </a:t>
            </a:r>
          </a:p>
          <a:p>
            <a:pPr lvl="1"/>
            <a:r>
              <a:rPr lang="en-US" dirty="0">
                <a:latin typeface="Helvetica" charset="0"/>
                <a:ea typeface="ＭＳ Ｐゴシック" charset="0"/>
              </a:rPr>
              <a:t>E.g., data types, precision, </a:t>
            </a:r>
          </a:p>
          <a:p>
            <a:pPr lvl="1"/>
            <a:r>
              <a:rPr lang="en-US" dirty="0">
                <a:latin typeface="Helvetica" charset="0"/>
                <a:ea typeface="ＭＳ Ｐゴシック" charset="0"/>
              </a:rPr>
              <a:t>Character sets</a:t>
            </a:r>
          </a:p>
          <a:p>
            <a:pPr lvl="2"/>
            <a:r>
              <a:rPr lang="en-US" dirty="0">
                <a:latin typeface="Helvetica" charset="0"/>
                <a:ea typeface="ＭＳ Ｐゴシック" charset="0"/>
              </a:rPr>
              <a:t>ASCII vs EBCDIC</a:t>
            </a:r>
          </a:p>
          <a:p>
            <a:pPr lvl="2"/>
            <a:r>
              <a:rPr lang="en-US" dirty="0">
                <a:latin typeface="Helvetica" charset="0"/>
                <a:ea typeface="ＭＳ Ｐゴシック" charset="0"/>
              </a:rPr>
              <a:t>Sort order variations</a:t>
            </a:r>
          </a:p>
          <a:p>
            <a:r>
              <a:rPr lang="en-US" dirty="0">
                <a:latin typeface="Helvetica" charset="0"/>
              </a:rPr>
              <a:t>Agreement on units of measure </a:t>
            </a:r>
          </a:p>
        </p:txBody>
      </p:sp>
    </p:spTree>
    <p:extLst>
      <p:ext uri="{BB962C8B-B14F-4D97-AF65-F5344CB8AC3E}">
        <p14:creationId xmlns:p14="http://schemas.microsoft.com/office/powerpoint/2010/main" val="354938072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Unified View of Data (Cont.)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idx="1"/>
          </p:nvPr>
        </p:nvSpPr>
        <p:spPr>
          <a:xfrm>
            <a:off x="768349" y="1102497"/>
            <a:ext cx="7729700" cy="5367972"/>
          </a:xfrm>
        </p:spPr>
        <p:txBody>
          <a:bodyPr/>
          <a:lstStyle/>
          <a:p>
            <a:r>
              <a:rPr lang="en-US" dirty="0"/>
              <a:t>Variations in names</a:t>
            </a:r>
          </a:p>
          <a:p>
            <a:pPr lvl="1"/>
            <a:r>
              <a:rPr lang="en-US" dirty="0"/>
              <a:t>E.g., Köln vs Cologne, Mumbai vs Bombay</a:t>
            </a:r>
          </a:p>
          <a:p>
            <a:r>
              <a:rPr lang="en-US" dirty="0"/>
              <a:t>One approach: globally unique naming system</a:t>
            </a:r>
          </a:p>
          <a:p>
            <a:pPr lvl="1"/>
            <a:r>
              <a:rPr lang="en-US" dirty="0"/>
              <a:t>E.g., </a:t>
            </a:r>
            <a:r>
              <a:rPr lang="en-US" dirty="0" err="1"/>
              <a:t>GeoNames</a:t>
            </a:r>
            <a:r>
              <a:rPr lang="en-US" dirty="0"/>
              <a:t> database (</a:t>
            </a:r>
            <a:r>
              <a:rPr lang="en-US" dirty="0">
                <a:hlinkClick r:id="rId3"/>
              </a:rPr>
              <a:t>www.geonames.org</a:t>
            </a:r>
            <a:r>
              <a:rPr lang="en-US" dirty="0"/>
              <a:t>)</a:t>
            </a:r>
          </a:p>
          <a:p>
            <a:r>
              <a:rPr lang="en-US" dirty="0"/>
              <a:t>Another approach:  specification of name equivalences</a:t>
            </a:r>
          </a:p>
          <a:p>
            <a:pPr lvl="1"/>
            <a:r>
              <a:rPr lang="en-US" dirty="0"/>
              <a:t>E.g., used in the Linked Data project supporting integration of a large number of databases storing data in RDF data</a:t>
            </a:r>
          </a:p>
        </p:txBody>
      </p:sp>
    </p:spTree>
    <p:extLst>
      <p:ext uri="{BB962C8B-B14F-4D97-AF65-F5344CB8AC3E}">
        <p14:creationId xmlns:p14="http://schemas.microsoft.com/office/powerpoint/2010/main" val="21104561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Helvetica" charset="0"/>
              </a:rPr>
              <a:t>Query Processing Across Data Sources</a:t>
            </a:r>
          </a:p>
        </p:txBody>
      </p:sp>
      <p:sp>
        <p:nvSpPr>
          <p:cNvPr id="169986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102497"/>
            <a:ext cx="8077200" cy="5367972"/>
          </a:xfrm>
        </p:spPr>
        <p:txBody>
          <a:bodyPr/>
          <a:lstStyle/>
          <a:p>
            <a:r>
              <a:rPr lang="en-US" dirty="0">
                <a:latin typeface="Helvetica" charset="0"/>
              </a:rPr>
              <a:t>Several issues in query processing across multiple sources</a:t>
            </a:r>
          </a:p>
          <a:p>
            <a:r>
              <a:rPr lang="en-US" dirty="0">
                <a:latin typeface="Helvetica" charset="0"/>
              </a:rPr>
              <a:t>Limited query capabilities</a:t>
            </a:r>
          </a:p>
          <a:p>
            <a:pPr lvl="1"/>
            <a:r>
              <a:rPr lang="en-US" dirty="0">
                <a:latin typeface="Helvetica" charset="0"/>
                <a:ea typeface="ＭＳ Ｐゴシック" charset="0"/>
              </a:rPr>
              <a:t>Some data sources allow only restricted forms of selections</a:t>
            </a:r>
          </a:p>
          <a:p>
            <a:pPr lvl="2"/>
            <a:r>
              <a:rPr lang="en-US" dirty="0">
                <a:latin typeface="Helvetica" charset="0"/>
                <a:ea typeface="ＭＳ Ｐゴシック" charset="0"/>
              </a:rPr>
              <a:t>E.g., web forms, flat file data sources</a:t>
            </a:r>
          </a:p>
          <a:p>
            <a:pPr lvl="1"/>
            <a:r>
              <a:rPr lang="en-US" dirty="0">
                <a:latin typeface="Helvetica" charset="0"/>
                <a:ea typeface="ＭＳ Ｐゴシック" charset="0"/>
              </a:rPr>
              <a:t>Queries have to be broken up and processed partly at the source and partly at a different site</a:t>
            </a:r>
          </a:p>
          <a:p>
            <a:r>
              <a:rPr lang="en-US" dirty="0">
                <a:latin typeface="Helvetica" charset="0"/>
              </a:rPr>
              <a:t>Removal of duplicate information when sites have overlapping information</a:t>
            </a:r>
          </a:p>
          <a:p>
            <a:pPr lvl="1"/>
            <a:r>
              <a:rPr lang="en-US" dirty="0">
                <a:latin typeface="Helvetica" charset="0"/>
                <a:ea typeface="ＭＳ Ｐゴシック" charset="0"/>
              </a:rPr>
              <a:t>Decide which sites to execute query</a:t>
            </a:r>
          </a:p>
          <a:p>
            <a:r>
              <a:rPr lang="en-US" dirty="0">
                <a:latin typeface="Helvetica" charset="0"/>
              </a:rPr>
              <a:t>Global query optimization</a:t>
            </a:r>
          </a:p>
        </p:txBody>
      </p:sp>
    </p:spTree>
    <p:extLst>
      <p:ext uri="{BB962C8B-B14F-4D97-AF65-F5344CB8AC3E}">
        <p14:creationId xmlns:p14="http://schemas.microsoft.com/office/powerpoint/2010/main" val="315989370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Helvetica" charset="0"/>
              </a:rPr>
              <a:t>Join Locations and Join Ordering</a:t>
            </a:r>
          </a:p>
        </p:txBody>
      </p:sp>
      <p:sp>
        <p:nvSpPr>
          <p:cNvPr id="153602" name="Rectangle 3"/>
          <p:cNvSpPr>
            <a:spLocks noGrp="1" noChangeArrowheads="1"/>
          </p:cNvSpPr>
          <p:nvPr>
            <p:ph idx="1"/>
          </p:nvPr>
        </p:nvSpPr>
        <p:spPr>
          <a:xfrm>
            <a:off x="768349" y="1102497"/>
            <a:ext cx="7612254" cy="5367972"/>
          </a:xfrm>
        </p:spPr>
        <p:txBody>
          <a:bodyPr/>
          <a:lstStyle/>
          <a:p>
            <a:r>
              <a:rPr lang="en-US" dirty="0">
                <a:latin typeface="Helvetica" charset="0"/>
              </a:rPr>
              <a:t>Consider the following relational algebra expression in which the three relations are neither replicated nor fragmented</a:t>
            </a:r>
          </a:p>
          <a:p>
            <a:pPr>
              <a:buFont typeface="Monotype Sorts" charset="0"/>
              <a:buNone/>
            </a:pPr>
            <a:r>
              <a:rPr lang="en-US" i="1" dirty="0">
                <a:latin typeface="Helvetica" charset="0"/>
              </a:rPr>
              <a:t>	r1</a:t>
            </a:r>
            <a:r>
              <a:rPr lang="en-US" dirty="0">
                <a:latin typeface="Helvetica" charset="0"/>
              </a:rPr>
              <a:t> </a:t>
            </a:r>
            <a:r>
              <a:rPr lang="en-IN" dirty="0"/>
              <a:t>⨝ </a:t>
            </a:r>
            <a:r>
              <a:rPr lang="en-US" i="1" dirty="0">
                <a:latin typeface="Helvetica" charset="0"/>
              </a:rPr>
              <a:t>r2</a:t>
            </a:r>
            <a:r>
              <a:rPr lang="en-US" dirty="0">
                <a:latin typeface="Helvetica" charset="0"/>
              </a:rPr>
              <a:t> </a:t>
            </a:r>
            <a:r>
              <a:rPr lang="en-IN" dirty="0"/>
              <a:t>⨝</a:t>
            </a:r>
            <a:r>
              <a:rPr lang="en-US" dirty="0">
                <a:latin typeface="Helvetica" charset="0"/>
              </a:rPr>
              <a:t> r3	</a:t>
            </a:r>
          </a:p>
          <a:p>
            <a:r>
              <a:rPr lang="en-US" i="1" dirty="0">
                <a:latin typeface="Helvetica" charset="0"/>
              </a:rPr>
              <a:t>r1 </a:t>
            </a:r>
            <a:r>
              <a:rPr lang="en-US" dirty="0">
                <a:latin typeface="Helvetica" charset="0"/>
              </a:rPr>
              <a:t>is stored at site </a:t>
            </a:r>
            <a:r>
              <a:rPr lang="en-US" i="1" dirty="0">
                <a:latin typeface="Helvetica" charset="0"/>
              </a:rPr>
              <a:t>S</a:t>
            </a:r>
            <a:r>
              <a:rPr lang="en-US" baseline="-25000" dirty="0">
                <a:latin typeface="Helvetica" charset="0"/>
              </a:rPr>
              <a:t>1</a:t>
            </a:r>
            <a:endParaRPr lang="en-US" i="1" dirty="0">
              <a:latin typeface="Helvetica" charset="0"/>
            </a:endParaRPr>
          </a:p>
          <a:p>
            <a:r>
              <a:rPr lang="en-US" i="1" dirty="0">
                <a:latin typeface="Helvetica" charset="0"/>
              </a:rPr>
              <a:t>r2 </a:t>
            </a:r>
            <a:r>
              <a:rPr lang="en-US" dirty="0">
                <a:latin typeface="Helvetica" charset="0"/>
              </a:rPr>
              <a:t>at </a:t>
            </a:r>
            <a:r>
              <a:rPr lang="en-US" i="1" dirty="0">
                <a:latin typeface="Helvetica" charset="0"/>
              </a:rPr>
              <a:t>S</a:t>
            </a:r>
            <a:r>
              <a:rPr lang="en-US" baseline="-25000" dirty="0">
                <a:latin typeface="Helvetica" charset="0"/>
              </a:rPr>
              <a:t>2</a:t>
            </a:r>
            <a:endParaRPr lang="en-US" dirty="0">
              <a:latin typeface="Helvetica" charset="0"/>
            </a:endParaRPr>
          </a:p>
          <a:p>
            <a:r>
              <a:rPr lang="en-US" i="1" dirty="0">
                <a:latin typeface="Helvetica" charset="0"/>
              </a:rPr>
              <a:t>r3 </a:t>
            </a:r>
            <a:r>
              <a:rPr lang="en-US" dirty="0">
                <a:latin typeface="Helvetica" charset="0"/>
              </a:rPr>
              <a:t>at </a:t>
            </a:r>
            <a:r>
              <a:rPr lang="en-US" i="1" dirty="0">
                <a:latin typeface="Helvetica" charset="0"/>
              </a:rPr>
              <a:t>S</a:t>
            </a:r>
            <a:r>
              <a:rPr lang="en-US" baseline="-25000" dirty="0">
                <a:latin typeface="Helvetica" charset="0"/>
              </a:rPr>
              <a:t>3</a:t>
            </a:r>
            <a:endParaRPr lang="en-US" dirty="0">
              <a:latin typeface="Helvetica" charset="0"/>
            </a:endParaRPr>
          </a:p>
          <a:p>
            <a:r>
              <a:rPr lang="en-US" dirty="0">
                <a:latin typeface="Helvetica" charset="0"/>
              </a:rPr>
              <a:t>For a query issued at site </a:t>
            </a:r>
            <a:r>
              <a:rPr lang="en-US" i="1" dirty="0">
                <a:latin typeface="Helvetica" charset="0"/>
              </a:rPr>
              <a:t>S</a:t>
            </a:r>
            <a:r>
              <a:rPr lang="en-US" baseline="-25000" dirty="0">
                <a:latin typeface="Helvetica" charset="0"/>
              </a:rPr>
              <a:t>I</a:t>
            </a:r>
            <a:r>
              <a:rPr lang="en-US" dirty="0">
                <a:latin typeface="Helvetica" charset="0"/>
              </a:rPr>
              <a:t>, the system needs to produce the result at site </a:t>
            </a:r>
            <a:r>
              <a:rPr lang="en-US" i="1" dirty="0">
                <a:latin typeface="Helvetica" charset="0"/>
              </a:rPr>
              <a:t>S</a:t>
            </a:r>
            <a:r>
              <a:rPr lang="en-US" baseline="-25000" dirty="0">
                <a:latin typeface="Helvetica" charset="0"/>
              </a:rPr>
              <a:t>I </a:t>
            </a:r>
            <a:endParaRPr lang="en-US" dirty="0"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426895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Helvetica" charset="0"/>
              </a:rPr>
              <a:t>Possible Query Processing Strategies</a:t>
            </a:r>
          </a:p>
        </p:txBody>
      </p:sp>
      <p:sp>
        <p:nvSpPr>
          <p:cNvPr id="155650" name="Rectangle 3"/>
          <p:cNvSpPr>
            <a:spLocks noGrp="1" noChangeArrowheads="1"/>
          </p:cNvSpPr>
          <p:nvPr>
            <p:ph idx="1"/>
          </p:nvPr>
        </p:nvSpPr>
        <p:spPr>
          <a:xfrm>
            <a:off x="768349" y="1102497"/>
            <a:ext cx="7545142" cy="5367972"/>
          </a:xfrm>
        </p:spPr>
        <p:txBody>
          <a:bodyPr/>
          <a:lstStyle/>
          <a:p>
            <a:r>
              <a:rPr lang="en-US" dirty="0">
                <a:latin typeface="Helvetica" charset="0"/>
              </a:rPr>
              <a:t>Ship copies of all three relations to site </a:t>
            </a:r>
            <a:r>
              <a:rPr lang="en-US" i="1" dirty="0">
                <a:latin typeface="Helvetica" charset="0"/>
              </a:rPr>
              <a:t>S</a:t>
            </a:r>
            <a:r>
              <a:rPr lang="en-US" baseline="-25000" dirty="0">
                <a:latin typeface="Helvetica" charset="0"/>
              </a:rPr>
              <a:t>I </a:t>
            </a:r>
            <a:r>
              <a:rPr lang="en-US" dirty="0">
                <a:latin typeface="Helvetica" charset="0"/>
              </a:rPr>
              <a:t> and choose a strategy for processing the entire locally at site </a:t>
            </a:r>
            <a:r>
              <a:rPr lang="en-US" i="1" dirty="0">
                <a:latin typeface="Helvetica" charset="0"/>
              </a:rPr>
              <a:t>S</a:t>
            </a:r>
            <a:r>
              <a:rPr lang="en-US" baseline="-25000" dirty="0">
                <a:latin typeface="Helvetica" charset="0"/>
              </a:rPr>
              <a:t>I.</a:t>
            </a:r>
            <a:endParaRPr lang="en-US" dirty="0">
              <a:latin typeface="Helvetica" charset="0"/>
            </a:endParaRPr>
          </a:p>
          <a:p>
            <a:pPr lvl="1"/>
            <a:r>
              <a:rPr lang="en-US" dirty="0">
                <a:latin typeface="Helvetica" charset="0"/>
              </a:rPr>
              <a:t>Ship a copy of the </a:t>
            </a:r>
            <a:r>
              <a:rPr lang="en-US" i="1" dirty="0">
                <a:latin typeface="Helvetica" charset="0"/>
              </a:rPr>
              <a:t>r1</a:t>
            </a:r>
            <a:r>
              <a:rPr lang="en-US" dirty="0">
                <a:latin typeface="Helvetica" charset="0"/>
              </a:rPr>
              <a:t> relation to site S</a:t>
            </a:r>
            <a:r>
              <a:rPr lang="en-US" baseline="-25000" dirty="0">
                <a:latin typeface="Helvetica" charset="0"/>
              </a:rPr>
              <a:t>2</a:t>
            </a:r>
            <a:r>
              <a:rPr lang="en-US" dirty="0">
                <a:latin typeface="Helvetica" charset="0"/>
              </a:rPr>
              <a:t> and compute </a:t>
            </a:r>
            <a:br>
              <a:rPr lang="en-US" dirty="0">
                <a:latin typeface="Helvetica" charset="0"/>
              </a:rPr>
            </a:br>
            <a:r>
              <a:rPr lang="en-US" dirty="0">
                <a:latin typeface="Helvetica" charset="0"/>
              </a:rPr>
              <a:t>  </a:t>
            </a:r>
            <a:r>
              <a:rPr lang="en-US" i="1" dirty="0">
                <a:latin typeface="Helvetica" charset="0"/>
              </a:rPr>
              <a:t>temp</a:t>
            </a:r>
            <a:r>
              <a:rPr lang="en-US" i="1" baseline="-25000" dirty="0">
                <a:latin typeface="Helvetica" charset="0"/>
              </a:rPr>
              <a:t>1</a:t>
            </a:r>
            <a:r>
              <a:rPr lang="en-US" dirty="0">
                <a:latin typeface="Helvetica" charset="0"/>
              </a:rPr>
              <a:t> = </a:t>
            </a:r>
            <a:r>
              <a:rPr lang="en-US" i="1" dirty="0">
                <a:latin typeface="Helvetica" charset="0"/>
              </a:rPr>
              <a:t>r1 </a:t>
            </a:r>
            <a:r>
              <a:rPr lang="en-IN" dirty="0"/>
              <a:t>⨝</a:t>
            </a:r>
            <a:r>
              <a:rPr lang="en-US" i="1" dirty="0">
                <a:latin typeface="Helvetica" charset="0"/>
              </a:rPr>
              <a:t> r2 at </a:t>
            </a:r>
            <a:r>
              <a:rPr lang="en-US" dirty="0">
                <a:latin typeface="Helvetica" charset="0"/>
              </a:rPr>
              <a:t>S</a:t>
            </a:r>
            <a:r>
              <a:rPr lang="en-US" baseline="-25000" dirty="0">
                <a:latin typeface="Helvetica" charset="0"/>
              </a:rPr>
              <a:t>2</a:t>
            </a:r>
            <a:r>
              <a:rPr lang="en-US" dirty="0">
                <a:latin typeface="Helvetica" charset="0"/>
              </a:rPr>
              <a:t>. </a:t>
            </a:r>
          </a:p>
          <a:p>
            <a:pPr lvl="1"/>
            <a:r>
              <a:rPr lang="en-US" dirty="0">
                <a:latin typeface="Helvetica" charset="0"/>
              </a:rPr>
              <a:t>Ship </a:t>
            </a:r>
            <a:r>
              <a:rPr lang="en-US" i="1" dirty="0">
                <a:latin typeface="Helvetica" charset="0"/>
              </a:rPr>
              <a:t>temp</a:t>
            </a:r>
            <a:r>
              <a:rPr lang="en-US" i="1" baseline="-25000" dirty="0">
                <a:latin typeface="Helvetica" charset="0"/>
              </a:rPr>
              <a:t>1</a:t>
            </a:r>
            <a:r>
              <a:rPr lang="en-US" dirty="0">
                <a:latin typeface="Helvetica" charset="0"/>
              </a:rPr>
              <a:t> from S</a:t>
            </a:r>
            <a:r>
              <a:rPr lang="en-US" baseline="-25000" dirty="0">
                <a:latin typeface="Helvetica" charset="0"/>
              </a:rPr>
              <a:t>2</a:t>
            </a:r>
            <a:r>
              <a:rPr lang="en-US" dirty="0">
                <a:latin typeface="Helvetica" charset="0"/>
              </a:rPr>
              <a:t> to S</a:t>
            </a:r>
            <a:r>
              <a:rPr lang="en-US" baseline="-25000" dirty="0">
                <a:latin typeface="Helvetica" charset="0"/>
              </a:rPr>
              <a:t>3</a:t>
            </a:r>
            <a:r>
              <a:rPr lang="en-US" dirty="0">
                <a:latin typeface="Helvetica" charset="0"/>
              </a:rPr>
              <a:t>, and compute</a:t>
            </a:r>
            <a:br>
              <a:rPr lang="en-US" dirty="0">
                <a:latin typeface="Helvetica" charset="0"/>
              </a:rPr>
            </a:br>
            <a:r>
              <a:rPr lang="en-US" dirty="0">
                <a:latin typeface="Helvetica" charset="0"/>
              </a:rPr>
              <a:t> </a:t>
            </a:r>
            <a:r>
              <a:rPr lang="en-US" i="1" dirty="0">
                <a:latin typeface="Helvetica" charset="0"/>
              </a:rPr>
              <a:t>temp</a:t>
            </a:r>
            <a:r>
              <a:rPr lang="en-US" i="1" baseline="-25000" dirty="0">
                <a:latin typeface="Helvetica" charset="0"/>
              </a:rPr>
              <a:t>2</a:t>
            </a:r>
            <a:r>
              <a:rPr lang="en-US" dirty="0">
                <a:latin typeface="Helvetica" charset="0"/>
              </a:rPr>
              <a:t> = </a:t>
            </a:r>
            <a:r>
              <a:rPr lang="en-US" i="1" dirty="0">
                <a:latin typeface="Helvetica" charset="0"/>
              </a:rPr>
              <a:t>temp</a:t>
            </a:r>
            <a:r>
              <a:rPr lang="en-US" i="1" baseline="-25000" dirty="0">
                <a:latin typeface="Helvetica" charset="0"/>
              </a:rPr>
              <a:t>1</a:t>
            </a:r>
            <a:r>
              <a:rPr lang="en-US" i="1" dirty="0">
                <a:latin typeface="Helvetica" charset="0"/>
              </a:rPr>
              <a:t> </a:t>
            </a:r>
            <a:r>
              <a:rPr lang="en-IN" dirty="0"/>
              <a:t>⨝</a:t>
            </a:r>
            <a:r>
              <a:rPr lang="en-US" i="1" dirty="0">
                <a:latin typeface="Helvetica" charset="0"/>
              </a:rPr>
              <a:t> r3 </a:t>
            </a:r>
            <a:r>
              <a:rPr lang="en-US" dirty="0">
                <a:latin typeface="Helvetica" charset="0"/>
              </a:rPr>
              <a:t>at S</a:t>
            </a:r>
            <a:r>
              <a:rPr lang="en-US" baseline="-25000" dirty="0">
                <a:latin typeface="Helvetica" charset="0"/>
              </a:rPr>
              <a:t>3</a:t>
            </a:r>
            <a:endParaRPr lang="en-US" dirty="0">
              <a:latin typeface="Helvetica" charset="0"/>
            </a:endParaRPr>
          </a:p>
          <a:p>
            <a:pPr lvl="1"/>
            <a:r>
              <a:rPr lang="en-US" dirty="0">
                <a:latin typeface="Helvetica" charset="0"/>
              </a:rPr>
              <a:t>Ship the result</a:t>
            </a:r>
            <a:r>
              <a:rPr lang="en-US" i="1" dirty="0">
                <a:latin typeface="Helvetica" charset="0"/>
              </a:rPr>
              <a:t> temp</a:t>
            </a:r>
            <a:r>
              <a:rPr lang="en-US" baseline="-25000" dirty="0">
                <a:latin typeface="Helvetica" charset="0"/>
              </a:rPr>
              <a:t>2</a:t>
            </a:r>
            <a:r>
              <a:rPr lang="en-US" dirty="0">
                <a:latin typeface="Helvetica" charset="0"/>
              </a:rPr>
              <a:t> to </a:t>
            </a:r>
            <a:r>
              <a:rPr lang="en-US" i="1" dirty="0">
                <a:latin typeface="Helvetica" charset="0"/>
              </a:rPr>
              <a:t>S</a:t>
            </a:r>
            <a:r>
              <a:rPr lang="en-US" baseline="-25000" dirty="0">
                <a:latin typeface="Helvetica" charset="0"/>
              </a:rPr>
              <a:t>I</a:t>
            </a:r>
            <a:r>
              <a:rPr lang="en-US" dirty="0">
                <a:latin typeface="Helvetica" charset="0"/>
              </a:rPr>
              <a:t>.</a:t>
            </a:r>
          </a:p>
          <a:p>
            <a:r>
              <a:rPr lang="en-US" dirty="0">
                <a:latin typeface="Helvetica" charset="0"/>
              </a:rPr>
              <a:t>Devise similar strategies, exchanging the roles </a:t>
            </a:r>
            <a:r>
              <a:rPr lang="en-US" i="1" dirty="0">
                <a:latin typeface="Helvetica" charset="0"/>
              </a:rPr>
              <a:t>S</a:t>
            </a:r>
            <a:r>
              <a:rPr lang="en-US" baseline="-25000" dirty="0">
                <a:latin typeface="Helvetica" charset="0"/>
              </a:rPr>
              <a:t>1</a:t>
            </a:r>
            <a:r>
              <a:rPr lang="en-US" dirty="0">
                <a:latin typeface="Helvetica" charset="0"/>
              </a:rPr>
              <a:t>, </a:t>
            </a:r>
            <a:r>
              <a:rPr lang="en-US" i="1" dirty="0">
                <a:latin typeface="Helvetica" charset="0"/>
              </a:rPr>
              <a:t>S</a:t>
            </a:r>
            <a:r>
              <a:rPr lang="en-US" baseline="-25000" dirty="0">
                <a:latin typeface="Helvetica" charset="0"/>
              </a:rPr>
              <a:t>2</a:t>
            </a:r>
            <a:r>
              <a:rPr lang="en-US" dirty="0">
                <a:latin typeface="Helvetica" charset="0"/>
              </a:rPr>
              <a:t>, </a:t>
            </a:r>
            <a:r>
              <a:rPr lang="en-US" i="1" dirty="0">
                <a:latin typeface="Helvetica" charset="0"/>
              </a:rPr>
              <a:t>S</a:t>
            </a:r>
            <a:r>
              <a:rPr lang="en-US" baseline="-25000" dirty="0">
                <a:latin typeface="Helvetica" charset="0"/>
              </a:rPr>
              <a:t>3</a:t>
            </a:r>
            <a:endParaRPr lang="en-US" dirty="0">
              <a:latin typeface="Helvetica" charset="0"/>
            </a:endParaRPr>
          </a:p>
          <a:p>
            <a:r>
              <a:rPr lang="en-US" dirty="0">
                <a:latin typeface="Helvetica" charset="0"/>
              </a:rPr>
              <a:t>Must consider following factors:</a:t>
            </a:r>
          </a:p>
          <a:p>
            <a:pPr lvl="1"/>
            <a:r>
              <a:rPr lang="en-US" dirty="0">
                <a:latin typeface="Helvetica" charset="0"/>
                <a:ea typeface="ＭＳ Ｐゴシック" charset="0"/>
              </a:rPr>
              <a:t>amount of data being shipped </a:t>
            </a:r>
          </a:p>
          <a:p>
            <a:pPr lvl="1"/>
            <a:r>
              <a:rPr lang="en-US" dirty="0">
                <a:latin typeface="Helvetica" charset="0"/>
                <a:ea typeface="ＭＳ Ｐゴシック" charset="0"/>
              </a:rPr>
              <a:t>cost of transmitting a data block between sites</a:t>
            </a:r>
          </a:p>
          <a:p>
            <a:pPr lvl="1"/>
            <a:r>
              <a:rPr lang="en-US" dirty="0">
                <a:latin typeface="Helvetica" charset="0"/>
                <a:ea typeface="ＭＳ Ｐゴシック" charset="0"/>
              </a:rPr>
              <a:t>relative processing speed at each site </a:t>
            </a:r>
          </a:p>
        </p:txBody>
      </p:sp>
    </p:spTree>
    <p:extLst>
      <p:ext uri="{BB962C8B-B14F-4D97-AF65-F5344CB8AC3E}">
        <p14:creationId xmlns:p14="http://schemas.microsoft.com/office/powerpoint/2010/main" val="206211566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Helvetica" charset="0"/>
              </a:rPr>
              <a:t>Semijoin Strategy</a:t>
            </a:r>
          </a:p>
        </p:txBody>
      </p:sp>
      <p:sp>
        <p:nvSpPr>
          <p:cNvPr id="157698" name="Rectangle 3"/>
          <p:cNvSpPr>
            <a:spLocks noGrp="1" noChangeArrowheads="1"/>
          </p:cNvSpPr>
          <p:nvPr>
            <p:ph idx="1"/>
          </p:nvPr>
        </p:nvSpPr>
        <p:spPr>
          <a:xfrm>
            <a:off x="768348" y="1102497"/>
            <a:ext cx="7637421" cy="5367972"/>
          </a:xfrm>
        </p:spPr>
        <p:txBody>
          <a:bodyPr/>
          <a:lstStyle/>
          <a:p>
            <a:r>
              <a:rPr lang="en-US" dirty="0">
                <a:latin typeface="Helvetica" charset="0"/>
              </a:rPr>
              <a:t>Let </a:t>
            </a:r>
            <a:r>
              <a:rPr lang="en-US" i="1" dirty="0">
                <a:latin typeface="Helvetica" charset="0"/>
              </a:rPr>
              <a:t>r</a:t>
            </a:r>
            <a:r>
              <a:rPr lang="en-US" baseline="-25000" dirty="0">
                <a:latin typeface="Helvetica" charset="0"/>
              </a:rPr>
              <a:t>1</a:t>
            </a:r>
            <a:r>
              <a:rPr lang="en-US" dirty="0">
                <a:latin typeface="Helvetica" charset="0"/>
              </a:rPr>
              <a:t> be a relation with schema </a:t>
            </a:r>
            <a:r>
              <a:rPr lang="en-US" i="1" dirty="0">
                <a:latin typeface="Helvetica" charset="0"/>
              </a:rPr>
              <a:t>R</a:t>
            </a:r>
            <a:r>
              <a:rPr lang="en-US" baseline="-25000" dirty="0">
                <a:latin typeface="Helvetica" charset="0"/>
              </a:rPr>
              <a:t>1</a:t>
            </a:r>
            <a:r>
              <a:rPr lang="en-US" dirty="0">
                <a:latin typeface="Helvetica" charset="0"/>
              </a:rPr>
              <a:t> stores at site </a:t>
            </a:r>
            <a:r>
              <a:rPr lang="en-US" i="1" dirty="0">
                <a:latin typeface="Helvetica" charset="0"/>
              </a:rPr>
              <a:t>S</a:t>
            </a:r>
            <a:r>
              <a:rPr lang="en-US" baseline="-25000" dirty="0">
                <a:latin typeface="Helvetica" charset="0"/>
              </a:rPr>
              <a:t>1</a:t>
            </a:r>
          </a:p>
          <a:p>
            <a:pPr>
              <a:buFont typeface="Monotype Sorts" charset="0"/>
              <a:buNone/>
            </a:pPr>
            <a:r>
              <a:rPr lang="en-US" dirty="0">
                <a:latin typeface="Helvetica" charset="0"/>
              </a:rPr>
              <a:t>	Let </a:t>
            </a:r>
            <a:r>
              <a:rPr lang="en-US" i="1" dirty="0">
                <a:latin typeface="Helvetica" charset="0"/>
              </a:rPr>
              <a:t>r</a:t>
            </a:r>
            <a:r>
              <a:rPr lang="en-US" baseline="-25000" dirty="0">
                <a:latin typeface="Helvetica" charset="0"/>
              </a:rPr>
              <a:t>2</a:t>
            </a:r>
            <a:r>
              <a:rPr lang="en-US" dirty="0">
                <a:latin typeface="Helvetica" charset="0"/>
              </a:rPr>
              <a:t> be a relation with schema </a:t>
            </a:r>
            <a:r>
              <a:rPr lang="en-US" i="1" dirty="0">
                <a:latin typeface="Helvetica" charset="0"/>
              </a:rPr>
              <a:t>R</a:t>
            </a:r>
            <a:r>
              <a:rPr lang="en-US" baseline="-25000" dirty="0">
                <a:latin typeface="Helvetica" charset="0"/>
              </a:rPr>
              <a:t>2</a:t>
            </a:r>
            <a:r>
              <a:rPr lang="en-US" dirty="0">
                <a:latin typeface="Helvetica" charset="0"/>
              </a:rPr>
              <a:t> stores at site </a:t>
            </a:r>
            <a:r>
              <a:rPr lang="en-US" i="1" dirty="0">
                <a:latin typeface="Helvetica" charset="0"/>
              </a:rPr>
              <a:t>S</a:t>
            </a:r>
            <a:r>
              <a:rPr lang="en-US" baseline="-25000" dirty="0">
                <a:latin typeface="Helvetica" charset="0"/>
              </a:rPr>
              <a:t>2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Helvetica" charset="0"/>
              </a:rPr>
              <a:t>Evaluate the expression </a:t>
            </a:r>
            <a:r>
              <a:rPr kumimoji="0" lang="en-US" i="1" dirty="0">
                <a:latin typeface="Helvetica" charset="0"/>
              </a:rPr>
              <a:t>r</a:t>
            </a:r>
            <a:r>
              <a:rPr lang="en-US" baseline="-25000" dirty="0">
                <a:latin typeface="Helvetica" charset="0"/>
              </a:rPr>
              <a:t>1 </a:t>
            </a:r>
            <a:r>
              <a:rPr lang="en-IN" dirty="0"/>
              <a:t>⨝</a:t>
            </a:r>
            <a:r>
              <a:rPr lang="en-US" baseline="-25000" dirty="0">
                <a:latin typeface="Helvetica" charset="0"/>
              </a:rPr>
              <a:t> </a:t>
            </a:r>
            <a:r>
              <a:rPr lang="en-US" i="1" dirty="0">
                <a:latin typeface="Helvetica" charset="0"/>
              </a:rPr>
              <a:t>r</a:t>
            </a:r>
            <a:r>
              <a:rPr lang="en-US" baseline="-25000" dirty="0">
                <a:latin typeface="Helvetica" charset="0"/>
              </a:rPr>
              <a:t>2 </a:t>
            </a:r>
            <a:r>
              <a:rPr lang="en-US" dirty="0">
                <a:latin typeface="Helvetica" charset="0"/>
              </a:rPr>
              <a:t>and obtain the result at </a:t>
            </a:r>
            <a:r>
              <a:rPr lang="en-US" i="1" dirty="0">
                <a:latin typeface="Helvetica" charset="0"/>
              </a:rPr>
              <a:t>S</a:t>
            </a:r>
            <a:r>
              <a:rPr lang="en-US" baseline="-25000" dirty="0">
                <a:latin typeface="Helvetica" charset="0"/>
              </a:rPr>
              <a:t>1</a:t>
            </a:r>
            <a:r>
              <a:rPr lang="en-US" dirty="0">
                <a:latin typeface="Helvetica" charset="0"/>
              </a:rPr>
              <a:t>.</a:t>
            </a:r>
          </a:p>
          <a:p>
            <a:pPr marL="857250" lvl="1" indent="-457200">
              <a:lnSpc>
                <a:spcPct val="90000"/>
              </a:lnSpc>
              <a:buFont typeface="+mj-lt"/>
              <a:buAutoNum type="arabicPeriod"/>
            </a:pPr>
            <a:r>
              <a:rPr lang="en-US" dirty="0">
                <a:latin typeface="Helvetica" charset="0"/>
              </a:rPr>
              <a:t>Compute </a:t>
            </a:r>
            <a:r>
              <a:rPr lang="en-US" i="1" dirty="0">
                <a:latin typeface="Helvetica" charset="0"/>
              </a:rPr>
              <a:t>temp</a:t>
            </a:r>
            <a:r>
              <a:rPr lang="en-US" baseline="-25000" dirty="0">
                <a:latin typeface="Helvetica" charset="0"/>
              </a:rPr>
              <a:t>1 </a:t>
            </a:r>
            <a:r>
              <a:rPr lang="en-US" dirty="0">
                <a:latin typeface="Helvetica" charset="0"/>
                <a:sym typeface="Symbol" charset="0"/>
              </a:rPr>
              <a:t> </a:t>
            </a:r>
            <a:r>
              <a:rPr lang="en-US" i="1" baseline="-25000" dirty="0">
                <a:latin typeface="Helvetica" charset="0"/>
                <a:sym typeface="Symbol" charset="0"/>
              </a:rPr>
              <a:t>R</a:t>
            </a:r>
            <a:r>
              <a:rPr lang="en-US" baseline="-25000" dirty="0">
                <a:latin typeface="Helvetica" charset="0"/>
                <a:sym typeface="Symbol" charset="0"/>
              </a:rPr>
              <a:t>1  </a:t>
            </a:r>
            <a:r>
              <a:rPr lang="en-US" i="1" baseline="-25000" dirty="0">
                <a:latin typeface="Helvetica" charset="0"/>
                <a:sym typeface="Symbol" charset="0"/>
              </a:rPr>
              <a:t>R</a:t>
            </a:r>
            <a:r>
              <a:rPr lang="en-US" baseline="-25000" dirty="0">
                <a:latin typeface="Helvetica" charset="0"/>
                <a:sym typeface="Symbol" charset="0"/>
              </a:rPr>
              <a:t>2</a:t>
            </a:r>
            <a:r>
              <a:rPr lang="en-US" dirty="0">
                <a:latin typeface="Helvetica" charset="0"/>
                <a:sym typeface="Symbol" charset="0"/>
              </a:rPr>
              <a:t> (r1)</a:t>
            </a:r>
            <a:r>
              <a:rPr lang="en-US" baseline="-25000" dirty="0">
                <a:latin typeface="Helvetica" charset="0"/>
                <a:sym typeface="Symbol" charset="0"/>
              </a:rPr>
              <a:t>  </a:t>
            </a:r>
            <a:r>
              <a:rPr lang="en-US" dirty="0">
                <a:latin typeface="Helvetica" charset="0"/>
                <a:sym typeface="Symbol" charset="0"/>
              </a:rPr>
              <a:t>at </a:t>
            </a:r>
            <a:r>
              <a:rPr lang="en-US" i="1" dirty="0">
                <a:latin typeface="Helvetica" charset="0"/>
                <a:sym typeface="Symbol" charset="0"/>
              </a:rPr>
              <a:t>S</a:t>
            </a:r>
            <a:r>
              <a:rPr lang="en-US" dirty="0">
                <a:latin typeface="Helvetica" charset="0"/>
                <a:sym typeface="Symbol" charset="0"/>
              </a:rPr>
              <a:t>1.</a:t>
            </a:r>
          </a:p>
          <a:p>
            <a:pPr marL="857250" lvl="1" indent="-457200">
              <a:lnSpc>
                <a:spcPct val="80000"/>
              </a:lnSpc>
              <a:buFont typeface="+mj-lt"/>
              <a:buAutoNum type="arabicPeriod"/>
            </a:pPr>
            <a:r>
              <a:rPr lang="en-US" dirty="0">
                <a:latin typeface="Helvetica" charset="0"/>
                <a:sym typeface="Symbol" charset="0"/>
              </a:rPr>
              <a:t>Ship  </a:t>
            </a:r>
            <a:r>
              <a:rPr lang="en-US" i="1" dirty="0">
                <a:latin typeface="Helvetica" charset="0"/>
                <a:sym typeface="Symbol" charset="0"/>
              </a:rPr>
              <a:t>temp</a:t>
            </a:r>
            <a:r>
              <a:rPr lang="en-US" baseline="-25000" dirty="0">
                <a:latin typeface="Helvetica" charset="0"/>
                <a:sym typeface="Symbol" charset="0"/>
              </a:rPr>
              <a:t>1</a:t>
            </a:r>
            <a:r>
              <a:rPr lang="en-US" dirty="0">
                <a:latin typeface="Helvetica" charset="0"/>
                <a:sym typeface="Symbol" charset="0"/>
              </a:rPr>
              <a:t> from </a:t>
            </a:r>
            <a:r>
              <a:rPr lang="en-US" i="1" dirty="0">
                <a:latin typeface="Helvetica" charset="0"/>
                <a:sym typeface="Symbol" charset="0"/>
              </a:rPr>
              <a:t>S</a:t>
            </a:r>
            <a:r>
              <a:rPr lang="en-US" baseline="-25000" dirty="0">
                <a:latin typeface="Helvetica" charset="0"/>
                <a:sym typeface="Symbol" charset="0"/>
              </a:rPr>
              <a:t>1 </a:t>
            </a:r>
            <a:r>
              <a:rPr lang="en-US" dirty="0">
                <a:latin typeface="Helvetica" charset="0"/>
                <a:sym typeface="Symbol" charset="0"/>
              </a:rPr>
              <a:t>to </a:t>
            </a:r>
            <a:r>
              <a:rPr lang="en-US" i="1" dirty="0">
                <a:latin typeface="Helvetica" charset="0"/>
                <a:sym typeface="Symbol" charset="0"/>
              </a:rPr>
              <a:t>S</a:t>
            </a:r>
            <a:r>
              <a:rPr lang="en-US" baseline="-25000" dirty="0">
                <a:latin typeface="Helvetica" charset="0"/>
                <a:sym typeface="Symbol" charset="0"/>
              </a:rPr>
              <a:t>2</a:t>
            </a:r>
            <a:r>
              <a:rPr lang="en-US" dirty="0">
                <a:latin typeface="Helvetica" charset="0"/>
                <a:sym typeface="Symbol" charset="0"/>
              </a:rPr>
              <a:t>.</a:t>
            </a:r>
            <a:endParaRPr lang="en-US" baseline="-25000" dirty="0">
              <a:latin typeface="Helvetica" charset="0"/>
            </a:endParaRPr>
          </a:p>
          <a:p>
            <a:pPr marL="857250" lvl="1" indent="-457200">
              <a:buFont typeface="+mj-lt"/>
              <a:buAutoNum type="arabicPeriod"/>
            </a:pPr>
            <a:r>
              <a:rPr lang="en-US" dirty="0">
                <a:latin typeface="Helvetica" charset="0"/>
              </a:rPr>
              <a:t>Compute </a:t>
            </a:r>
            <a:r>
              <a:rPr lang="en-US" i="1" dirty="0">
                <a:latin typeface="Helvetica" charset="0"/>
              </a:rPr>
              <a:t>temp</a:t>
            </a:r>
            <a:r>
              <a:rPr lang="en-US" baseline="-25000" dirty="0">
                <a:latin typeface="Helvetica" charset="0"/>
              </a:rPr>
              <a:t>2</a:t>
            </a:r>
            <a:r>
              <a:rPr lang="en-US" dirty="0">
                <a:latin typeface="Helvetica" charset="0"/>
              </a:rPr>
              <a:t> </a:t>
            </a:r>
            <a:r>
              <a:rPr lang="en-US" dirty="0">
                <a:latin typeface="Helvetica" charset="0"/>
                <a:sym typeface="Symbol" charset="0"/>
              </a:rPr>
              <a:t>  </a:t>
            </a:r>
            <a:r>
              <a:rPr lang="en-US" i="1" dirty="0">
                <a:latin typeface="Helvetica" charset="0"/>
                <a:sym typeface="Symbol" charset="0"/>
              </a:rPr>
              <a:t>r</a:t>
            </a:r>
            <a:r>
              <a:rPr lang="en-US" baseline="-25000" dirty="0">
                <a:latin typeface="Helvetica" charset="0"/>
                <a:sym typeface="Symbol" charset="0"/>
              </a:rPr>
              <a:t>2</a:t>
            </a:r>
            <a:r>
              <a:rPr lang="en-US" dirty="0">
                <a:latin typeface="Helvetica" charset="0"/>
                <a:sym typeface="Symbol" charset="0"/>
              </a:rPr>
              <a:t> </a:t>
            </a:r>
            <a:r>
              <a:rPr lang="en-IN" dirty="0"/>
              <a:t>⨝</a:t>
            </a:r>
            <a:r>
              <a:rPr lang="en-US" dirty="0">
                <a:latin typeface="Helvetica" charset="0"/>
                <a:sym typeface="Symbol" charset="0"/>
              </a:rPr>
              <a:t> temp1 at </a:t>
            </a:r>
            <a:r>
              <a:rPr lang="en-US" i="1" dirty="0">
                <a:latin typeface="Helvetica" charset="0"/>
                <a:sym typeface="Symbol" charset="0"/>
              </a:rPr>
              <a:t>S</a:t>
            </a:r>
            <a:r>
              <a:rPr lang="en-US" baseline="-25000" dirty="0">
                <a:latin typeface="Helvetica" charset="0"/>
                <a:sym typeface="Symbol" charset="0"/>
              </a:rPr>
              <a:t>2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>
                <a:latin typeface="Helvetica" charset="0"/>
                <a:sym typeface="Symbol" charset="0"/>
              </a:rPr>
              <a:t>Ship </a:t>
            </a:r>
            <a:r>
              <a:rPr lang="en-US" i="1" dirty="0">
                <a:latin typeface="Helvetica" charset="0"/>
                <a:sym typeface="Symbol" charset="0"/>
              </a:rPr>
              <a:t>temp</a:t>
            </a:r>
            <a:r>
              <a:rPr lang="en-US" baseline="-25000" dirty="0">
                <a:latin typeface="Helvetica" charset="0"/>
                <a:sym typeface="Symbol" charset="0"/>
              </a:rPr>
              <a:t>2</a:t>
            </a:r>
            <a:r>
              <a:rPr lang="en-US" dirty="0">
                <a:latin typeface="Helvetica" charset="0"/>
                <a:sym typeface="Symbol" charset="0"/>
              </a:rPr>
              <a:t> from S</a:t>
            </a:r>
            <a:r>
              <a:rPr lang="en-US" baseline="-25000" dirty="0">
                <a:latin typeface="Helvetica" charset="0"/>
                <a:sym typeface="Symbol" charset="0"/>
              </a:rPr>
              <a:t>2</a:t>
            </a:r>
            <a:r>
              <a:rPr lang="en-US" dirty="0">
                <a:latin typeface="Helvetica" charset="0"/>
                <a:sym typeface="Symbol" charset="0"/>
              </a:rPr>
              <a:t> to S</a:t>
            </a:r>
            <a:r>
              <a:rPr lang="en-US" baseline="-25000" dirty="0">
                <a:latin typeface="Helvetica" charset="0"/>
                <a:sym typeface="Symbol" charset="0"/>
              </a:rPr>
              <a:t>1</a:t>
            </a:r>
            <a:r>
              <a:rPr lang="en-US" dirty="0">
                <a:latin typeface="Helvetica" charset="0"/>
                <a:sym typeface="Symbol" charset="0"/>
              </a:rPr>
              <a:t>.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>
                <a:latin typeface="Helvetica" charset="0"/>
                <a:sym typeface="Symbol" charset="0"/>
              </a:rPr>
              <a:t>Compute </a:t>
            </a:r>
            <a:r>
              <a:rPr lang="en-US" i="1" dirty="0">
                <a:latin typeface="Helvetica" charset="0"/>
                <a:sym typeface="Symbol" charset="0"/>
              </a:rPr>
              <a:t>r</a:t>
            </a:r>
            <a:r>
              <a:rPr lang="en-US" baseline="-25000" dirty="0">
                <a:latin typeface="Helvetica" charset="0"/>
                <a:sym typeface="Symbol" charset="0"/>
              </a:rPr>
              <a:t>1</a:t>
            </a:r>
            <a:r>
              <a:rPr lang="en-US" dirty="0">
                <a:latin typeface="Helvetica" charset="0"/>
                <a:sym typeface="Symbol" charset="0"/>
              </a:rPr>
              <a:t> </a:t>
            </a:r>
            <a:r>
              <a:rPr lang="en-IN" dirty="0"/>
              <a:t>⨝</a:t>
            </a:r>
            <a:r>
              <a:rPr lang="en-US" dirty="0">
                <a:latin typeface="Helvetica" charset="0"/>
                <a:sym typeface="Symbol" charset="0"/>
              </a:rPr>
              <a:t> </a:t>
            </a:r>
            <a:r>
              <a:rPr lang="en-US" i="1" dirty="0">
                <a:latin typeface="Helvetica" charset="0"/>
                <a:sym typeface="Symbol" charset="0"/>
              </a:rPr>
              <a:t>temp</a:t>
            </a:r>
            <a:r>
              <a:rPr lang="en-US" baseline="-25000" dirty="0">
                <a:latin typeface="Helvetica" charset="0"/>
                <a:sym typeface="Symbol" charset="0"/>
              </a:rPr>
              <a:t>2</a:t>
            </a:r>
            <a:r>
              <a:rPr lang="en-US" dirty="0">
                <a:latin typeface="Helvetica" charset="0"/>
                <a:sym typeface="Symbol" charset="0"/>
              </a:rPr>
              <a:t> at </a:t>
            </a:r>
            <a:r>
              <a:rPr lang="en-US" i="1" dirty="0">
                <a:latin typeface="Helvetica" charset="0"/>
                <a:sym typeface="Symbol" charset="0"/>
              </a:rPr>
              <a:t>S</a:t>
            </a:r>
            <a:r>
              <a:rPr lang="en-US" baseline="-25000" dirty="0">
                <a:latin typeface="Helvetica" charset="0"/>
                <a:sym typeface="Symbol" charset="0"/>
              </a:rPr>
              <a:t>1</a:t>
            </a:r>
            <a:r>
              <a:rPr lang="en-US" dirty="0">
                <a:latin typeface="Helvetica" charset="0"/>
                <a:sym typeface="Symbol" charset="0"/>
              </a:rPr>
              <a:t>. This is the same as </a:t>
            </a:r>
            <a:r>
              <a:rPr lang="en-US" i="1" dirty="0">
                <a:latin typeface="Helvetica" charset="0"/>
                <a:sym typeface="Symbol" charset="0"/>
              </a:rPr>
              <a:t>r</a:t>
            </a:r>
            <a:r>
              <a:rPr lang="en-US" baseline="-25000" dirty="0">
                <a:latin typeface="Helvetica" charset="0"/>
                <a:sym typeface="Symbol" charset="0"/>
              </a:rPr>
              <a:t>1</a:t>
            </a:r>
            <a:r>
              <a:rPr lang="en-IN" dirty="0"/>
              <a:t> ⨝</a:t>
            </a:r>
            <a:r>
              <a:rPr lang="en-US" dirty="0">
                <a:latin typeface="Helvetica" charset="0"/>
                <a:sym typeface="Symbol" charset="0"/>
              </a:rPr>
              <a:t> </a:t>
            </a:r>
            <a:r>
              <a:rPr lang="en-US" i="1" dirty="0">
                <a:latin typeface="Helvetica" charset="0"/>
                <a:sym typeface="Symbol" charset="0"/>
              </a:rPr>
              <a:t>r</a:t>
            </a:r>
            <a:r>
              <a:rPr lang="en-US" baseline="-25000" dirty="0">
                <a:latin typeface="Helvetica" charset="0"/>
                <a:sym typeface="Symbol" charset="0"/>
              </a:rPr>
              <a:t>2</a:t>
            </a:r>
            <a:r>
              <a:rPr lang="en-US" dirty="0">
                <a:latin typeface="Helvetica" charset="0"/>
                <a:sym typeface="Symbol" charset="0"/>
              </a:rPr>
              <a:t>. </a:t>
            </a:r>
            <a:endParaRPr lang="en-US" dirty="0"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968377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>
                <a:latin typeface="Helvetica" charset="0"/>
              </a:rPr>
              <a:t>Semijoin</a:t>
            </a:r>
            <a:r>
              <a:rPr lang="en-US" dirty="0">
                <a:latin typeface="Helvetica" charset="0"/>
              </a:rPr>
              <a:t> Reduction</a:t>
            </a:r>
          </a:p>
        </p:txBody>
      </p:sp>
      <p:sp>
        <p:nvSpPr>
          <p:cNvPr id="159746" name="Rectangle 3"/>
          <p:cNvSpPr>
            <a:spLocks noGrp="1" noChangeArrowheads="1"/>
          </p:cNvSpPr>
          <p:nvPr>
            <p:ph idx="1"/>
          </p:nvPr>
        </p:nvSpPr>
        <p:spPr>
          <a:xfrm>
            <a:off x="768349" y="1102497"/>
            <a:ext cx="7679366" cy="5367972"/>
          </a:xfrm>
        </p:spPr>
        <p:txBody>
          <a:bodyPr/>
          <a:lstStyle/>
          <a:p>
            <a:r>
              <a:rPr lang="en-US" dirty="0">
                <a:latin typeface="Helvetica" charset="0"/>
              </a:rPr>
              <a:t>The </a:t>
            </a:r>
            <a:r>
              <a:rPr lang="en-US" b="1" dirty="0" err="1">
                <a:solidFill>
                  <a:srgbClr val="002060"/>
                </a:solidFill>
                <a:latin typeface="Helvetica" charset="0"/>
              </a:rPr>
              <a:t>semijoin</a:t>
            </a:r>
            <a:r>
              <a:rPr lang="en-US" dirty="0">
                <a:latin typeface="Helvetica" charset="0"/>
              </a:rPr>
              <a:t> of </a:t>
            </a:r>
            <a:r>
              <a:rPr lang="en-US" i="1" dirty="0">
                <a:latin typeface="Helvetica" charset="0"/>
              </a:rPr>
              <a:t>r</a:t>
            </a:r>
            <a:r>
              <a:rPr lang="en-US" baseline="-25000" dirty="0">
                <a:latin typeface="Helvetica" charset="0"/>
              </a:rPr>
              <a:t>1</a:t>
            </a:r>
            <a:r>
              <a:rPr lang="en-US" dirty="0">
                <a:latin typeface="Helvetica" charset="0"/>
              </a:rPr>
              <a:t> with </a:t>
            </a:r>
            <a:r>
              <a:rPr lang="en-US" i="1" dirty="0">
                <a:latin typeface="Helvetica" charset="0"/>
              </a:rPr>
              <a:t>r</a:t>
            </a:r>
            <a:r>
              <a:rPr lang="en-US" baseline="-25000" dirty="0">
                <a:latin typeface="Helvetica" charset="0"/>
              </a:rPr>
              <a:t>2</a:t>
            </a:r>
            <a:r>
              <a:rPr lang="en-US" dirty="0">
                <a:latin typeface="Helvetica" charset="0"/>
              </a:rPr>
              <a:t>, is denoted by:</a:t>
            </a:r>
          </a:p>
          <a:p>
            <a:pPr>
              <a:buNone/>
            </a:pPr>
            <a:r>
              <a:rPr lang="en-US" dirty="0">
                <a:latin typeface="Helvetica" charset="0"/>
              </a:rPr>
              <a:t>				</a:t>
            </a:r>
            <a:r>
              <a:rPr lang="en-US" i="1" dirty="0">
                <a:latin typeface="Helvetica" charset="0"/>
              </a:rPr>
              <a:t>r</a:t>
            </a:r>
            <a:r>
              <a:rPr lang="en-US" baseline="-25000" dirty="0">
                <a:latin typeface="Helvetica" charset="0"/>
              </a:rPr>
              <a:t>1</a:t>
            </a:r>
            <a:r>
              <a:rPr lang="en-IN" dirty="0"/>
              <a:t> ⋉</a:t>
            </a:r>
            <a:r>
              <a:rPr lang="en-US" dirty="0">
                <a:latin typeface="Helvetica" charset="0"/>
                <a:sym typeface="MT Extra" charset="0"/>
              </a:rPr>
              <a:t> </a:t>
            </a:r>
            <a:r>
              <a:rPr lang="en-US" i="1" dirty="0">
                <a:latin typeface="Helvetica" charset="0"/>
                <a:sym typeface="MT Extra" charset="0"/>
              </a:rPr>
              <a:t>r</a:t>
            </a:r>
            <a:r>
              <a:rPr lang="en-US" baseline="-25000" dirty="0">
                <a:latin typeface="Helvetica" charset="0"/>
                <a:sym typeface="MT Extra" charset="0"/>
              </a:rPr>
              <a:t>2</a:t>
            </a:r>
            <a:r>
              <a:rPr lang="en-US" dirty="0">
                <a:latin typeface="Helvetica" charset="0"/>
                <a:sym typeface="MT Extra" charset="0"/>
              </a:rPr>
              <a:t>  </a:t>
            </a:r>
            <a:r>
              <a:rPr lang="en-US" dirty="0">
                <a:latin typeface="Helvetica" charset="0"/>
                <a:sym typeface="Symbol" charset="0"/>
              </a:rPr>
              <a:t>   </a:t>
            </a:r>
            <a:r>
              <a:rPr lang="en-US" i="1" baseline="-25000" dirty="0">
                <a:latin typeface="Helvetica" charset="0"/>
                <a:sym typeface="Symbol" charset="0"/>
              </a:rPr>
              <a:t>R</a:t>
            </a:r>
            <a:r>
              <a:rPr lang="en-US" baseline="-25000" dirty="0">
                <a:latin typeface="Helvetica" charset="0"/>
                <a:sym typeface="Symbol" charset="0"/>
              </a:rPr>
              <a:t>1</a:t>
            </a:r>
            <a:r>
              <a:rPr lang="en-US" dirty="0">
                <a:latin typeface="Helvetica" charset="0"/>
                <a:sym typeface="Symbol" charset="0"/>
              </a:rPr>
              <a:t> (</a:t>
            </a:r>
            <a:r>
              <a:rPr lang="en-US" i="1" dirty="0">
                <a:latin typeface="Helvetica" charset="0"/>
                <a:sym typeface="Symbol" charset="0"/>
              </a:rPr>
              <a:t>r</a:t>
            </a:r>
            <a:r>
              <a:rPr lang="en-US" baseline="-25000" dirty="0">
                <a:latin typeface="Helvetica" charset="0"/>
                <a:sym typeface="Symbol" charset="0"/>
              </a:rPr>
              <a:t>1</a:t>
            </a:r>
            <a:r>
              <a:rPr lang="en-IN" dirty="0"/>
              <a:t> ⨝ </a:t>
            </a:r>
            <a:r>
              <a:rPr lang="en-US" i="1" dirty="0">
                <a:latin typeface="Helvetica" charset="0"/>
                <a:sym typeface="Symbol" charset="0"/>
              </a:rPr>
              <a:t>r</a:t>
            </a:r>
            <a:r>
              <a:rPr lang="en-US" baseline="-25000" dirty="0">
                <a:latin typeface="Helvetica" charset="0"/>
                <a:sym typeface="Symbol" charset="0"/>
              </a:rPr>
              <a:t>2</a:t>
            </a:r>
            <a:r>
              <a:rPr lang="en-US" dirty="0">
                <a:latin typeface="Helvetica" charset="0"/>
                <a:sym typeface="Symbol" charset="0"/>
              </a:rPr>
              <a:t>) </a:t>
            </a:r>
          </a:p>
          <a:p>
            <a:r>
              <a:rPr lang="en-US" dirty="0">
                <a:latin typeface="Helvetica" charset="0"/>
                <a:sym typeface="Symbol" charset="0"/>
              </a:rPr>
              <a:t>Thus, r</a:t>
            </a:r>
            <a:r>
              <a:rPr lang="en-US" baseline="-25000" dirty="0">
                <a:latin typeface="Helvetica" charset="0"/>
                <a:sym typeface="Symbol" charset="0"/>
              </a:rPr>
              <a:t>1</a:t>
            </a:r>
            <a:r>
              <a:rPr lang="en-US" dirty="0">
                <a:latin typeface="Helvetica" charset="0"/>
                <a:sym typeface="Symbol" charset="0"/>
              </a:rPr>
              <a:t> </a:t>
            </a:r>
            <a:r>
              <a:rPr lang="en-IN" dirty="0"/>
              <a:t>⋉</a:t>
            </a:r>
            <a:r>
              <a:rPr lang="en-US" dirty="0">
                <a:latin typeface="Helvetica" charset="0"/>
                <a:sym typeface="MT Extra" charset="0"/>
              </a:rPr>
              <a:t> r</a:t>
            </a:r>
            <a:r>
              <a:rPr lang="en-US" baseline="-25000" dirty="0">
                <a:latin typeface="Helvetica" charset="0"/>
                <a:sym typeface="MT Extra" charset="0"/>
              </a:rPr>
              <a:t>2</a:t>
            </a:r>
            <a:r>
              <a:rPr lang="en-US" dirty="0">
                <a:latin typeface="Helvetica" charset="0"/>
                <a:sym typeface="MT Extra" charset="0"/>
              </a:rPr>
              <a:t> selects those tuples of r</a:t>
            </a:r>
            <a:r>
              <a:rPr lang="en-US" baseline="-25000" dirty="0">
                <a:latin typeface="Helvetica" charset="0"/>
                <a:sym typeface="MT Extra" charset="0"/>
              </a:rPr>
              <a:t>1</a:t>
            </a:r>
            <a:r>
              <a:rPr lang="en-US" dirty="0">
                <a:latin typeface="Helvetica" charset="0"/>
                <a:sym typeface="MT Extra" charset="0"/>
              </a:rPr>
              <a:t> that contributed to </a:t>
            </a:r>
            <a:r>
              <a:rPr lang="en-US" i="1" dirty="0">
                <a:latin typeface="Helvetica" charset="0"/>
                <a:sym typeface="MT Extra" charset="0"/>
              </a:rPr>
              <a:t>r</a:t>
            </a:r>
            <a:r>
              <a:rPr lang="en-US" baseline="-25000" dirty="0">
                <a:latin typeface="Helvetica" charset="0"/>
                <a:sym typeface="MT Extra" charset="0"/>
              </a:rPr>
              <a:t>1</a:t>
            </a:r>
            <a:r>
              <a:rPr lang="en-US" dirty="0">
                <a:latin typeface="Helvetica" charset="0"/>
                <a:sym typeface="MT Extra" charset="0"/>
              </a:rPr>
              <a:t> </a:t>
            </a:r>
            <a:r>
              <a:rPr lang="en-IN" dirty="0"/>
              <a:t>⨝ </a:t>
            </a:r>
            <a:r>
              <a:rPr lang="en-US" i="1" dirty="0">
                <a:latin typeface="Helvetica" charset="0"/>
                <a:sym typeface="MT Extra" charset="0"/>
              </a:rPr>
              <a:t>r</a:t>
            </a:r>
            <a:r>
              <a:rPr lang="en-US" baseline="-25000" dirty="0">
                <a:latin typeface="Helvetica" charset="0"/>
                <a:sym typeface="MT Extra" charset="0"/>
              </a:rPr>
              <a:t>2</a:t>
            </a:r>
            <a:r>
              <a:rPr lang="en-US" dirty="0">
                <a:latin typeface="Helvetica" charset="0"/>
                <a:sym typeface="MT Extra" charset="0"/>
              </a:rPr>
              <a:t>.</a:t>
            </a:r>
          </a:p>
          <a:p>
            <a:r>
              <a:rPr lang="en-US" dirty="0">
                <a:latin typeface="Helvetica" charset="0"/>
                <a:sym typeface="MT Extra" charset="0"/>
              </a:rPr>
              <a:t>In step 3 above, </a:t>
            </a:r>
            <a:r>
              <a:rPr lang="en-US" i="1" dirty="0">
                <a:latin typeface="Helvetica" charset="0"/>
                <a:sym typeface="MT Extra" charset="0"/>
              </a:rPr>
              <a:t>temp</a:t>
            </a:r>
            <a:r>
              <a:rPr lang="en-US" baseline="-25000" dirty="0">
                <a:latin typeface="Helvetica" charset="0"/>
                <a:sym typeface="MT Extra" charset="0"/>
              </a:rPr>
              <a:t>2</a:t>
            </a:r>
            <a:r>
              <a:rPr lang="en-US" dirty="0">
                <a:latin typeface="Helvetica" charset="0"/>
                <a:sym typeface="MT Extra" charset="0"/>
              </a:rPr>
              <a:t>=</a:t>
            </a:r>
            <a:r>
              <a:rPr lang="en-US" i="1" dirty="0">
                <a:latin typeface="Helvetica" charset="0"/>
                <a:sym typeface="MT Extra" charset="0"/>
              </a:rPr>
              <a:t>r</a:t>
            </a:r>
            <a:r>
              <a:rPr lang="en-US" baseline="-25000" dirty="0">
                <a:latin typeface="Helvetica" charset="0"/>
                <a:sym typeface="MT Extra" charset="0"/>
              </a:rPr>
              <a:t>2</a:t>
            </a:r>
            <a:r>
              <a:rPr lang="en-US" dirty="0">
                <a:latin typeface="Helvetica" charset="0"/>
                <a:sym typeface="MT Extra" charset="0"/>
              </a:rPr>
              <a:t> </a:t>
            </a:r>
            <a:r>
              <a:rPr lang="en-IN" dirty="0"/>
              <a:t>⋉</a:t>
            </a:r>
            <a:r>
              <a:rPr lang="en-US" dirty="0">
                <a:latin typeface="Helvetica" charset="0"/>
                <a:sym typeface="MT Extra" charset="0"/>
              </a:rPr>
              <a:t> </a:t>
            </a:r>
            <a:r>
              <a:rPr lang="en-US" i="1" dirty="0">
                <a:latin typeface="Helvetica" charset="0"/>
                <a:sym typeface="MT Extra" charset="0"/>
              </a:rPr>
              <a:t>r</a:t>
            </a:r>
            <a:r>
              <a:rPr lang="en-US" baseline="-25000" dirty="0">
                <a:latin typeface="Helvetica" charset="0"/>
                <a:sym typeface="MT Extra" charset="0"/>
              </a:rPr>
              <a:t>1</a:t>
            </a:r>
            <a:r>
              <a:rPr lang="en-US" dirty="0">
                <a:latin typeface="Helvetica" charset="0"/>
                <a:sym typeface="MT Extra" charset="0"/>
              </a:rPr>
              <a:t>.</a:t>
            </a:r>
          </a:p>
          <a:p>
            <a:r>
              <a:rPr lang="en-US" dirty="0">
                <a:latin typeface="Helvetica" charset="0"/>
                <a:sym typeface="MT Extra" charset="0"/>
              </a:rPr>
              <a:t>For joins of several relations, the above strategy can be extended to a series of </a:t>
            </a:r>
            <a:r>
              <a:rPr lang="en-US" dirty="0" err="1">
                <a:latin typeface="Helvetica" charset="0"/>
                <a:sym typeface="MT Extra" charset="0"/>
              </a:rPr>
              <a:t>semijoin</a:t>
            </a:r>
            <a:r>
              <a:rPr lang="en-US" dirty="0">
                <a:latin typeface="Helvetica" charset="0"/>
                <a:sym typeface="MT Extra" charset="0"/>
              </a:rPr>
              <a:t> steps.</a:t>
            </a:r>
          </a:p>
          <a:p>
            <a:r>
              <a:rPr lang="en-US" dirty="0" err="1">
                <a:latin typeface="Helvetica" charset="0"/>
                <a:sym typeface="MT Extra" charset="0"/>
              </a:rPr>
              <a:t>Semijoin</a:t>
            </a:r>
            <a:r>
              <a:rPr lang="en-US" dirty="0">
                <a:latin typeface="Helvetica" charset="0"/>
                <a:sym typeface="MT Extra" charset="0"/>
              </a:rPr>
              <a:t> can be computed approximately by using a Bloom filter</a:t>
            </a:r>
          </a:p>
          <a:p>
            <a:pPr lvl="1"/>
            <a:r>
              <a:rPr lang="en-US" dirty="0">
                <a:latin typeface="Helvetica" charset="0"/>
                <a:sym typeface="MT Extra" charset="0"/>
              </a:rPr>
              <a:t>For each tuple of </a:t>
            </a:r>
            <a:r>
              <a:rPr lang="en-US" i="1" dirty="0">
                <a:latin typeface="Helvetica" charset="0"/>
                <a:sym typeface="MT Extra" charset="0"/>
              </a:rPr>
              <a:t>r</a:t>
            </a:r>
            <a:r>
              <a:rPr lang="en-US" baseline="-25000" dirty="0">
                <a:latin typeface="Helvetica" charset="0"/>
                <a:sym typeface="MT Extra" charset="0"/>
              </a:rPr>
              <a:t>2 </a:t>
            </a:r>
            <a:r>
              <a:rPr lang="en-US" dirty="0">
                <a:latin typeface="Helvetica" charset="0"/>
                <a:sym typeface="MT Extra" charset="0"/>
              </a:rPr>
              <a:t> compute hash value on join attribute; if hash value is </a:t>
            </a:r>
            <a:r>
              <a:rPr lang="en-US" i="1" dirty="0" err="1">
                <a:latin typeface="Helvetica" charset="0"/>
                <a:sym typeface="MT Extra" charset="0"/>
              </a:rPr>
              <a:t>i</a:t>
            </a:r>
            <a:r>
              <a:rPr lang="en-US" dirty="0">
                <a:latin typeface="Helvetica" charset="0"/>
                <a:sym typeface="MT Extra" charset="0"/>
              </a:rPr>
              <a:t>, and set bit </a:t>
            </a:r>
            <a:r>
              <a:rPr lang="en-US" i="1" dirty="0" err="1">
                <a:latin typeface="Helvetica" charset="0"/>
                <a:sym typeface="MT Extra" charset="0"/>
              </a:rPr>
              <a:t>i</a:t>
            </a:r>
            <a:r>
              <a:rPr lang="en-US" dirty="0">
                <a:latin typeface="Helvetica" charset="0"/>
                <a:sym typeface="MT Extra" charset="0"/>
              </a:rPr>
              <a:t>  of the bitmap</a:t>
            </a:r>
          </a:p>
          <a:p>
            <a:pPr lvl="1"/>
            <a:r>
              <a:rPr lang="en-US" dirty="0">
                <a:latin typeface="Helvetica" charset="0"/>
                <a:sym typeface="MT Extra" charset="0"/>
              </a:rPr>
              <a:t>Send bitmap to site containing </a:t>
            </a:r>
            <a:r>
              <a:rPr lang="en-US" i="1" dirty="0">
                <a:latin typeface="Helvetica" charset="0"/>
              </a:rPr>
              <a:t>r</a:t>
            </a:r>
            <a:r>
              <a:rPr lang="en-US" baseline="-25000" dirty="0">
                <a:latin typeface="Helvetica" charset="0"/>
              </a:rPr>
              <a:t>1</a:t>
            </a:r>
            <a:endParaRPr lang="en-US" dirty="0">
              <a:latin typeface="Helvetica" charset="0"/>
              <a:sym typeface="MT Extra" charset="0"/>
            </a:endParaRPr>
          </a:p>
          <a:p>
            <a:pPr lvl="1"/>
            <a:r>
              <a:rPr lang="en-US" dirty="0">
                <a:latin typeface="Helvetica" charset="0"/>
                <a:sym typeface="MT Extra" charset="0"/>
              </a:rPr>
              <a:t>Fetch only tuples of </a:t>
            </a:r>
            <a:r>
              <a:rPr lang="en-US" i="1" dirty="0">
                <a:latin typeface="Helvetica" charset="0"/>
              </a:rPr>
              <a:t>r</a:t>
            </a:r>
            <a:r>
              <a:rPr lang="en-US" baseline="-25000" dirty="0">
                <a:latin typeface="Helvetica" charset="0"/>
              </a:rPr>
              <a:t>1</a:t>
            </a:r>
            <a:r>
              <a:rPr lang="en-US" dirty="0">
                <a:latin typeface="Helvetica" charset="0"/>
                <a:sym typeface="MT Extra" charset="0"/>
              </a:rPr>
              <a:t> whose join attribute value hashes to a bit that is set to 1 in the bitmap</a:t>
            </a:r>
          </a:p>
          <a:p>
            <a:pPr lvl="1"/>
            <a:r>
              <a:rPr lang="en-US" dirty="0">
                <a:latin typeface="Helvetica" charset="0"/>
                <a:sym typeface="MT Extra" charset="0"/>
              </a:rPr>
              <a:t>Bloom filter is an optimized bitmap filter structure (Section 24.1)</a:t>
            </a:r>
            <a:endParaRPr lang="en-US" dirty="0"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270001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Query Optimization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349" y="1102497"/>
            <a:ext cx="7763256" cy="5367972"/>
          </a:xfrm>
        </p:spPr>
        <p:txBody>
          <a:bodyPr/>
          <a:lstStyle/>
          <a:p>
            <a:r>
              <a:rPr lang="en-US" dirty="0"/>
              <a:t>New physical property for each relation: location of data</a:t>
            </a:r>
          </a:p>
          <a:p>
            <a:r>
              <a:rPr lang="en-US" dirty="0"/>
              <a:t>Operators also need to be annotated with the site where they are executed</a:t>
            </a:r>
          </a:p>
          <a:p>
            <a:pPr lvl="1"/>
            <a:r>
              <a:rPr lang="en-US" dirty="0"/>
              <a:t>Operators typically operate only on local data</a:t>
            </a:r>
          </a:p>
          <a:p>
            <a:pPr lvl="1"/>
            <a:r>
              <a:rPr lang="en-US" dirty="0"/>
              <a:t>Remote data is typically fetched locally before operator is executed</a:t>
            </a:r>
          </a:p>
          <a:p>
            <a:r>
              <a:rPr lang="en-US" dirty="0"/>
              <a:t>Optimizer needs to find best plan taking data location and operator execution location into account.</a:t>
            </a:r>
          </a:p>
        </p:txBody>
      </p:sp>
    </p:spTree>
    <p:extLst>
      <p:ext uri="{BB962C8B-B14F-4D97-AF65-F5344CB8AC3E}">
        <p14:creationId xmlns:p14="http://schemas.microsoft.com/office/powerpoint/2010/main" val="14214484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7AA86-AB83-493F-8C9A-15E43B677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Distributed Directory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535FA9-D9E7-497E-8DDD-619E06937C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350" y="1102497"/>
            <a:ext cx="7679364" cy="5367972"/>
          </a:xfrm>
        </p:spPr>
        <p:txBody>
          <a:bodyPr/>
          <a:lstStyle/>
          <a:p>
            <a:r>
              <a:rPr lang="en-IN" dirty="0"/>
              <a:t>Distributed directory systems are widely used</a:t>
            </a:r>
          </a:p>
          <a:p>
            <a:pPr lvl="1"/>
            <a:r>
              <a:rPr lang="en-IN" dirty="0"/>
              <a:t>Internet Domain Name Service (</a:t>
            </a:r>
            <a:r>
              <a:rPr lang="en-IN" b="1" dirty="0">
                <a:solidFill>
                  <a:srgbClr val="002060"/>
                </a:solidFill>
              </a:rPr>
              <a:t>DNS</a:t>
            </a:r>
            <a:r>
              <a:rPr lang="en-IN" dirty="0"/>
              <a:t>)</a:t>
            </a:r>
          </a:p>
          <a:p>
            <a:pPr lvl="1"/>
            <a:r>
              <a:rPr lang="en-IN" b="1" dirty="0">
                <a:solidFill>
                  <a:srgbClr val="002060"/>
                </a:solidFill>
              </a:rPr>
              <a:t>Lightweight Directory Access Protocol</a:t>
            </a:r>
            <a:r>
              <a:rPr lang="en-IN" dirty="0"/>
              <a:t> (</a:t>
            </a:r>
            <a:r>
              <a:rPr lang="en-IN" b="1" dirty="0">
                <a:solidFill>
                  <a:srgbClr val="002060"/>
                </a:solidFill>
              </a:rPr>
              <a:t>LDAP</a:t>
            </a:r>
            <a:r>
              <a:rPr lang="en-IN" dirty="0"/>
              <a:t>)</a:t>
            </a:r>
          </a:p>
          <a:p>
            <a:pPr lvl="2"/>
            <a:r>
              <a:rPr lang="en-IN" dirty="0"/>
              <a:t>Widely used to store organizational data, especially user profiles</a:t>
            </a:r>
          </a:p>
          <a:p>
            <a:r>
              <a:rPr lang="en-IN" dirty="0"/>
              <a:t>Data in a distributed directory system are stored and controlled in a distributed hierarchical manner</a:t>
            </a:r>
          </a:p>
          <a:p>
            <a:pPr lvl="1"/>
            <a:r>
              <a:rPr lang="en-IN" dirty="0"/>
              <a:t>E.g., data about yale.edu is provided by a Yale, and about IIT Bombay by an IIT Bombay server</a:t>
            </a:r>
          </a:p>
          <a:p>
            <a:pPr lvl="1"/>
            <a:r>
              <a:rPr lang="en-IN" dirty="0"/>
              <a:t>Data can be queries in a uniform manner regardless of where it is stored</a:t>
            </a:r>
          </a:p>
          <a:p>
            <a:pPr lvl="2"/>
            <a:r>
              <a:rPr lang="en-IN" dirty="0"/>
              <a:t>Queries get forwarded to the site where the information is stored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41845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Range </a:t>
            </a:r>
            <a:r>
              <a:rPr lang="en-US" dirty="0"/>
              <a:t>Partitioning</a:t>
            </a:r>
            <a:endParaRPr lang="en-US" sz="2800" dirty="0">
              <a:latin typeface="Helvetica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424" y="1261636"/>
            <a:ext cx="7498163" cy="2809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69161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369F0-E989-4F4E-9740-0E12922F33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7018" y="2784993"/>
            <a:ext cx="3891734" cy="726303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</a:rPr>
              <a:t>End </a:t>
            </a:r>
            <a:r>
              <a:rPr lang="en-US" alt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</a:rPr>
              <a:t>of Chapter </a:t>
            </a:r>
            <a:r>
              <a:rPr lang="en-US" altLang="en-US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</a:rPr>
              <a:t>22</a:t>
            </a:r>
            <a:endParaRPr lang="en-IN" sz="3200" b="1" dirty="0">
              <a:solidFill>
                <a:srgbClr val="00206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0834750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>
                <a:latin typeface="Helvetica" charset="0"/>
              </a:rPr>
              <a:t>Join Strategies that Exploit Parallelism</a:t>
            </a:r>
            <a:endParaRPr lang="en-US">
              <a:latin typeface="Helvetica" charset="0"/>
            </a:endParaRPr>
          </a:p>
        </p:txBody>
      </p:sp>
      <p:sp>
        <p:nvSpPr>
          <p:cNvPr id="161794" name="Rectangle 3"/>
          <p:cNvSpPr>
            <a:spLocks noGrp="1" noChangeArrowheads="1"/>
          </p:cNvSpPr>
          <p:nvPr>
            <p:ph idx="1"/>
          </p:nvPr>
        </p:nvSpPr>
        <p:spPr>
          <a:xfrm>
            <a:off x="768348" y="1102497"/>
            <a:ext cx="7654199" cy="536797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latin typeface="Helvetica" charset="0"/>
              </a:rPr>
              <a:t>Consider </a:t>
            </a:r>
            <a:r>
              <a:rPr lang="en-US" i="1" dirty="0">
                <a:latin typeface="Helvetica" charset="0"/>
              </a:rPr>
              <a:t>r</a:t>
            </a:r>
            <a:r>
              <a:rPr lang="en-US" baseline="-25000" dirty="0">
                <a:latin typeface="Helvetica" charset="0"/>
              </a:rPr>
              <a:t>1</a:t>
            </a:r>
            <a:r>
              <a:rPr lang="en-US" dirty="0">
                <a:latin typeface="Helvetica" charset="0"/>
              </a:rPr>
              <a:t> </a:t>
            </a:r>
            <a:r>
              <a:rPr lang="en-IN" dirty="0"/>
              <a:t>⨝</a:t>
            </a:r>
            <a:r>
              <a:rPr lang="en-US" dirty="0">
                <a:latin typeface="Helvetica" charset="0"/>
              </a:rPr>
              <a:t> </a:t>
            </a:r>
            <a:r>
              <a:rPr lang="en-US" i="1" dirty="0">
                <a:latin typeface="Helvetica" charset="0"/>
              </a:rPr>
              <a:t>r</a:t>
            </a:r>
            <a:r>
              <a:rPr lang="en-US" baseline="-25000" dirty="0">
                <a:latin typeface="Helvetica" charset="0"/>
              </a:rPr>
              <a:t>2</a:t>
            </a:r>
            <a:r>
              <a:rPr lang="en-US" dirty="0">
                <a:latin typeface="Helvetica" charset="0"/>
              </a:rPr>
              <a:t> </a:t>
            </a:r>
            <a:r>
              <a:rPr lang="en-IN" dirty="0"/>
              <a:t>⨝</a:t>
            </a:r>
            <a:r>
              <a:rPr lang="en-US" dirty="0">
                <a:latin typeface="Helvetica" charset="0"/>
              </a:rPr>
              <a:t> </a:t>
            </a:r>
            <a:r>
              <a:rPr lang="en-US" i="1" dirty="0">
                <a:latin typeface="Helvetica" charset="0"/>
              </a:rPr>
              <a:t>r</a:t>
            </a:r>
            <a:r>
              <a:rPr lang="en-US" baseline="-25000" dirty="0">
                <a:latin typeface="Helvetica" charset="0"/>
              </a:rPr>
              <a:t>3</a:t>
            </a:r>
            <a:r>
              <a:rPr lang="en-US" dirty="0">
                <a:latin typeface="Helvetica" charset="0"/>
              </a:rPr>
              <a:t> </a:t>
            </a:r>
            <a:r>
              <a:rPr lang="en-IN" dirty="0"/>
              <a:t>⨝</a:t>
            </a:r>
            <a:r>
              <a:rPr lang="en-US" dirty="0">
                <a:latin typeface="Helvetica" charset="0"/>
              </a:rPr>
              <a:t> </a:t>
            </a:r>
            <a:r>
              <a:rPr lang="en-US" i="1" dirty="0">
                <a:latin typeface="Helvetica" charset="0"/>
              </a:rPr>
              <a:t>r</a:t>
            </a:r>
            <a:r>
              <a:rPr lang="en-US" baseline="-25000" dirty="0">
                <a:latin typeface="Helvetica" charset="0"/>
              </a:rPr>
              <a:t>4</a:t>
            </a:r>
            <a:r>
              <a:rPr lang="en-US" dirty="0">
                <a:latin typeface="Helvetica" charset="0"/>
              </a:rPr>
              <a:t> where relation </a:t>
            </a:r>
            <a:r>
              <a:rPr lang="en-US" i="1" dirty="0" err="1">
                <a:latin typeface="Helvetica" charset="0"/>
              </a:rPr>
              <a:t>r</a:t>
            </a:r>
            <a:r>
              <a:rPr lang="en-US" dirty="0" err="1">
                <a:latin typeface="Helvetica" charset="0"/>
              </a:rPr>
              <a:t>i</a:t>
            </a:r>
            <a:r>
              <a:rPr lang="en-US" dirty="0">
                <a:latin typeface="Helvetica" charset="0"/>
              </a:rPr>
              <a:t> is stored at site </a:t>
            </a:r>
            <a:r>
              <a:rPr lang="en-US" i="1" dirty="0">
                <a:latin typeface="Helvetica" charset="0"/>
              </a:rPr>
              <a:t>S</a:t>
            </a:r>
            <a:r>
              <a:rPr lang="en-US" i="1" baseline="-25000" dirty="0">
                <a:latin typeface="Helvetica" charset="0"/>
              </a:rPr>
              <a:t>i</a:t>
            </a:r>
            <a:r>
              <a:rPr lang="en-US" dirty="0">
                <a:latin typeface="Helvetica" charset="0"/>
              </a:rPr>
              <a:t>. The result must be presented at site </a:t>
            </a:r>
            <a:r>
              <a:rPr lang="en-US" i="1" dirty="0">
                <a:latin typeface="Helvetica" charset="0"/>
              </a:rPr>
              <a:t>S</a:t>
            </a:r>
            <a:r>
              <a:rPr lang="en-US" baseline="-25000" dirty="0">
                <a:latin typeface="Helvetica" charset="0"/>
              </a:rPr>
              <a:t>1</a:t>
            </a:r>
            <a:r>
              <a:rPr lang="en-US" dirty="0">
                <a:latin typeface="Helvetica" charset="0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en-US" i="1" dirty="0">
                <a:latin typeface="Helvetica" charset="0"/>
              </a:rPr>
              <a:t>r</a:t>
            </a:r>
            <a:r>
              <a:rPr lang="en-US" baseline="-25000" dirty="0">
                <a:latin typeface="Helvetica" charset="0"/>
              </a:rPr>
              <a:t>1</a:t>
            </a:r>
            <a:r>
              <a:rPr lang="en-US" dirty="0">
                <a:latin typeface="Helvetica" charset="0"/>
              </a:rPr>
              <a:t> is shipped to </a:t>
            </a:r>
            <a:r>
              <a:rPr lang="en-US" i="1" dirty="0">
                <a:latin typeface="Helvetica" charset="0"/>
              </a:rPr>
              <a:t>S</a:t>
            </a:r>
            <a:r>
              <a:rPr lang="en-US" baseline="-25000" dirty="0">
                <a:latin typeface="Helvetica" charset="0"/>
              </a:rPr>
              <a:t>2</a:t>
            </a:r>
            <a:r>
              <a:rPr lang="en-US" dirty="0">
                <a:latin typeface="Helvetica" charset="0"/>
              </a:rPr>
              <a:t> and </a:t>
            </a:r>
            <a:r>
              <a:rPr lang="en-US" i="1" dirty="0">
                <a:latin typeface="Helvetica" charset="0"/>
              </a:rPr>
              <a:t>r</a:t>
            </a:r>
            <a:r>
              <a:rPr lang="en-US" baseline="-25000" dirty="0">
                <a:latin typeface="Helvetica" charset="0"/>
              </a:rPr>
              <a:t>1</a:t>
            </a:r>
            <a:r>
              <a:rPr lang="en-IN" dirty="0"/>
              <a:t> ⨝</a:t>
            </a:r>
            <a:r>
              <a:rPr lang="en-US" dirty="0">
                <a:latin typeface="Helvetica" charset="0"/>
              </a:rPr>
              <a:t>  </a:t>
            </a:r>
            <a:r>
              <a:rPr lang="en-US" i="1" dirty="0">
                <a:latin typeface="Helvetica" charset="0"/>
              </a:rPr>
              <a:t>r</a:t>
            </a:r>
            <a:r>
              <a:rPr lang="en-US" baseline="-25000" dirty="0">
                <a:latin typeface="Helvetica" charset="0"/>
              </a:rPr>
              <a:t>2</a:t>
            </a:r>
            <a:r>
              <a:rPr lang="en-US" dirty="0">
                <a:latin typeface="Helvetica" charset="0"/>
              </a:rPr>
              <a:t> is computed at </a:t>
            </a:r>
            <a:r>
              <a:rPr lang="en-US" i="1" dirty="0">
                <a:latin typeface="Helvetica" charset="0"/>
              </a:rPr>
              <a:t>S</a:t>
            </a:r>
            <a:r>
              <a:rPr lang="en-US" baseline="-25000" dirty="0">
                <a:latin typeface="Helvetica" charset="0"/>
              </a:rPr>
              <a:t>2</a:t>
            </a:r>
            <a:r>
              <a:rPr lang="en-US" dirty="0">
                <a:latin typeface="Helvetica" charset="0"/>
              </a:rPr>
              <a:t>: simultaneously </a:t>
            </a:r>
            <a:r>
              <a:rPr lang="en-US" i="1" dirty="0">
                <a:latin typeface="Helvetica" charset="0"/>
              </a:rPr>
              <a:t>r</a:t>
            </a:r>
            <a:r>
              <a:rPr lang="en-US" baseline="-25000" dirty="0">
                <a:latin typeface="Helvetica" charset="0"/>
              </a:rPr>
              <a:t>3</a:t>
            </a:r>
            <a:r>
              <a:rPr lang="en-US" dirty="0">
                <a:latin typeface="Helvetica" charset="0"/>
              </a:rPr>
              <a:t> is shipped to </a:t>
            </a:r>
            <a:r>
              <a:rPr lang="en-US" i="1" dirty="0">
                <a:latin typeface="Helvetica" charset="0"/>
              </a:rPr>
              <a:t>S</a:t>
            </a:r>
            <a:r>
              <a:rPr lang="en-US" baseline="-25000" dirty="0">
                <a:latin typeface="Helvetica" charset="0"/>
              </a:rPr>
              <a:t>4</a:t>
            </a:r>
            <a:r>
              <a:rPr lang="en-US" dirty="0">
                <a:latin typeface="Helvetica" charset="0"/>
              </a:rPr>
              <a:t> and </a:t>
            </a:r>
            <a:r>
              <a:rPr lang="en-US" i="1" dirty="0">
                <a:latin typeface="Helvetica" charset="0"/>
              </a:rPr>
              <a:t>r</a:t>
            </a:r>
            <a:r>
              <a:rPr lang="en-US" baseline="-25000" dirty="0">
                <a:latin typeface="Helvetica" charset="0"/>
              </a:rPr>
              <a:t>3</a:t>
            </a:r>
            <a:r>
              <a:rPr lang="en-US" dirty="0">
                <a:latin typeface="Helvetica" charset="0"/>
              </a:rPr>
              <a:t> </a:t>
            </a:r>
            <a:r>
              <a:rPr lang="en-IN" dirty="0"/>
              <a:t>⨝</a:t>
            </a:r>
            <a:r>
              <a:rPr lang="en-US" dirty="0">
                <a:latin typeface="Helvetica" charset="0"/>
              </a:rPr>
              <a:t> </a:t>
            </a:r>
            <a:r>
              <a:rPr lang="en-US" i="1" dirty="0">
                <a:latin typeface="Helvetica" charset="0"/>
              </a:rPr>
              <a:t>r</a:t>
            </a:r>
            <a:r>
              <a:rPr lang="en-US" baseline="-25000" dirty="0">
                <a:latin typeface="Helvetica" charset="0"/>
              </a:rPr>
              <a:t>4</a:t>
            </a:r>
            <a:r>
              <a:rPr lang="en-US" dirty="0">
                <a:latin typeface="Helvetica" charset="0"/>
              </a:rPr>
              <a:t>  is computed at </a:t>
            </a:r>
            <a:r>
              <a:rPr lang="en-US" i="1" dirty="0">
                <a:latin typeface="Helvetica" charset="0"/>
              </a:rPr>
              <a:t>S</a:t>
            </a:r>
            <a:r>
              <a:rPr lang="en-US" baseline="-25000" dirty="0">
                <a:latin typeface="Helvetica" charset="0"/>
              </a:rPr>
              <a:t>4</a:t>
            </a:r>
            <a:endParaRPr lang="en-US" dirty="0">
              <a:latin typeface="Helvetica" charset="0"/>
            </a:endParaRPr>
          </a:p>
          <a:p>
            <a:pPr>
              <a:lnSpc>
                <a:spcPct val="110000"/>
              </a:lnSpc>
            </a:pPr>
            <a:r>
              <a:rPr lang="en-US" i="1" dirty="0">
                <a:latin typeface="Helvetica" charset="0"/>
              </a:rPr>
              <a:t>S</a:t>
            </a:r>
            <a:r>
              <a:rPr lang="en-US" baseline="-25000" dirty="0">
                <a:latin typeface="Helvetica" charset="0"/>
              </a:rPr>
              <a:t>2</a:t>
            </a:r>
            <a:r>
              <a:rPr lang="en-US" dirty="0">
                <a:latin typeface="Helvetica" charset="0"/>
              </a:rPr>
              <a:t> ships tuples of (</a:t>
            </a:r>
            <a:r>
              <a:rPr lang="en-US" i="1" dirty="0">
                <a:latin typeface="Helvetica" charset="0"/>
              </a:rPr>
              <a:t>r</a:t>
            </a:r>
            <a:r>
              <a:rPr lang="en-US" baseline="-25000" dirty="0">
                <a:latin typeface="Helvetica" charset="0"/>
              </a:rPr>
              <a:t>1</a:t>
            </a:r>
            <a:r>
              <a:rPr lang="en-US" dirty="0">
                <a:latin typeface="Helvetica" charset="0"/>
              </a:rPr>
              <a:t> </a:t>
            </a:r>
            <a:r>
              <a:rPr lang="en-IN" dirty="0"/>
              <a:t>⨝</a:t>
            </a:r>
            <a:r>
              <a:rPr lang="en-US" i="1" dirty="0">
                <a:latin typeface="Helvetica" charset="0"/>
              </a:rPr>
              <a:t> r</a:t>
            </a:r>
            <a:r>
              <a:rPr lang="en-US" baseline="-25000" dirty="0">
                <a:latin typeface="Helvetica" charset="0"/>
              </a:rPr>
              <a:t>2</a:t>
            </a:r>
            <a:r>
              <a:rPr lang="en-US" dirty="0">
                <a:latin typeface="Helvetica" charset="0"/>
              </a:rPr>
              <a:t>) to </a:t>
            </a:r>
            <a:r>
              <a:rPr lang="en-US" i="1" dirty="0">
                <a:latin typeface="Helvetica" charset="0"/>
              </a:rPr>
              <a:t>S</a:t>
            </a:r>
            <a:r>
              <a:rPr lang="en-US" baseline="-25000" dirty="0">
                <a:latin typeface="Helvetica" charset="0"/>
              </a:rPr>
              <a:t>1</a:t>
            </a:r>
            <a:r>
              <a:rPr lang="en-US" dirty="0">
                <a:latin typeface="Helvetica" charset="0"/>
              </a:rPr>
              <a:t> as they produced; </a:t>
            </a:r>
            <a:br>
              <a:rPr lang="en-US" dirty="0">
                <a:latin typeface="Helvetica" charset="0"/>
              </a:rPr>
            </a:br>
            <a:r>
              <a:rPr lang="en-US" i="1" dirty="0">
                <a:latin typeface="Helvetica" charset="0"/>
              </a:rPr>
              <a:t>S</a:t>
            </a:r>
            <a:r>
              <a:rPr lang="en-US" baseline="-25000" dirty="0">
                <a:latin typeface="Helvetica" charset="0"/>
              </a:rPr>
              <a:t>4</a:t>
            </a:r>
            <a:r>
              <a:rPr lang="en-US" dirty="0">
                <a:latin typeface="Helvetica" charset="0"/>
              </a:rPr>
              <a:t> ships tuples of (</a:t>
            </a:r>
            <a:r>
              <a:rPr lang="en-US" i="1" dirty="0">
                <a:latin typeface="Helvetica" charset="0"/>
              </a:rPr>
              <a:t>r</a:t>
            </a:r>
            <a:r>
              <a:rPr lang="en-US" baseline="-25000" dirty="0">
                <a:latin typeface="Helvetica" charset="0"/>
              </a:rPr>
              <a:t>3</a:t>
            </a:r>
            <a:r>
              <a:rPr lang="en-US" dirty="0">
                <a:latin typeface="Helvetica" charset="0"/>
              </a:rPr>
              <a:t> </a:t>
            </a:r>
            <a:r>
              <a:rPr lang="en-IN" dirty="0"/>
              <a:t>⨝</a:t>
            </a:r>
            <a:r>
              <a:rPr lang="en-US" dirty="0">
                <a:latin typeface="Helvetica" charset="0"/>
              </a:rPr>
              <a:t> </a:t>
            </a:r>
            <a:r>
              <a:rPr lang="en-US" i="1" dirty="0">
                <a:latin typeface="Helvetica" charset="0"/>
              </a:rPr>
              <a:t>r</a:t>
            </a:r>
            <a:r>
              <a:rPr lang="en-US" baseline="-25000" dirty="0">
                <a:latin typeface="Helvetica" charset="0"/>
              </a:rPr>
              <a:t>4</a:t>
            </a:r>
            <a:r>
              <a:rPr lang="en-US" dirty="0">
                <a:latin typeface="Helvetica" charset="0"/>
              </a:rPr>
              <a:t>) to </a:t>
            </a:r>
            <a:r>
              <a:rPr lang="en-US" i="1" dirty="0">
                <a:latin typeface="Helvetica" charset="0"/>
              </a:rPr>
              <a:t>S</a:t>
            </a:r>
            <a:r>
              <a:rPr lang="en-US" baseline="-25000" dirty="0">
                <a:latin typeface="Helvetica" charset="0"/>
              </a:rPr>
              <a:t>1</a:t>
            </a:r>
            <a:r>
              <a:rPr lang="en-US" dirty="0">
                <a:latin typeface="Helvetica" charset="0"/>
              </a:rPr>
              <a:t> 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Helvetica" charset="0"/>
              </a:rPr>
              <a:t>Once tuples of (</a:t>
            </a:r>
            <a:r>
              <a:rPr lang="en-US" i="1" dirty="0">
                <a:latin typeface="Helvetica" charset="0"/>
              </a:rPr>
              <a:t>r</a:t>
            </a:r>
            <a:r>
              <a:rPr lang="en-US" baseline="-25000" dirty="0">
                <a:latin typeface="Helvetica" charset="0"/>
              </a:rPr>
              <a:t>1</a:t>
            </a:r>
            <a:r>
              <a:rPr lang="en-US" dirty="0">
                <a:latin typeface="Helvetica" charset="0"/>
              </a:rPr>
              <a:t> </a:t>
            </a:r>
            <a:r>
              <a:rPr lang="en-IN" dirty="0"/>
              <a:t>⨝ </a:t>
            </a:r>
            <a:r>
              <a:rPr lang="en-US" i="1" dirty="0">
                <a:latin typeface="Helvetica" charset="0"/>
              </a:rPr>
              <a:t>r</a:t>
            </a:r>
            <a:r>
              <a:rPr lang="en-US" baseline="-25000" dirty="0">
                <a:latin typeface="Helvetica" charset="0"/>
              </a:rPr>
              <a:t>2</a:t>
            </a:r>
            <a:r>
              <a:rPr lang="en-US" dirty="0">
                <a:latin typeface="Helvetica" charset="0"/>
              </a:rPr>
              <a:t>) and (</a:t>
            </a:r>
            <a:r>
              <a:rPr lang="en-US" i="1" dirty="0">
                <a:latin typeface="Helvetica" charset="0"/>
              </a:rPr>
              <a:t>r</a:t>
            </a:r>
            <a:r>
              <a:rPr lang="en-US" baseline="-25000" dirty="0">
                <a:latin typeface="Helvetica" charset="0"/>
              </a:rPr>
              <a:t>3</a:t>
            </a:r>
            <a:r>
              <a:rPr lang="en-IN" dirty="0"/>
              <a:t> ⨝ </a:t>
            </a:r>
            <a:r>
              <a:rPr lang="en-US" i="1" dirty="0">
                <a:latin typeface="Helvetica" charset="0"/>
              </a:rPr>
              <a:t>r</a:t>
            </a:r>
            <a:r>
              <a:rPr lang="en-US" baseline="-25000" dirty="0">
                <a:latin typeface="Helvetica" charset="0"/>
              </a:rPr>
              <a:t>4</a:t>
            </a:r>
            <a:r>
              <a:rPr lang="en-US" dirty="0">
                <a:latin typeface="Helvetica" charset="0"/>
              </a:rPr>
              <a:t>) arrive at </a:t>
            </a:r>
            <a:r>
              <a:rPr lang="en-US" i="1" dirty="0">
                <a:latin typeface="Helvetica" charset="0"/>
              </a:rPr>
              <a:t>S</a:t>
            </a:r>
            <a:r>
              <a:rPr lang="en-US" baseline="-25000" dirty="0">
                <a:latin typeface="Helvetica" charset="0"/>
              </a:rPr>
              <a:t>1</a:t>
            </a:r>
            <a:r>
              <a:rPr lang="en-US" dirty="0">
                <a:latin typeface="Helvetica" charset="0"/>
              </a:rPr>
              <a:t> (</a:t>
            </a:r>
            <a:r>
              <a:rPr lang="en-US" i="1" dirty="0">
                <a:latin typeface="Helvetica" charset="0"/>
              </a:rPr>
              <a:t>r</a:t>
            </a:r>
            <a:r>
              <a:rPr lang="en-US" baseline="-25000" dirty="0">
                <a:latin typeface="Helvetica" charset="0"/>
              </a:rPr>
              <a:t>1</a:t>
            </a:r>
            <a:r>
              <a:rPr lang="en-US" dirty="0">
                <a:latin typeface="Helvetica" charset="0"/>
              </a:rPr>
              <a:t> </a:t>
            </a:r>
            <a:r>
              <a:rPr lang="en-IN" dirty="0"/>
              <a:t>⨝</a:t>
            </a:r>
            <a:r>
              <a:rPr lang="en-US" dirty="0">
                <a:latin typeface="Helvetica" charset="0"/>
              </a:rPr>
              <a:t> </a:t>
            </a:r>
            <a:r>
              <a:rPr lang="en-US" i="1" dirty="0">
                <a:latin typeface="Helvetica" charset="0"/>
              </a:rPr>
              <a:t>r</a:t>
            </a:r>
            <a:r>
              <a:rPr lang="en-US" baseline="-25000" dirty="0">
                <a:latin typeface="Helvetica" charset="0"/>
              </a:rPr>
              <a:t>2</a:t>
            </a:r>
            <a:r>
              <a:rPr lang="en-US" dirty="0">
                <a:latin typeface="Helvetica" charset="0"/>
              </a:rPr>
              <a:t>) </a:t>
            </a:r>
            <a:r>
              <a:rPr lang="en-IN" dirty="0"/>
              <a:t>⨝</a:t>
            </a:r>
            <a:r>
              <a:rPr lang="en-US" dirty="0">
                <a:latin typeface="Helvetica" charset="0"/>
              </a:rPr>
              <a:t> (</a:t>
            </a:r>
            <a:r>
              <a:rPr lang="en-US" i="1" dirty="0">
                <a:latin typeface="Helvetica" charset="0"/>
              </a:rPr>
              <a:t>r</a:t>
            </a:r>
            <a:r>
              <a:rPr lang="en-US" baseline="-25000" dirty="0">
                <a:latin typeface="Helvetica" charset="0"/>
              </a:rPr>
              <a:t>3</a:t>
            </a:r>
            <a:r>
              <a:rPr lang="en-US" dirty="0">
                <a:latin typeface="Helvetica" charset="0"/>
              </a:rPr>
              <a:t> </a:t>
            </a:r>
            <a:r>
              <a:rPr lang="en-IN" dirty="0"/>
              <a:t>⨝</a:t>
            </a:r>
            <a:r>
              <a:rPr lang="en-US" dirty="0">
                <a:latin typeface="Helvetica" charset="0"/>
              </a:rPr>
              <a:t> </a:t>
            </a:r>
            <a:r>
              <a:rPr lang="en-US" i="1" dirty="0">
                <a:latin typeface="Helvetica" charset="0"/>
              </a:rPr>
              <a:t>r</a:t>
            </a:r>
            <a:r>
              <a:rPr lang="en-US" baseline="-25000" dirty="0">
                <a:latin typeface="Helvetica" charset="0"/>
              </a:rPr>
              <a:t>4</a:t>
            </a:r>
            <a:r>
              <a:rPr lang="en-US" dirty="0">
                <a:latin typeface="Helvetica" charset="0"/>
              </a:rPr>
              <a:t>) is computed in parallel with the computation of (</a:t>
            </a:r>
            <a:r>
              <a:rPr lang="en-US" i="1" dirty="0">
                <a:latin typeface="Helvetica" charset="0"/>
              </a:rPr>
              <a:t>r</a:t>
            </a:r>
            <a:r>
              <a:rPr lang="en-US" baseline="-25000" dirty="0">
                <a:latin typeface="Helvetica" charset="0"/>
              </a:rPr>
              <a:t>1</a:t>
            </a:r>
            <a:r>
              <a:rPr lang="en-US" dirty="0">
                <a:latin typeface="Helvetica" charset="0"/>
              </a:rPr>
              <a:t> </a:t>
            </a:r>
            <a:r>
              <a:rPr lang="en-IN" dirty="0"/>
              <a:t>⨝</a:t>
            </a:r>
            <a:r>
              <a:rPr lang="en-US" i="1" dirty="0">
                <a:latin typeface="Helvetica" charset="0"/>
              </a:rPr>
              <a:t> r</a:t>
            </a:r>
            <a:r>
              <a:rPr lang="en-US" baseline="-25000" dirty="0">
                <a:latin typeface="Helvetica" charset="0"/>
              </a:rPr>
              <a:t>2</a:t>
            </a:r>
            <a:r>
              <a:rPr lang="en-US" dirty="0">
                <a:latin typeface="Helvetica" charset="0"/>
              </a:rPr>
              <a:t>) at </a:t>
            </a:r>
            <a:r>
              <a:rPr lang="en-US" i="1" dirty="0">
                <a:latin typeface="Helvetica" charset="0"/>
              </a:rPr>
              <a:t>S</a:t>
            </a:r>
            <a:r>
              <a:rPr lang="en-US" baseline="-25000" dirty="0">
                <a:latin typeface="Helvetica" charset="0"/>
              </a:rPr>
              <a:t>2</a:t>
            </a:r>
            <a:r>
              <a:rPr lang="en-US" dirty="0">
                <a:latin typeface="Helvetica" charset="0"/>
              </a:rPr>
              <a:t> and the computation of (</a:t>
            </a:r>
            <a:r>
              <a:rPr lang="en-US" i="1" dirty="0">
                <a:latin typeface="Helvetica" charset="0"/>
              </a:rPr>
              <a:t>r</a:t>
            </a:r>
            <a:r>
              <a:rPr lang="en-US" baseline="-25000" dirty="0">
                <a:latin typeface="Helvetica" charset="0"/>
              </a:rPr>
              <a:t>3</a:t>
            </a:r>
            <a:r>
              <a:rPr lang="en-US" dirty="0">
                <a:latin typeface="Helvetica" charset="0"/>
              </a:rPr>
              <a:t> </a:t>
            </a:r>
            <a:r>
              <a:rPr lang="en-IN" dirty="0"/>
              <a:t>⨝</a:t>
            </a:r>
            <a:r>
              <a:rPr lang="en-US" dirty="0">
                <a:latin typeface="Helvetica" charset="0"/>
              </a:rPr>
              <a:t> </a:t>
            </a:r>
            <a:r>
              <a:rPr lang="en-US" i="1" dirty="0">
                <a:latin typeface="Helvetica" charset="0"/>
              </a:rPr>
              <a:t>r</a:t>
            </a:r>
            <a:r>
              <a:rPr lang="en-US" baseline="-25000" dirty="0">
                <a:latin typeface="Helvetica" charset="0"/>
              </a:rPr>
              <a:t>4</a:t>
            </a:r>
            <a:r>
              <a:rPr lang="en-US" dirty="0">
                <a:latin typeface="Helvetica" charset="0"/>
              </a:rPr>
              <a:t>) at </a:t>
            </a:r>
            <a:r>
              <a:rPr lang="en-US" i="1" dirty="0">
                <a:latin typeface="Helvetica" charset="0"/>
              </a:rPr>
              <a:t>S</a:t>
            </a:r>
            <a:r>
              <a:rPr lang="en-US" baseline="-25000" dirty="0">
                <a:latin typeface="Helvetica" charset="0"/>
              </a:rPr>
              <a:t>4</a:t>
            </a:r>
            <a:r>
              <a:rPr lang="en-US" dirty="0">
                <a:latin typeface="Helvetica" charset="0"/>
              </a:rPr>
              <a:t>.  </a:t>
            </a:r>
          </a:p>
        </p:txBody>
      </p:sp>
    </p:spTree>
    <p:extLst>
      <p:ext uri="{BB962C8B-B14F-4D97-AF65-F5344CB8AC3E}">
        <p14:creationId xmlns:p14="http://schemas.microsoft.com/office/powerpoint/2010/main" val="423000405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Helvetica" charset="0"/>
              </a:rPr>
              <a:t>Mediator Systems</a:t>
            </a:r>
          </a:p>
        </p:txBody>
      </p:sp>
      <p:sp>
        <p:nvSpPr>
          <p:cNvPr id="172034" name="Rectangle 3"/>
          <p:cNvSpPr>
            <a:spLocks noGrp="1" noChangeArrowheads="1"/>
          </p:cNvSpPr>
          <p:nvPr>
            <p:ph idx="1"/>
          </p:nvPr>
        </p:nvSpPr>
        <p:spPr>
          <a:xfrm>
            <a:off x="768348" y="1102497"/>
            <a:ext cx="7687755" cy="5367972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  <a:latin typeface="Helvetica" charset="0"/>
              </a:rPr>
              <a:t>Mediator</a:t>
            </a:r>
            <a:r>
              <a:rPr lang="en-US" dirty="0">
                <a:latin typeface="Helvetica" charset="0"/>
              </a:rPr>
              <a:t> systems are systems that integrate multiple heterogeneous data sources by providing an integrated global view, and providing query facilities on global view</a:t>
            </a:r>
          </a:p>
          <a:p>
            <a:pPr lvl="1"/>
            <a:r>
              <a:rPr lang="en-US" dirty="0">
                <a:latin typeface="Helvetica" charset="0"/>
                <a:ea typeface="ＭＳ Ｐゴシック" charset="0"/>
              </a:rPr>
              <a:t>Unlike full fledged </a:t>
            </a:r>
            <a:r>
              <a:rPr lang="en-US" dirty="0" err="1">
                <a:latin typeface="Helvetica" charset="0"/>
                <a:ea typeface="ＭＳ Ｐゴシック" charset="0"/>
              </a:rPr>
              <a:t>multidatabase</a:t>
            </a:r>
            <a:r>
              <a:rPr lang="en-US" dirty="0">
                <a:latin typeface="Helvetica" charset="0"/>
                <a:ea typeface="ＭＳ Ｐゴシック" charset="0"/>
              </a:rPr>
              <a:t> systems, mediators generally do not bother about transaction processing</a:t>
            </a:r>
          </a:p>
          <a:p>
            <a:pPr lvl="1"/>
            <a:r>
              <a:rPr lang="en-US" dirty="0">
                <a:latin typeface="Helvetica" charset="0"/>
                <a:ea typeface="ＭＳ Ｐゴシック" charset="0"/>
              </a:rPr>
              <a:t>But the terms mediator and </a:t>
            </a:r>
            <a:r>
              <a:rPr lang="en-US" dirty="0" err="1">
                <a:latin typeface="Helvetica" charset="0"/>
                <a:ea typeface="ＭＳ Ｐゴシック" charset="0"/>
              </a:rPr>
              <a:t>multidatabase</a:t>
            </a:r>
            <a:r>
              <a:rPr lang="en-US" dirty="0">
                <a:latin typeface="Helvetica" charset="0"/>
                <a:ea typeface="ＭＳ Ｐゴシック" charset="0"/>
              </a:rPr>
              <a:t> are sometimes used interchangeably</a:t>
            </a:r>
          </a:p>
          <a:p>
            <a:pPr lvl="1"/>
            <a:r>
              <a:rPr lang="en-US" dirty="0">
                <a:latin typeface="Helvetica" charset="0"/>
                <a:ea typeface="ＭＳ Ｐゴシック" charset="0"/>
              </a:rPr>
              <a:t>The term </a:t>
            </a:r>
            <a:r>
              <a:rPr lang="en-US" b="1" dirty="0">
                <a:solidFill>
                  <a:srgbClr val="002060"/>
                </a:solidFill>
                <a:latin typeface="Helvetica" charset="0"/>
                <a:ea typeface="ＭＳ Ｐゴシック" charset="0"/>
              </a:rPr>
              <a:t>virtual database</a:t>
            </a:r>
            <a:r>
              <a:rPr lang="en-US" dirty="0">
                <a:solidFill>
                  <a:srgbClr val="002060"/>
                </a:solidFill>
                <a:latin typeface="Helvetica" charset="0"/>
                <a:ea typeface="ＭＳ Ｐゴシック" charset="0"/>
              </a:rPr>
              <a:t> </a:t>
            </a:r>
            <a:r>
              <a:rPr lang="en-US" dirty="0">
                <a:latin typeface="Helvetica" charset="0"/>
                <a:ea typeface="ＭＳ Ｐゴシック" charset="0"/>
              </a:rPr>
              <a:t>is also used to refer to mediator/ </a:t>
            </a:r>
            <a:r>
              <a:rPr lang="en-US" dirty="0" err="1">
                <a:latin typeface="Helvetica" charset="0"/>
                <a:ea typeface="ＭＳ Ｐゴシック" charset="0"/>
              </a:rPr>
              <a:t>multidatabase</a:t>
            </a:r>
            <a:r>
              <a:rPr lang="en-US" dirty="0">
                <a:latin typeface="Helvetica" charset="0"/>
                <a:ea typeface="ＭＳ Ｐゴシック" charset="0"/>
              </a:rPr>
              <a:t> systems</a:t>
            </a:r>
          </a:p>
        </p:txBody>
      </p:sp>
    </p:spTree>
    <p:extLst>
      <p:ext uri="{BB962C8B-B14F-4D97-AF65-F5344CB8AC3E}">
        <p14:creationId xmlns:p14="http://schemas.microsoft.com/office/powerpoint/2010/main" val="74181930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en-US" dirty="0">
              <a:latin typeface="Helvetica" charset="0"/>
            </a:endParaRPr>
          </a:p>
        </p:txBody>
      </p:sp>
      <p:pic>
        <p:nvPicPr>
          <p:cNvPr id="10342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338" y="796925"/>
            <a:ext cx="7851775" cy="553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Helvetica" charset="0"/>
              </a:rPr>
              <a:t>Distributed Query Processing</a:t>
            </a:r>
          </a:p>
        </p:txBody>
      </p:sp>
      <p:sp>
        <p:nvSpPr>
          <p:cNvPr id="147458" name="Rectangle 3"/>
          <p:cNvSpPr>
            <a:spLocks noGrp="1" noChangeArrowheads="1"/>
          </p:cNvSpPr>
          <p:nvPr>
            <p:ph idx="1"/>
          </p:nvPr>
        </p:nvSpPr>
        <p:spPr>
          <a:xfrm>
            <a:off x="768349" y="1102497"/>
            <a:ext cx="7696143" cy="5367972"/>
          </a:xfrm>
        </p:spPr>
        <p:txBody>
          <a:bodyPr/>
          <a:lstStyle/>
          <a:p>
            <a:r>
              <a:rPr lang="en-US" dirty="0">
                <a:latin typeface="Helvetica" charset="0"/>
              </a:rPr>
              <a:t>For centralized systems, the primary criterion for measuring the cost of a particular strategy is the number of disk accesses.</a:t>
            </a:r>
          </a:p>
          <a:p>
            <a:r>
              <a:rPr lang="en-US" dirty="0">
                <a:latin typeface="Helvetica" charset="0"/>
              </a:rPr>
              <a:t>In a distributed system, other issues must be taken into account:</a:t>
            </a:r>
          </a:p>
          <a:p>
            <a:pPr lvl="1"/>
            <a:r>
              <a:rPr lang="en-US" dirty="0">
                <a:latin typeface="Helvetica" charset="0"/>
                <a:ea typeface="ＭＳ Ｐゴシック" charset="0"/>
              </a:rPr>
              <a:t>The cost of a data transmission over the network.</a:t>
            </a:r>
          </a:p>
          <a:p>
            <a:pPr lvl="1"/>
            <a:r>
              <a:rPr lang="en-US" dirty="0">
                <a:latin typeface="Helvetica" charset="0"/>
                <a:ea typeface="ＭＳ Ｐゴシック" charset="0"/>
              </a:rPr>
              <a:t>The potential gain in performance from having several sites process parts of the query in parallel.</a:t>
            </a:r>
          </a:p>
        </p:txBody>
      </p:sp>
    </p:spTree>
    <p:extLst>
      <p:ext uri="{BB962C8B-B14F-4D97-AF65-F5344CB8AC3E}">
        <p14:creationId xmlns:p14="http://schemas.microsoft.com/office/powerpoint/2010/main" val="378818008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Helvetica" charset="0"/>
              </a:rPr>
              <a:t>Query Transformation</a:t>
            </a:r>
          </a:p>
        </p:txBody>
      </p:sp>
      <p:sp>
        <p:nvSpPr>
          <p:cNvPr id="149506" name="Rectangle 3"/>
          <p:cNvSpPr>
            <a:spLocks noGrp="1" noChangeArrowheads="1"/>
          </p:cNvSpPr>
          <p:nvPr>
            <p:ph idx="1"/>
          </p:nvPr>
        </p:nvSpPr>
        <p:spPr>
          <a:xfrm>
            <a:off x="768349" y="1102497"/>
            <a:ext cx="7595475" cy="5367972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>
                <a:latin typeface="Helvetica" charset="0"/>
              </a:rPr>
              <a:t>Translating algebraic queries on fragments.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latin typeface="Helvetica" charset="0"/>
                <a:ea typeface="ＭＳ Ｐゴシック" charset="0"/>
              </a:rPr>
              <a:t>It must be possible to construct relation </a:t>
            </a:r>
            <a:r>
              <a:rPr lang="en-US" i="1" dirty="0">
                <a:latin typeface="Helvetica" charset="0"/>
                <a:ea typeface="ＭＳ Ｐゴシック" charset="0"/>
              </a:rPr>
              <a:t>r</a:t>
            </a:r>
            <a:r>
              <a:rPr lang="en-US" dirty="0">
                <a:latin typeface="Helvetica" charset="0"/>
                <a:ea typeface="ＭＳ Ｐゴシック" charset="0"/>
              </a:rPr>
              <a:t> from its fragments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latin typeface="Helvetica" charset="0"/>
                <a:ea typeface="ＭＳ Ｐゴシック" charset="0"/>
              </a:rPr>
              <a:t>Replace relation </a:t>
            </a:r>
            <a:r>
              <a:rPr lang="en-US" i="1" dirty="0">
                <a:latin typeface="Helvetica" charset="0"/>
                <a:ea typeface="ＭＳ Ｐゴシック" charset="0"/>
              </a:rPr>
              <a:t>r</a:t>
            </a:r>
            <a:r>
              <a:rPr lang="en-US" dirty="0">
                <a:latin typeface="Helvetica" charset="0"/>
                <a:ea typeface="ＭＳ Ｐゴシック" charset="0"/>
              </a:rPr>
              <a:t> by the expression to construct relation </a:t>
            </a:r>
            <a:r>
              <a:rPr lang="en-US" i="1" dirty="0">
                <a:latin typeface="Helvetica" charset="0"/>
                <a:ea typeface="ＭＳ Ｐゴシック" charset="0"/>
              </a:rPr>
              <a:t>r</a:t>
            </a:r>
            <a:r>
              <a:rPr lang="en-US" dirty="0">
                <a:latin typeface="Helvetica" charset="0"/>
                <a:ea typeface="ＭＳ Ｐゴシック" charset="0"/>
              </a:rPr>
              <a:t> from its fragments</a:t>
            </a:r>
          </a:p>
          <a:p>
            <a:pPr>
              <a:lnSpc>
                <a:spcPct val="110000"/>
              </a:lnSpc>
            </a:pPr>
            <a:r>
              <a:rPr lang="en-US" dirty="0">
                <a:latin typeface="Helvetica" charset="0"/>
              </a:rPr>
              <a:t>Consider the horizontal fragmentation of the </a:t>
            </a:r>
            <a:r>
              <a:rPr lang="en-US" i="1" dirty="0">
                <a:latin typeface="Helvetica" charset="0"/>
              </a:rPr>
              <a:t>account </a:t>
            </a:r>
            <a:r>
              <a:rPr lang="en-US" dirty="0">
                <a:latin typeface="Helvetica" charset="0"/>
              </a:rPr>
              <a:t>relation into</a:t>
            </a:r>
          </a:p>
          <a:p>
            <a:pPr lvl="1">
              <a:lnSpc>
                <a:spcPct val="110000"/>
              </a:lnSpc>
              <a:buFont typeface="Monotype Sorts" charset="0"/>
              <a:buNone/>
            </a:pPr>
            <a:r>
              <a:rPr lang="en-US" i="1" dirty="0">
                <a:latin typeface="Helvetica" charset="0"/>
                <a:ea typeface="ＭＳ Ｐゴシック" charset="0"/>
              </a:rPr>
              <a:t>account</a:t>
            </a:r>
            <a:r>
              <a:rPr lang="en-US" baseline="-25000" dirty="0">
                <a:latin typeface="Helvetica" charset="0"/>
                <a:ea typeface="ＭＳ Ｐゴシック" charset="0"/>
              </a:rPr>
              <a:t>1</a:t>
            </a:r>
            <a:r>
              <a:rPr lang="en-US" dirty="0">
                <a:latin typeface="Helvetica" charset="0"/>
                <a:ea typeface="ＭＳ Ｐゴシック" charset="0"/>
              </a:rPr>
              <a:t> = </a:t>
            </a:r>
            <a:r>
              <a:rPr lang="en-US" dirty="0">
                <a:latin typeface="Helvetica" charset="0"/>
                <a:ea typeface="ＭＳ Ｐゴシック" charset="0"/>
                <a:sym typeface="Symbol" charset="0"/>
              </a:rPr>
              <a:t></a:t>
            </a:r>
            <a:r>
              <a:rPr lang="en-US" i="1" dirty="0">
                <a:latin typeface="Helvetica" charset="0"/>
                <a:ea typeface="ＭＳ Ｐゴシック" charset="0"/>
                <a:sym typeface="Symbol" charset="0"/>
              </a:rPr>
              <a:t> </a:t>
            </a:r>
            <a:r>
              <a:rPr lang="en-US" i="1" baseline="-25000" dirty="0" err="1">
                <a:latin typeface="Helvetica" charset="0"/>
                <a:ea typeface="ＭＳ Ｐゴシック" charset="0"/>
                <a:sym typeface="Symbol" charset="0"/>
              </a:rPr>
              <a:t>branch_name</a:t>
            </a:r>
            <a:r>
              <a:rPr lang="en-US" baseline="-25000" dirty="0">
                <a:latin typeface="Helvetica" charset="0"/>
                <a:ea typeface="ＭＳ Ｐゴシック" charset="0"/>
                <a:sym typeface="Symbol" charset="0"/>
              </a:rPr>
              <a:t> = </a:t>
            </a:r>
            <a:r>
              <a:rPr lang="ja-JP" altLang="en-US" baseline="-25000" dirty="0">
                <a:latin typeface="Helvetica" charset="0"/>
                <a:ea typeface="ＭＳ Ｐゴシック" charset="0"/>
                <a:sym typeface="Symbol" charset="0"/>
              </a:rPr>
              <a:t>“</a:t>
            </a:r>
            <a:r>
              <a:rPr lang="en-US" altLang="ja-JP" baseline="-25000" dirty="0">
                <a:latin typeface="Helvetica" charset="0"/>
                <a:ea typeface="ＭＳ Ｐゴシック" charset="0"/>
                <a:sym typeface="Symbol" charset="0"/>
              </a:rPr>
              <a:t>Hillside</a:t>
            </a:r>
            <a:r>
              <a:rPr lang="ja-JP" altLang="en-US" baseline="-25000" dirty="0">
                <a:latin typeface="Helvetica" charset="0"/>
                <a:ea typeface="ＭＳ Ｐゴシック" charset="0"/>
                <a:sym typeface="Symbol" charset="0"/>
              </a:rPr>
              <a:t>”</a:t>
            </a:r>
            <a:r>
              <a:rPr lang="en-US" altLang="ja-JP" dirty="0">
                <a:latin typeface="Helvetica" charset="0"/>
                <a:ea typeface="ＭＳ Ｐゴシック" charset="0"/>
                <a:sym typeface="Symbol" charset="0"/>
              </a:rPr>
              <a:t> (</a:t>
            </a:r>
            <a:r>
              <a:rPr lang="en-US" altLang="ja-JP" i="1" dirty="0">
                <a:latin typeface="Helvetica" charset="0"/>
                <a:ea typeface="ＭＳ Ｐゴシック" charset="0"/>
                <a:sym typeface="Symbol" charset="0"/>
              </a:rPr>
              <a:t>account </a:t>
            </a:r>
            <a:r>
              <a:rPr lang="en-US" altLang="ja-JP" dirty="0">
                <a:latin typeface="Helvetica" charset="0"/>
                <a:ea typeface="ＭＳ Ｐゴシック" charset="0"/>
                <a:sym typeface="Symbol" charset="0"/>
              </a:rPr>
              <a:t>)</a:t>
            </a:r>
          </a:p>
          <a:p>
            <a:pPr lvl="1">
              <a:lnSpc>
                <a:spcPct val="110000"/>
              </a:lnSpc>
              <a:buFont typeface="Monotype Sorts" charset="0"/>
              <a:buNone/>
            </a:pPr>
            <a:r>
              <a:rPr lang="en-US" i="1" dirty="0">
                <a:latin typeface="Helvetica" charset="0"/>
                <a:ea typeface="ＭＳ Ｐゴシック" charset="0"/>
                <a:sym typeface="Symbol" charset="0"/>
              </a:rPr>
              <a:t>account</a:t>
            </a:r>
            <a:r>
              <a:rPr lang="en-US" baseline="-25000" dirty="0">
                <a:latin typeface="Helvetica" charset="0"/>
                <a:ea typeface="ＭＳ Ｐゴシック" charset="0"/>
                <a:sym typeface="Symbol" charset="0"/>
              </a:rPr>
              <a:t>2</a:t>
            </a:r>
            <a:r>
              <a:rPr lang="en-US" dirty="0">
                <a:latin typeface="Helvetica" charset="0"/>
                <a:ea typeface="ＭＳ Ｐゴシック" charset="0"/>
                <a:sym typeface="Symbol" charset="0"/>
              </a:rPr>
              <a:t> =  </a:t>
            </a:r>
            <a:r>
              <a:rPr lang="en-US" i="1" baseline="-25000" dirty="0" err="1">
                <a:latin typeface="Helvetica" charset="0"/>
                <a:ea typeface="ＭＳ Ｐゴシック" charset="0"/>
                <a:sym typeface="Symbol" charset="0"/>
              </a:rPr>
              <a:t>branch_name</a:t>
            </a:r>
            <a:r>
              <a:rPr lang="en-US" baseline="-25000" dirty="0">
                <a:latin typeface="Helvetica" charset="0"/>
                <a:ea typeface="ＭＳ Ｐゴシック" charset="0"/>
                <a:sym typeface="Symbol" charset="0"/>
              </a:rPr>
              <a:t> = </a:t>
            </a:r>
            <a:r>
              <a:rPr lang="ja-JP" altLang="en-US" baseline="-25000" dirty="0">
                <a:latin typeface="Helvetica" charset="0"/>
                <a:ea typeface="ＭＳ Ｐゴシック" charset="0"/>
                <a:sym typeface="Symbol" charset="0"/>
              </a:rPr>
              <a:t>“</a:t>
            </a:r>
            <a:r>
              <a:rPr lang="en-US" altLang="ja-JP" baseline="-25000" dirty="0">
                <a:latin typeface="Helvetica" charset="0"/>
                <a:ea typeface="ＭＳ Ｐゴシック" charset="0"/>
                <a:sym typeface="Symbol" charset="0"/>
              </a:rPr>
              <a:t>Valleyview</a:t>
            </a:r>
            <a:r>
              <a:rPr lang="ja-JP" altLang="en-US" baseline="-25000" dirty="0">
                <a:latin typeface="Helvetica" charset="0"/>
                <a:ea typeface="ＭＳ Ｐゴシック" charset="0"/>
                <a:sym typeface="Symbol" charset="0"/>
              </a:rPr>
              <a:t>”</a:t>
            </a:r>
            <a:r>
              <a:rPr lang="en-US" altLang="ja-JP" dirty="0">
                <a:latin typeface="Helvetica" charset="0"/>
                <a:ea typeface="ＭＳ Ｐゴシック" charset="0"/>
                <a:sym typeface="Symbol" charset="0"/>
              </a:rPr>
              <a:t> (</a:t>
            </a:r>
            <a:r>
              <a:rPr lang="en-US" altLang="ja-JP" i="1" dirty="0">
                <a:latin typeface="Helvetica" charset="0"/>
                <a:ea typeface="ＭＳ Ｐゴシック" charset="0"/>
                <a:sym typeface="Symbol" charset="0"/>
              </a:rPr>
              <a:t>account </a:t>
            </a:r>
            <a:r>
              <a:rPr lang="en-US" altLang="ja-JP" dirty="0">
                <a:latin typeface="Helvetica" charset="0"/>
                <a:ea typeface="ＭＳ Ｐゴシック" charset="0"/>
                <a:sym typeface="Symbol" charset="0"/>
              </a:rPr>
              <a:t>)</a:t>
            </a:r>
          </a:p>
          <a:p>
            <a:pPr>
              <a:lnSpc>
                <a:spcPct val="110000"/>
              </a:lnSpc>
            </a:pPr>
            <a:r>
              <a:rPr lang="en-US" dirty="0">
                <a:latin typeface="Helvetica" charset="0"/>
                <a:sym typeface="Symbol" charset="0"/>
              </a:rPr>
              <a:t>The query  </a:t>
            </a:r>
            <a:r>
              <a:rPr lang="en-US" i="1" baseline="-25000" dirty="0" err="1">
                <a:latin typeface="Helvetica" charset="0"/>
                <a:sym typeface="Symbol" charset="0"/>
              </a:rPr>
              <a:t>branch_name</a:t>
            </a:r>
            <a:r>
              <a:rPr lang="en-US" i="1" baseline="-25000" dirty="0">
                <a:latin typeface="Helvetica" charset="0"/>
                <a:sym typeface="Symbol" charset="0"/>
              </a:rPr>
              <a:t> </a:t>
            </a:r>
            <a:r>
              <a:rPr lang="en-US" baseline="-25000" dirty="0">
                <a:latin typeface="Helvetica" charset="0"/>
                <a:sym typeface="Symbol" charset="0"/>
              </a:rPr>
              <a:t>= </a:t>
            </a:r>
            <a:r>
              <a:rPr lang="ja-JP" altLang="en-US" baseline="-25000" dirty="0">
                <a:latin typeface="Helvetica" charset="0"/>
                <a:sym typeface="Symbol" charset="0"/>
              </a:rPr>
              <a:t>“</a:t>
            </a:r>
            <a:r>
              <a:rPr lang="en-US" altLang="ja-JP" baseline="-25000" dirty="0">
                <a:latin typeface="Helvetica" charset="0"/>
                <a:sym typeface="Symbol" charset="0"/>
              </a:rPr>
              <a:t>Hillside</a:t>
            </a:r>
            <a:r>
              <a:rPr lang="ja-JP" altLang="en-US" baseline="-25000" dirty="0">
                <a:latin typeface="Helvetica" charset="0"/>
                <a:sym typeface="Symbol" charset="0"/>
              </a:rPr>
              <a:t>”</a:t>
            </a:r>
            <a:r>
              <a:rPr lang="en-US" altLang="ja-JP" dirty="0">
                <a:latin typeface="Helvetica" charset="0"/>
                <a:sym typeface="Symbol" charset="0"/>
              </a:rPr>
              <a:t> (</a:t>
            </a:r>
            <a:r>
              <a:rPr lang="en-US" altLang="ja-JP" i="1" dirty="0">
                <a:latin typeface="Helvetica" charset="0"/>
                <a:sym typeface="Symbol" charset="0"/>
              </a:rPr>
              <a:t>account </a:t>
            </a:r>
            <a:r>
              <a:rPr lang="en-US" altLang="ja-JP" dirty="0">
                <a:latin typeface="Helvetica" charset="0"/>
                <a:sym typeface="Symbol" charset="0"/>
              </a:rPr>
              <a:t>) becomes</a:t>
            </a:r>
          </a:p>
          <a:p>
            <a:pPr lvl="1">
              <a:lnSpc>
                <a:spcPct val="110000"/>
              </a:lnSpc>
              <a:buFont typeface="Monotype Sorts" charset="0"/>
              <a:buNone/>
            </a:pPr>
            <a:r>
              <a:rPr lang="en-US" dirty="0">
                <a:latin typeface="Helvetica" charset="0"/>
                <a:ea typeface="ＭＳ Ｐゴシック" charset="0"/>
                <a:sym typeface="Symbol" charset="0"/>
              </a:rPr>
              <a:t> </a:t>
            </a:r>
            <a:r>
              <a:rPr lang="en-US" baseline="-25000" dirty="0" err="1">
                <a:latin typeface="Helvetica" charset="0"/>
                <a:ea typeface="ＭＳ Ｐゴシック" charset="0"/>
                <a:sym typeface="Symbol" charset="0"/>
              </a:rPr>
              <a:t>branch_name</a:t>
            </a:r>
            <a:r>
              <a:rPr lang="en-US" baseline="-25000" dirty="0">
                <a:latin typeface="Helvetica" charset="0"/>
                <a:ea typeface="ＭＳ Ｐゴシック" charset="0"/>
                <a:sym typeface="Symbol" charset="0"/>
              </a:rPr>
              <a:t> = </a:t>
            </a:r>
            <a:r>
              <a:rPr lang="ja-JP" altLang="en-US" baseline="-25000" dirty="0">
                <a:latin typeface="Helvetica" charset="0"/>
                <a:ea typeface="ＭＳ Ｐゴシック" charset="0"/>
                <a:sym typeface="Symbol" charset="0"/>
              </a:rPr>
              <a:t>“</a:t>
            </a:r>
            <a:r>
              <a:rPr lang="en-US" altLang="ja-JP" baseline="-25000" dirty="0">
                <a:latin typeface="Helvetica" charset="0"/>
                <a:ea typeface="ＭＳ Ｐゴシック" charset="0"/>
                <a:sym typeface="Symbol" charset="0"/>
              </a:rPr>
              <a:t>Hillside</a:t>
            </a:r>
            <a:r>
              <a:rPr lang="ja-JP" altLang="en-US" baseline="-25000" dirty="0">
                <a:latin typeface="Helvetica" charset="0"/>
                <a:ea typeface="ＭＳ Ｐゴシック" charset="0"/>
                <a:sym typeface="Symbol" charset="0"/>
              </a:rPr>
              <a:t>”</a:t>
            </a:r>
            <a:r>
              <a:rPr lang="en-US" altLang="ja-JP" dirty="0">
                <a:latin typeface="Helvetica" charset="0"/>
                <a:ea typeface="ＭＳ Ｐゴシック" charset="0"/>
                <a:sym typeface="Symbol" charset="0"/>
              </a:rPr>
              <a:t> (</a:t>
            </a:r>
            <a:r>
              <a:rPr lang="en-US" altLang="ja-JP" i="1" dirty="0">
                <a:latin typeface="Helvetica" charset="0"/>
                <a:ea typeface="ＭＳ Ｐゴシック" charset="0"/>
                <a:sym typeface="Symbol" charset="0"/>
              </a:rPr>
              <a:t>account</a:t>
            </a:r>
            <a:r>
              <a:rPr lang="en-US" altLang="ja-JP" baseline="-25000" dirty="0">
                <a:latin typeface="Helvetica" charset="0"/>
                <a:ea typeface="ＭＳ Ｐゴシック" charset="0"/>
                <a:sym typeface="Symbol" charset="0"/>
              </a:rPr>
              <a:t>1</a:t>
            </a:r>
            <a:r>
              <a:rPr lang="en-US" altLang="ja-JP" dirty="0">
                <a:latin typeface="Helvetica" charset="0"/>
                <a:ea typeface="ＭＳ Ｐゴシック" charset="0"/>
                <a:sym typeface="Symbol" charset="0"/>
              </a:rPr>
              <a:t>  </a:t>
            </a:r>
            <a:r>
              <a:rPr lang="en-US" altLang="ja-JP" i="1" dirty="0">
                <a:latin typeface="Helvetica" charset="0"/>
                <a:ea typeface="ＭＳ Ｐゴシック" charset="0"/>
                <a:sym typeface="Symbol" charset="0"/>
              </a:rPr>
              <a:t>account</a:t>
            </a:r>
            <a:r>
              <a:rPr lang="en-US" altLang="ja-JP" baseline="-25000" dirty="0">
                <a:latin typeface="Helvetica" charset="0"/>
                <a:ea typeface="ＭＳ Ｐゴシック" charset="0"/>
                <a:sym typeface="Symbol" charset="0"/>
              </a:rPr>
              <a:t>2</a:t>
            </a:r>
            <a:r>
              <a:rPr lang="en-US" altLang="ja-JP" dirty="0">
                <a:latin typeface="Helvetica" charset="0"/>
                <a:ea typeface="ＭＳ Ｐゴシック" charset="0"/>
                <a:sym typeface="Symbol" charset="0"/>
              </a:rPr>
              <a:t>)</a:t>
            </a:r>
          </a:p>
          <a:p>
            <a:pPr>
              <a:lnSpc>
                <a:spcPct val="110000"/>
              </a:lnSpc>
              <a:buFont typeface="Monotype Sorts" charset="0"/>
              <a:buNone/>
            </a:pPr>
            <a:r>
              <a:rPr lang="en-US" dirty="0">
                <a:latin typeface="Helvetica" charset="0"/>
                <a:sym typeface="Symbol" charset="0"/>
              </a:rPr>
              <a:t>	which is optimized into</a:t>
            </a:r>
          </a:p>
          <a:p>
            <a:pPr lvl="1">
              <a:lnSpc>
                <a:spcPct val="110000"/>
              </a:lnSpc>
              <a:buFont typeface="Monotype Sorts" charset="0"/>
              <a:buNone/>
            </a:pPr>
            <a:r>
              <a:rPr lang="en-US" dirty="0">
                <a:latin typeface="Helvetica" charset="0"/>
                <a:ea typeface="ＭＳ Ｐゴシック" charset="0"/>
                <a:sym typeface="Symbol" charset="0"/>
              </a:rPr>
              <a:t> </a:t>
            </a:r>
            <a:r>
              <a:rPr lang="en-US" i="1" baseline="-25000" dirty="0" err="1">
                <a:latin typeface="Helvetica" charset="0"/>
                <a:ea typeface="ＭＳ Ｐゴシック" charset="0"/>
                <a:sym typeface="Symbol" charset="0"/>
              </a:rPr>
              <a:t>branch_name</a:t>
            </a:r>
            <a:r>
              <a:rPr lang="en-US" baseline="-25000" dirty="0">
                <a:latin typeface="Helvetica" charset="0"/>
                <a:ea typeface="ＭＳ Ｐゴシック" charset="0"/>
                <a:sym typeface="Symbol" charset="0"/>
              </a:rPr>
              <a:t> = </a:t>
            </a:r>
            <a:r>
              <a:rPr lang="ja-JP" altLang="en-US" baseline="-25000" dirty="0">
                <a:latin typeface="Helvetica" charset="0"/>
                <a:ea typeface="ＭＳ Ｐゴシック" charset="0"/>
                <a:sym typeface="Symbol" charset="0"/>
              </a:rPr>
              <a:t>“</a:t>
            </a:r>
            <a:r>
              <a:rPr lang="en-US" altLang="ja-JP" baseline="-25000" dirty="0">
                <a:latin typeface="Helvetica" charset="0"/>
                <a:ea typeface="ＭＳ Ｐゴシック" charset="0"/>
                <a:sym typeface="Symbol" charset="0"/>
              </a:rPr>
              <a:t>Hillside</a:t>
            </a:r>
            <a:r>
              <a:rPr lang="ja-JP" altLang="en-US" baseline="-25000" dirty="0">
                <a:latin typeface="Helvetica" charset="0"/>
                <a:ea typeface="ＭＳ Ｐゴシック" charset="0"/>
                <a:sym typeface="Symbol" charset="0"/>
              </a:rPr>
              <a:t>”</a:t>
            </a:r>
            <a:r>
              <a:rPr lang="en-US" altLang="ja-JP" dirty="0">
                <a:latin typeface="Helvetica" charset="0"/>
                <a:ea typeface="ＭＳ Ｐゴシック" charset="0"/>
                <a:sym typeface="Symbol" charset="0"/>
              </a:rPr>
              <a:t> (</a:t>
            </a:r>
            <a:r>
              <a:rPr lang="en-US" altLang="ja-JP" i="1" dirty="0">
                <a:latin typeface="Helvetica" charset="0"/>
                <a:ea typeface="ＭＳ Ｐゴシック" charset="0"/>
                <a:sym typeface="Symbol" charset="0"/>
              </a:rPr>
              <a:t>account</a:t>
            </a:r>
            <a:r>
              <a:rPr lang="en-US" altLang="ja-JP" baseline="-25000" dirty="0">
                <a:latin typeface="Helvetica" charset="0"/>
                <a:ea typeface="ＭＳ Ｐゴシック" charset="0"/>
                <a:sym typeface="Symbol" charset="0"/>
              </a:rPr>
              <a:t>1</a:t>
            </a:r>
            <a:r>
              <a:rPr lang="en-US" altLang="ja-JP" dirty="0">
                <a:latin typeface="Helvetica" charset="0"/>
                <a:ea typeface="ＭＳ Ｐゴシック" charset="0"/>
                <a:sym typeface="Symbol" charset="0"/>
              </a:rPr>
              <a:t>)   </a:t>
            </a:r>
            <a:r>
              <a:rPr lang="en-US" altLang="ja-JP" i="1" baseline="-25000" dirty="0" err="1">
                <a:latin typeface="Helvetica" charset="0"/>
                <a:ea typeface="ＭＳ Ｐゴシック" charset="0"/>
                <a:sym typeface="Symbol" charset="0"/>
              </a:rPr>
              <a:t>branch_name</a:t>
            </a:r>
            <a:r>
              <a:rPr lang="en-US" altLang="ja-JP" baseline="-25000" dirty="0">
                <a:latin typeface="Helvetica" charset="0"/>
                <a:ea typeface="ＭＳ Ｐゴシック" charset="0"/>
                <a:sym typeface="Symbol" charset="0"/>
              </a:rPr>
              <a:t> = </a:t>
            </a:r>
            <a:r>
              <a:rPr lang="ja-JP" altLang="en-US" baseline="-25000" dirty="0">
                <a:latin typeface="Helvetica" charset="0"/>
                <a:ea typeface="ＭＳ Ｐゴシック" charset="0"/>
                <a:sym typeface="Symbol" charset="0"/>
              </a:rPr>
              <a:t>“</a:t>
            </a:r>
            <a:r>
              <a:rPr lang="en-US" altLang="ja-JP" baseline="-25000" dirty="0">
                <a:latin typeface="Helvetica" charset="0"/>
                <a:ea typeface="ＭＳ Ｐゴシック" charset="0"/>
                <a:sym typeface="Symbol" charset="0"/>
              </a:rPr>
              <a:t>Hillside</a:t>
            </a:r>
            <a:r>
              <a:rPr lang="ja-JP" altLang="en-US" baseline="-25000" dirty="0">
                <a:latin typeface="Helvetica" charset="0"/>
                <a:ea typeface="ＭＳ Ｐゴシック" charset="0"/>
                <a:sym typeface="Symbol" charset="0"/>
              </a:rPr>
              <a:t>”</a:t>
            </a:r>
            <a:r>
              <a:rPr lang="en-US" altLang="ja-JP" dirty="0">
                <a:latin typeface="Helvetica" charset="0"/>
                <a:ea typeface="ＭＳ Ｐゴシック" charset="0"/>
                <a:sym typeface="Symbol" charset="0"/>
              </a:rPr>
              <a:t> (</a:t>
            </a:r>
            <a:r>
              <a:rPr lang="en-US" altLang="ja-JP" i="1" dirty="0">
                <a:latin typeface="Helvetica" charset="0"/>
                <a:ea typeface="ＭＳ Ｐゴシック" charset="0"/>
                <a:sym typeface="Symbol" charset="0"/>
              </a:rPr>
              <a:t>account</a:t>
            </a:r>
            <a:r>
              <a:rPr lang="en-US" altLang="ja-JP" baseline="-25000" dirty="0">
                <a:latin typeface="Helvetica" charset="0"/>
                <a:ea typeface="ＭＳ Ｐゴシック" charset="0"/>
                <a:sym typeface="Symbol" charset="0"/>
              </a:rPr>
              <a:t>2</a:t>
            </a:r>
            <a:r>
              <a:rPr lang="en-US" altLang="ja-JP" dirty="0">
                <a:latin typeface="Helvetica" charset="0"/>
                <a:ea typeface="ＭＳ Ｐゴシック" charset="0"/>
                <a:sym typeface="Symbol" charset="0"/>
              </a:rPr>
              <a:t>)</a:t>
            </a:r>
          </a:p>
          <a:p>
            <a:endParaRPr lang="en-US" dirty="0"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320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Helvetica" charset="0"/>
              </a:rPr>
              <a:t>Example Query (Cont.)</a:t>
            </a:r>
          </a:p>
        </p:txBody>
      </p:sp>
      <p:sp>
        <p:nvSpPr>
          <p:cNvPr id="151554" name="Rectangle 3"/>
          <p:cNvSpPr>
            <a:spLocks noGrp="1" noChangeArrowheads="1"/>
          </p:cNvSpPr>
          <p:nvPr>
            <p:ph idx="1"/>
          </p:nvPr>
        </p:nvSpPr>
        <p:spPr>
          <a:xfrm>
            <a:off x="768349" y="1102497"/>
            <a:ext cx="7813590" cy="536797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latin typeface="Helvetica" charset="0"/>
              </a:rPr>
              <a:t>Since </a:t>
            </a:r>
            <a:r>
              <a:rPr lang="en-US" i="1" dirty="0">
                <a:latin typeface="Helvetica" charset="0"/>
              </a:rPr>
              <a:t>account</a:t>
            </a:r>
            <a:r>
              <a:rPr lang="en-US" baseline="-25000" dirty="0">
                <a:latin typeface="Helvetica" charset="0"/>
              </a:rPr>
              <a:t>1</a:t>
            </a:r>
            <a:r>
              <a:rPr lang="en-US" dirty="0">
                <a:latin typeface="Helvetica" charset="0"/>
              </a:rPr>
              <a:t> has only tuples pertaining to the Hillside branch, we can eliminate the selection operation.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Helvetica" charset="0"/>
              </a:rPr>
              <a:t>Apply the definition of </a:t>
            </a:r>
            <a:r>
              <a:rPr lang="en-US" i="1" dirty="0">
                <a:latin typeface="Helvetica" charset="0"/>
              </a:rPr>
              <a:t>account</a:t>
            </a:r>
            <a:r>
              <a:rPr lang="en-US" baseline="-25000" dirty="0">
                <a:latin typeface="Helvetica" charset="0"/>
              </a:rPr>
              <a:t>2</a:t>
            </a:r>
            <a:r>
              <a:rPr lang="en-US" dirty="0">
                <a:latin typeface="Helvetica" charset="0"/>
              </a:rPr>
              <a:t> to obtain</a:t>
            </a:r>
          </a:p>
          <a:p>
            <a:pPr>
              <a:lnSpc>
                <a:spcPct val="80000"/>
              </a:lnSpc>
              <a:buFont typeface="Monotype Sorts" charset="0"/>
              <a:buNone/>
            </a:pPr>
            <a:r>
              <a:rPr lang="en-US" dirty="0">
                <a:latin typeface="Helvetica" charset="0"/>
                <a:sym typeface="Symbol" charset="0"/>
              </a:rPr>
              <a:t>	 </a:t>
            </a:r>
            <a:r>
              <a:rPr lang="en-US" i="1" baseline="-25000" dirty="0" err="1">
                <a:latin typeface="Helvetica" charset="0"/>
                <a:sym typeface="Symbol" charset="0"/>
              </a:rPr>
              <a:t>branch_name</a:t>
            </a:r>
            <a:r>
              <a:rPr lang="en-US" i="1" baseline="-25000" dirty="0">
                <a:latin typeface="Helvetica" charset="0"/>
                <a:sym typeface="Symbol" charset="0"/>
              </a:rPr>
              <a:t> </a:t>
            </a:r>
            <a:r>
              <a:rPr lang="en-US" baseline="-25000" dirty="0">
                <a:latin typeface="Helvetica" charset="0"/>
                <a:sym typeface="Symbol" charset="0"/>
              </a:rPr>
              <a:t>= </a:t>
            </a:r>
            <a:r>
              <a:rPr lang="ja-JP" altLang="en-US" baseline="-25000" dirty="0">
                <a:latin typeface="Helvetica" charset="0"/>
                <a:sym typeface="Symbol" charset="0"/>
              </a:rPr>
              <a:t>“</a:t>
            </a:r>
            <a:r>
              <a:rPr lang="en-US" altLang="ja-JP" baseline="-25000" dirty="0">
                <a:latin typeface="Helvetica" charset="0"/>
                <a:sym typeface="Symbol" charset="0"/>
              </a:rPr>
              <a:t>Hillside</a:t>
            </a:r>
            <a:r>
              <a:rPr lang="ja-JP" altLang="en-US" baseline="-25000" dirty="0">
                <a:latin typeface="Helvetica" charset="0"/>
                <a:sym typeface="Symbol" charset="0"/>
              </a:rPr>
              <a:t>”</a:t>
            </a:r>
            <a:r>
              <a:rPr lang="en-US" altLang="ja-JP" dirty="0">
                <a:latin typeface="Helvetica" charset="0"/>
                <a:sym typeface="Symbol" charset="0"/>
              </a:rPr>
              <a:t> ( </a:t>
            </a:r>
            <a:r>
              <a:rPr lang="en-US" altLang="ja-JP" i="1" baseline="-25000" dirty="0" err="1">
                <a:latin typeface="Helvetica" charset="0"/>
                <a:sym typeface="Symbol" charset="0"/>
              </a:rPr>
              <a:t>branch_name</a:t>
            </a:r>
            <a:r>
              <a:rPr lang="en-US" altLang="ja-JP" i="1" baseline="-25000" dirty="0">
                <a:latin typeface="Helvetica" charset="0"/>
                <a:sym typeface="Symbol" charset="0"/>
              </a:rPr>
              <a:t> </a:t>
            </a:r>
            <a:r>
              <a:rPr lang="en-US" altLang="ja-JP" baseline="-25000" dirty="0">
                <a:latin typeface="Helvetica" charset="0"/>
                <a:sym typeface="Symbol" charset="0"/>
              </a:rPr>
              <a:t>= </a:t>
            </a:r>
            <a:r>
              <a:rPr lang="ja-JP" altLang="en-US" baseline="-25000" dirty="0">
                <a:latin typeface="Helvetica" charset="0"/>
                <a:sym typeface="Symbol" charset="0"/>
              </a:rPr>
              <a:t>“</a:t>
            </a:r>
            <a:r>
              <a:rPr lang="en-US" altLang="ja-JP" baseline="-25000" dirty="0">
                <a:latin typeface="Helvetica" charset="0"/>
                <a:sym typeface="Symbol" charset="0"/>
              </a:rPr>
              <a:t>Valleyview</a:t>
            </a:r>
            <a:r>
              <a:rPr lang="ja-JP" altLang="en-US" baseline="-25000" dirty="0">
                <a:latin typeface="Helvetica" charset="0"/>
                <a:sym typeface="Symbol" charset="0"/>
              </a:rPr>
              <a:t>”</a:t>
            </a:r>
            <a:r>
              <a:rPr lang="en-US" altLang="ja-JP" dirty="0">
                <a:latin typeface="Helvetica" charset="0"/>
                <a:sym typeface="Symbol" charset="0"/>
              </a:rPr>
              <a:t> (</a:t>
            </a:r>
            <a:r>
              <a:rPr lang="en-US" altLang="ja-JP" i="1" dirty="0">
                <a:latin typeface="Helvetica" charset="0"/>
                <a:sym typeface="Symbol" charset="0"/>
              </a:rPr>
              <a:t>account </a:t>
            </a:r>
            <a:r>
              <a:rPr lang="en-US" altLang="ja-JP" dirty="0">
                <a:latin typeface="Helvetica" charset="0"/>
                <a:sym typeface="Symbol" charset="0"/>
              </a:rPr>
              <a:t>)</a:t>
            </a:r>
          </a:p>
          <a:p>
            <a:pPr>
              <a:lnSpc>
                <a:spcPct val="80000"/>
              </a:lnSpc>
              <a:buFont typeface="Monotype Sorts" charset="0"/>
              <a:buNone/>
            </a:pPr>
            <a:endParaRPr lang="en-US" sz="400" dirty="0">
              <a:latin typeface="Helvetica" charset="0"/>
              <a:sym typeface="Symbol" charset="0"/>
            </a:endParaRPr>
          </a:p>
          <a:p>
            <a:r>
              <a:rPr lang="en-US" dirty="0">
                <a:latin typeface="Helvetica" charset="0"/>
                <a:sym typeface="Symbol" charset="0"/>
              </a:rPr>
              <a:t>This expression is the empty set regardless of the contents of the </a:t>
            </a:r>
            <a:r>
              <a:rPr lang="en-US" i="1" dirty="0">
                <a:latin typeface="Helvetica" charset="0"/>
                <a:sym typeface="Symbol" charset="0"/>
              </a:rPr>
              <a:t>account </a:t>
            </a:r>
            <a:r>
              <a:rPr lang="en-US" dirty="0">
                <a:latin typeface="Helvetica" charset="0"/>
                <a:sym typeface="Symbol" charset="0"/>
              </a:rPr>
              <a:t>relation.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Helvetica" charset="0"/>
                <a:sym typeface="Symbol" charset="0"/>
              </a:rPr>
              <a:t>Final strategy is for the Hillside site to return </a:t>
            </a:r>
            <a:r>
              <a:rPr lang="en-US" i="1" dirty="0">
                <a:latin typeface="Helvetica" charset="0"/>
                <a:sym typeface="Symbol" charset="0"/>
              </a:rPr>
              <a:t>account</a:t>
            </a:r>
            <a:r>
              <a:rPr lang="en-US" baseline="-25000" dirty="0">
                <a:latin typeface="Helvetica" charset="0"/>
                <a:sym typeface="Symbol" charset="0"/>
              </a:rPr>
              <a:t>1</a:t>
            </a:r>
            <a:r>
              <a:rPr lang="en-US" dirty="0">
                <a:latin typeface="Helvetica" charset="0"/>
                <a:sym typeface="Symbol" charset="0"/>
              </a:rPr>
              <a:t> as the result of the query.</a:t>
            </a:r>
          </a:p>
        </p:txBody>
      </p:sp>
    </p:spTree>
    <p:extLst>
      <p:ext uri="{BB962C8B-B14F-4D97-AF65-F5344CB8AC3E}">
        <p14:creationId xmlns:p14="http://schemas.microsoft.com/office/powerpoint/2010/main" val="215420253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Helvetica" charset="0"/>
              </a:rPr>
              <a:t>Advantages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idx="1"/>
          </p:nvPr>
        </p:nvSpPr>
        <p:spPr>
          <a:xfrm>
            <a:off x="768348" y="1102497"/>
            <a:ext cx="7738089" cy="5367972"/>
          </a:xfrm>
        </p:spPr>
        <p:txBody>
          <a:bodyPr/>
          <a:lstStyle/>
          <a:p>
            <a:r>
              <a:rPr lang="en-US" dirty="0">
                <a:latin typeface="Helvetica" charset="0"/>
              </a:rPr>
              <a:t>Preservation of investment in existing</a:t>
            </a:r>
          </a:p>
          <a:p>
            <a:pPr lvl="1"/>
            <a:r>
              <a:rPr lang="en-US" dirty="0">
                <a:latin typeface="Helvetica" charset="0"/>
                <a:ea typeface="ＭＳ Ｐゴシック" charset="0"/>
              </a:rPr>
              <a:t>hardware</a:t>
            </a:r>
          </a:p>
          <a:p>
            <a:pPr lvl="1"/>
            <a:r>
              <a:rPr lang="en-US" dirty="0">
                <a:latin typeface="Helvetica" charset="0"/>
                <a:ea typeface="ＭＳ Ｐゴシック" charset="0"/>
              </a:rPr>
              <a:t>system software</a:t>
            </a:r>
          </a:p>
          <a:p>
            <a:pPr lvl="1"/>
            <a:r>
              <a:rPr lang="en-US" dirty="0">
                <a:latin typeface="Helvetica" charset="0"/>
                <a:ea typeface="ＭＳ Ｐゴシック" charset="0"/>
              </a:rPr>
              <a:t>Applications	</a:t>
            </a:r>
          </a:p>
          <a:p>
            <a:r>
              <a:rPr lang="en-US" dirty="0">
                <a:latin typeface="Helvetica" charset="0"/>
              </a:rPr>
              <a:t>Local autonomy and administrative control </a:t>
            </a:r>
          </a:p>
          <a:p>
            <a:r>
              <a:rPr lang="en-US" dirty="0">
                <a:latin typeface="Helvetica" charset="0"/>
              </a:rPr>
              <a:t>Allows use of special-purpose DBMSs</a:t>
            </a:r>
          </a:p>
          <a:p>
            <a:r>
              <a:rPr lang="en-US" dirty="0">
                <a:latin typeface="Helvetica" charset="0"/>
              </a:rPr>
              <a:t>Step towards a unified homogeneous DBMS</a:t>
            </a:r>
          </a:p>
          <a:p>
            <a:pPr lvl="1"/>
            <a:r>
              <a:rPr lang="en-US" dirty="0">
                <a:latin typeface="Helvetica" charset="0"/>
                <a:ea typeface="ＭＳ Ｐゴシック" charset="0"/>
              </a:rPr>
              <a:t>Full integration into a homogeneous DBMS faces</a:t>
            </a:r>
          </a:p>
          <a:p>
            <a:pPr lvl="2"/>
            <a:r>
              <a:rPr lang="en-US" dirty="0">
                <a:latin typeface="Helvetica" charset="0"/>
                <a:ea typeface="ＭＳ Ｐゴシック" charset="0"/>
              </a:rPr>
              <a:t>Technical difficulties and cost of conversion</a:t>
            </a:r>
          </a:p>
          <a:p>
            <a:pPr lvl="2"/>
            <a:r>
              <a:rPr lang="en-US" dirty="0">
                <a:latin typeface="Helvetica" charset="0"/>
                <a:ea typeface="ＭＳ Ｐゴシック" charset="0"/>
              </a:rPr>
              <a:t>Organizational/political difficulties</a:t>
            </a:r>
          </a:p>
          <a:p>
            <a:pPr lvl="3"/>
            <a:r>
              <a:rPr lang="en-US" dirty="0">
                <a:latin typeface="Helvetica" charset="0"/>
                <a:ea typeface="ＭＳ Ｐゴシック" charset="0"/>
              </a:rPr>
              <a:t>Organizations do not want to give up control on their data</a:t>
            </a:r>
          </a:p>
          <a:p>
            <a:pPr lvl="3"/>
            <a:r>
              <a:rPr lang="en-US" dirty="0">
                <a:latin typeface="Helvetica" charset="0"/>
                <a:ea typeface="ＭＳ Ｐゴシック" charset="0"/>
              </a:rPr>
              <a:t>Local databases wish to retain a great deal of </a:t>
            </a:r>
            <a:r>
              <a:rPr lang="en-US" b="1" dirty="0">
                <a:solidFill>
                  <a:srgbClr val="002060"/>
                </a:solidFill>
                <a:latin typeface="Helvetica" charset="0"/>
                <a:ea typeface="ＭＳ Ｐゴシック" charset="0"/>
              </a:rPr>
              <a:t>autonomy</a:t>
            </a:r>
          </a:p>
        </p:txBody>
      </p:sp>
    </p:spTree>
    <p:extLst>
      <p:ext uri="{BB962C8B-B14F-4D97-AF65-F5344CB8AC3E}">
        <p14:creationId xmlns:p14="http://schemas.microsoft.com/office/powerpoint/2010/main" val="220099506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2"/>
          <p:cNvSpPr>
            <a:spLocks noGrp="1" noChangeArrowheads="1"/>
          </p:cNvSpPr>
          <p:nvPr>
            <p:ph type="ctr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3200" dirty="0">
                <a:effectLst/>
              </a:rPr>
              <a:t>End of Chapter 22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Helvetica" charset="0"/>
              </a:rPr>
              <a:t>Cache Coherency Protocol</a:t>
            </a:r>
          </a:p>
        </p:txBody>
      </p:sp>
      <p:sp>
        <p:nvSpPr>
          <p:cNvPr id="48130" name="Rectangle 3"/>
          <p:cNvSpPr>
            <a:spLocks noGrp="1" noChangeArrowheads="1"/>
          </p:cNvSpPr>
          <p:nvPr>
            <p:ph idx="1"/>
          </p:nvPr>
        </p:nvSpPr>
        <p:spPr>
          <a:xfrm>
            <a:off x="768349" y="1102497"/>
            <a:ext cx="7679366" cy="5367972"/>
          </a:xfrm>
        </p:spPr>
        <p:txBody>
          <a:bodyPr/>
          <a:lstStyle/>
          <a:p>
            <a:r>
              <a:rPr lang="en-US" dirty="0">
                <a:latin typeface="Helvetica" charset="0"/>
              </a:rPr>
              <a:t>Example of a cache coherency protocol for shared disk systems:</a:t>
            </a:r>
          </a:p>
          <a:p>
            <a:pPr lvl="1"/>
            <a:r>
              <a:rPr lang="en-US" dirty="0">
                <a:latin typeface="Helvetica" charset="0"/>
                <a:ea typeface="ＭＳ Ｐゴシック" charset="0"/>
              </a:rPr>
              <a:t>Before reading/writing to a page, the page must be locked in shared/exclusive mode.</a:t>
            </a:r>
          </a:p>
          <a:p>
            <a:pPr lvl="1"/>
            <a:r>
              <a:rPr lang="en-US" dirty="0">
                <a:latin typeface="Helvetica" charset="0"/>
                <a:ea typeface="ＭＳ Ｐゴシック" charset="0"/>
              </a:rPr>
              <a:t>On locking a page, the page must be read from disk</a:t>
            </a:r>
          </a:p>
          <a:p>
            <a:pPr lvl="1"/>
            <a:r>
              <a:rPr lang="en-US" dirty="0">
                <a:latin typeface="Helvetica" charset="0"/>
                <a:ea typeface="ＭＳ Ｐゴシック" charset="0"/>
              </a:rPr>
              <a:t>Before unlocking a page, the page must be written to disk if it was modified.</a:t>
            </a:r>
          </a:p>
          <a:p>
            <a:r>
              <a:rPr lang="en-US" dirty="0">
                <a:latin typeface="Helvetica" charset="0"/>
              </a:rPr>
              <a:t>More complex protocols with fewer disk reads/writes exist.</a:t>
            </a:r>
          </a:p>
          <a:p>
            <a:r>
              <a:rPr lang="en-US" dirty="0">
                <a:latin typeface="Helvetica" charset="0"/>
              </a:rPr>
              <a:t>Cache coherency protocols for shared-nothing systems are similar. Each database page is assigned a </a:t>
            </a:r>
            <a:r>
              <a:rPr lang="en-US" i="1" dirty="0">
                <a:latin typeface="Helvetica" charset="0"/>
              </a:rPr>
              <a:t> home</a:t>
            </a:r>
            <a:r>
              <a:rPr lang="en-US" dirty="0">
                <a:latin typeface="Helvetica" charset="0"/>
              </a:rPr>
              <a:t> processor. Requests to fetch the page or write it to disk are sent to the home processor.</a:t>
            </a:r>
          </a:p>
          <a:p>
            <a:endParaRPr lang="en-US" dirty="0"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2909489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930397" y="208343"/>
            <a:ext cx="8077200" cy="54401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Range-Partitioning Parallel </a:t>
            </a:r>
            <a:r>
              <a:rPr lang="en-US" dirty="0"/>
              <a:t>Sort</a:t>
            </a:r>
            <a:endParaRPr lang="en-US" sz="2800" dirty="0">
              <a:latin typeface="Helvetica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571" y="1423684"/>
            <a:ext cx="7359611" cy="3237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890535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Helvetica" charset="0"/>
                <a:cs typeface="Times New Roman" charset="0"/>
              </a:rPr>
              <a:t>Cost of Parallel Evaluation of Operations</a:t>
            </a:r>
            <a:r>
              <a:rPr lang="en-US" dirty="0">
                <a:latin typeface="Helvetica" charset="0"/>
              </a:rPr>
              <a:t> </a:t>
            </a:r>
          </a:p>
        </p:txBody>
      </p:sp>
      <p:sp>
        <p:nvSpPr>
          <p:cNvPr id="84994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102497"/>
            <a:ext cx="7670975" cy="5367972"/>
          </a:xfrm>
        </p:spPr>
        <p:txBody>
          <a:bodyPr/>
          <a:lstStyle/>
          <a:p>
            <a:r>
              <a:rPr lang="en-US" dirty="0">
                <a:latin typeface="Helvetica" charset="0"/>
                <a:ea typeface="MS Mincho" charset="0"/>
                <a:cs typeface="MS Mincho" charset="0"/>
              </a:rPr>
              <a:t>If there is no skew in the partitioning, and there is no overhead due to the parallel evaluation, expected speed-up will be 1/n   </a:t>
            </a:r>
          </a:p>
          <a:p>
            <a:r>
              <a:rPr lang="en-US" dirty="0">
                <a:latin typeface="Helvetica" charset="0"/>
                <a:ea typeface="MS Mincho" charset="0"/>
                <a:cs typeface="MS Mincho" charset="0"/>
              </a:rPr>
              <a:t>If skew and overheads are also to be taken into account, the time taken by a parallel operation can be estimated as </a:t>
            </a:r>
          </a:p>
          <a:p>
            <a:pPr lvl="1">
              <a:buFont typeface="Monotype Sorts" charset="0"/>
              <a:buNone/>
            </a:pPr>
            <a:r>
              <a:rPr lang="en-US" dirty="0">
                <a:latin typeface="Helvetica" charset="0"/>
                <a:ea typeface="MS Mincho" charset="0"/>
                <a:cs typeface="MS Mincho" charset="0"/>
              </a:rPr>
              <a:t>            </a:t>
            </a:r>
            <a:r>
              <a:rPr lang="en-US" dirty="0" err="1">
                <a:latin typeface="Helvetica" charset="0"/>
                <a:ea typeface="MS Mincho" charset="0"/>
                <a:cs typeface="MS Mincho" charset="0"/>
              </a:rPr>
              <a:t>T</a:t>
            </a:r>
            <a:r>
              <a:rPr lang="en-US" baseline="-25000" dirty="0" err="1">
                <a:latin typeface="Helvetica" charset="0"/>
                <a:ea typeface="MS Mincho" charset="0"/>
                <a:cs typeface="MS Mincho" charset="0"/>
              </a:rPr>
              <a:t>part</a:t>
            </a:r>
            <a:r>
              <a:rPr lang="en-US" dirty="0">
                <a:latin typeface="Helvetica" charset="0"/>
                <a:ea typeface="MS Mincho" charset="0"/>
                <a:cs typeface="MS Mincho" charset="0"/>
              </a:rPr>
              <a:t> + </a:t>
            </a:r>
            <a:r>
              <a:rPr lang="en-US" dirty="0" err="1">
                <a:latin typeface="Helvetica" charset="0"/>
                <a:ea typeface="MS Mincho" charset="0"/>
                <a:cs typeface="MS Mincho" charset="0"/>
              </a:rPr>
              <a:t>T</a:t>
            </a:r>
            <a:r>
              <a:rPr lang="en-US" baseline="-25000" dirty="0" err="1">
                <a:latin typeface="Helvetica" charset="0"/>
                <a:ea typeface="MS Mincho" charset="0"/>
                <a:cs typeface="MS Mincho" charset="0"/>
              </a:rPr>
              <a:t>asm</a:t>
            </a:r>
            <a:r>
              <a:rPr lang="en-US" dirty="0">
                <a:latin typeface="Helvetica" charset="0"/>
                <a:ea typeface="MS Mincho" charset="0"/>
                <a:cs typeface="MS Mincho" charset="0"/>
              </a:rPr>
              <a:t> + max (T</a:t>
            </a:r>
            <a:r>
              <a:rPr lang="en-US" baseline="-25000" dirty="0">
                <a:latin typeface="Helvetica" charset="0"/>
                <a:ea typeface="MS Mincho" charset="0"/>
                <a:cs typeface="MS Mincho" charset="0"/>
              </a:rPr>
              <a:t>1</a:t>
            </a:r>
            <a:r>
              <a:rPr lang="en-US" dirty="0">
                <a:latin typeface="Helvetica" charset="0"/>
                <a:ea typeface="MS Mincho" charset="0"/>
                <a:cs typeface="MS Mincho" charset="0"/>
              </a:rPr>
              <a:t>, T</a:t>
            </a:r>
            <a:r>
              <a:rPr lang="en-US" baseline="-25000" dirty="0">
                <a:latin typeface="Helvetica" charset="0"/>
                <a:ea typeface="MS Mincho" charset="0"/>
                <a:cs typeface="MS Mincho" charset="0"/>
              </a:rPr>
              <a:t>1</a:t>
            </a:r>
            <a:r>
              <a:rPr lang="en-US" dirty="0">
                <a:latin typeface="Helvetica" charset="0"/>
                <a:ea typeface="MS Mincho" charset="0"/>
                <a:cs typeface="MS Mincho" charset="0"/>
              </a:rPr>
              <a:t>, …, </a:t>
            </a:r>
            <a:r>
              <a:rPr lang="en-US" dirty="0" err="1">
                <a:latin typeface="Helvetica" charset="0"/>
                <a:ea typeface="MS Mincho" charset="0"/>
                <a:cs typeface="MS Mincho" charset="0"/>
              </a:rPr>
              <a:t>T</a:t>
            </a:r>
            <a:r>
              <a:rPr lang="en-US" baseline="-25000" dirty="0" err="1">
                <a:latin typeface="Helvetica" charset="0"/>
                <a:ea typeface="MS Mincho" charset="0"/>
                <a:cs typeface="MS Mincho" charset="0"/>
              </a:rPr>
              <a:t>n</a:t>
            </a:r>
            <a:r>
              <a:rPr lang="en-US" dirty="0">
                <a:latin typeface="Helvetica" charset="0"/>
                <a:ea typeface="MS Mincho" charset="0"/>
                <a:cs typeface="MS Mincho" charset="0"/>
              </a:rPr>
              <a:t>)</a:t>
            </a:r>
          </a:p>
          <a:p>
            <a:pPr lvl="1"/>
            <a:r>
              <a:rPr lang="en-US" dirty="0" err="1">
                <a:latin typeface="Helvetica" charset="0"/>
                <a:ea typeface="MS Mincho" charset="0"/>
                <a:cs typeface="MS Mincho" charset="0"/>
              </a:rPr>
              <a:t>T</a:t>
            </a:r>
            <a:r>
              <a:rPr lang="en-US" baseline="-25000" dirty="0" err="1">
                <a:latin typeface="Helvetica" charset="0"/>
                <a:ea typeface="MS Mincho" charset="0"/>
                <a:cs typeface="MS Mincho" charset="0"/>
              </a:rPr>
              <a:t>part</a:t>
            </a:r>
            <a:r>
              <a:rPr lang="en-US" dirty="0">
                <a:latin typeface="Helvetica" charset="0"/>
                <a:ea typeface="MS Mincho" charset="0"/>
                <a:cs typeface="MS Mincho" charset="0"/>
              </a:rPr>
              <a:t> is the time for partitioning the relations</a:t>
            </a:r>
          </a:p>
          <a:p>
            <a:pPr lvl="1"/>
            <a:r>
              <a:rPr lang="en-US" dirty="0" err="1">
                <a:latin typeface="Helvetica" charset="0"/>
                <a:ea typeface="MS Mincho" charset="0"/>
                <a:cs typeface="MS Mincho" charset="0"/>
              </a:rPr>
              <a:t>T</a:t>
            </a:r>
            <a:r>
              <a:rPr lang="en-US" baseline="-25000" dirty="0" err="1">
                <a:latin typeface="Helvetica" charset="0"/>
                <a:ea typeface="MS Mincho" charset="0"/>
                <a:cs typeface="MS Mincho" charset="0"/>
              </a:rPr>
              <a:t>asm</a:t>
            </a:r>
            <a:r>
              <a:rPr lang="en-US" dirty="0">
                <a:latin typeface="Helvetica" charset="0"/>
                <a:ea typeface="MS Mincho" charset="0"/>
                <a:cs typeface="MS Mincho" charset="0"/>
              </a:rPr>
              <a:t> is the time for assembling the results</a:t>
            </a:r>
          </a:p>
          <a:p>
            <a:pPr lvl="1"/>
            <a:r>
              <a:rPr lang="en-US" dirty="0">
                <a:latin typeface="Helvetica" charset="0"/>
                <a:ea typeface="MS Mincho" charset="0"/>
                <a:cs typeface="MS Mincho" charset="0"/>
              </a:rPr>
              <a:t>T</a:t>
            </a:r>
            <a:r>
              <a:rPr lang="en-US" baseline="-25000" dirty="0">
                <a:latin typeface="Helvetica" charset="0"/>
                <a:ea typeface="MS Mincho" charset="0"/>
                <a:cs typeface="MS Mincho" charset="0"/>
              </a:rPr>
              <a:t>i</a:t>
            </a:r>
            <a:r>
              <a:rPr lang="en-US" dirty="0">
                <a:latin typeface="Helvetica" charset="0"/>
                <a:ea typeface="MS Mincho" charset="0"/>
                <a:cs typeface="MS Mincho" charset="0"/>
              </a:rPr>
              <a:t> is the time taken for the operation at node N</a:t>
            </a:r>
            <a:r>
              <a:rPr lang="en-US" baseline="-25000" dirty="0">
                <a:latin typeface="Helvetica" charset="0"/>
                <a:ea typeface="MS Mincho" charset="0"/>
                <a:cs typeface="MS Mincho" charset="0"/>
              </a:rPr>
              <a:t>i</a:t>
            </a:r>
            <a:endParaRPr lang="en-US" dirty="0">
              <a:latin typeface="Helvetica" charset="0"/>
              <a:ea typeface="MS Mincho" charset="0"/>
              <a:cs typeface="MS Mincho" charset="0"/>
            </a:endParaRPr>
          </a:p>
          <a:p>
            <a:pPr lvl="2"/>
            <a:r>
              <a:rPr lang="en-US" dirty="0">
                <a:latin typeface="Helvetica" charset="0"/>
                <a:ea typeface="MS Mincho" charset="0"/>
                <a:cs typeface="MS Mincho" charset="0"/>
              </a:rPr>
              <a:t>this needs to be estimated taking into account the skew, and the time wasted in contention. </a:t>
            </a:r>
          </a:p>
          <a:p>
            <a:endParaRPr lang="en-US" dirty="0"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44468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0" y="117474"/>
            <a:ext cx="8077200" cy="729813"/>
          </a:xfrm>
        </p:spPr>
        <p:txBody>
          <a:bodyPr/>
          <a:lstStyle/>
          <a:p>
            <a:r>
              <a:rPr lang="en-US" dirty="0"/>
              <a:t>Parallel Sort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522A2657-92A0-465F-A163-274B0515B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232228" y="1203767"/>
            <a:ext cx="7419613" cy="2763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992562"/>
      </p:ext>
    </p:extLst>
  </p:cSld>
  <p:clrMapOvr>
    <a:masterClrMapping/>
  </p:clrMapOvr>
</p:sld>
</file>

<file path=ppt/theme/theme1.xml><?xml version="1.0" encoding="utf-8"?>
<a:theme xmlns:a="http://schemas.openxmlformats.org/drawingml/2006/main" name="db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1_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lnDef>
  </a:objectDefaults>
  <a:extraClrSchemeLst>
    <a:extraClrScheme>
      <a:clrScheme name="1_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db" id="{854B61EF-CFBF-4F4D-90C6-BAB015E35D01}" vid="{BC3EFCCA-7EC7-446B-8189-3ECEF79E3264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db</Template>
  <TotalTime>41217</TotalTime>
  <Words>4690</Words>
  <Application>Microsoft Office PowerPoint</Application>
  <PresentationFormat>On-screen Show (4:3)</PresentationFormat>
  <Paragraphs>613</Paragraphs>
  <Slides>80</Slides>
  <Notes>46</Notes>
  <HiddenSlides>1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80</vt:i4>
      </vt:variant>
    </vt:vector>
  </HeadingPairs>
  <TitlesOfParts>
    <vt:vector size="92" baseType="lpstr">
      <vt:lpstr>MS Mincho</vt:lpstr>
      <vt:lpstr>MS PGothic</vt:lpstr>
      <vt:lpstr>MS PGothic</vt:lpstr>
      <vt:lpstr>Arial</vt:lpstr>
      <vt:lpstr>Helvetica</vt:lpstr>
      <vt:lpstr>Monotype Sorts</vt:lpstr>
      <vt:lpstr>MT Extra</vt:lpstr>
      <vt:lpstr>Symbol</vt:lpstr>
      <vt:lpstr>Times New Roman</vt:lpstr>
      <vt:lpstr>Webdings</vt:lpstr>
      <vt:lpstr>Wingdings</vt:lpstr>
      <vt:lpstr>db</vt:lpstr>
      <vt:lpstr>Chapter 22: Parallel and Distributed Query Processing</vt:lpstr>
      <vt:lpstr>Chapter 22: Parallel And Distributed Query Processing</vt:lpstr>
      <vt:lpstr>Parallel Query Processing</vt:lpstr>
      <vt:lpstr>Intraquery Parallelism</vt:lpstr>
      <vt:lpstr>Parallel Processing of Relational Operations</vt:lpstr>
      <vt:lpstr>PowerPoint Presentation</vt:lpstr>
      <vt:lpstr>Range Partitioning</vt:lpstr>
      <vt:lpstr>Range-Partitioning Parallel Sort</vt:lpstr>
      <vt:lpstr>Parallel Sort</vt:lpstr>
      <vt:lpstr>Parallel Sort</vt:lpstr>
      <vt:lpstr>Parallel Sort (Cont.)</vt:lpstr>
      <vt:lpstr>Partitioned Parallel Join</vt:lpstr>
      <vt:lpstr>Partitioned Parallel Join (Cont.)</vt:lpstr>
      <vt:lpstr>Partitioned Parallel Hash-Join</vt:lpstr>
      <vt:lpstr>Fragment-and-Replicate Joins</vt:lpstr>
      <vt:lpstr>Fragment-and-Replicate Join</vt:lpstr>
      <vt:lpstr>Fragment-and-Replicate Join (Cont.)</vt:lpstr>
      <vt:lpstr>Handling Skew</vt:lpstr>
      <vt:lpstr>Other Relational Operations</vt:lpstr>
      <vt:lpstr>Other Relational Operations (Cont.)</vt:lpstr>
      <vt:lpstr>Grouping/Aggregation</vt:lpstr>
      <vt:lpstr>Map and Reduce Operations</vt:lpstr>
      <vt:lpstr>Map and Reduce Operations</vt:lpstr>
      <vt:lpstr>PowerPoint Presentation</vt:lpstr>
      <vt:lpstr>Interoperator Parallelism</vt:lpstr>
      <vt:lpstr>Pipelined Parallelism</vt:lpstr>
      <vt:lpstr>Utility of Pipeline Parallelism </vt:lpstr>
      <vt:lpstr>Independent Parallelism</vt:lpstr>
      <vt:lpstr>Exchange Operator</vt:lpstr>
      <vt:lpstr>Exchange Operator Model</vt:lpstr>
      <vt:lpstr>Parallel Plans Using Exchange Operator</vt:lpstr>
      <vt:lpstr>Parallel Plans</vt:lpstr>
      <vt:lpstr>Parallel Plans (Cont.)</vt:lpstr>
      <vt:lpstr>Fault Tolerance in Query Plans</vt:lpstr>
      <vt:lpstr>Fault Tolerance in Query Plans</vt:lpstr>
      <vt:lpstr>Fault Tolerance in Map-Reduce</vt:lpstr>
      <vt:lpstr>Fault Tolerance in Map Reduce Implementation </vt:lpstr>
      <vt:lpstr>Fault Tolerant Query Execution</vt:lpstr>
      <vt:lpstr>Query Processing in Shared Memory Systems</vt:lpstr>
      <vt:lpstr>Query Processing in Shared Memory Systems</vt:lpstr>
      <vt:lpstr>Query Processing in Shared Memory Systems</vt:lpstr>
      <vt:lpstr>Query Processing in Shared Memory Systems</vt:lpstr>
      <vt:lpstr>PowerPoint Presentation</vt:lpstr>
      <vt:lpstr>Query Optimization For Parallel Execution</vt:lpstr>
      <vt:lpstr>Parallel Query Plan Space</vt:lpstr>
      <vt:lpstr>Cost of Parallel Query Execution</vt:lpstr>
      <vt:lpstr>Cost of Parallel Query Execution (Cont.)</vt:lpstr>
      <vt:lpstr>Choosing Query Plans</vt:lpstr>
      <vt:lpstr>Physical Schema</vt:lpstr>
      <vt:lpstr>PowerPoint Presentation</vt:lpstr>
      <vt:lpstr>Streaming Data</vt:lpstr>
      <vt:lpstr>Logical Routing of Streams</vt:lpstr>
      <vt:lpstr>Parallel Processing of Streaming Data</vt:lpstr>
      <vt:lpstr>Parallel Processing of Streaming Data</vt:lpstr>
      <vt:lpstr>Fault Tolerance</vt:lpstr>
      <vt:lpstr>PowerPoint Presentation</vt:lpstr>
      <vt:lpstr>Data Integration From Multiple Sources</vt:lpstr>
      <vt:lpstr>Data Integration From Multiple Sources</vt:lpstr>
      <vt:lpstr>Data Warehouses and Data Lakes</vt:lpstr>
      <vt:lpstr>Schema and Data Integration</vt:lpstr>
      <vt:lpstr>Unified View of Data</vt:lpstr>
      <vt:lpstr>Unified View of Data (Cont.)</vt:lpstr>
      <vt:lpstr>Query Processing Across Data Sources</vt:lpstr>
      <vt:lpstr>Join Locations and Join Ordering</vt:lpstr>
      <vt:lpstr>Possible Query Processing Strategies</vt:lpstr>
      <vt:lpstr>Semijoin Strategy</vt:lpstr>
      <vt:lpstr>Semijoin Reduction</vt:lpstr>
      <vt:lpstr>Distributed Query Optimization</vt:lpstr>
      <vt:lpstr>Distributed Directory Systems</vt:lpstr>
      <vt:lpstr>PowerPoint Presentation</vt:lpstr>
      <vt:lpstr>Join Strategies that Exploit Parallelism</vt:lpstr>
      <vt:lpstr>Mediator Systems</vt:lpstr>
      <vt:lpstr>PowerPoint Presentation</vt:lpstr>
      <vt:lpstr>Distributed Query Processing</vt:lpstr>
      <vt:lpstr>Query Transformation</vt:lpstr>
      <vt:lpstr>Example Query (Cont.)</vt:lpstr>
      <vt:lpstr>Advantages</vt:lpstr>
      <vt:lpstr>End of Chapter 22</vt:lpstr>
      <vt:lpstr>Cache Coherency Protocol</vt:lpstr>
      <vt:lpstr>Cost of Parallel Evaluation of Operations </vt:lpstr>
    </vt:vector>
  </TitlesOfParts>
  <Company>IITB, Mumbai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17: Parallel Databases</dc:title>
  <dc:creator>S. Sudarshan</dc:creator>
  <cp:lastModifiedBy>Silberschatz, Avi</cp:lastModifiedBy>
  <cp:revision>242</cp:revision>
  <dcterms:created xsi:type="dcterms:W3CDTF">2000-06-26T04:54:53Z</dcterms:created>
  <dcterms:modified xsi:type="dcterms:W3CDTF">2019-07-03T06:14:48Z</dcterms:modified>
</cp:coreProperties>
</file>