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2"/>
  </p:notesMasterIdLst>
  <p:handoutMasterIdLst>
    <p:handoutMasterId r:id="rId83"/>
  </p:handoutMasterIdLst>
  <p:sldIdLst>
    <p:sldId id="336" r:id="rId2"/>
    <p:sldId id="337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91" r:id="rId19"/>
    <p:sldId id="354" r:id="rId20"/>
    <p:sldId id="355" r:id="rId21"/>
    <p:sldId id="356" r:id="rId22"/>
    <p:sldId id="357" r:id="rId23"/>
    <p:sldId id="392" r:id="rId24"/>
    <p:sldId id="359" r:id="rId25"/>
    <p:sldId id="360" r:id="rId26"/>
    <p:sldId id="361" r:id="rId27"/>
    <p:sldId id="362" r:id="rId28"/>
    <p:sldId id="363" r:id="rId29"/>
    <p:sldId id="393" r:id="rId30"/>
    <p:sldId id="405" r:id="rId31"/>
    <p:sldId id="366" r:id="rId32"/>
    <p:sldId id="367" r:id="rId33"/>
    <p:sldId id="368" r:id="rId34"/>
    <p:sldId id="395" r:id="rId35"/>
    <p:sldId id="396" r:id="rId36"/>
    <p:sldId id="397" r:id="rId37"/>
    <p:sldId id="372" r:id="rId38"/>
    <p:sldId id="399" r:id="rId39"/>
    <p:sldId id="400" r:id="rId40"/>
    <p:sldId id="375" r:id="rId41"/>
    <p:sldId id="401" r:id="rId42"/>
    <p:sldId id="377" r:id="rId43"/>
    <p:sldId id="378" r:id="rId44"/>
    <p:sldId id="379" r:id="rId45"/>
    <p:sldId id="402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403" r:id="rId54"/>
    <p:sldId id="389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5" r:id="rId67"/>
    <p:sldId id="456" r:id="rId68"/>
    <p:sldId id="457" r:id="rId69"/>
    <p:sldId id="458" r:id="rId70"/>
    <p:sldId id="459" r:id="rId71"/>
    <p:sldId id="460" r:id="rId72"/>
    <p:sldId id="461" r:id="rId73"/>
    <p:sldId id="462" r:id="rId74"/>
    <p:sldId id="463" r:id="rId75"/>
    <p:sldId id="464" r:id="rId76"/>
    <p:sldId id="465" r:id="rId77"/>
    <p:sldId id="466" r:id="rId78"/>
    <p:sldId id="467" r:id="rId79"/>
    <p:sldId id="468" r:id="rId80"/>
    <p:sldId id="469" r:id="rId81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9111" autoAdjust="0"/>
  </p:normalViewPr>
  <p:slideViewPr>
    <p:cSldViewPr snapToGrid="0">
      <p:cViewPr>
        <p:scale>
          <a:sx n="93" d="100"/>
          <a:sy n="93" d="100"/>
        </p:scale>
        <p:origin x="-1194" y="-7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xmlns="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xmlns="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xmlns="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xmlns="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494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xmlns="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xmlns="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xmlns="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xmlns="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xmlns="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483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384C445-B1F5-490F-A9C4-D80A2FD6420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3EA5081-7C3B-4331-8DF4-4701702254E9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BAD4660-C1BD-43D6-AED2-2CDB1E45F07D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77F9C97-08D5-47D4-A865-ADACA29B1AA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1BA436F-0A43-4014-B8D3-1B023E7936DE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5ABEB0D-E689-4772-BE6A-4FA7DBC8FEE3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5A182C-C5A4-4D0D-A6BE-A4D6F4732074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12ABCD7-1D35-4F42-9F48-1FA3A1BF75A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5239BC-08AC-4171-BC29-B11CED1C00D8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1350AA7-056F-4860-8F4F-423CF851BA6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6EA8CD4-BE8A-459D-9D31-26FCFAB06D2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7040340-971D-4A83-83E8-822FA67F93DB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0D3EC4A-6F15-43AE-AA3C-5A809172836D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A0A2931-304C-4865-B2DC-2F6371DEAF73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60626-6ED4-4019-A597-4C6DFE264C50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7B0BBF-B3C9-440E-B986-950E14E24760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283D157-7C62-425E-BB0E-CE8BAE867B64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4AC97B1-25CD-474B-98A6-5180BA18AE28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AFD31E9-BE10-4267-BC2D-73ADA680375F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04CF4B-324E-46D0-BA47-9EB6AD9CA672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0967849-B9F5-4791-B1A9-03C13B822321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CD168A-2AB0-40BE-8A28-C8934AB24B59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667AE9D-16D3-4C16-919A-75B127D37AD1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6F0339C-7A5B-4860-8D42-52F584D09780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516BC0A-7AF6-411D-BE71-BCBBBCBA9517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C6C070-221F-4423-9214-3514A79EC7A3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53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AAEAC40-D26E-4DE7-A131-BE43F6F065EA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xmlns="" id="{C5C2D2E6-F3AE-4706-AA7C-A27CB5881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xmlns="" id="{63E3BA3E-1163-4871-A1C5-DDC284DA4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xmlns="" id="{11377A80-0AAD-447B-BE0B-51EE48D2E4B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88492A6-4F00-4007-87E0-225E8D3BDEF7}" type="slidenum">
              <a:rPr lang="en-US" altLang="en-US" sz="1200"/>
              <a:pPr algn="r"/>
              <a:t>56</a:t>
            </a:fld>
            <a:endParaRPr lang="en-US" altLang="en-US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xmlns="" id="{1A8A5EF8-1EA2-40F7-ACE3-511711E5DA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xmlns="" id="{52C85F7F-263F-4BCA-A748-E7BF53C31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xmlns="" id="{63C515C3-4144-46F2-9488-0C2F9C995A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xmlns="" id="{2CDE7844-086F-44A6-BD23-B7F220B0A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xmlns="" id="{1B3BA81C-442A-4230-A20A-E595EBE42E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xmlns="" id="{648B2855-8CA5-440D-9408-4CE865C84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412AD63-2C6B-42F7-8B81-9C7AD796E0BB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xmlns="" id="{9AE2622C-3725-441E-83A6-02F180C38E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4195425E-B128-4221-8204-CB4CCCA7DF75}" type="slidenum">
              <a:rPr lang="en-US" altLang="en-US" sz="1200"/>
              <a:pPr algn="r"/>
              <a:t>59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xmlns="" id="{2690451F-D741-432D-92E9-516ABF987B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xmlns="" id="{BE2C4D40-217F-4CE6-B4E8-F1DA3F8333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xmlns="" id="{D0EAB560-37BF-4BCA-B8B2-3F91FFA8DC7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59A4489F-5EFD-4D7E-AF6C-64604DC04144}" type="slidenum">
              <a:rPr lang="en-US" altLang="en-US" sz="1200"/>
              <a:pPr algn="r"/>
              <a:t>60</a:t>
            </a:fld>
            <a:endParaRPr lang="en-US" altLang="en-US" sz="1200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xmlns="" id="{64BF505B-7173-4754-A528-D8FA43F0A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xmlns="" id="{22B67DF2-5D25-46F8-ACC9-D9394CC34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xmlns="" id="{B1916905-3F23-48B5-B6F3-A8A48ED274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1AACACD-8B6D-4E06-8D1A-2038FD192ACE}" type="slidenum">
              <a:rPr lang="en-US" altLang="en-US" sz="1200"/>
              <a:pPr algn="r"/>
              <a:t>61</a:t>
            </a:fld>
            <a:endParaRPr lang="en-US" altLang="en-US" sz="1200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xmlns="" id="{C32371CE-4867-4407-B3A6-51B53F3120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xmlns="" id="{8B4DCB98-CC70-4854-9597-C4D5A37DAB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xmlns="" id="{A7615A99-8D1A-4BC1-9629-12BC9DF9EE6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7748E501-D662-4A27-9C06-945CF1E5CC34}" type="slidenum">
              <a:rPr lang="en-US" altLang="en-US" sz="1200"/>
              <a:pPr algn="r"/>
              <a:t>62</a:t>
            </a:fld>
            <a:endParaRPr lang="en-US" altLang="en-US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xmlns="" id="{661E8095-6D2C-41A8-B271-9AB1D651D8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xmlns="" id="{86D5D4DC-B829-48BF-B1AC-E75D18F98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xmlns="" id="{841B4EAA-8DEC-4091-900B-F533CB361E9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0EEDD03-8CC7-4993-B1DC-9F7BF290D871}" type="slidenum">
              <a:rPr lang="en-US" altLang="en-US" sz="1200"/>
              <a:pPr algn="r"/>
              <a:t>63</a:t>
            </a:fld>
            <a:endParaRPr lang="en-US" altLang="en-US" sz="1200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xmlns="" id="{A8809479-F953-4055-B86B-B7BBDED367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xmlns="" id="{6946F2EA-0356-44B0-A850-64B9E53683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xmlns="" id="{7A787AF7-66B7-4972-B7D6-364DAE18B2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xmlns="" id="{20F94DD8-2809-4B5A-B4AF-08400FB9E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xmlns="" id="{5AB8FDEF-5BD6-4003-AB54-905620D33D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C5CFC35-B157-4AC7-8AB7-E1A48B0EE199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xmlns="" id="{54499535-6F71-45E0-8F21-448C498DFF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xmlns="" id="{B18A5756-94E4-49C3-ABAF-2FB7113ADD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xmlns="" id="{375DABD8-6F94-4383-A073-09A69F57DC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86D0486-2383-464C-8F37-EE396CDFE6B7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xmlns="" id="{C61A5E75-BCB2-4DC1-A7EA-5EA6F3ECED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xmlns="" id="{A51625C8-428E-42A3-A2E9-C899D2160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xmlns="" id="{148FBFC0-4311-421C-BC03-F76D62307A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F7C2E8-7F0D-4256-96FD-C289296D7A78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xmlns="" id="{A3C93AC7-CA99-43E4-AE8F-91CDBA14C7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xmlns="" id="{4F316149-E36D-4BAF-878D-B38887B1C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xmlns="" id="{23DF8502-8D0D-46C4-9475-8D9E378F0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34B156-CC36-4057-9BA9-DAFF2ADAEBE0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xmlns="" id="{E2B9470B-BE2B-461E-A82C-20E238B200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xmlns="" id="{559F1B65-B0E5-4571-87D7-11F1FDB4B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5C2FE0B-747E-4E51-8338-9337A712521F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xmlns="" id="{BE32ABD2-DC6C-45D8-AA16-9196C793C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37232A8-64F6-48E8-B73B-ADCEE6F9D8FE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xmlns="" id="{7C8F1F65-53E9-43E5-BAF2-60CCDAB0E7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xmlns="" id="{DD84AF79-177F-440D-9CAF-AFA9FE699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xmlns="" id="{D9C600FC-25C5-48DB-8B59-D3FD018166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B6EED90-ACF9-422B-915D-7246E309F195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xmlns="" id="{7B42EEEC-3A31-4BA6-84C5-4846D1EFEF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xmlns="" id="{3AE2EDAE-02D8-4130-8B73-45B3F8FD3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xmlns="" id="{90996C1E-24C8-48FC-AD5C-6409A79720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04FD1F-96DF-4300-AD07-17DC7A99019F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xmlns="" id="{0D4EFE85-7A1F-44AD-87B2-A81E9D28AE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725CC705-0DD6-40FF-AFF2-3ACD9964A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xmlns="" id="{9320E0F5-85BB-4833-9F4A-BED9244457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E5F7E46-45D8-462F-926B-991372CA2A56}" type="slidenum">
              <a:rPr lang="en-US" altLang="en-US" sz="1200"/>
              <a:pPr algn="r"/>
              <a:t>72</a:t>
            </a:fld>
            <a:endParaRPr lang="en-US" altLang="en-US" sz="1200"/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xmlns="" id="{2C44E2E1-DF2F-4706-82AD-0E21CD7E1E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xmlns="" id="{EDE43156-BBCC-4F31-87CB-3AA3FF6DD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xmlns="" id="{ED84FF49-0D5A-496D-A872-9090CABCA7E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C897B525-AB85-4C24-B44B-743940307121}" type="slidenum">
              <a:rPr lang="en-US" altLang="en-US" sz="1200"/>
              <a:pPr algn="r"/>
              <a:t>73</a:t>
            </a:fld>
            <a:endParaRPr lang="en-US" altLang="en-US" sz="12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xmlns="" id="{709D3E4E-1403-42C1-BB81-F296EF3ED6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xmlns="" id="{13FB87FF-8B87-4E2E-BF8A-09229A330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xmlns="" id="{BBBD082B-4275-4186-88A3-9A2849F9C72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E5CB8196-3869-44DC-99DF-42C11768853F}" type="slidenum">
              <a:rPr lang="en-US" altLang="en-US" sz="1200"/>
              <a:pPr algn="r"/>
              <a:t>74</a:t>
            </a:fld>
            <a:endParaRPr lang="en-US" altLang="en-US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xmlns="" id="{3AD9FA62-AE53-462E-BF52-7F816F7A7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xmlns="" id="{06C6DCDE-01DA-4A7F-9654-905CDEA95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xmlns="" id="{65D0C9B7-D4F0-46CD-8304-A48F6FC9BB6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D7A2C95-D4B0-4DED-AF83-59C697A357B3}" type="slidenum">
              <a:rPr lang="en-US" altLang="en-US" sz="1200"/>
              <a:pPr algn="r"/>
              <a:t>75</a:t>
            </a:fld>
            <a:endParaRPr lang="en-US" altLang="en-US" sz="12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xmlns="" id="{4E6C2557-692A-4C26-A999-D6F44D9B39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xmlns="" id="{9692E777-5FF9-4FC8-938B-860A4F28B4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xmlns="" id="{6A0DAA6D-A998-4B94-B4AD-D86A087D25B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31" tIns="46516" rIns="93031" bIns="46516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8AF534BB-9825-443C-99B7-76466BEA7223}" type="slidenum">
              <a:rPr lang="en-US" altLang="en-US" sz="1200"/>
              <a:pPr algn="r"/>
              <a:t>76</a:t>
            </a:fld>
            <a:endParaRPr lang="en-US" altLang="en-US" sz="1200"/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xmlns="" id="{CC2A6F4A-DF2E-490A-9981-B3021240E1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xmlns="" id="{7B6FF9CF-A9E8-4643-83F1-801B59FDF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xmlns="" id="{4608B392-B382-433A-80AE-EF6C47D6FB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4131894-5A1D-4527-A683-DA1180A7E7AC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xmlns="" id="{0BCE5266-A70B-4241-828C-87B74029F7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xmlns="" id="{B45E3F25-5650-42C8-A467-2DB8C4550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xmlns="" id="{C6E3A8DF-30D3-4E0C-BA58-0E4953DB1D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D43E662-CB9A-4C3E-A77F-E9C3019374AD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xmlns="" id="{954061BF-0A24-4D43-93C1-6A9798772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xmlns="" id="{17AEAA54-50CE-4B35-8824-D0407D87A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EF74B7E-6D78-40C0-B480-B2E1F05096CD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>
            <a:extLst>
              <a:ext uri="{FF2B5EF4-FFF2-40B4-BE49-F238E27FC236}">
                <a16:creationId xmlns:a16="http://schemas.microsoft.com/office/drawing/2014/main" xmlns="" id="{2825F836-76EB-4933-8C54-38841E319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D3F978-FDE2-4BBF-A170-9F7AEE734DA4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xmlns="" id="{FEDFD892-41AE-4A6D-B8DF-214B1D3EA6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ln/>
        </p:spPr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xmlns="" id="{2B426679-9F43-40C9-96D1-BCB41FC4C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xmlns="" id="{1D77FF02-3555-47C0-A739-7773DB249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9950C1B-400B-4121-9FED-A7A42814D2A9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xmlns="" id="{DF4FB788-3F7E-4D41-B04A-400256640C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xmlns="" id="{AA17D98E-B593-469A-9179-1066E959B5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6412B2-536C-4355-9676-2D56984C8D0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B2570B-4ECC-42D2-A915-3497ECD86CCC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xmlns="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xmlns="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5.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xmlns="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Chapter 5: Advanced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SUBSECTIONS      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Connecting to the Database</a:t>
            </a:r>
          </a:p>
          <a:p>
            <a:r>
              <a:rPr lang="en-US" altLang="en-US" dirty="0"/>
              <a:t>Shipping SQL Statements to the Database System</a:t>
            </a:r>
          </a:p>
          <a:p>
            <a:r>
              <a:rPr lang="en-US" altLang="en-US" dirty="0"/>
              <a:t>Exceptions and Resource Management</a:t>
            </a:r>
          </a:p>
          <a:p>
            <a:r>
              <a:rPr lang="en-US" altLang="en-US" dirty="0"/>
              <a:t>Retrieving the Result of a Query</a:t>
            </a:r>
          </a:p>
          <a:p>
            <a:r>
              <a:rPr lang="en-US" altLang="en-US" dirty="0"/>
              <a:t>Prepared Statements</a:t>
            </a:r>
          </a:p>
          <a:p>
            <a:r>
              <a:rPr lang="en-US" altLang="en-US" dirty="0"/>
              <a:t>Callable Statements</a:t>
            </a:r>
          </a:p>
          <a:p>
            <a:r>
              <a:rPr lang="en-US" altLang="en-US" dirty="0"/>
              <a:t>Metadata Features</a:t>
            </a:r>
          </a:p>
          <a:p>
            <a:r>
              <a:rPr lang="en-US" altLang="en-US" dirty="0"/>
              <a:t>Other Features</a:t>
            </a:r>
          </a:p>
          <a:p>
            <a:r>
              <a:rPr lang="en-US" altLang="en-US" dirty="0"/>
              <a:t>Database Access from Python</a:t>
            </a:r>
          </a:p>
          <a:p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Details      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r>
              <a:rPr lang="en-US" altLang="en-US" dirty="0"/>
              <a:t>Getting result fields:</a:t>
            </a:r>
          </a:p>
          <a:p>
            <a:pPr lvl="1"/>
            <a:r>
              <a:rPr lang="en-US" altLang="en-US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 and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rs.getString</a:t>
            </a:r>
            <a:r>
              <a:rPr lang="en-US" altLang="ja-JP" b="1" dirty="0">
                <a:ea typeface="ＭＳ Ｐゴシック" panose="020B0600070205080204" pitchFamily="34" charset="-128"/>
              </a:rPr>
              <a:t>(1) equivalent if </a:t>
            </a:r>
            <a:r>
              <a:rPr lang="en-US" altLang="ja-JP" b="1" dirty="0" err="1">
                <a:ea typeface="ＭＳ Ｐゴシック" panose="020B0600070205080204" pitchFamily="34" charset="-128"/>
              </a:rPr>
              <a:t>dept_name</a:t>
            </a:r>
            <a:r>
              <a:rPr lang="en-US" altLang="ja-JP" b="1" dirty="0">
                <a:ea typeface="ＭＳ Ｐゴシック" panose="020B0600070205080204" pitchFamily="34" charset="-128"/>
              </a:rPr>
              <a:t> is the first argument of select result.</a:t>
            </a:r>
          </a:p>
          <a:p>
            <a:r>
              <a:rPr lang="en-US" altLang="en-US" dirty="0"/>
              <a:t>Dealing with Null values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b="1" dirty="0">
                <a:ea typeface="ＭＳ Ｐゴシック" panose="020B0600070205080204" pitchFamily="34" charset="-128"/>
              </a:rPr>
              <a:t> a =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rs.getInt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a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b="1" dirty="0">
                <a:ea typeface="ＭＳ Ｐゴシック" panose="020B0600070205080204" pitchFamily="34" charset="-128"/>
              </a:rPr>
              <a:t>if (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rs.wasNull</a:t>
            </a:r>
            <a:r>
              <a:rPr lang="en-US" altLang="en-US" b="1" dirty="0">
                <a:ea typeface="ＭＳ Ｐゴシック" panose="020B0600070205080204" pitchFamily="34" charset="-128"/>
              </a:rPr>
              <a:t>())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Systems.out.println</a:t>
            </a:r>
            <a:r>
              <a:rPr lang="en-US" altLang="en-US" b="1" dirty="0">
                <a:ea typeface="ＭＳ Ｐゴシック" panose="020B0600070205080204" pitchFamily="34" charset="-128"/>
              </a:rPr>
              <a:t>(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b="1" dirty="0">
                <a:ea typeface="ＭＳ Ｐゴシック" panose="020B0600070205080204" pitchFamily="34" charset="-128"/>
              </a:rPr>
              <a:t>Got null value</a:t>
            </a:r>
            <a:r>
              <a:rPr lang="ja-JP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b="1" dirty="0">
                <a:ea typeface="ＭＳ Ｐゴシック" panose="020B0600070205080204" pitchFamily="34" charset="-128"/>
              </a:rPr>
              <a:t>);</a:t>
            </a: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Prepared Statement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PreparedStatement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conn.prepareStatement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"insert into instructor values(?,?,?,?)");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"88877");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(2, "Perry");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(3, "Finance");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pStmt.setInt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(4, 125000);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pStmt.setString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(1, "88878");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pStmt.executeUpdate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altLang="en-US" dirty="0"/>
              <a:t>WARNING: always use prepared statements when taking an input from the user and adding it to a query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NEVER create a query by concatenating strings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"insert into instructor values(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' " + ID + " ', ' " + name + " ', " + " ' + dept name + " ', " ' </a:t>
            </a:r>
            <a:r>
              <a:rPr lang="en-US" altLang="ja-JP" dirty="0" smtClean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salary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+ </a:t>
            </a:r>
            <a:r>
              <a:rPr lang="en-US" altLang="ja-JP" dirty="0"/>
              <a:t>'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)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endParaRPr lang="en-US" altLang="ja-JP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lvl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What if name is 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“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D'Souza</a:t>
            </a:r>
            <a:r>
              <a:rPr lang="ja-JP" altLang="en-US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?</a:t>
            </a:r>
          </a:p>
          <a:p>
            <a:pPr lvl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SQL Injection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Suppose query is constructed using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 + name + "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Suppose the user, instead of entering a name, enters: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then the resulting statement becomes: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 + "X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Y" + "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"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which is: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select * from instructor where name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or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 = 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Y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User could have even used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X</a:t>
            </a:r>
            <a:r>
              <a:rPr lang="en-US" altLang="ja-JP" dirty="0">
                <a:latin typeface="Arial" panose="020B0604020202020204" pitchFamily="34" charset="0"/>
                <a:ea typeface="ＭＳ Ｐゴシック" panose="020B0600070205080204" pitchFamily="34" charset="-128"/>
              </a:rPr>
              <a:t>'</a:t>
            </a:r>
            <a:r>
              <a:rPr lang="en-US" altLang="ja-JP" dirty="0">
                <a:ea typeface="ＭＳ Ｐゴシック" panose="020B0600070205080204" pitchFamily="34" charset="-128"/>
              </a:rPr>
              <a:t>; update instructor set salary = salary + 10000; --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Prepared </a:t>
            </a:r>
            <a:r>
              <a:rPr lang="en-US" altLang="en-US" dirty="0" err="1"/>
              <a:t>stament</a:t>
            </a:r>
            <a:r>
              <a:rPr lang="en-US" altLang="en-US" dirty="0"/>
              <a:t> internally uses:</a:t>
            </a:r>
            <a:br>
              <a:rPr lang="en-US" altLang="en-US" dirty="0"/>
            </a:br>
            <a:r>
              <a:rPr lang="en-US" altLang="en-US" dirty="0"/>
              <a:t>"select * from instructor where name = 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X\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or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 = \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r>
              <a:rPr lang="en-US" altLang="ja-JP" dirty="0"/>
              <a:t>Y</a:t>
            </a:r>
            <a:r>
              <a:rPr lang="en-US" altLang="ja-JP" dirty="0">
                <a:latin typeface="Arial" panose="020B0604020202020204" pitchFamily="34" charset="0"/>
              </a:rPr>
              <a:t>'</a:t>
            </a:r>
            <a:endParaRPr lang="en-US" altLang="ja-JP" dirty="0"/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Always use prepared statements, with user inputs as parameters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Features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ResultSet metadata</a:t>
            </a:r>
          </a:p>
          <a:p>
            <a:r>
              <a:rPr lang="en-US" altLang="en-US"/>
              <a:t>E.g.after executing query to get a ResultSet rs: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ResultSetMetaData rsmd = rs.getMetaData();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for(int i = 1; i &lt;= rsmd.getColumnCount(); i++) {</a:t>
            </a:r>
          </a:p>
          <a:p>
            <a:pPr lvl="1">
              <a:buFont typeface="Monotype Sorts" charset="2"/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           System.out.println(rsmd.getColumnName(i));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                  System.out.println(rsmd.getColumnTypeName(i));</a:t>
            </a:r>
          </a:p>
          <a:p>
            <a:pPr>
              <a:buFont typeface="Monotype Sorts" charset="2"/>
              <a:buNone/>
            </a:pPr>
            <a:r>
              <a:rPr lang="en-US" altLang="en-US"/>
              <a:t>	       }</a:t>
            </a:r>
          </a:p>
          <a:p>
            <a:r>
              <a:rPr lang="en-US" altLang="en-US"/>
              <a:t>How is this useful?</a:t>
            </a:r>
          </a:p>
          <a:p>
            <a:pPr>
              <a:buFont typeface="Monotype Sorts" charset="2"/>
              <a:buNone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Database metadata</a:t>
            </a:r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getColumns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Column-Pattern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column;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COLUMN_NAME, TYPE_NAME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dbmd.getColumns</a:t>
            </a:r>
            <a:r>
              <a:rPr lang="en-US" altLang="en-US" dirty="0"/>
              <a:t>(null, "</a:t>
            </a:r>
            <a:r>
              <a:rPr lang="en-US" altLang="en-US" dirty="0" err="1"/>
              <a:t>univdb</a:t>
            </a:r>
            <a:r>
              <a:rPr lang="en-US" altLang="en-US" dirty="0"/>
              <a:t>", "department", "%");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("COLUMN_NAME"),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("TYPE_NAME");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}</a:t>
            </a:r>
          </a:p>
          <a:p>
            <a:r>
              <a:rPr lang="en-US" altLang="en-US" dirty="0"/>
              <a:t>And where is this useful?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Metadata (Cont)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8077200" cy="4903787"/>
          </a:xfrm>
        </p:spPr>
        <p:txBody>
          <a:bodyPr/>
          <a:lstStyle/>
          <a:p>
            <a:r>
              <a:rPr lang="en-US" altLang="en-US" dirty="0"/>
              <a:t>Database metadata</a:t>
            </a:r>
          </a:p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dbmd</a:t>
            </a:r>
            <a:r>
              <a:rPr lang="en-US" altLang="en-US" dirty="0"/>
              <a:t> = </a:t>
            </a:r>
            <a:r>
              <a:rPr lang="en-US" altLang="en-US" dirty="0" err="1"/>
              <a:t>conn.getMetaData</a:t>
            </a:r>
            <a:r>
              <a:rPr lang="en-US" altLang="en-US" dirty="0"/>
              <a:t>();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002060"/>
                </a:solidFill>
              </a:rPr>
              <a:t>// Arguments to </a:t>
            </a:r>
            <a:r>
              <a:rPr lang="en-US" altLang="en-US" dirty="0" err="1">
                <a:solidFill>
                  <a:srgbClr val="002060"/>
                </a:solidFill>
              </a:rPr>
              <a:t>getTables</a:t>
            </a:r>
            <a:r>
              <a:rPr lang="en-US" altLang="en-US" dirty="0">
                <a:solidFill>
                  <a:srgbClr val="002060"/>
                </a:solidFill>
              </a:rPr>
              <a:t>: Catalog, Schema-pattern, Table-pattern,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and Table-Type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Returns: One row for each table; row has a number of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such as TABLE_NAME, TABLE_CAT, TABLE_TYPE, ..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null indicates all Catalogs/Schemas.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“%” has the same meaning as SQL </a:t>
            </a:r>
            <a:r>
              <a:rPr lang="en-US" altLang="en-US" b="1" dirty="0">
                <a:solidFill>
                  <a:srgbClr val="002060"/>
                </a:solidFill>
              </a:rPr>
              <a:t>like</a:t>
            </a:r>
            <a:r>
              <a:rPr lang="en-US" altLang="en-US" dirty="0">
                <a:solidFill>
                  <a:srgbClr val="002060"/>
                </a:solidFill>
              </a:rPr>
              <a:t> clause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last attribute is an array of types of tables to return. 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  TABLE means only regular tables</a:t>
            </a:r>
          </a:p>
          <a:p>
            <a:pPr>
              <a:buFont typeface="Monotype Sorts" charset="2"/>
              <a:buNone/>
            </a:pPr>
            <a:r>
              <a:rPr lang="en-US" altLang="en-US" dirty="0">
                <a:solidFill>
                  <a:srgbClr val="0000FF"/>
                </a:solidFill>
              </a:rPr>
              <a:t>     </a:t>
            </a: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dbmd.getTables</a:t>
            </a:r>
            <a:r>
              <a:rPr lang="en-US" altLang="en-US" dirty="0"/>
              <a:t> (“”, "", “%", new String[] {“TABLES”});</a:t>
            </a:r>
            <a:endParaRPr lang="en-US" altLang="en-US" dirty="0">
              <a:solidFill>
                <a:srgbClr val="0000FF"/>
              </a:solidFill>
            </a:endParaRPr>
          </a:p>
          <a:p>
            <a:pPr>
              <a:buFont typeface="Monotype Sorts" charset="2"/>
              <a:buNone/>
            </a:pPr>
            <a:r>
              <a:rPr lang="en-US" altLang="en-US" dirty="0"/>
              <a:t>	while( </a:t>
            </a:r>
            <a:r>
              <a:rPr lang="en-US" altLang="en-US" dirty="0" err="1"/>
              <a:t>rs.next</a:t>
            </a:r>
            <a:r>
              <a:rPr lang="en-US" altLang="en-US" dirty="0"/>
              <a:t>()) {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(“TABLE_NAME“));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}</a:t>
            </a:r>
          </a:p>
          <a:p>
            <a:r>
              <a:rPr lang="en-US" altLang="en-US" dirty="0"/>
              <a:t>And where is this useful?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Finding Primary Keys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DatabaseMetaData</a:t>
            </a:r>
            <a:r>
              <a:rPr lang="en-US" altLang="en-US" dirty="0"/>
              <a:t> </a:t>
            </a:r>
            <a:r>
              <a:rPr lang="en-US" altLang="en-US" dirty="0" err="1"/>
              <a:t>dmd</a:t>
            </a:r>
            <a:r>
              <a:rPr lang="en-US" altLang="en-US" dirty="0"/>
              <a:t> = </a:t>
            </a:r>
            <a:r>
              <a:rPr lang="en-US" altLang="en-US" dirty="0" err="1"/>
              <a:t>connection.getMetaData</a:t>
            </a:r>
            <a:r>
              <a:rPr lang="en-US" altLang="en-US" dirty="0"/>
              <a:t>();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// Arguments below are:  Catalog, Schema, and Table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The value “”  for Catalog/Schema indicates current catalog/schema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//  The value null indicates all catalogs/schemas</a:t>
            </a:r>
            <a:r>
              <a:rPr lang="en-US" altLang="en-US" dirty="0">
                <a:solidFill>
                  <a:srgbClr val="0000FF"/>
                </a:solidFill>
              </a:rPr>
              <a:t/>
            </a:r>
            <a:br>
              <a:rPr lang="en-US" altLang="en-US" dirty="0">
                <a:solidFill>
                  <a:srgbClr val="0000FF"/>
                </a:solidFill>
              </a:rPr>
            </a:br>
            <a:r>
              <a:rPr lang="en-US" altLang="en-US" dirty="0" err="1"/>
              <a:t>ResultSet</a:t>
            </a:r>
            <a:r>
              <a:rPr lang="en-US" altLang="en-US" dirty="0"/>
              <a:t> </a:t>
            </a:r>
            <a:r>
              <a:rPr lang="en-US" altLang="en-US" dirty="0" err="1"/>
              <a:t>rs</a:t>
            </a:r>
            <a:r>
              <a:rPr lang="en-US" altLang="en-US" dirty="0"/>
              <a:t> = </a:t>
            </a:r>
            <a:r>
              <a:rPr lang="en-US" altLang="en-US" dirty="0" err="1"/>
              <a:t>dmd.getPrimaryKeys</a:t>
            </a:r>
            <a:r>
              <a:rPr lang="en-US" altLang="en-US" dirty="0"/>
              <a:t>(“”, “”, </a:t>
            </a:r>
            <a:r>
              <a:rPr lang="en-US" altLang="en-US" dirty="0" err="1"/>
              <a:t>tableName</a:t>
            </a:r>
            <a:r>
              <a:rPr lang="en-US" altLang="en-US" dirty="0"/>
              <a:t>);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while(</a:t>
            </a:r>
            <a:r>
              <a:rPr lang="en-US" altLang="en-US" dirty="0" err="1"/>
              <a:t>rs.next</a:t>
            </a:r>
            <a:r>
              <a:rPr lang="en-US" altLang="en-US" dirty="0"/>
              <a:t>()){</a:t>
            </a:r>
            <a:br>
              <a:rPr lang="en-US" altLang="en-US" dirty="0"/>
            </a:br>
            <a:r>
              <a:rPr lang="en-US" altLang="en-US" dirty="0">
                <a:solidFill>
                  <a:srgbClr val="002060"/>
                </a:solidFill>
              </a:rPr>
              <a:t>    // KEY_SEQ indicates the position of the attribute in 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the primary key, which is required if a primary key has multiple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// attributes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/>
              <a:t>    </a:t>
            </a:r>
            <a:r>
              <a:rPr lang="en-US" altLang="en-US" dirty="0" err="1"/>
              <a:t>System.out.println</a:t>
            </a:r>
            <a:r>
              <a:rPr lang="en-US" altLang="en-US" dirty="0"/>
              <a:t>(</a:t>
            </a:r>
            <a:r>
              <a:rPr lang="en-US" altLang="en-US" dirty="0" err="1"/>
              <a:t>rs.getString</a:t>
            </a:r>
            <a:r>
              <a:rPr lang="en-US" altLang="en-US" dirty="0"/>
              <a:t>(“KEY_SEQ”),  </a:t>
            </a:r>
            <a:br>
              <a:rPr lang="en-US" altLang="en-US" dirty="0"/>
            </a:br>
            <a:r>
              <a:rPr lang="en-US" altLang="en-US" dirty="0"/>
              <a:t>                                       </a:t>
            </a:r>
            <a:r>
              <a:rPr lang="en-US" altLang="en-US" dirty="0" err="1"/>
              <a:t>rs.getString</a:t>
            </a:r>
            <a:r>
              <a:rPr lang="en-US" altLang="en-US" dirty="0"/>
              <a:t>("COLUMN_NAME");</a:t>
            </a:r>
            <a:br>
              <a:rPr lang="en-US" altLang="en-US" dirty="0"/>
            </a:br>
            <a:r>
              <a:rPr lang="en-US" altLang="en-US" dirty="0"/>
              <a:t>}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Control in JDBC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169"/>
            <a:ext cx="7514516" cy="4983163"/>
          </a:xfrm>
        </p:spPr>
        <p:txBody>
          <a:bodyPr/>
          <a:lstStyle/>
          <a:p>
            <a:r>
              <a:rPr lang="en-US" altLang="en-US" dirty="0"/>
              <a:t>By default, each SQL statement is treated as a separate transaction that is committed automatically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bad idea for transactions with multiple updates</a:t>
            </a:r>
          </a:p>
          <a:p>
            <a:r>
              <a:rPr lang="en-US" altLang="en-US" dirty="0"/>
              <a:t>Can turn off automatic commit on a connection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conn.setAutoCommit</a:t>
            </a:r>
            <a:r>
              <a:rPr lang="en-US" altLang="en-US" dirty="0">
                <a:ea typeface="ＭＳ Ｐゴシック" panose="020B0600070205080204" pitchFamily="34" charset="-128"/>
              </a:rPr>
              <a:t>(false);</a:t>
            </a:r>
          </a:p>
          <a:p>
            <a:r>
              <a:rPr lang="en-US" altLang="en-US" dirty="0"/>
              <a:t>Transactions must then be committed or rolled back explicitly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conn.commit</a:t>
            </a:r>
            <a:r>
              <a:rPr lang="en-US" altLang="en-US" dirty="0">
                <a:ea typeface="ＭＳ Ｐゴシック" panose="020B0600070205080204" pitchFamily="34" charset="-128"/>
              </a:rPr>
              <a:t>();     or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conn.rollback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r>
              <a:rPr lang="en-US" altLang="en-US" dirty="0" err="1"/>
              <a:t>conn.setAutoCommit</a:t>
            </a:r>
            <a:r>
              <a:rPr lang="en-US" altLang="en-US" dirty="0"/>
              <a:t>(true) turns on automatic commit.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JDBC Features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27963" cy="4903787"/>
          </a:xfrm>
        </p:spPr>
        <p:txBody>
          <a:bodyPr/>
          <a:lstStyle/>
          <a:p>
            <a:r>
              <a:rPr lang="en-US" altLang="en-US" dirty="0"/>
              <a:t>Calling functions and procedures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cStmt1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("{? = call some function(?)}");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CallableStatement</a:t>
            </a:r>
            <a:r>
              <a:rPr lang="en-US" altLang="en-US" dirty="0">
                <a:ea typeface="ＭＳ Ｐゴシック" panose="020B0600070205080204" pitchFamily="34" charset="-128"/>
              </a:rPr>
              <a:t> cStmt2 = </a:t>
            </a:r>
            <a:r>
              <a:rPr lang="en-US" altLang="en-US" dirty="0" err="1">
                <a:ea typeface="ＭＳ Ｐゴシック" panose="020B0600070205080204" pitchFamily="34" charset="-128"/>
              </a:rPr>
              <a:t>conn.prepareCall</a:t>
            </a:r>
            <a:r>
              <a:rPr lang="en-US" altLang="en-US" dirty="0">
                <a:ea typeface="ＭＳ Ｐゴシック" panose="020B0600070205080204" pitchFamily="34" charset="-128"/>
              </a:rPr>
              <a:t>("{call some procedure(?,?)}");</a:t>
            </a:r>
          </a:p>
          <a:p>
            <a:r>
              <a:rPr lang="en-US" altLang="en-US" dirty="0"/>
              <a:t>Handling large object types</a:t>
            </a:r>
          </a:p>
          <a:p>
            <a:pPr lvl="1"/>
            <a:r>
              <a:rPr lang="en-US" altLang="en-US" dirty="0" err="1">
                <a:ea typeface="ＭＳ Ｐゴシック" panose="020B0600070205080204" pitchFamily="34" charset="-128"/>
              </a:rPr>
              <a:t>getBlob</a:t>
            </a:r>
            <a:r>
              <a:rPr lang="en-US" altLang="en-US" dirty="0">
                <a:ea typeface="ＭＳ Ｐゴシック" panose="020B0600070205080204" pitchFamily="34" charset="-128"/>
              </a:rPr>
              <a:t>()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getClob</a:t>
            </a:r>
            <a:r>
              <a:rPr lang="en-US" altLang="en-US" dirty="0">
                <a:ea typeface="ＭＳ Ｐゴシック" panose="020B0600070205080204" pitchFamily="34" charset="-128"/>
              </a:rPr>
              <a:t>() that are similar to the </a:t>
            </a:r>
            <a:r>
              <a:rPr lang="en-US" altLang="en-US" dirty="0" err="1">
                <a:ea typeface="ＭＳ Ｐゴシック" panose="020B0600070205080204" pitchFamily="34" charset="-128"/>
              </a:rPr>
              <a:t>getString</a:t>
            </a:r>
            <a:r>
              <a:rPr lang="en-US" altLang="en-US" dirty="0">
                <a:ea typeface="ＭＳ Ｐゴシック" panose="020B0600070205080204" pitchFamily="34" charset="-128"/>
              </a:rPr>
              <a:t>() method, but return objects of type Blob and </a:t>
            </a:r>
            <a:r>
              <a:rPr lang="en-US" altLang="en-US" dirty="0" err="1">
                <a:ea typeface="ＭＳ Ｐゴシック" panose="020B0600070205080204" pitchFamily="34" charset="-128"/>
              </a:rPr>
              <a:t>Clob</a:t>
            </a:r>
            <a:r>
              <a:rPr lang="en-US" altLang="en-US" dirty="0">
                <a:ea typeface="ＭＳ Ｐゴシック" panose="020B0600070205080204" pitchFamily="34" charset="-128"/>
              </a:rPr>
              <a:t>, respectively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get data from these objects by </a:t>
            </a:r>
            <a:r>
              <a:rPr lang="en-US" altLang="en-US" dirty="0" err="1">
                <a:ea typeface="ＭＳ Ｐゴシック" panose="020B0600070205080204" pitchFamily="34" charset="-128"/>
              </a:rPr>
              <a:t>getBytes</a:t>
            </a:r>
            <a:r>
              <a:rPr lang="en-US" altLang="en-US" dirty="0">
                <a:ea typeface="ＭＳ Ｐゴシック" panose="020B0600070205080204" pitchFamily="34" charset="-128"/>
              </a:rPr>
              <a:t>()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associate an open stream with Java Blob or </a:t>
            </a:r>
            <a:r>
              <a:rPr lang="en-US" altLang="en-US" dirty="0" err="1">
                <a:ea typeface="ＭＳ Ｐゴシック" panose="020B0600070205080204" pitchFamily="34" charset="-128"/>
              </a:rPr>
              <a:t>Clob</a:t>
            </a:r>
            <a:r>
              <a:rPr lang="en-US" altLang="en-US" dirty="0">
                <a:ea typeface="ＭＳ Ｐゴシック" panose="020B0600070205080204" pitchFamily="34" charset="-128"/>
              </a:rPr>
              <a:t> object to update large objects</a:t>
            </a:r>
          </a:p>
          <a:p>
            <a:pPr lvl="2"/>
            <a:r>
              <a:rPr lang="en-US" altLang="en-US" dirty="0" err="1">
                <a:ea typeface="ＭＳ Ｐゴシック" panose="020B0600070205080204" pitchFamily="34" charset="-128"/>
              </a:rPr>
              <a:t>blob.setBlob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parameterIndex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InputStream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inputStream</a:t>
            </a:r>
            <a:r>
              <a:rPr lang="en-US" altLang="en-US" dirty="0">
                <a:ea typeface="ＭＳ Ｐゴシック" panose="020B0600070205080204" pitchFamily="34" charset="-128"/>
              </a:rPr>
              <a:t>).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9351"/>
            <a:ext cx="7205218" cy="3995674"/>
          </a:xfrm>
        </p:spPr>
        <p:txBody>
          <a:bodyPr/>
          <a:lstStyle/>
          <a:p>
            <a:r>
              <a:rPr lang="en-US" altLang="en-US" sz="1700" dirty="0">
                <a:solidFill>
                  <a:srgbClr val="FF0000"/>
                </a:solidFill>
              </a:rPr>
              <a:t>Accessing SQL From a Programming Language</a:t>
            </a:r>
          </a:p>
          <a:p>
            <a:r>
              <a:rPr lang="en-US" altLang="en-US" sz="1700" dirty="0">
                <a:solidFill>
                  <a:srgbClr val="FF0000"/>
                </a:solidFill>
              </a:rPr>
              <a:t>Functions and Procedures</a:t>
            </a:r>
          </a:p>
          <a:p>
            <a:r>
              <a:rPr lang="en-US" altLang="en-US" sz="1700" dirty="0">
                <a:solidFill>
                  <a:srgbClr val="FF0000"/>
                </a:solidFill>
              </a:rPr>
              <a:t>Triggers</a:t>
            </a:r>
          </a:p>
          <a:p>
            <a:r>
              <a:rPr lang="en-US" altLang="en-US" sz="1700" dirty="0"/>
              <a:t>Recursive Queries</a:t>
            </a:r>
          </a:p>
          <a:p>
            <a:r>
              <a:rPr lang="en-US" altLang="en-US" sz="1700" dirty="0"/>
              <a:t>Advanced Aggregation Features</a:t>
            </a:r>
          </a:p>
          <a:p>
            <a:endParaRPr lang="en-US" alt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Resources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Basics Tutorial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https://docs.oracle.com/javase/tutorial/jdbc/index.html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SQLJ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r>
              <a:rPr lang="en-US" altLang="en-US" dirty="0"/>
              <a:t>JDBC is overly dynamic, errors cannot be caught by compiler</a:t>
            </a:r>
          </a:p>
          <a:p>
            <a:r>
              <a:rPr lang="en-US" altLang="en-US" dirty="0"/>
              <a:t>SQLJ: embedded SQL in Java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#</a:t>
            </a:r>
            <a:r>
              <a:rPr lang="en-US" altLang="en-US" dirty="0" err="1">
                <a:ea typeface="ＭＳ Ｐゴシック" panose="020B0600070205080204" pitchFamily="34" charset="-128"/>
              </a:rPr>
              <a:t>sql</a:t>
            </a:r>
            <a:r>
              <a:rPr lang="en-US" altLang="en-US" dirty="0">
                <a:ea typeface="ＭＳ Ｐゴシック" panose="020B0600070205080204" pitchFamily="34" charset="-128"/>
              </a:rPr>
              <a:t> iterator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deptInfoIter</a:t>
            </a:r>
            <a:r>
              <a:rPr lang="en-US" altLang="en-US" dirty="0">
                <a:ea typeface="ＭＳ Ｐゴシック" panose="020B0600070205080204" pitchFamily="34" charset="-128"/>
              </a:rPr>
              <a:t> ( String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</a:t>
            </a:r>
            <a:r>
              <a:rPr lang="en-US" altLang="en-US" dirty="0">
                <a:ea typeface="ＭＳ Ｐゴシック" panose="020B0600070205080204" pitchFamily="34" charset="-128"/>
              </a:rPr>
              <a:t> name, 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deptInfoIter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</a:t>
            </a:r>
            <a:r>
              <a:rPr lang="en-US" altLang="en-US" dirty="0">
                <a:ea typeface="ＭＳ Ｐゴシック" panose="020B0600070205080204" pitchFamily="34" charset="-128"/>
              </a:rPr>
              <a:t> = null;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#</a:t>
            </a:r>
            <a:r>
              <a:rPr lang="en-US" altLang="en-US" dirty="0" err="1">
                <a:ea typeface="ＭＳ Ｐゴシック" panose="020B0600070205080204" pitchFamily="34" charset="-128"/>
              </a:rPr>
              <a:t>sql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</a:t>
            </a:r>
            <a:r>
              <a:rPr lang="en-US" altLang="en-US" dirty="0">
                <a:ea typeface="ＭＳ Ｐゴシック" panose="020B0600070205080204" pitchFamily="34" charset="-128"/>
              </a:rPr>
              <a:t> = { select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dept_name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avg</a:t>
            </a:r>
            <a:r>
              <a:rPr lang="en-US" altLang="en-US" dirty="0">
                <a:ea typeface="ＭＳ Ｐゴシック" panose="020B0600070205080204" pitchFamily="34" charset="-128"/>
              </a:rPr>
              <a:t>(salary) from instructor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	 group by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</a:t>
            </a:r>
            <a:r>
              <a:rPr lang="en-US" altLang="en-US" dirty="0">
                <a:ea typeface="ＭＳ Ｐゴシック" panose="020B0600070205080204" pitchFamily="34" charset="-128"/>
              </a:rPr>
              <a:t> name };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while (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iter.next</a:t>
            </a:r>
            <a:r>
              <a:rPr lang="en-US" altLang="en-US" dirty="0">
                <a:ea typeface="ＭＳ Ｐゴシック" panose="020B0600070205080204" pitchFamily="34" charset="-128"/>
              </a:rPr>
              <a:t>()) {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	   String </a:t>
            </a:r>
            <a:r>
              <a:rPr lang="en-US" altLang="en-US" dirty="0" err="1">
                <a:ea typeface="ＭＳ Ｐゴシック" panose="020B0600070205080204" pitchFamily="34" charset="-128"/>
              </a:rPr>
              <a:t>deptName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iter.dept_name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int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 = 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iter.avgSal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      </a:t>
            </a:r>
            <a:r>
              <a:rPr lang="en-US" altLang="en-US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deptName</a:t>
            </a:r>
            <a:r>
              <a:rPr lang="en-US" altLang="en-US" dirty="0">
                <a:ea typeface="ＭＳ Ｐゴシック" panose="020B0600070205080204" pitchFamily="34" charset="-128"/>
              </a:rPr>
              <a:t> + " " + </a:t>
            </a:r>
            <a:r>
              <a:rPr lang="en-US" altLang="en-US" dirty="0" err="1">
                <a:ea typeface="ＭＳ Ｐゴシック" panose="020B0600070205080204" pitchFamily="34" charset="-128"/>
              </a:rPr>
              <a:t>avgSal</a:t>
            </a:r>
            <a:r>
              <a:rPr lang="en-US" altLang="en-US" dirty="0">
                <a:ea typeface="ＭＳ Ｐゴシック" panose="020B0600070205080204" pitchFamily="34" charset="-128"/>
              </a:rPr>
              <a:t>);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}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</a:rPr>
              <a:t>iter.close</a:t>
            </a:r>
            <a:r>
              <a:rPr lang="en-US" altLang="en-US" dirty="0">
                <a:ea typeface="ＭＳ Ｐゴシック" panose="020B0600070205080204" pitchFamily="34" charset="-128"/>
              </a:rPr>
              <a:t>();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2089" y="2492375"/>
            <a:ext cx="5036135" cy="2124075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ODBC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ODBC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9709"/>
            <a:ext cx="7287837" cy="4635454"/>
          </a:xfrm>
        </p:spPr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O</a:t>
            </a:r>
            <a:r>
              <a:rPr lang="en-US" altLang="en-US" dirty="0"/>
              <a:t>pen </a:t>
            </a:r>
            <a:r>
              <a:rPr lang="en-US" altLang="en-US" dirty="0" err="1"/>
              <a:t>DataBase</a:t>
            </a:r>
            <a:r>
              <a:rPr lang="en-US" altLang="en-US" dirty="0"/>
              <a:t> Connectivity (ODBC) standard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standard for application program to communicate with a database server.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application program interface (API) to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open a connection with a database,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send queries and updates,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get back results.</a:t>
            </a:r>
          </a:p>
          <a:p>
            <a:r>
              <a:rPr lang="en-US" altLang="en-US" dirty="0"/>
              <a:t>Applications such as GUI, spreadsheets, etc. can use ODBC</a:t>
            </a:r>
          </a:p>
          <a:p>
            <a:pPr>
              <a:buNone/>
            </a:pPr>
            <a:r>
              <a:rPr lang="en-US" altLang="en-US" dirty="0">
                <a:ea typeface="ＭＳ Ｐゴシック" pitchFamily="34" charset="-128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0730"/>
            <a:ext cx="8105775" cy="485812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dirty="0"/>
              <a:t>The SQL standard defines </a:t>
            </a:r>
            <a:r>
              <a:rPr lang="en-US" altLang="en-US" dirty="0" err="1"/>
              <a:t>embeddings</a:t>
            </a:r>
            <a:r>
              <a:rPr lang="en-US" altLang="en-US" dirty="0"/>
              <a:t> of SQL in a variety of programming languages such as C, C++, Java, Fortran, and PL/1, 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A language to which SQL queries are embedded is referred to as a </a:t>
            </a:r>
            <a:r>
              <a:rPr lang="en-US" altLang="en-US" b="1" dirty="0">
                <a:solidFill>
                  <a:srgbClr val="002060"/>
                </a:solidFill>
              </a:rPr>
              <a:t>host language</a:t>
            </a:r>
            <a:r>
              <a:rPr lang="en-US" altLang="en-US" dirty="0"/>
              <a:t>, and the SQL structures permitted in the host language comprise </a:t>
            </a:r>
            <a:r>
              <a:rPr lang="en-US" altLang="en-US" i="1" dirty="0"/>
              <a:t>embedded </a:t>
            </a:r>
            <a:r>
              <a:rPr lang="en-US" altLang="en-US" dirty="0"/>
              <a:t>SQL.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The basic form of these languages follows that of the System R embedding of SQL into PL/1.</a:t>
            </a:r>
          </a:p>
          <a:p>
            <a:pPr>
              <a:tabLst>
                <a:tab pos="744538" algn="l"/>
              </a:tabLst>
            </a:pPr>
            <a:r>
              <a:rPr lang="en-US" altLang="en-US" b="1" dirty="0">
                <a:solidFill>
                  <a:srgbClr val="002060"/>
                </a:solidFill>
              </a:rPr>
              <a:t>EXEC SQL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statement is used in the host language to identify embedded SQL request to the preprocessor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 EXEC SQL &lt;embedded SQL statement &gt;;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Note:  this varies by language: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some languages, like COBOL,  the semicolon is replaced with END-EXEC 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In Java embedding uses    # SQL { …. };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962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dirty="0"/>
              <a:t>Before executing any SQL statements, the program must first connect to the database.  This is done using: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EXEC-SQL </a:t>
            </a:r>
            <a:r>
              <a:rPr lang="en-US" altLang="en-US" b="1" dirty="0"/>
              <a:t>connect to  </a:t>
            </a:r>
            <a:r>
              <a:rPr lang="en-US" altLang="en-US" i="1" dirty="0"/>
              <a:t>server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b="1" dirty="0"/>
              <a:t>user</a:t>
            </a:r>
            <a:r>
              <a:rPr lang="en-US" altLang="en-US" dirty="0"/>
              <a:t> </a:t>
            </a:r>
            <a:r>
              <a:rPr lang="en-US" altLang="en-US" i="1" dirty="0"/>
              <a:t>user-name </a:t>
            </a:r>
            <a:r>
              <a:rPr lang="en-US" altLang="en-US" b="1" dirty="0"/>
              <a:t>using</a:t>
            </a:r>
            <a:r>
              <a:rPr lang="en-US" altLang="en-US" dirty="0"/>
              <a:t> </a:t>
            </a:r>
            <a:r>
              <a:rPr lang="en-US" altLang="en-US" i="1" dirty="0"/>
              <a:t>password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Here, </a:t>
            </a:r>
            <a:r>
              <a:rPr lang="en-US" altLang="en-US" i="1" dirty="0"/>
              <a:t>server</a:t>
            </a:r>
            <a:r>
              <a:rPr lang="en-US" altLang="en-US" dirty="0"/>
              <a:t> identifies the server to which a connection is to be established.</a:t>
            </a:r>
          </a:p>
          <a:p>
            <a:pPr>
              <a:tabLst>
                <a:tab pos="744538" algn="l"/>
              </a:tabLst>
            </a:pPr>
            <a:r>
              <a:rPr lang="en-US" altLang="en-US" dirty="0"/>
              <a:t>Variables of the host language can be used within embedded SQL statements.  They are preceded  by a colon  (:) to distinguish from SQL variables (e.g.,  :</a:t>
            </a:r>
            <a:r>
              <a:rPr lang="en-US" altLang="en-US" i="1" dirty="0" err="1"/>
              <a:t>credit_amount</a:t>
            </a:r>
            <a:r>
              <a:rPr lang="en-US" altLang="en-US" i="1" dirty="0"/>
              <a:t> )</a:t>
            </a:r>
            <a:endParaRPr lang="en-US" altLang="en-US" dirty="0"/>
          </a:p>
          <a:p>
            <a:pPr>
              <a:tabLst>
                <a:tab pos="744538" algn="l"/>
              </a:tabLst>
            </a:pPr>
            <a:r>
              <a:rPr lang="en-US" altLang="en-US" dirty="0"/>
              <a:t>Variables used as above must be declared within DECLARE section, as illustrated below. The syntax for declaring the variables, however, follows the usual host language syntax.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EXEC-SQL BEGIN </a:t>
            </a:r>
            <a:r>
              <a:rPr lang="en-US" altLang="en-US"/>
              <a:t>DECLARE </a:t>
            </a:r>
            <a:r>
              <a:rPr lang="en-US" altLang="en-US" smtClean="0"/>
              <a:t>SECTION</a:t>
            </a:r>
            <a:endParaRPr lang="en-US" altLang="en-US" dirty="0"/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        </a:t>
            </a:r>
            <a:r>
              <a:rPr lang="en-US" altLang="en-US" dirty="0" err="1"/>
              <a:t>int</a:t>
            </a:r>
            <a:r>
              <a:rPr lang="en-US" altLang="en-US" dirty="0"/>
              <a:t>  </a:t>
            </a:r>
            <a:r>
              <a:rPr lang="en-US" altLang="en-US" i="1" dirty="0"/>
              <a:t>credit-amount 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  <a:tabLst>
                <a:tab pos="744538" algn="l"/>
              </a:tabLst>
            </a:pPr>
            <a:r>
              <a:rPr lang="en-US" altLang="en-US" dirty="0"/>
              <a:t>              EXEC-SQL END DECLARE SECTION;</a:t>
            </a:r>
          </a:p>
          <a:p>
            <a:pPr>
              <a:tabLst>
                <a:tab pos="744538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744538" algn="l"/>
              </a:tabLst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050"/>
            <a:ext cx="7445375" cy="4903788"/>
          </a:xfrm>
        </p:spPr>
        <p:txBody>
          <a:bodyPr/>
          <a:lstStyle/>
          <a:p>
            <a:pPr>
              <a:tabLst>
                <a:tab pos="3140075" algn="ctr"/>
              </a:tabLst>
              <a:defRPr/>
            </a:pPr>
            <a:r>
              <a:rPr lang="en-US" dirty="0"/>
              <a:t>To write an embedded SQL query, we use the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       declare </a:t>
            </a:r>
            <a:r>
              <a:rPr lang="en-US" i="1" dirty="0"/>
              <a:t>c</a:t>
            </a:r>
            <a:r>
              <a:rPr lang="en-US" b="1" dirty="0"/>
              <a:t> cursor for  &lt;SQL query&gt; 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r>
              <a:rPr lang="en-US" b="1" dirty="0"/>
              <a:t>      </a:t>
            </a:r>
            <a:r>
              <a:rPr lang="en-US" dirty="0"/>
              <a:t>statement.  </a:t>
            </a:r>
            <a:r>
              <a:rPr lang="en-US" kern="1200" dirty="0"/>
              <a:t>The  variable </a:t>
            </a:r>
            <a:r>
              <a:rPr lang="en-US" i="1" kern="1200" dirty="0"/>
              <a:t>c</a:t>
            </a:r>
            <a:r>
              <a:rPr lang="en-US" kern="1200" dirty="0"/>
              <a:t>  is used to identify the query</a:t>
            </a:r>
          </a:p>
          <a:p>
            <a:pPr>
              <a:tabLst>
                <a:tab pos="3140075" algn="ctr"/>
              </a:tabLst>
              <a:defRPr/>
            </a:pPr>
            <a:r>
              <a:rPr lang="en-US" dirty="0"/>
              <a:t>Example:</a:t>
            </a:r>
          </a:p>
          <a:p>
            <a:pPr lvl="1">
              <a:tabLst>
                <a:tab pos="3140075" algn="ctr"/>
              </a:tabLst>
              <a:defRPr/>
            </a:pPr>
            <a:r>
              <a:rPr lang="en-US" dirty="0"/>
              <a:t>From within a host language, find the ID and name of students who  have completed more than the number of credits stored in variable </a:t>
            </a:r>
            <a:r>
              <a:rPr lang="en-US" dirty="0" err="1">
                <a:solidFill>
                  <a:srgbClr val="002060"/>
                </a:solidFill>
              </a:rPr>
              <a:t>credit_amount</a:t>
            </a:r>
            <a:r>
              <a:rPr lang="en-US" dirty="0">
                <a:solidFill>
                  <a:srgbClr val="993300"/>
                </a:solidFill>
              </a:rPr>
              <a:t> </a:t>
            </a:r>
            <a:r>
              <a:rPr lang="en-US" dirty="0"/>
              <a:t>in the host langue</a:t>
            </a:r>
          </a:p>
          <a:p>
            <a:pPr lvl="1">
              <a:tabLst>
                <a:tab pos="966788" algn="l"/>
              </a:tabLst>
              <a:defRPr/>
            </a:pPr>
            <a:r>
              <a:rPr lang="en-US" dirty="0"/>
              <a:t>Specify the query in SQL as follows: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/>
              <a:t>            </a:t>
            </a:r>
            <a:r>
              <a:rPr lang="en-US" dirty="0">
                <a:solidFill>
                  <a:srgbClr val="002060"/>
                </a:solidFill>
              </a:rPr>
              <a:t>EXEC SQL</a:t>
            </a: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	           </a:t>
            </a:r>
            <a:r>
              <a:rPr lang="en-US" b="1" dirty="0">
                <a:solidFill>
                  <a:srgbClr val="002060"/>
                </a:solidFill>
              </a:rPr>
              <a:t>declare </a:t>
            </a:r>
            <a:r>
              <a:rPr lang="en-US" i="1" dirty="0">
                <a:solidFill>
                  <a:srgbClr val="002060"/>
                </a:solidFill>
              </a:rPr>
              <a:t>c</a:t>
            </a:r>
            <a:r>
              <a:rPr lang="en-US" b="1" dirty="0">
                <a:solidFill>
                  <a:srgbClr val="002060"/>
                </a:solidFill>
              </a:rPr>
              <a:t> cursor for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           select </a:t>
            </a:r>
            <a:r>
              <a:rPr lang="en-US" i="1" dirty="0">
                <a:solidFill>
                  <a:srgbClr val="002060"/>
                </a:solidFill>
              </a:rPr>
              <a:t>ID, name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from </a:t>
            </a:r>
            <a:r>
              <a:rPr lang="en-US" i="1" dirty="0">
                <a:solidFill>
                  <a:srgbClr val="002060"/>
                </a:solidFill>
              </a:rPr>
              <a:t>student</a:t>
            </a:r>
            <a:br>
              <a:rPr lang="en-US" i="1" dirty="0">
                <a:solidFill>
                  <a:srgbClr val="002060"/>
                </a:solidFill>
              </a:rPr>
            </a:br>
            <a:r>
              <a:rPr lang="en-US" i="1" dirty="0">
                <a:solidFill>
                  <a:srgbClr val="002060"/>
                </a:solidFill>
              </a:rPr>
              <a:t>           </a:t>
            </a:r>
            <a:r>
              <a:rPr lang="en-US" b="1" dirty="0">
                <a:solidFill>
                  <a:srgbClr val="002060"/>
                </a:solidFill>
              </a:rPr>
              <a:t>where </a:t>
            </a:r>
            <a:r>
              <a:rPr lang="en-US" b="1" dirty="0" err="1">
                <a:solidFill>
                  <a:srgbClr val="002060"/>
                </a:solidFill>
              </a:rPr>
              <a:t>tot_cred</a:t>
            </a:r>
            <a:r>
              <a:rPr lang="en-US" i="1" dirty="0">
                <a:solidFill>
                  <a:srgbClr val="002060"/>
                </a:solidFill>
              </a:rPr>
              <a:t> &gt; :</a:t>
            </a:r>
            <a:r>
              <a:rPr lang="en-US" i="1" dirty="0" err="1">
                <a:solidFill>
                  <a:srgbClr val="002060"/>
                </a:solidFill>
              </a:rPr>
              <a:t>credit_amount</a:t>
            </a:r>
            <a:endParaRPr lang="en-US" i="1" dirty="0">
              <a:solidFill>
                <a:srgbClr val="002060"/>
              </a:solidFill>
            </a:endParaRPr>
          </a:p>
          <a:p>
            <a:pPr lvl="1">
              <a:buFont typeface="Monotype Sorts" charset="2"/>
              <a:buNone/>
              <a:tabLst>
                <a:tab pos="966788" algn="l"/>
              </a:tabLst>
              <a:defRPr/>
            </a:pPr>
            <a:r>
              <a:rPr lang="en-US" dirty="0">
                <a:solidFill>
                  <a:srgbClr val="002060"/>
                </a:solidFill>
              </a:rPr>
              <a:t>            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  <a:defRPr/>
            </a:pPr>
            <a:endParaRPr lang="en-US" dirty="0"/>
          </a:p>
          <a:p>
            <a:pPr>
              <a:tabLst>
                <a:tab pos="3140075" algn="ctr"/>
              </a:tabLst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35063"/>
            <a:ext cx="7594415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The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/>
              <a:t> statement for our example is as follows: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open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b="1" i="1" dirty="0">
                <a:solidFill>
                  <a:srgbClr val="002060"/>
                </a:solidFill>
              </a:rPr>
              <a:t> </a:t>
            </a:r>
            <a:r>
              <a:rPr lang="en-US" altLang="en-US" dirty="0">
                <a:solidFill>
                  <a:srgbClr val="002060"/>
                </a:solidFill>
              </a:rPr>
              <a:t>;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>
                <a:solidFill>
                  <a:srgbClr val="993300"/>
                </a:solidFill>
              </a:rPr>
              <a:t>     </a:t>
            </a:r>
            <a:r>
              <a:rPr lang="en-US" altLang="en-US" dirty="0"/>
              <a:t>This statement causes the database system to execute the query and  to save the results within a temporary relation.  The query uses the value of the host-language variable </a:t>
            </a:r>
            <a:r>
              <a:rPr lang="en-US" altLang="en-US" i="1" dirty="0"/>
              <a:t>credit-amount</a:t>
            </a:r>
            <a:r>
              <a:rPr lang="en-US" altLang="en-US" dirty="0"/>
              <a:t> at the time the </a:t>
            </a:r>
            <a:r>
              <a:rPr lang="en-US" altLang="en-US" b="1" dirty="0"/>
              <a:t>open</a:t>
            </a:r>
            <a:r>
              <a:rPr lang="en-US" altLang="en-US" dirty="0"/>
              <a:t> statement is executed.</a:t>
            </a:r>
            <a:endParaRPr lang="en-US" altLang="en-US" dirty="0">
              <a:solidFill>
                <a:srgbClr val="993300"/>
              </a:solidFill>
            </a:endParaRP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fetch statement causes the values of one tuple in the query result to be placed on host language variables.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</a:t>
            </a:r>
            <a:r>
              <a:rPr lang="en-US" altLang="en-US" b="1" dirty="0">
                <a:solidFill>
                  <a:srgbClr val="002060"/>
                </a:solidFill>
              </a:rPr>
              <a:t> fetch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into </a:t>
            </a:r>
            <a:r>
              <a:rPr lang="en-US" altLang="en-US" dirty="0">
                <a:solidFill>
                  <a:srgbClr val="002060"/>
                </a:solidFill>
              </a:rPr>
              <a:t>:</a:t>
            </a:r>
            <a:r>
              <a:rPr lang="en-US" altLang="en-US" i="1" dirty="0" err="1">
                <a:solidFill>
                  <a:srgbClr val="002060"/>
                </a:solidFill>
              </a:rPr>
              <a:t>si</a:t>
            </a:r>
            <a:r>
              <a:rPr lang="en-US" altLang="en-US" i="1" dirty="0">
                <a:solidFill>
                  <a:srgbClr val="002060"/>
                </a:solidFill>
              </a:rPr>
              <a:t>, :</a:t>
            </a:r>
            <a:r>
              <a:rPr lang="en-US" altLang="en-US" i="1" dirty="0" err="1">
                <a:solidFill>
                  <a:srgbClr val="002060"/>
                </a:solidFill>
              </a:rPr>
              <a:t>sn</a:t>
            </a:r>
            <a:r>
              <a:rPr lang="en-US" altLang="en-US" dirty="0">
                <a:solidFill>
                  <a:srgbClr val="002060"/>
                </a:solidFill>
              </a:rPr>
              <a:t> END_EXEC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sz="800" dirty="0">
                <a:solidFill>
                  <a:srgbClr val="993300"/>
                </a:solidFill>
              </a:rPr>
              <a:t> </a:t>
            </a:r>
            <a:r>
              <a:rPr lang="en-US" altLang="en-US" dirty="0">
                <a:solidFill>
                  <a:srgbClr val="993300"/>
                </a:solidFill>
              </a:rPr>
              <a:t/>
            </a:r>
            <a:br>
              <a:rPr lang="en-US" altLang="en-US" dirty="0">
                <a:solidFill>
                  <a:srgbClr val="993300"/>
                </a:solidFill>
              </a:rPr>
            </a:br>
            <a:r>
              <a:rPr lang="en-US" altLang="en-US" dirty="0"/>
              <a:t>Repeated calls to fetch get successive tuples in the query result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Embedded SQL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49350"/>
            <a:ext cx="7511218" cy="4903788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 altLang="en-US" dirty="0"/>
              <a:t>A variable called SQLSTATE in the SQL communication area (SQLCA) gets set to </a:t>
            </a:r>
            <a:r>
              <a:rPr lang="en-US" altLang="ja-JP" dirty="0"/>
              <a:t>'02000' to indicate no more data is available</a:t>
            </a:r>
          </a:p>
          <a:p>
            <a:pPr>
              <a:tabLst>
                <a:tab pos="3140075" algn="ctr"/>
              </a:tabLst>
            </a:pPr>
            <a:r>
              <a:rPr lang="en-US" altLang="en-US" dirty="0"/>
              <a:t>The </a:t>
            </a:r>
            <a:r>
              <a:rPr lang="en-US" altLang="en-US" b="1" dirty="0"/>
              <a:t>close</a:t>
            </a:r>
            <a:r>
              <a:rPr lang="en-US" altLang="en-US" dirty="0"/>
              <a:t> statement causes the database system to delete the temporary relation that holds the result of the query.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002060"/>
                </a:solidFill>
              </a:rPr>
              <a:t>EXEC SQL </a:t>
            </a:r>
            <a:r>
              <a:rPr lang="en-US" altLang="en-US" b="1" dirty="0">
                <a:solidFill>
                  <a:srgbClr val="002060"/>
                </a:solidFill>
              </a:rPr>
              <a:t>close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  <a:r>
              <a:rPr lang="en-US" altLang="en-US" dirty="0">
                <a:solidFill>
                  <a:srgbClr val="002060"/>
                </a:solidFill>
              </a:rPr>
              <a:t> ;</a:t>
            </a:r>
          </a:p>
          <a:p>
            <a:pPr>
              <a:buFont typeface="Monotype Sorts" charset="2"/>
              <a:buNone/>
              <a:tabLst>
                <a:tab pos="3140075" algn="ctr"/>
              </a:tabLst>
            </a:pPr>
            <a:r>
              <a:rPr lang="en-US" altLang="en-US" dirty="0"/>
              <a:t>     Note: above details vary with language.  For example, the Java              embedding defines Java iterators to step through result tuples.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Through Embedded SQL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2975"/>
            <a:ext cx="7629925" cy="4582188"/>
          </a:xfrm>
        </p:spPr>
        <p:txBody>
          <a:bodyPr/>
          <a:lstStyle/>
          <a:p>
            <a:r>
              <a:rPr lang="en-US" altLang="en-US" dirty="0"/>
              <a:t>Embedded SQL expressions for database modification (</a:t>
            </a:r>
            <a:r>
              <a:rPr lang="en-US" altLang="en-US" b="1" dirty="0"/>
              <a:t>update</a:t>
            </a:r>
            <a:r>
              <a:rPr lang="en-US" altLang="en-US" dirty="0"/>
              <a:t>, </a:t>
            </a:r>
            <a:r>
              <a:rPr lang="en-US" altLang="en-US" b="1" dirty="0"/>
              <a:t>insert</a:t>
            </a:r>
            <a:r>
              <a:rPr lang="en-US" altLang="en-US" dirty="0"/>
              <a:t>, and </a:t>
            </a:r>
            <a:r>
              <a:rPr lang="en-US" altLang="en-US" b="1" dirty="0"/>
              <a:t>delete</a:t>
            </a:r>
            <a:r>
              <a:rPr lang="en-US" altLang="en-US" dirty="0"/>
              <a:t>)</a:t>
            </a:r>
            <a:r>
              <a:rPr lang="en-US" altLang="en-US" dirty="0">
                <a:ea typeface="ＭＳ Ｐゴシック" pitchFamily="34" charset="-128"/>
              </a:rPr>
              <a:t> </a:t>
            </a:r>
          </a:p>
          <a:p>
            <a:r>
              <a:rPr lang="en-US" altLang="en-US" dirty="0"/>
              <a:t>Can update tuples fetched by cursor by declaring that the cursor is for update</a:t>
            </a: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EXEC SQL </a:t>
            </a:r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         declare </a:t>
            </a:r>
            <a:r>
              <a:rPr lang="en-US" altLang="en-US" i="1" dirty="0">
                <a:solidFill>
                  <a:srgbClr val="002060"/>
                </a:solidFill>
              </a:rPr>
              <a:t>c </a:t>
            </a:r>
            <a:r>
              <a:rPr lang="en-US" altLang="en-US" b="1" dirty="0">
                <a:solidFill>
                  <a:srgbClr val="002060"/>
                </a:solidFill>
              </a:rPr>
              <a:t>cursor for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             select </a:t>
            </a:r>
            <a:r>
              <a:rPr lang="en-US" altLang="en-US" dirty="0">
                <a:solidFill>
                  <a:srgbClr val="002060"/>
                </a:solidFill>
              </a:rPr>
              <a:t>*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from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dept_name</a:t>
            </a:r>
            <a:r>
              <a:rPr lang="en-US" altLang="en-US" dirty="0">
                <a:solidFill>
                  <a:srgbClr val="002060"/>
                </a:solidFill>
              </a:rPr>
              <a:t> = </a:t>
            </a:r>
            <a:r>
              <a:rPr lang="en-US" altLang="ja-JP" dirty="0">
                <a:solidFill>
                  <a:srgbClr val="002060"/>
                </a:solidFill>
              </a:rPr>
              <a:t>'Music'</a:t>
            </a:r>
            <a:br>
              <a:rPr lang="en-US" altLang="ja-JP" dirty="0">
                <a:solidFill>
                  <a:srgbClr val="002060"/>
                </a:solidFill>
              </a:rPr>
            </a:br>
            <a:r>
              <a:rPr lang="en-US" altLang="ja-JP" dirty="0">
                <a:solidFill>
                  <a:srgbClr val="002060"/>
                </a:solidFill>
              </a:rPr>
              <a:t>             </a:t>
            </a:r>
            <a:r>
              <a:rPr lang="en-US" altLang="ja-JP" b="1" dirty="0">
                <a:solidFill>
                  <a:srgbClr val="002060"/>
                </a:solidFill>
              </a:rPr>
              <a:t>for update</a:t>
            </a:r>
          </a:p>
          <a:p>
            <a:r>
              <a:rPr lang="en-US" altLang="en-US" dirty="0"/>
              <a:t>We then iterate through the tuples by performing  </a:t>
            </a:r>
            <a:r>
              <a:rPr lang="en-US" altLang="en-US" b="1" dirty="0"/>
              <a:t>fetch</a:t>
            </a:r>
            <a:r>
              <a:rPr lang="en-US" altLang="en-US" dirty="0"/>
              <a:t> operations on the cursor (as illustrated earlier), and after fetching each tuple we execute the following code:</a:t>
            </a:r>
          </a:p>
          <a:p>
            <a:pPr>
              <a:buNone/>
            </a:pPr>
            <a:r>
              <a:rPr lang="en-US" altLang="en-US" b="1" dirty="0">
                <a:solidFill>
                  <a:srgbClr val="993300"/>
                </a:solidFill>
              </a:rPr>
              <a:t>                  </a:t>
            </a:r>
            <a:r>
              <a:rPr lang="en-US" altLang="en-US" b="1" dirty="0">
                <a:solidFill>
                  <a:srgbClr val="002060"/>
                </a:solidFill>
              </a:rPr>
              <a:t>update </a:t>
            </a:r>
            <a:r>
              <a:rPr lang="en-US" altLang="en-US" i="1" dirty="0">
                <a:solidFill>
                  <a:srgbClr val="002060"/>
                </a:solidFill>
              </a:rPr>
              <a:t>instructor</a:t>
            </a:r>
            <a:br>
              <a:rPr lang="en-US" altLang="en-US" i="1" dirty="0">
                <a:solidFill>
                  <a:srgbClr val="002060"/>
                </a:solidFill>
              </a:rPr>
            </a:br>
            <a:r>
              <a:rPr lang="en-US" altLang="en-US" i="1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set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i="1" dirty="0">
                <a:solidFill>
                  <a:srgbClr val="002060"/>
                </a:solidFill>
              </a:rPr>
              <a:t>salary = salary</a:t>
            </a:r>
            <a:r>
              <a:rPr lang="en-US" altLang="en-US" dirty="0">
                <a:solidFill>
                  <a:srgbClr val="002060"/>
                </a:solidFill>
              </a:rPr>
              <a:t> + 1000</a:t>
            </a:r>
            <a:br>
              <a:rPr lang="en-US" altLang="en-US" dirty="0">
                <a:solidFill>
                  <a:srgbClr val="002060"/>
                </a:solidFill>
              </a:rPr>
            </a:br>
            <a:r>
              <a:rPr lang="en-US" altLang="en-US" dirty="0">
                <a:solidFill>
                  <a:srgbClr val="002060"/>
                </a:solidFill>
              </a:rPr>
              <a:t>             </a:t>
            </a:r>
            <a:r>
              <a:rPr lang="en-US" altLang="en-US" b="1" dirty="0">
                <a:solidFill>
                  <a:srgbClr val="002060"/>
                </a:solidFill>
              </a:rPr>
              <a:t>where current of </a:t>
            </a:r>
            <a:r>
              <a:rPr lang="en-US" altLang="en-US" i="1" dirty="0">
                <a:solidFill>
                  <a:srgbClr val="002060"/>
                </a:solidFill>
              </a:rPr>
              <a:t>c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SzPct val="100000"/>
              <a:buNone/>
            </a:pPr>
            <a:r>
              <a:rPr lang="en-US" altLang="en-US" b="1" dirty="0"/>
              <a:t>          </a:t>
            </a: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6802"/>
            <a:ext cx="8077200" cy="615554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8587" y="1813059"/>
            <a:ext cx="7247158" cy="2616073"/>
          </a:xfrm>
        </p:spPr>
        <p:txBody>
          <a:bodyPr/>
          <a:lstStyle/>
          <a:p>
            <a:r>
              <a:rPr lang="en-US" altLang="en-US" sz="1700" dirty="0"/>
              <a:t>Not all queries can be expressed in SQL, since SQL does not provide the full expressive power of a general-purpose language.</a:t>
            </a:r>
          </a:p>
          <a:p>
            <a:r>
              <a:rPr lang="en-US" altLang="en-US" sz="1700" dirty="0"/>
              <a:t>Non-declarative actions -- such as printing a report, interacting with a user, or sending the results of a query to a graphical user interface -- cannot be done from within SQL.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768351" y="1119068"/>
            <a:ext cx="76920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A database programmer must have access to a general-purpose programming language for at least two reasons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05879" y="2664651"/>
            <a:ext cx="5671930" cy="1430271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</a:rPr>
              <a:t>Functions and Procedures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Functions and Procedures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692069" cy="4876800"/>
          </a:xfrm>
        </p:spPr>
        <p:txBody>
          <a:bodyPr/>
          <a:lstStyle/>
          <a:p>
            <a:r>
              <a:rPr lang="en-US" altLang="en-US" dirty="0"/>
              <a:t>Functions and procedures allow  “business logic”  to be stored in the database and executed from SQL statements.</a:t>
            </a:r>
          </a:p>
          <a:p>
            <a:r>
              <a:rPr lang="en-US" altLang="en-US" dirty="0"/>
              <a:t>These can be defined either by the procedural component of SQL or  by an external programming language such as Java, C, or C++.</a:t>
            </a:r>
          </a:p>
          <a:p>
            <a:r>
              <a:rPr lang="en-US" altLang="en-US" dirty="0"/>
              <a:t>The syntax we present here is defined by the SQL standard.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Most databases implement nonstandard versions of this syntax.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Declaring SQL Functions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775575" cy="4903788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Define a function that, given the name of a department, returns the count of the number of instructors in that department.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sz="1600" b="1" dirty="0"/>
              <a:t>             </a:t>
            </a:r>
            <a:r>
              <a:rPr lang="en-US" altLang="en-US" b="1" dirty="0"/>
              <a:t>create function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(20))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sz="1600" b="1" dirty="0"/>
              <a:t>                </a:t>
            </a:r>
            <a:r>
              <a:rPr lang="en-US" altLang="en-US" b="1" dirty="0"/>
              <a:t>returns integer</a:t>
            </a:r>
            <a:br>
              <a:rPr lang="en-US" altLang="en-US" b="1" dirty="0"/>
            </a:br>
            <a:r>
              <a:rPr lang="en-US" altLang="en-US" b="1" dirty="0"/>
              <a:t>               begin</a:t>
            </a:r>
            <a:br>
              <a:rPr lang="en-US" altLang="en-US" b="1" dirty="0"/>
            </a:br>
            <a:r>
              <a:rPr lang="en-US" altLang="en-US" b="1" dirty="0"/>
              <a:t>               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 </a:t>
            </a:r>
            <a:r>
              <a:rPr lang="en-US" altLang="en-US" b="1" dirty="0"/>
              <a:t>integer;</a:t>
            </a:r>
            <a:br>
              <a:rPr lang="en-US" altLang="en-US" b="1" dirty="0"/>
            </a:br>
            <a:r>
              <a:rPr lang="en-US" altLang="en-US" b="1" dirty="0"/>
              <a:t>                      select count </a:t>
            </a:r>
            <a:r>
              <a:rPr lang="en-US" altLang="en-US" dirty="0"/>
              <a:t>(</a:t>
            </a:r>
            <a:r>
              <a:rPr lang="en-US" altLang="en-US" i="1" dirty="0"/>
              <a:t>* 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   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dept_name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       </a:t>
            </a:r>
            <a:r>
              <a:rPr lang="en-US" altLang="en-US" b="1" dirty="0"/>
              <a:t>return </a:t>
            </a:r>
            <a:r>
              <a:rPr lang="en-US" altLang="en-US" i="1" dirty="0" err="1"/>
              <a:t>d_count</a:t>
            </a:r>
            <a:r>
              <a:rPr lang="en-US" altLang="en-US" i="1" dirty="0"/>
              <a:t>;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end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The function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can be used to find the department names and budget of all departments with </a:t>
            </a:r>
            <a:r>
              <a:rPr lang="en-US" altLang="en-US"/>
              <a:t>more </a:t>
            </a:r>
            <a:r>
              <a:rPr lang="en-US" altLang="en-US" smtClean="0"/>
              <a:t>than </a:t>
            </a:r>
            <a:r>
              <a:rPr lang="en-US" altLang="en-US" dirty="0"/>
              <a:t>12 instructors.</a:t>
            </a:r>
          </a:p>
          <a:p>
            <a:pPr>
              <a:buFont typeface="Monotype Sorts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, budget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from</a:t>
            </a:r>
            <a:r>
              <a:rPr lang="en-US" altLang="en-US" i="1" dirty="0"/>
              <a:t> department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where </a:t>
            </a:r>
            <a:r>
              <a:rPr lang="en-US" altLang="en-US" i="1" dirty="0" err="1"/>
              <a:t>dept_</a:t>
            </a:r>
            <a:r>
              <a:rPr lang="en-US" altLang="en-US" dirty="0" err="1"/>
              <a:t>count</a:t>
            </a:r>
            <a:r>
              <a:rPr lang="en-US" altLang="en-US" dirty="0"/>
              <a:t> (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/>
              <a:t>) &gt; 12</a:t>
            </a:r>
            <a:endParaRPr lang="en-US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Table Functions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0300"/>
            <a:ext cx="8362950" cy="55086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The SQL standard supports functions that can return tables as results; such functions are called </a:t>
            </a:r>
            <a:r>
              <a:rPr lang="en-US" altLang="en-US" b="1" dirty="0">
                <a:solidFill>
                  <a:srgbClr val="002060"/>
                </a:solidFill>
              </a:rPr>
              <a:t>table functions</a:t>
            </a:r>
          </a:p>
          <a:p>
            <a:pPr>
              <a:defRPr/>
            </a:pPr>
            <a:r>
              <a:rPr lang="en-US" altLang="en-US" dirty="0"/>
              <a:t>Example: Return all instructors in a given department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b="1" dirty="0"/>
              <a:t>create</a:t>
            </a:r>
            <a:r>
              <a:rPr lang="en-US" altLang="en-US" dirty="0"/>
              <a:t> </a:t>
            </a:r>
            <a:r>
              <a:rPr lang="en-US" altLang="en-US" b="1" dirty="0"/>
              <a:t>function</a:t>
            </a:r>
            <a:r>
              <a:rPr lang="en-US" altLang="en-US" dirty="0"/>
              <a:t> </a:t>
            </a:r>
            <a:r>
              <a:rPr lang="en-US" altLang="en-US" i="1" dirty="0" err="1"/>
              <a:t>instructor_of</a:t>
            </a:r>
            <a:r>
              <a:rPr lang="en-US" altLang="en-US" dirty="0"/>
              <a:t> (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/>
              <a:t>char</a:t>
            </a:r>
            <a:r>
              <a:rPr lang="en-US" altLang="en-US" dirty="0"/>
              <a:t>(20))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returns</a:t>
            </a:r>
            <a:r>
              <a:rPr lang="en-US" altLang="en-US" dirty="0"/>
              <a:t> </a:t>
            </a:r>
            <a:r>
              <a:rPr lang="en-US" altLang="en-US" b="1" dirty="0"/>
              <a:t>table  </a:t>
            </a:r>
            <a:r>
              <a:rPr lang="en-US" altLang="en-US" dirty="0"/>
              <a:t>(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                        </a:t>
            </a:r>
            <a:r>
              <a:rPr lang="en-US" altLang="en-US" i="1" dirty="0"/>
              <a:t>ID </a:t>
            </a:r>
            <a:r>
              <a:rPr lang="en-US" altLang="en-US" b="1" dirty="0" err="1"/>
              <a:t>varchar</a:t>
            </a:r>
            <a:r>
              <a:rPr lang="en-US" altLang="en-US" dirty="0"/>
              <a:t>(5),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</a:t>
            </a:r>
            <a:r>
              <a:rPr lang="en-US" altLang="en-US" i="1" dirty="0"/>
              <a:t>dept_name</a:t>
            </a:r>
            <a:r>
              <a:rPr lang="en-US" altLang="en-US" dirty="0"/>
              <a:t> </a:t>
            </a:r>
            <a:r>
              <a:rPr lang="en-US" altLang="en-US" b="1" dirty="0" err="1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i="1" dirty="0"/>
              <a:t>salary</a:t>
            </a:r>
            <a:r>
              <a:rPr lang="en-US" altLang="en-US" dirty="0"/>
              <a:t> </a:t>
            </a:r>
            <a:r>
              <a:rPr lang="en-US" altLang="en-US" b="1" dirty="0"/>
              <a:t>numeric</a:t>
            </a:r>
            <a:r>
              <a:rPr lang="en-US" altLang="en-US" dirty="0"/>
              <a:t>(8,2))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         </a:t>
            </a:r>
            <a:r>
              <a:rPr lang="en-US" altLang="en-US" b="1" dirty="0"/>
              <a:t>return</a:t>
            </a:r>
            <a:r>
              <a:rPr lang="en-US" altLang="en-US" dirty="0"/>
              <a:t> </a:t>
            </a:r>
            <a:r>
              <a:rPr lang="en-US" altLang="en-US" b="1" dirty="0"/>
              <a:t>table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         (</a:t>
            </a:r>
            <a:r>
              <a:rPr lang="en-US" altLang="en-US" b="1" dirty="0"/>
              <a:t>select</a:t>
            </a:r>
            <a:r>
              <a:rPr lang="en-US" altLang="en-US" dirty="0"/>
              <a:t> </a:t>
            </a:r>
            <a:r>
              <a:rPr lang="en-US" altLang="en-US" i="1" dirty="0"/>
              <a:t>ID, name, dept_name, salary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          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dirty="0"/>
              <a:t>	          </a:t>
            </a:r>
            <a:r>
              <a:rPr lang="en-US" altLang="en-US" b="1" dirty="0"/>
              <a:t>where</a:t>
            </a:r>
            <a:r>
              <a:rPr lang="en-US" altLang="en-US" i="1" dirty="0"/>
              <a:t>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instructor_of.dept_name</a:t>
            </a:r>
            <a:r>
              <a:rPr lang="en-US" altLang="en-US" dirty="0"/>
              <a:t>)</a:t>
            </a:r>
          </a:p>
          <a:p>
            <a:pPr>
              <a:defRPr/>
            </a:pPr>
            <a:r>
              <a:rPr lang="en-US" altLang="en-US" dirty="0"/>
              <a:t>Usage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dirty="0"/>
              <a:t>		</a:t>
            </a:r>
            <a:r>
              <a:rPr lang="en-US" altLang="en-US" b="1" dirty="0"/>
              <a:t>select *</a:t>
            </a:r>
            <a:br>
              <a:rPr lang="en-US" altLang="en-US" b="1" dirty="0"/>
            </a:br>
            <a:r>
              <a:rPr lang="en-US" altLang="en-US" b="1" dirty="0"/>
              <a:t>	from table </a:t>
            </a:r>
            <a:r>
              <a:rPr lang="en-US" altLang="en-US" dirty="0"/>
              <a:t>(</a:t>
            </a:r>
            <a:r>
              <a:rPr lang="en-US" altLang="en-US" i="1" dirty="0" err="1"/>
              <a:t>instructor_of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ja-JP" dirty="0"/>
              <a:t>'Music'))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80845" cy="4903787"/>
          </a:xfrm>
        </p:spPr>
        <p:txBody>
          <a:bodyPr lIns="91440"/>
          <a:lstStyle/>
          <a:p>
            <a:r>
              <a:rPr lang="en-US" altLang="en-US" dirty="0"/>
              <a:t>The </a:t>
            </a:r>
            <a:r>
              <a:rPr lang="en-US" altLang="en-US" i="1" dirty="0" err="1"/>
              <a:t>dept_count</a:t>
            </a:r>
            <a:r>
              <a:rPr lang="en-US" altLang="en-US" i="1" dirty="0"/>
              <a:t> </a:t>
            </a:r>
            <a:r>
              <a:rPr lang="en-US" altLang="en-US" dirty="0"/>
              <a:t>function could instead be written as procedure: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create procedure </a:t>
            </a:r>
            <a:r>
              <a:rPr lang="en-US" altLang="en-US" i="1" dirty="0" err="1"/>
              <a:t>dept_count_proc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b="1" dirty="0"/>
              <a:t>in </a:t>
            </a:r>
            <a:r>
              <a:rPr lang="en-US" altLang="en-US" i="1" dirty="0"/>
              <a:t>dept_name </a:t>
            </a:r>
            <a:r>
              <a:rPr lang="en-US" altLang="en-US" b="1" dirty="0" err="1"/>
              <a:t>varchar</a:t>
            </a:r>
            <a:r>
              <a:rPr lang="en-US" altLang="en-US" dirty="0"/>
              <a:t>(20), 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integer)</a:t>
            </a:r>
            <a:br>
              <a:rPr lang="en-US" altLang="en-US" b="1" dirty="0"/>
            </a:br>
            <a:r>
              <a:rPr lang="en-US" altLang="en-US" b="1" dirty="0"/>
              <a:t>   begin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       select count</a:t>
            </a:r>
            <a:r>
              <a:rPr lang="en-US" altLang="en-US" dirty="0"/>
              <a:t>(</a:t>
            </a:r>
            <a:r>
              <a:rPr lang="en-US" altLang="en-US" i="1" dirty="0"/>
              <a:t>*</a:t>
            </a:r>
            <a:r>
              <a:rPr lang="en-US" altLang="en-US" dirty="0"/>
              <a:t>) </a:t>
            </a:r>
            <a:r>
              <a:rPr lang="en-US" altLang="en-US" b="1" dirty="0"/>
              <a:t>into </a:t>
            </a:r>
            <a:r>
              <a:rPr lang="en-US" altLang="en-US" i="1" dirty="0" err="1"/>
              <a:t>d_count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instructor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instructor.dept_name</a:t>
            </a:r>
            <a:r>
              <a:rPr lang="en-US" altLang="en-US" i="1" dirty="0"/>
              <a:t> = </a:t>
            </a:r>
            <a:r>
              <a:rPr lang="en-US" altLang="en-US" i="1" dirty="0" err="1"/>
              <a:t>dept_count_proc.dept_name</a:t>
            </a:r>
            <a:endParaRPr lang="en-US" altLang="en-US" i="1" dirty="0"/>
          </a:p>
          <a:p>
            <a:pPr>
              <a:buFont typeface="Monotype Sorts" charset="2"/>
              <a:buNone/>
            </a:pPr>
            <a:r>
              <a:rPr lang="en-US" altLang="en-US" i="1" dirty="0"/>
              <a:t>        </a:t>
            </a:r>
            <a:r>
              <a:rPr lang="en-US" altLang="en-US" b="1" dirty="0"/>
              <a:t>end</a:t>
            </a:r>
            <a:endParaRPr lang="en-US" altLang="en-US" dirty="0"/>
          </a:p>
          <a:p>
            <a:r>
              <a:rPr lang="en-US" altLang="en-US" dirty="0"/>
              <a:t>The keywords </a:t>
            </a:r>
            <a:r>
              <a:rPr lang="en-US" altLang="en-US" b="1" dirty="0"/>
              <a:t>in</a:t>
            </a:r>
            <a:r>
              <a:rPr lang="en-US" altLang="en-US" dirty="0"/>
              <a:t> and  </a:t>
            </a:r>
            <a:r>
              <a:rPr lang="en-US" altLang="en-US" b="1" dirty="0"/>
              <a:t>out  </a:t>
            </a:r>
            <a:r>
              <a:rPr lang="en-US" altLang="en-US" dirty="0"/>
              <a:t>are parameters that are expected to have values assigned to them and parameters whose values are set in the procedure in order to return results.</a:t>
            </a:r>
          </a:p>
          <a:p>
            <a:r>
              <a:rPr lang="en-US" altLang="en-US" dirty="0"/>
              <a:t>Procedures can be invoked either from an SQL procedure or from embedded SQL, using the </a:t>
            </a:r>
            <a:r>
              <a:rPr lang="en-US" altLang="en-US" b="1" dirty="0"/>
              <a:t>call</a:t>
            </a:r>
            <a:r>
              <a:rPr lang="en-US" altLang="en-US" dirty="0"/>
              <a:t> statement.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d_count</a:t>
            </a:r>
            <a:r>
              <a:rPr lang="en-US" altLang="en-US" i="1" dirty="0"/>
              <a:t> </a:t>
            </a:r>
            <a:r>
              <a:rPr lang="en-US" altLang="en-US" b="1" dirty="0"/>
              <a:t>integer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call </a:t>
            </a:r>
            <a:r>
              <a:rPr lang="en-US" altLang="en-US" i="1" dirty="0" err="1"/>
              <a:t>dept_count_proc</a:t>
            </a:r>
            <a:r>
              <a:rPr lang="en-US" altLang="en-US" dirty="0"/>
              <a:t>( </a:t>
            </a:r>
            <a:r>
              <a:rPr lang="en-US" altLang="ja-JP" dirty="0"/>
              <a:t>'Physics', </a:t>
            </a:r>
            <a:r>
              <a:rPr lang="en-US" altLang="ja-JP" i="1" dirty="0" err="1"/>
              <a:t>d_count</a:t>
            </a:r>
            <a:r>
              <a:rPr lang="en-US" altLang="ja-JP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SQL Procedures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1844719"/>
          </a:xfrm>
        </p:spPr>
        <p:txBody>
          <a:bodyPr lIns="91440"/>
          <a:lstStyle/>
          <a:p>
            <a:r>
              <a:rPr lang="en-US" altLang="en-US" dirty="0"/>
              <a:t>Procedures and functions can be invoked also from dynamic SQL</a:t>
            </a:r>
          </a:p>
          <a:p>
            <a:r>
              <a:rPr lang="en-US" altLang="en-US" dirty="0"/>
              <a:t>SQL allows more than one procedure of the same </a:t>
            </a:r>
            <a:r>
              <a:rPr lang="en-US" altLang="en-US" dirty="0" smtClean="0"/>
              <a:t>name</a:t>
            </a:r>
            <a:r>
              <a:rPr lang="en-US" altLang="en-US" dirty="0"/>
              <a:t>,</a:t>
            </a:r>
            <a:r>
              <a:rPr lang="en-US" altLang="en-US" dirty="0" smtClean="0"/>
              <a:t> </a:t>
            </a:r>
            <a:r>
              <a:rPr lang="en-US" altLang="en-US" dirty="0"/>
              <a:t>so long as the number of arguments of the procedures with the same name is different.</a:t>
            </a:r>
          </a:p>
          <a:p>
            <a:r>
              <a:rPr lang="en-US" altLang="en-US" dirty="0"/>
              <a:t>The name, along with the number of arguments, is used to identify the procedure.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for Procedures &amp; Functions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27580" cy="5074998"/>
          </a:xfrm>
        </p:spPr>
        <p:txBody>
          <a:bodyPr lIns="91440"/>
          <a:lstStyle/>
          <a:p>
            <a:pPr>
              <a:defRPr/>
            </a:pPr>
            <a:r>
              <a:rPr lang="en-US" altLang="en-US" dirty="0"/>
              <a:t>SQL supports constructs that gives it almost all the power of a general-purpose programming language.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Warning: most database systems implement their own variant of the standard syntax below.</a:t>
            </a:r>
          </a:p>
          <a:p>
            <a:pPr>
              <a:defRPr/>
            </a:pPr>
            <a:r>
              <a:rPr lang="en-US" altLang="en-US" dirty="0"/>
              <a:t>Compound statement: </a:t>
            </a:r>
            <a:r>
              <a:rPr lang="en-US" altLang="en-US" b="1" dirty="0"/>
              <a:t>begin</a:t>
            </a:r>
            <a:r>
              <a:rPr lang="en-US" altLang="en-US" dirty="0"/>
              <a:t> … </a:t>
            </a:r>
            <a:r>
              <a:rPr lang="en-US" altLang="en-US" b="1" dirty="0"/>
              <a:t>end,</a:t>
            </a:r>
            <a:r>
              <a:rPr lang="en-US" altLang="en-US" dirty="0"/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May contain multiple SQL statements between </a:t>
            </a:r>
            <a:r>
              <a:rPr lang="en-US" altLang="en-US" b="1" dirty="0">
                <a:ea typeface="ＭＳ Ｐゴシック" pitchFamily="34" charset="-128"/>
              </a:rPr>
              <a:t>begin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b="1" dirty="0">
                <a:ea typeface="ＭＳ Ｐゴシック" pitchFamily="34" charset="-128"/>
              </a:rPr>
              <a:t>end</a:t>
            </a:r>
            <a:r>
              <a:rPr lang="en-US" altLang="en-US" dirty="0">
                <a:ea typeface="ＭＳ Ｐゴシック" pitchFamily="34" charset="-128"/>
              </a:rPr>
              <a:t>.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Local variables can be declared within a compound statements</a:t>
            </a:r>
          </a:p>
          <a:p>
            <a:pPr>
              <a:defRPr/>
            </a:pPr>
            <a:r>
              <a:rPr lang="en-US" altLang="en-US" dirty="0"/>
              <a:t>While and repeat statements: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 </a:t>
            </a:r>
            <a:r>
              <a:rPr lang="en-US" altLang="en-US" b="1" dirty="0">
                <a:ea typeface="ＭＳ Ｐゴシック" pitchFamily="34" charset="-128"/>
              </a:rPr>
              <a:t>while</a:t>
            </a: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 </a:t>
            </a:r>
            <a:r>
              <a:rPr lang="en-US" altLang="en-US" b="1" dirty="0">
                <a:ea typeface="ＭＳ Ｐゴシック" pitchFamily="34" charset="-128"/>
              </a:rPr>
              <a:t>do</a:t>
            </a:r>
          </a:p>
          <a:p>
            <a:pPr lvl="2">
              <a:lnSpc>
                <a:spcPct val="70000"/>
              </a:lnSpc>
              <a:buFont typeface="Webdings" panose="05030102010509060703" pitchFamily="18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while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sz="800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 </a:t>
            </a:r>
            <a:r>
              <a:rPr lang="en-US" altLang="en-US" b="1" dirty="0">
                <a:ea typeface="ＭＳ Ｐゴシック" pitchFamily="34" charset="-128"/>
              </a:rPr>
              <a:t>repeat</a:t>
            </a:r>
          </a:p>
          <a:p>
            <a:pPr lvl="2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         sequence of statements ;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until </a:t>
            </a:r>
            <a:r>
              <a:rPr lang="en-US" altLang="en-US" dirty="0" err="1">
                <a:ea typeface="ＭＳ Ｐゴシック" pitchFamily="34" charset="-128"/>
              </a:rPr>
              <a:t>boolean</a:t>
            </a:r>
            <a:r>
              <a:rPr lang="en-US" altLang="en-US" dirty="0">
                <a:ea typeface="ＭＳ Ｐゴシック" pitchFamily="34" charset="-128"/>
              </a:rPr>
              <a:t> expression </a:t>
            </a:r>
          </a:p>
          <a:p>
            <a:pPr lvl="1"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altLang="en-US" dirty="0">
                <a:ea typeface="ＭＳ Ｐゴシック" pitchFamily="34" charset="-128"/>
              </a:rPr>
              <a:t>		</a:t>
            </a:r>
            <a:r>
              <a:rPr lang="en-US" altLang="en-US" b="1" dirty="0">
                <a:ea typeface="ＭＳ Ｐゴシック" pitchFamily="34" charset="-128"/>
              </a:rPr>
              <a:t>end repeat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734300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1" dirty="0">
                <a:latin typeface="Tahoma" panose="020B0604030504040204" pitchFamily="34" charset="0"/>
              </a:rPr>
              <a:t>For</a:t>
            </a:r>
            <a:r>
              <a:rPr lang="en-US" altLang="en-US" dirty="0">
                <a:latin typeface="Tahoma" panose="020B0604030504040204" pitchFamily="34" charset="0"/>
              </a:rPr>
              <a:t> loop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Permits iteration over all results of a query</a:t>
            </a:r>
          </a:p>
          <a:p>
            <a:r>
              <a:rPr lang="en-US" altLang="en-US" dirty="0">
                <a:latin typeface="Tahoma" panose="020B0604030504040204" pitchFamily="34" charset="0"/>
              </a:rPr>
              <a:t>Example:   Find the budget of all departments</a:t>
            </a: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/>
            </a:r>
            <a:br>
              <a:rPr lang="en-US" altLang="en-US" dirty="0">
                <a:latin typeface="Tahoma" panose="020B0604030504040204" pitchFamily="34" charset="0"/>
              </a:rPr>
            </a:br>
            <a:r>
              <a:rPr lang="en-US" altLang="en-US" dirty="0">
                <a:latin typeface="Tahoma" panose="020B0604030504040204" pitchFamily="34" charset="0"/>
              </a:rPr>
              <a:t> </a:t>
            </a:r>
            <a:r>
              <a:rPr lang="en-US" altLang="en-US" dirty="0" smtClean="0">
                <a:latin typeface="Tahoma" panose="020B0604030504040204" pitchFamily="34" charset="0"/>
              </a:rPr>
              <a:t> </a:t>
            </a:r>
            <a:r>
              <a:rPr lang="en-US" altLang="en-US" b="1" dirty="0" smtClean="0"/>
              <a:t>declare </a:t>
            </a:r>
            <a:r>
              <a:rPr lang="en-US" altLang="en-US" i="1" dirty="0"/>
              <a:t>n  </a:t>
            </a:r>
            <a:r>
              <a:rPr lang="en-US" altLang="en-US" b="1" dirty="0"/>
              <a:t>integer default </a:t>
            </a:r>
            <a:r>
              <a:rPr lang="en-US" altLang="en-US" dirty="0"/>
              <a:t>0;</a:t>
            </a:r>
            <a:br>
              <a:rPr lang="en-US" altLang="en-US" dirty="0"/>
            </a:br>
            <a:r>
              <a:rPr lang="en-US" altLang="en-US" dirty="0"/>
              <a:t>  </a:t>
            </a:r>
            <a:r>
              <a:rPr lang="en-US" altLang="en-US" b="1" dirty="0" smtClean="0"/>
              <a:t>for </a:t>
            </a:r>
            <a:r>
              <a:rPr lang="en-US" altLang="en-US" i="1" dirty="0"/>
              <a:t>r  </a:t>
            </a:r>
            <a:r>
              <a:rPr lang="en-US" altLang="en-US" b="1" dirty="0"/>
              <a:t>as</a:t>
            </a:r>
            <a:br>
              <a:rPr lang="en-US" altLang="en-US" b="1" dirty="0"/>
            </a:br>
            <a:r>
              <a:rPr lang="en-US" altLang="en-US" b="1" dirty="0"/>
              <a:t>         </a:t>
            </a:r>
            <a:r>
              <a:rPr lang="en-US" altLang="en-US" b="1" dirty="0" smtClean="0"/>
              <a:t>     select </a:t>
            </a:r>
            <a:r>
              <a:rPr lang="en-US" altLang="en-US" i="1" dirty="0"/>
              <a:t>budget </a:t>
            </a:r>
            <a:r>
              <a:rPr lang="en-US" altLang="en-US" b="1" dirty="0"/>
              <a:t>from </a:t>
            </a:r>
            <a:r>
              <a:rPr lang="en-US" altLang="en-US" i="1" dirty="0"/>
              <a:t>department                                                    </a:t>
            </a:r>
            <a:r>
              <a:rPr lang="en-US" altLang="en-US" i="1" dirty="0" smtClean="0"/>
              <a:t>              </a:t>
            </a:r>
          </a:p>
          <a:p>
            <a:pPr marL="0" indent="0">
              <a:buNone/>
            </a:pPr>
            <a:r>
              <a:rPr lang="en-US" altLang="en-US" b="1" i="1" dirty="0"/>
              <a:t> </a:t>
            </a:r>
            <a:r>
              <a:rPr lang="en-US" altLang="en-US" b="1" i="1" dirty="0" smtClean="0"/>
              <a:t>      </a:t>
            </a:r>
            <a:r>
              <a:rPr lang="en-US" altLang="en-US" b="1" dirty="0" smtClean="0"/>
              <a:t>do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	       set </a:t>
            </a:r>
            <a:r>
              <a:rPr lang="en-US" altLang="en-US" i="1" dirty="0"/>
              <a:t>n </a:t>
            </a:r>
            <a:r>
              <a:rPr lang="en-US" altLang="en-US" dirty="0"/>
              <a:t>= </a:t>
            </a:r>
            <a:r>
              <a:rPr lang="en-US" altLang="en-US" i="1" dirty="0"/>
              <a:t>n </a:t>
            </a:r>
            <a:r>
              <a:rPr lang="en-US" altLang="en-US" dirty="0"/>
              <a:t>+ </a:t>
            </a:r>
            <a:r>
              <a:rPr lang="en-US" altLang="en-US" dirty="0" err="1"/>
              <a:t>r.</a:t>
            </a:r>
            <a:r>
              <a:rPr lang="en-US" altLang="en-US" i="1" dirty="0" err="1"/>
              <a:t>budget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</a:t>
            </a:r>
            <a:r>
              <a:rPr lang="en-US" altLang="en-US" i="1" dirty="0" smtClean="0"/>
              <a:t>    </a:t>
            </a:r>
            <a:r>
              <a:rPr lang="en-US" altLang="en-US" b="1" dirty="0" smtClean="0"/>
              <a:t>end </a:t>
            </a:r>
            <a:r>
              <a:rPr lang="en-US" altLang="en-US" b="1" dirty="0"/>
              <a:t>for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Language Constructs – if-then-else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8119618" cy="4903787"/>
          </a:xfrm>
        </p:spPr>
        <p:txBody>
          <a:bodyPr lIns="91440"/>
          <a:lstStyle/>
          <a:p>
            <a:r>
              <a:rPr lang="en-US" altLang="en-US" dirty="0"/>
              <a:t>Conditional statements  (</a:t>
            </a:r>
            <a:r>
              <a:rPr lang="en-US" altLang="en-US" b="1" dirty="0"/>
              <a:t>if-then-else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	    then </a:t>
            </a:r>
            <a:r>
              <a:rPr lang="en-US" altLang="en-US" i="1" dirty="0"/>
              <a:t>statement or compound statement 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 err="1"/>
              <a:t>elseif</a:t>
            </a:r>
            <a:r>
              <a:rPr lang="en-US" altLang="en-US" b="1" dirty="0"/>
              <a:t> </a:t>
            </a:r>
            <a:r>
              <a:rPr lang="en-US" altLang="en-US" i="1" dirty="0" err="1"/>
              <a:t>boolean</a:t>
            </a:r>
            <a:r>
              <a:rPr lang="en-US" altLang="en-US" i="1" dirty="0"/>
              <a:t>  expression 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    </a:t>
            </a:r>
            <a:r>
              <a:rPr lang="en-US" altLang="en-US" b="1" dirty="0"/>
              <a:t>then </a:t>
            </a:r>
            <a:r>
              <a:rPr lang="en-US" altLang="en-US" i="1" dirty="0"/>
              <a:t>statement or compound statement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 </a:t>
            </a: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i="1" dirty="0"/>
              <a:t>statement or compound statement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procedure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03292" cy="4903787"/>
          </a:xfrm>
        </p:spPr>
        <p:txBody>
          <a:bodyPr lIns="91440"/>
          <a:lstStyle/>
          <a:p>
            <a:r>
              <a:rPr lang="en-US" altLang="en-US" dirty="0"/>
              <a:t>Registers student after ensuring classroom capacity is not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Returns 0 on success and -1 if capacity is exceeded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See book (page 202) for details</a:t>
            </a:r>
          </a:p>
          <a:p>
            <a:r>
              <a:rPr lang="en-US" altLang="en-US" dirty="0"/>
              <a:t>Signaling of exception conditions, and declaring handlers for exceptions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declare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  </a:t>
            </a:r>
            <a:r>
              <a:rPr lang="en-US" altLang="en-US" b="1" dirty="0"/>
              <a:t>condition</a:t>
            </a:r>
            <a:br>
              <a:rPr lang="en-US" altLang="en-US" b="1" dirty="0"/>
            </a:br>
            <a:r>
              <a:rPr lang="en-US" altLang="en-US" b="1" dirty="0"/>
              <a:t>	declare exit handler for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begin</a:t>
            </a:r>
            <a:br>
              <a:rPr lang="en-US" altLang="en-US" b="1" dirty="0"/>
            </a:br>
            <a:r>
              <a:rPr lang="en-US" altLang="en-US" b="1" dirty="0"/>
              <a:t>	</a:t>
            </a:r>
            <a:r>
              <a:rPr lang="en-US" altLang="en-US" dirty="0"/>
              <a:t>…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end</a:t>
            </a:r>
          </a:p>
          <a:p>
            <a:r>
              <a:rPr lang="en-US" altLang="en-US" dirty="0"/>
              <a:t>The statements between the </a:t>
            </a:r>
            <a:r>
              <a:rPr lang="en-US" altLang="en-US" b="1" dirty="0"/>
              <a:t>begin</a:t>
            </a:r>
            <a:r>
              <a:rPr lang="en-US" altLang="en-US" dirty="0"/>
              <a:t> and the </a:t>
            </a:r>
            <a:r>
              <a:rPr lang="en-US" altLang="en-US" b="1" dirty="0"/>
              <a:t>end</a:t>
            </a:r>
            <a:r>
              <a:rPr lang="en-US" altLang="en-US" dirty="0"/>
              <a:t> can raise an exception by executing  “</a:t>
            </a:r>
            <a:r>
              <a:rPr lang="en-US" altLang="en-US" b="1" dirty="0"/>
              <a:t>signal</a:t>
            </a:r>
            <a:r>
              <a:rPr lang="en-US" altLang="en-US" dirty="0"/>
              <a:t> </a:t>
            </a:r>
            <a:r>
              <a:rPr lang="en-US" altLang="en-US" i="1" dirty="0" err="1"/>
              <a:t>out_of_classroom_seats</a:t>
            </a:r>
            <a:r>
              <a:rPr lang="en-US" altLang="en-US" i="1" dirty="0"/>
              <a:t>”</a:t>
            </a:r>
            <a:endParaRPr lang="en-US" altLang="en-US" dirty="0"/>
          </a:p>
          <a:p>
            <a:r>
              <a:rPr lang="en-US" altLang="en-US" dirty="0"/>
              <a:t>The handler says that if the condition </a:t>
            </a:r>
            <a:r>
              <a:rPr lang="en-US" altLang="en-US" dirty="0" smtClean="0"/>
              <a:t>arises, the </a:t>
            </a:r>
            <a:r>
              <a:rPr lang="en-US" altLang="en-US" dirty="0"/>
              <a:t>action to be taken is to exit the enclosing </a:t>
            </a:r>
            <a:r>
              <a:rPr lang="en-US" altLang="en-US" b="1" dirty="0" smtClean="0"/>
              <a:t>begin</a:t>
            </a:r>
            <a:r>
              <a:rPr lang="en-US" altLang="en-US" dirty="0" smtClean="0"/>
              <a:t>  </a:t>
            </a:r>
            <a:r>
              <a:rPr lang="en-US" altLang="en-US" b="1" dirty="0"/>
              <a:t>end</a:t>
            </a:r>
            <a:r>
              <a:rPr lang="en-US" altLang="en-US" dirty="0"/>
              <a:t> statement. 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9688"/>
            <a:ext cx="8375650" cy="60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Accessing SQL from a Programming Language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1" y="1748663"/>
            <a:ext cx="7253056" cy="4341813"/>
          </a:xfrm>
        </p:spPr>
        <p:txBody>
          <a:bodyPr/>
          <a:lstStyle/>
          <a:p>
            <a:r>
              <a:rPr lang="en-US" altLang="en-US" sz="1700" dirty="0"/>
              <a:t>A general-purpose program  -- can connect to and communicate with a database server using a collection of functions</a:t>
            </a:r>
          </a:p>
          <a:p>
            <a:r>
              <a:rPr lang="en-US" altLang="en-US" sz="1700" dirty="0"/>
              <a:t>Embedded SQL -- provides a means by which a program can interact with a database server.  </a:t>
            </a:r>
          </a:p>
          <a:p>
            <a:pPr lvl="1"/>
            <a:r>
              <a:rPr lang="en-US" altLang="en-US" sz="1700" dirty="0"/>
              <a:t>The  SQL statements are translated at compile time  into function calls.  </a:t>
            </a:r>
          </a:p>
          <a:p>
            <a:pPr lvl="1"/>
            <a:r>
              <a:rPr lang="en-US" altLang="en-US" sz="1700" dirty="0"/>
              <a:t>At runtime,  these function calls connect to the database  using an API  that provides dynamic  SQL facilities.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768351" y="1030288"/>
            <a:ext cx="758553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700" dirty="0"/>
              <a:t>There are two approaches to accessing  SQL from a general-purpose programming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722313"/>
            <a:ext cx="7692069" cy="5251450"/>
          </a:xfrm>
        </p:spPr>
        <p:txBody>
          <a:bodyPr/>
          <a:lstStyle/>
          <a:p>
            <a:endParaRPr kumimoji="0" lang="en-US" altLang="en-US" dirty="0"/>
          </a:p>
          <a:p>
            <a:r>
              <a:rPr kumimoji="0" lang="en-US" altLang="en-US" dirty="0"/>
              <a:t>SQL allows us to define functions in a programming language such as Java, C#, C or C++.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than functions defined in SQL, and computations that cannot be carried out in </a:t>
            </a:r>
            <a:r>
              <a:rPr lang="en-US" altLang="en-US" dirty="0" smtClean="0">
                <a:ea typeface="ＭＳ Ｐゴシック" panose="020B0600070205080204" pitchFamily="34" charset="-128"/>
              </a:rPr>
              <a:t>SQL can </a:t>
            </a:r>
            <a:r>
              <a:rPr lang="en-US" altLang="en-US" dirty="0">
                <a:ea typeface="ＭＳ Ｐゴシック" panose="020B0600070205080204" pitchFamily="34" charset="-128"/>
              </a:rPr>
              <a:t>be executed by these functions.</a:t>
            </a:r>
          </a:p>
          <a:p>
            <a:r>
              <a:rPr lang="en-US" altLang="en-US" dirty="0"/>
              <a:t>Declaring external language procedures and functions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</a:t>
            </a:r>
            <a:r>
              <a:rPr lang="en-US" altLang="en-US" b="1" dirty="0"/>
              <a:t>create procedure </a:t>
            </a:r>
            <a:r>
              <a:rPr lang="en-US" altLang="en-US" dirty="0" err="1"/>
              <a:t>dept_count_proc</a:t>
            </a:r>
            <a:r>
              <a:rPr lang="en-US" altLang="en-US" dirty="0"/>
              <a:t>(</a:t>
            </a:r>
            <a:r>
              <a:rPr lang="en-US" altLang="en-US" b="1" dirty="0"/>
              <a:t>in</a:t>
            </a:r>
            <a:r>
              <a:rPr lang="en-US" altLang="en-US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varchar</a:t>
            </a:r>
            <a:r>
              <a:rPr lang="en-US" altLang="en-US" dirty="0"/>
              <a:t>(20),</a:t>
            </a:r>
            <a:br>
              <a:rPr lang="en-US" altLang="en-US" dirty="0"/>
            </a:br>
            <a:r>
              <a:rPr lang="en-US" altLang="en-US" dirty="0"/>
              <a:t>                                                          </a:t>
            </a:r>
            <a:r>
              <a:rPr lang="en-US" altLang="en-US" b="1" dirty="0"/>
              <a:t>out </a:t>
            </a:r>
            <a:r>
              <a:rPr lang="en-US" altLang="en-US" dirty="0"/>
              <a:t>count </a:t>
            </a:r>
            <a:r>
              <a:rPr lang="en-US" altLang="en-US" b="1" dirty="0"/>
              <a:t>integer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language </a:t>
            </a:r>
            <a:r>
              <a:rPr lang="en-US" altLang="en-US" dirty="0"/>
              <a:t>C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external name </a:t>
            </a:r>
            <a:r>
              <a:rPr lang="ja-JP" altLang="en-US" dirty="0"/>
              <a:t> </a:t>
            </a:r>
            <a:r>
              <a:rPr lang="en-US" altLang="ja-JP" dirty="0"/>
              <a:t> 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dept_count_proc</a:t>
            </a:r>
            <a:r>
              <a:rPr lang="en-US" altLang="ja-JP" dirty="0"/>
              <a:t>'</a:t>
            </a:r>
            <a:br>
              <a:rPr lang="en-US" altLang="ja-JP" dirty="0"/>
            </a:b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create function </a:t>
            </a:r>
            <a:r>
              <a:rPr lang="en-US" altLang="ja-JP" dirty="0" err="1"/>
              <a:t>dept_count</a:t>
            </a:r>
            <a:r>
              <a:rPr lang="en-US" altLang="ja-JP" dirty="0"/>
              <a:t>(</a:t>
            </a:r>
            <a:r>
              <a:rPr lang="en-US" altLang="ja-JP" i="1" dirty="0" err="1"/>
              <a:t>dept_name</a:t>
            </a:r>
            <a:r>
              <a:rPr lang="en-US" altLang="ja-JP" i="1" dirty="0"/>
              <a:t> </a:t>
            </a:r>
            <a:r>
              <a:rPr lang="en-US" altLang="ja-JP" b="1" dirty="0"/>
              <a:t>varchar</a:t>
            </a:r>
            <a:r>
              <a:rPr lang="en-US" altLang="ja-JP" dirty="0"/>
              <a:t>(20))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returns </a:t>
            </a:r>
            <a:r>
              <a:rPr lang="en-US" altLang="ja-JP" dirty="0"/>
              <a:t>integer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language </a:t>
            </a:r>
            <a:r>
              <a:rPr lang="en-US" altLang="ja-JP" dirty="0"/>
              <a:t>C</a:t>
            </a:r>
            <a:br>
              <a:rPr lang="en-US" altLang="ja-JP" dirty="0"/>
            </a:br>
            <a:r>
              <a:rPr lang="en-US" altLang="ja-JP" dirty="0"/>
              <a:t>     </a:t>
            </a:r>
            <a:r>
              <a:rPr lang="en-US" altLang="ja-JP" b="1" dirty="0"/>
              <a:t>external name </a:t>
            </a:r>
            <a:r>
              <a:rPr lang="en-US" altLang="ja-JP" dirty="0"/>
              <a:t>'/</a:t>
            </a:r>
            <a:r>
              <a:rPr lang="en-US" altLang="ja-JP" dirty="0" err="1"/>
              <a:t>usr</a:t>
            </a:r>
            <a:r>
              <a:rPr lang="en-US" altLang="ja-JP" dirty="0"/>
              <a:t>/</a:t>
            </a:r>
            <a:r>
              <a:rPr lang="en-US" altLang="ja-JP" dirty="0" err="1"/>
              <a:t>avi</a:t>
            </a:r>
            <a:r>
              <a:rPr lang="en-US" altLang="ja-JP" dirty="0"/>
              <a:t>/bin/</a:t>
            </a:r>
            <a:r>
              <a:rPr lang="en-US" altLang="ja-JP" dirty="0" err="1"/>
              <a:t>dept_count</a:t>
            </a:r>
            <a:r>
              <a:rPr lang="en-US" altLang="ja-JP" dirty="0"/>
              <a:t>'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External Language Routines (Cont.)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74313" cy="4903787"/>
          </a:xfrm>
        </p:spPr>
        <p:txBody>
          <a:bodyPr lIns="91440"/>
          <a:lstStyle/>
          <a:p>
            <a:r>
              <a:rPr lang="en-US" altLang="en-US" dirty="0"/>
              <a:t>Benefits of external language functions/procedures: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efficient for many operations, and more expressive power.</a:t>
            </a:r>
          </a:p>
          <a:p>
            <a:r>
              <a:rPr lang="en-US" altLang="en-US" dirty="0"/>
              <a:t>Drawbacks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Code to implement function may need to be loaded into database system and executed in the database system’</a:t>
            </a:r>
            <a:r>
              <a:rPr lang="en-US" altLang="ja-JP" dirty="0">
                <a:ea typeface="ＭＳ Ｐゴシック" panose="020B0600070205080204" pitchFamily="34" charset="-128"/>
              </a:rPr>
              <a:t>s address space.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risk of accidental corruption of database structures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security risk, allowing users access to unauthorized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There are alternatives, which give good security at the cost of potentially worse performance.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Direct execution in the database system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space is used when efficiency is more important than security.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Security with External Language Routines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770813" cy="4903787"/>
          </a:xfrm>
        </p:spPr>
        <p:txBody>
          <a:bodyPr/>
          <a:lstStyle/>
          <a:p>
            <a:r>
              <a:rPr lang="en-US" altLang="en-US" dirty="0"/>
              <a:t>To deal with security problems, we can </a:t>
            </a:r>
            <a:r>
              <a:rPr lang="en-US" altLang="en-US"/>
              <a:t>do </a:t>
            </a:r>
            <a:r>
              <a:rPr lang="en-US" altLang="en-US" smtClean="0"/>
              <a:t>one </a:t>
            </a:r>
            <a:r>
              <a:rPr lang="en-US" altLang="en-US" dirty="0"/>
              <a:t>of the following: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sandbox</a:t>
            </a:r>
            <a:r>
              <a:rPr lang="en-US" altLang="en-US" dirty="0">
                <a:ea typeface="ＭＳ Ｐゴシック" panose="020B0600070205080204" pitchFamily="34" charset="-128"/>
              </a:rPr>
              <a:t> techniques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That is, use a safe language like Java, which cannot be used to  access/damage other parts of the database code.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Run external language functions/procedures in a separate process, with no access to the database process</a:t>
            </a:r>
            <a:r>
              <a:rPr lang="ja-JP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 memory.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Parameters and results communicated via inter-process communication</a:t>
            </a:r>
          </a:p>
          <a:p>
            <a:r>
              <a:rPr lang="en-US" altLang="en-US" dirty="0"/>
              <a:t>Both have performance overheads</a:t>
            </a:r>
          </a:p>
          <a:p>
            <a:r>
              <a:rPr lang="en-US" altLang="en-US" dirty="0"/>
              <a:t>Many database systems support both above approaches as well as direct executing in database system address space.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8004" y="2607785"/>
            <a:ext cx="4398700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Triggers</a:t>
            </a:r>
          </a:p>
        </p:txBody>
      </p:sp>
      <p:sp>
        <p:nvSpPr>
          <p:cNvPr id="47107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700"/>
            <a:ext cx="7647681" cy="4833938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trigger</a:t>
            </a:r>
            <a:r>
              <a:rPr lang="en-US" altLang="en-US" dirty="0"/>
              <a:t> is a statement that is executed automatically by the system as a side effect of a modification to the database.</a:t>
            </a:r>
          </a:p>
          <a:p>
            <a:r>
              <a:rPr lang="en-US" altLang="en-US" dirty="0"/>
              <a:t>To design a trigger mechanism, we must: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conditions under which the trigger is to be executed.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Specify the actions to be taken when the trigger executes.</a:t>
            </a:r>
          </a:p>
          <a:p>
            <a:r>
              <a:rPr lang="en-US" altLang="en-US" dirty="0"/>
              <a:t>Triggers introduced to SQL standard in SQL:1999, but supported even earlier using non-standard syntax by most databases.		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Syntax illustrated here may not work exactly on your database system; check the system manuals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Triggering Events and Actions in SQL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718701" cy="4903787"/>
          </a:xfrm>
        </p:spPr>
        <p:txBody>
          <a:bodyPr lIns="91440"/>
          <a:lstStyle/>
          <a:p>
            <a:pPr>
              <a:lnSpc>
                <a:spcPct val="90000"/>
              </a:lnSpc>
            </a:pPr>
            <a:r>
              <a:rPr lang="en-US" altLang="en-US" dirty="0"/>
              <a:t>Triggering event can be </a:t>
            </a:r>
            <a:r>
              <a:rPr lang="en-US" altLang="en-US" b="1" dirty="0"/>
              <a:t>insert</a:t>
            </a:r>
            <a:r>
              <a:rPr lang="en-US" altLang="en-US" dirty="0"/>
              <a:t>, </a:t>
            </a:r>
            <a:r>
              <a:rPr lang="en-US" altLang="en-US" b="1" dirty="0"/>
              <a:t>delete</a:t>
            </a:r>
            <a:r>
              <a:rPr lang="en-US" altLang="en-US" dirty="0"/>
              <a:t> or </a:t>
            </a:r>
            <a:r>
              <a:rPr lang="en-US" altLang="en-US" b="1" dirty="0"/>
              <a:t>update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Triggers on update can be restricted to specific attributes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example, </a:t>
            </a:r>
            <a:r>
              <a:rPr lang="en-US" altLang="en-US" b="1" dirty="0">
                <a:ea typeface="ＭＳ Ｐゴシック" panose="020B0600070205080204" pitchFamily="34" charset="-128"/>
              </a:rPr>
              <a:t> after update of </a:t>
            </a:r>
            <a:r>
              <a:rPr lang="en-US" altLang="en-US" i="1" dirty="0">
                <a:ea typeface="ＭＳ Ｐゴシック" panose="020B0600070205080204" pitchFamily="34" charset="-128"/>
              </a:rPr>
              <a:t>takes </a:t>
            </a:r>
            <a:r>
              <a:rPr lang="en-US" altLang="en-US" b="1" dirty="0">
                <a:ea typeface="ＭＳ Ｐゴシック" panose="020B0600070205080204" pitchFamily="34" charset="-128"/>
              </a:rPr>
              <a:t>on</a:t>
            </a:r>
            <a:r>
              <a:rPr lang="en-US" altLang="en-US" i="1" dirty="0">
                <a:ea typeface="ＭＳ Ｐゴシック" panose="020B0600070205080204" pitchFamily="34" charset="-128"/>
              </a:rPr>
              <a:t> grade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Values of attributes before and after an update can be referenced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old row as</a:t>
            </a: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: </a:t>
            </a:r>
            <a:r>
              <a:rPr lang="en-US" altLang="en-US" dirty="0">
                <a:ea typeface="ＭＳ Ｐゴシック" panose="020B0600070205080204" pitchFamily="34" charset="-128"/>
              </a:rPr>
              <a:t> for deletes and updates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ea typeface="ＭＳ Ｐゴシック" panose="020B0600070205080204" pitchFamily="34" charset="-128"/>
              </a:rPr>
              <a:t>referencing new row as  : </a:t>
            </a:r>
            <a:r>
              <a:rPr lang="en-US" altLang="en-US" dirty="0">
                <a:ea typeface="ＭＳ Ｐゴシック" panose="020B0600070205080204" pitchFamily="34" charset="-128"/>
              </a:rPr>
              <a:t>for inserts and updates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Triggers can be activated before an event, which can serve as extra constraints.  For example,  convert blank grades to null.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b="1" dirty="0"/>
              <a:t>		create trigger </a:t>
            </a:r>
            <a:r>
              <a:rPr lang="en-US" altLang="en-US" i="1" dirty="0" err="1"/>
              <a:t>setnull_trigger</a:t>
            </a:r>
            <a:r>
              <a:rPr lang="en-US" altLang="en-US" i="1" dirty="0"/>
              <a:t> </a:t>
            </a:r>
            <a:r>
              <a:rPr lang="en-US" altLang="en-US" b="1" dirty="0"/>
              <a:t>before update of </a:t>
            </a:r>
            <a:r>
              <a:rPr lang="en-US" altLang="en-US" i="1" dirty="0"/>
              <a:t>takes</a:t>
            </a:r>
            <a:br>
              <a:rPr lang="en-US" altLang="en-US" i="1" dirty="0"/>
            </a:br>
            <a:r>
              <a:rPr lang="en-US" altLang="en-US" b="1" dirty="0"/>
              <a:t>	referencing new row as </a:t>
            </a:r>
            <a:r>
              <a:rPr lang="en-US" altLang="en-US" i="1" dirty="0" err="1"/>
              <a:t>nrow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	for each row</a:t>
            </a:r>
            <a:br>
              <a:rPr lang="en-US" altLang="en-US" b="1" dirty="0"/>
            </a:br>
            <a:r>
              <a:rPr lang="en-US" altLang="en-US" b="1" dirty="0"/>
              <a:t>	      when (</a:t>
            </a:r>
            <a:r>
              <a:rPr lang="en-US" altLang="en-US" i="1" dirty="0" err="1"/>
              <a:t>nrow.grade</a:t>
            </a:r>
            <a:r>
              <a:rPr lang="en-US" altLang="en-US" dirty="0"/>
              <a:t> = </a:t>
            </a:r>
            <a:r>
              <a:rPr lang="en-US" altLang="ja-JP" dirty="0"/>
              <a:t>' ')</a:t>
            </a:r>
            <a:br>
              <a:rPr lang="en-US" altLang="ja-JP" dirty="0"/>
            </a:br>
            <a:r>
              <a:rPr lang="en-US" altLang="ja-JP" dirty="0"/>
              <a:t>               </a:t>
            </a:r>
            <a:r>
              <a:rPr lang="en-US" altLang="ja-JP" b="1" dirty="0"/>
              <a:t>begin atomic</a:t>
            </a:r>
            <a:r>
              <a:rPr lang="en-US" altLang="ja-JP" i="1" dirty="0"/>
              <a:t/>
            </a:r>
            <a:br>
              <a:rPr lang="en-US" altLang="ja-JP" i="1" dirty="0"/>
            </a:br>
            <a:r>
              <a:rPr lang="en-US" altLang="ja-JP" b="1" dirty="0"/>
              <a:t>	          set </a:t>
            </a:r>
            <a:r>
              <a:rPr lang="en-US" altLang="ja-JP" i="1" dirty="0" err="1"/>
              <a:t>nrow.grade</a:t>
            </a:r>
            <a:r>
              <a:rPr lang="en-US" altLang="ja-JP" i="1" dirty="0"/>
              <a:t> </a:t>
            </a:r>
            <a:r>
              <a:rPr lang="en-US" altLang="ja-JP" dirty="0"/>
              <a:t>= </a:t>
            </a:r>
            <a:r>
              <a:rPr lang="en-US" altLang="ja-JP" b="1" dirty="0"/>
              <a:t>null;</a:t>
            </a:r>
            <a:br>
              <a:rPr lang="en-US" altLang="ja-JP" b="1" dirty="0"/>
            </a:br>
            <a:r>
              <a:rPr lang="en-US" altLang="ja-JP" b="1" dirty="0"/>
              <a:t>         end;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874713" y="117475"/>
            <a:ext cx="8077200" cy="609600"/>
          </a:xfrm>
        </p:spPr>
        <p:txBody>
          <a:bodyPr/>
          <a:lstStyle/>
          <a:p>
            <a:r>
              <a:rPr lang="en-US" altLang="en-US">
                <a:effectLst/>
              </a:rPr>
              <a:t>Trigger to Maintain credits_earned value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989704" cy="4903787"/>
          </a:xfrm>
        </p:spPr>
        <p:txBody>
          <a:bodyPr/>
          <a:lstStyle/>
          <a:p>
            <a:r>
              <a:rPr lang="en-US" altLang="en-US" b="1" dirty="0"/>
              <a:t>create trigger </a:t>
            </a:r>
            <a:r>
              <a:rPr lang="en-US" altLang="en-US" i="1" dirty="0" err="1"/>
              <a:t>credits_earned</a:t>
            </a:r>
            <a:r>
              <a:rPr lang="en-US" altLang="en-US" i="1" dirty="0"/>
              <a:t> </a:t>
            </a:r>
            <a:r>
              <a:rPr lang="en-US" altLang="en-US" b="1" dirty="0"/>
              <a:t>after update of </a:t>
            </a:r>
            <a:r>
              <a:rPr lang="en-US" altLang="en-US" i="1" dirty="0"/>
              <a:t>takes </a:t>
            </a:r>
            <a:r>
              <a:rPr lang="en-US" altLang="en-US" b="1" dirty="0"/>
              <a:t>on </a:t>
            </a:r>
            <a:r>
              <a:rPr lang="en-US" altLang="en-US" dirty="0"/>
              <a:t>(</a:t>
            </a:r>
            <a:r>
              <a:rPr lang="en-US" altLang="en-US" i="1" dirty="0"/>
              <a:t>grade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referencing new row as </a:t>
            </a:r>
            <a:r>
              <a:rPr lang="en-US" altLang="en-US" i="1" dirty="0" err="1"/>
              <a:t>nrow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referencing old row as </a:t>
            </a:r>
            <a:r>
              <a:rPr lang="en-US" altLang="en-US" i="1" dirty="0" err="1"/>
              <a:t>orow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b="1" dirty="0"/>
              <a:t>for each row</a:t>
            </a:r>
            <a:br>
              <a:rPr lang="en-US" altLang="en-US" b="1" dirty="0"/>
            </a:br>
            <a:r>
              <a:rPr lang="en-US" altLang="en-US" b="1" dirty="0"/>
              <a:t>when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dirty="0"/>
              <a:t>&lt;&gt; 'F' </a:t>
            </a:r>
            <a:r>
              <a:rPr lang="en-US" altLang="en-US" b="1" dirty="0"/>
              <a:t>and </a:t>
            </a:r>
            <a:r>
              <a:rPr lang="en-US" altLang="en-US" i="1" dirty="0" err="1"/>
              <a:t>nrow.grade</a:t>
            </a:r>
            <a:r>
              <a:rPr lang="en-US" altLang="en-US" i="1" dirty="0"/>
              <a:t> </a:t>
            </a:r>
            <a:r>
              <a:rPr lang="en-US" altLang="en-US" b="1" dirty="0"/>
              <a:t>is not null</a:t>
            </a:r>
            <a:br>
              <a:rPr lang="en-US" altLang="en-US" b="1" dirty="0"/>
            </a:br>
            <a:r>
              <a:rPr lang="en-US" altLang="en-US" b="1" dirty="0"/>
              <a:t>    and </a:t>
            </a:r>
            <a:r>
              <a:rPr lang="en-US" altLang="en-US" dirty="0"/>
              <a:t>(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dirty="0"/>
              <a:t>= 'F' </a:t>
            </a:r>
            <a:r>
              <a:rPr lang="en-US" altLang="en-US" b="1" dirty="0"/>
              <a:t>or </a:t>
            </a:r>
            <a:r>
              <a:rPr lang="en-US" altLang="en-US" i="1" dirty="0" err="1"/>
              <a:t>orow.grade</a:t>
            </a:r>
            <a:r>
              <a:rPr lang="en-US" altLang="en-US" i="1" dirty="0"/>
              <a:t> </a:t>
            </a:r>
            <a:r>
              <a:rPr lang="en-US" altLang="en-US" b="1" dirty="0"/>
              <a:t>is null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begin atomic</a:t>
            </a:r>
            <a:br>
              <a:rPr lang="en-US" altLang="en-US" b="1" dirty="0"/>
            </a:br>
            <a:r>
              <a:rPr lang="en-US" altLang="en-US" b="1" dirty="0"/>
              <a:t>     update </a:t>
            </a:r>
            <a:r>
              <a:rPr lang="en-US" altLang="en-US" i="1" dirty="0"/>
              <a:t>student</a:t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set </a:t>
            </a:r>
            <a:r>
              <a:rPr lang="en-US" altLang="en-US" i="1" dirty="0" err="1"/>
              <a:t>tot_cred</a:t>
            </a:r>
            <a:r>
              <a:rPr lang="en-US" altLang="en-US" dirty="0"/>
              <a:t>= </a:t>
            </a:r>
            <a:r>
              <a:rPr lang="en-US" altLang="en-US" i="1" dirty="0" err="1"/>
              <a:t>tot_cred</a:t>
            </a:r>
            <a:r>
              <a:rPr lang="en-US" altLang="en-US" i="1" dirty="0"/>
              <a:t> </a:t>
            </a:r>
            <a:r>
              <a:rPr lang="en-US" altLang="en-US" dirty="0"/>
              <a:t>+ </a:t>
            </a:r>
            <a:br>
              <a:rPr lang="en-US" altLang="en-US" dirty="0"/>
            </a:br>
            <a:r>
              <a:rPr lang="en-US" altLang="en-US" dirty="0"/>
              <a:t>           (</a:t>
            </a:r>
            <a:r>
              <a:rPr lang="en-US" altLang="en-US" b="1" dirty="0"/>
              <a:t>select </a:t>
            </a:r>
            <a:r>
              <a:rPr lang="en-US" altLang="en-US" i="1" dirty="0"/>
              <a:t>credits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from </a:t>
            </a:r>
            <a:r>
              <a:rPr lang="en-US" altLang="en-US" i="1" dirty="0"/>
              <a:t>course</a:t>
            </a:r>
            <a:br>
              <a:rPr lang="en-US" altLang="en-US" i="1" dirty="0"/>
            </a:br>
            <a:r>
              <a:rPr lang="en-US" altLang="en-US" i="1" dirty="0"/>
              <a:t> 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course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dirty="0"/>
              <a:t>= </a:t>
            </a:r>
            <a:r>
              <a:rPr lang="en-US" altLang="en-US" i="1" dirty="0" err="1"/>
              <a:t>nrow.course_id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</a:t>
            </a:r>
            <a:r>
              <a:rPr lang="en-US" altLang="en-US" b="1" dirty="0"/>
              <a:t>where </a:t>
            </a:r>
            <a:r>
              <a:rPr lang="en-US" altLang="en-US" i="1" dirty="0"/>
              <a:t>student.id </a:t>
            </a:r>
            <a:r>
              <a:rPr lang="en-US" altLang="en-US" dirty="0"/>
              <a:t>= </a:t>
            </a:r>
            <a:r>
              <a:rPr lang="en-US" altLang="en-US" i="1" dirty="0"/>
              <a:t>nrow.id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end</a:t>
            </a:r>
            <a:r>
              <a:rPr lang="en-US" altLang="en-US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Statement Level Triggers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93800"/>
            <a:ext cx="7692069" cy="4903788"/>
          </a:xfrm>
        </p:spPr>
        <p:txBody>
          <a:bodyPr/>
          <a:lstStyle/>
          <a:p>
            <a:r>
              <a:rPr lang="en-US" altLang="en-US" dirty="0"/>
              <a:t>Instead of executing a separate action for each affected row, a single action can be executed for all rows affected by a transaction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statement      </a:t>
            </a:r>
            <a:r>
              <a:rPr lang="en-US" altLang="en-US" dirty="0">
                <a:ea typeface="ＭＳ Ｐゴシック" panose="020B0600070205080204" pitchFamily="34" charset="-128"/>
              </a:rPr>
              <a:t>instead of    </a:t>
            </a:r>
            <a:r>
              <a:rPr lang="en-US" altLang="en-US" b="1" dirty="0">
                <a:ea typeface="ＭＳ Ｐゴシック" panose="020B0600070205080204" pitchFamily="34" charset="-128"/>
              </a:rPr>
              <a:t>for each row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Use  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old table</a:t>
            </a:r>
            <a:r>
              <a:rPr lang="en-US" altLang="en-US" dirty="0">
                <a:ea typeface="ＭＳ Ｐゴシック" panose="020B0600070205080204" pitchFamily="34" charset="-128"/>
              </a:rPr>
              <a:t>   or   </a:t>
            </a:r>
            <a:r>
              <a:rPr lang="en-US" altLang="en-US" b="1" dirty="0">
                <a:ea typeface="ＭＳ Ｐゴシック" panose="020B0600070205080204" pitchFamily="34" charset="-128"/>
              </a:rPr>
              <a:t>referencing new table</a:t>
            </a:r>
            <a:r>
              <a:rPr lang="en-US" altLang="en-US" dirty="0">
                <a:ea typeface="ＭＳ Ｐゴシック" panose="020B0600070205080204" pitchFamily="34" charset="-128"/>
              </a:rPr>
              <a:t>   to refer to temporary tables  (called </a:t>
            </a:r>
            <a:r>
              <a:rPr lang="en-US" altLang="en-US" b="1" i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transition tables</a:t>
            </a:r>
            <a:r>
              <a:rPr lang="en-US" altLang="en-US" dirty="0">
                <a:ea typeface="ＭＳ Ｐゴシック" panose="020B0600070205080204" pitchFamily="34" charset="-128"/>
              </a:rPr>
              <a:t>) containing the affected rows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Can be more efficient when dealing with SQL statements that update a large number of rows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6416"/>
            <a:ext cx="7638802" cy="4570803"/>
          </a:xfrm>
        </p:spPr>
        <p:txBody>
          <a:bodyPr/>
          <a:lstStyle/>
          <a:p>
            <a:r>
              <a:rPr lang="en-US" altLang="en-US" dirty="0"/>
              <a:t>Triggers were used earlier for tasks such as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Maintaining summary data (e.g., total salary of each department)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Replicating databases by recording changes to special relations (called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change</a:t>
            </a:r>
            <a:r>
              <a:rPr lang="en-US" altLang="en-US" dirty="0">
                <a:ea typeface="ＭＳ Ｐゴシック" panose="020B0600070205080204" pitchFamily="34" charset="-128"/>
              </a:rPr>
              <a:t> or </a:t>
            </a:r>
            <a:r>
              <a:rPr lang="en-US" altLang="en-US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delta</a:t>
            </a:r>
            <a:r>
              <a:rPr lang="en-US" altLang="en-US" dirty="0">
                <a:ea typeface="ＭＳ Ｐゴシック" panose="020B0600070205080204" pitchFamily="34" charset="-128"/>
              </a:rPr>
              <a:t> relations) and having a separate process that applies the changes over to a replica </a:t>
            </a:r>
          </a:p>
          <a:p>
            <a:r>
              <a:rPr lang="en-US" altLang="en-US" dirty="0"/>
              <a:t>There are better ways of doing these now: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Databases today provide built in materialized view facilities to maintain summary data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Databases provide built-in support for replication</a:t>
            </a:r>
          </a:p>
          <a:p>
            <a:r>
              <a:rPr lang="en-US" altLang="en-US" dirty="0"/>
              <a:t>Encapsulation facilities can be used instead of triggers in many cases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Define methods to update fields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Carry out actions as part of the update methods instead of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through a trigger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When Not To Use Triggers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1100"/>
            <a:ext cx="7594415" cy="5289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Risk of unintended execution of triggers, for example, when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Loading data from a backup copy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Replicating updates at a remote site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Trigger execution can be disabled before such actions.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Other risks with triggers: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Error leading to failure of critical transactions that set off the trigger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Cascading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2477532"/>
            <a:ext cx="6429375" cy="2463800"/>
          </a:xfrm>
        </p:spPr>
        <p:txBody>
          <a:bodyPr/>
          <a:lstStyle/>
          <a:p>
            <a:pPr algn="ctr">
              <a:spcBef>
                <a:spcPct val="0"/>
              </a:spcBef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JDBC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51163" y="2492375"/>
            <a:ext cx="4687887" cy="1858963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latin typeface="+mj-lt"/>
                <a:cs typeface="+mj-cs"/>
              </a:rPr>
              <a:t>Recursive Queries</a:t>
            </a:r>
          </a:p>
        </p:txBody>
      </p:sp>
      <p:sp>
        <p:nvSpPr>
          <p:cNvPr id="54275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Recursion in SQL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47750"/>
            <a:ext cx="7778750" cy="4903788"/>
          </a:xfrm>
        </p:spPr>
        <p:txBody>
          <a:bodyPr/>
          <a:lstStyle/>
          <a:p>
            <a:r>
              <a:rPr lang="en-US" altLang="en-US" dirty="0"/>
              <a:t>SQL:1999 permits recursive view definition</a:t>
            </a:r>
          </a:p>
          <a:p>
            <a:r>
              <a:rPr lang="en-US" altLang="en-US" dirty="0"/>
              <a:t>Example: find which courses are a prerequisite, whether directly or indirectly, for a specific course </a:t>
            </a:r>
            <a:br>
              <a:rPr lang="en-US" altLang="en-US" dirty="0"/>
            </a:br>
            <a:r>
              <a:rPr lang="en-US" altLang="en-US" b="1" dirty="0"/>
              <a:t>with recursive </a:t>
            </a:r>
            <a:r>
              <a:rPr lang="en-US" altLang="en-US" i="1" dirty="0" err="1"/>
              <a:t>rec_prereq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dirty="0"/>
              <a:t>(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prereq_id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prereq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b="1" dirty="0"/>
              <a:t>union</a:t>
            </a:r>
            <a:br>
              <a:rPr lang="en-US" altLang="en-US" b="1" dirty="0"/>
            </a:br>
            <a:r>
              <a:rPr lang="en-US" altLang="en-US" b="1" dirty="0"/>
              <a:t>        select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b="1" dirty="0"/>
              <a:t>,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dirty="0"/>
              <a:t>, 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rec_rereq</a:t>
            </a:r>
            <a:r>
              <a:rPr lang="en-US" altLang="en-US" dirty="0"/>
              <a:t>, </a:t>
            </a:r>
            <a:r>
              <a:rPr lang="en-US" altLang="en-US" i="1" dirty="0" err="1"/>
              <a:t>prereq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rec_prereq</a:t>
            </a:r>
            <a:r>
              <a:rPr lang="en-US" altLang="en-US" dirty="0" err="1"/>
              <a:t>.</a:t>
            </a:r>
            <a:r>
              <a:rPr lang="en-US" altLang="en-US" i="1" dirty="0" err="1"/>
              <a:t>prereq_id</a:t>
            </a:r>
            <a:r>
              <a:rPr lang="en-US" altLang="en-US" i="1" dirty="0"/>
              <a:t> </a:t>
            </a:r>
            <a:r>
              <a:rPr lang="en-US" altLang="en-US" dirty="0"/>
              <a:t>= </a:t>
            </a:r>
            <a:r>
              <a:rPr lang="en-US" altLang="en-US" i="1" dirty="0" err="1"/>
              <a:t>prereq</a:t>
            </a:r>
            <a:r>
              <a:rPr lang="en-US" altLang="en-US" dirty="0" err="1"/>
              <a:t>.</a:t>
            </a:r>
            <a:r>
              <a:rPr lang="en-US" altLang="en-US" i="1" dirty="0" err="1"/>
              <a:t>course_id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/>
              <a:t>select </a:t>
            </a:r>
            <a:r>
              <a:rPr lang="en-US" altLang="en-US" dirty="0"/>
              <a:t>∗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rec_prereq</a:t>
            </a:r>
            <a:r>
              <a:rPr lang="en-US" altLang="en-US" dirty="0"/>
              <a:t>;</a:t>
            </a:r>
          </a:p>
          <a:p>
            <a:pPr>
              <a:buFont typeface="Monotype Sorts" charset="2"/>
              <a:buNone/>
            </a:pPr>
            <a:r>
              <a:rPr lang="en-US" altLang="en-US" i="1" dirty="0"/>
              <a:t>	</a:t>
            </a:r>
            <a:r>
              <a:rPr lang="en-US" altLang="en-US" dirty="0"/>
              <a:t>This example view,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,</a:t>
            </a:r>
            <a:r>
              <a:rPr lang="en-US" altLang="en-US" dirty="0"/>
              <a:t> is called the </a:t>
            </a:r>
            <a:r>
              <a:rPr lang="en-US" altLang="en-US" i="1" dirty="0"/>
              <a:t>transitive closure</a:t>
            </a:r>
            <a:r>
              <a:rPr lang="en-US" altLang="en-US" dirty="0"/>
              <a:t> of the </a:t>
            </a:r>
            <a:r>
              <a:rPr lang="en-US" altLang="en-US" i="1" dirty="0" err="1"/>
              <a:t>prereq</a:t>
            </a:r>
            <a:r>
              <a:rPr lang="en-US" altLang="en-US" i="1" dirty="0"/>
              <a:t> </a:t>
            </a:r>
            <a:r>
              <a:rPr lang="en-US" altLang="en-US" dirty="0"/>
              <a:t>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5225"/>
            <a:ext cx="7621048" cy="5237163"/>
          </a:xfrm>
        </p:spPr>
        <p:txBody>
          <a:bodyPr/>
          <a:lstStyle/>
          <a:p>
            <a:r>
              <a:rPr lang="en-US" altLang="en-US" dirty="0"/>
              <a:t>Recursive views make it possible to write queries, such as transitive closure queries, that cannot be written without recursion or iteration.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Intuition:  Without recursion, a non-recursive non-iterative program can perform only a fixed number of joins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with itself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This can give only a fixed number of levels of managers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Given a fixed non-recursive query, we can construct a database with a greater number of levels of prerequisites on which the query will not work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Alternative: write a procedure to iterate as many times as required</a:t>
            </a:r>
          </a:p>
          <a:p>
            <a:pPr lvl="3"/>
            <a:r>
              <a:rPr lang="en-US" altLang="en-US" dirty="0">
                <a:ea typeface="ＭＳ Ｐゴシック" panose="020B0600070205080204" pitchFamily="34" charset="-128"/>
              </a:rPr>
              <a:t>See procedure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findAllPrereqs</a:t>
            </a:r>
            <a:r>
              <a:rPr lang="en-US" altLang="en-US" dirty="0">
                <a:ea typeface="ＭＳ Ｐゴシック" panose="020B0600070205080204" pitchFamily="34" charset="-128"/>
              </a:rPr>
              <a:t> in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The Power of Recursion</a:t>
            </a:r>
            <a:endParaRPr lang="en-US" altLang="en-US" sz="32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38802" cy="4903787"/>
          </a:xfrm>
        </p:spPr>
        <p:txBody>
          <a:bodyPr lIns="91440"/>
          <a:lstStyle/>
          <a:p>
            <a:r>
              <a:rPr lang="en-US" altLang="en-US" dirty="0"/>
              <a:t>Computing transitive closure using iteration, adding successive tuples to </a:t>
            </a:r>
            <a:r>
              <a:rPr lang="en-US" altLang="en-US" i="1" dirty="0" err="1"/>
              <a:t>rec_prereq</a:t>
            </a:r>
            <a:endParaRPr lang="en-US" altLang="en-US" i="1" dirty="0"/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next slide shows a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prereq</a:t>
            </a:r>
            <a:r>
              <a:rPr lang="en-US" altLang="en-US" dirty="0">
                <a:ea typeface="ＭＳ Ｐゴシック" panose="020B0600070205080204" pitchFamily="34" charset="-128"/>
              </a:rPr>
              <a:t> relation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step of the iterative process constructs an extended version of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rec_prereq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from its recursive definition. 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final result is called the </a:t>
            </a:r>
            <a:r>
              <a:rPr lang="en-US" altLang="en-US" i="1" dirty="0">
                <a:ea typeface="ＭＳ Ｐゴシック" panose="020B0600070205080204" pitchFamily="34" charset="-128"/>
              </a:rPr>
              <a:t>fixed point </a:t>
            </a:r>
            <a:r>
              <a:rPr lang="en-US" altLang="en-US" dirty="0">
                <a:ea typeface="ＭＳ Ｐゴシック" panose="020B0600070205080204" pitchFamily="34" charset="-128"/>
              </a:rPr>
              <a:t> of the recursive view definition.</a:t>
            </a:r>
          </a:p>
          <a:p>
            <a:r>
              <a:rPr lang="en-US" altLang="en-US" dirty="0"/>
              <a:t>Recursive views are required to be </a:t>
            </a:r>
            <a:r>
              <a:rPr lang="en-US" altLang="en-US" b="1" dirty="0">
                <a:solidFill>
                  <a:srgbClr val="002060"/>
                </a:solidFill>
              </a:rPr>
              <a:t>monotonic</a:t>
            </a:r>
            <a:r>
              <a:rPr lang="en-US" altLang="en-US" i="1" dirty="0"/>
              <a:t>.  </a:t>
            </a:r>
            <a:r>
              <a:rPr lang="en-US" altLang="en-US" dirty="0"/>
              <a:t>That is, if we add tuples to </a:t>
            </a:r>
            <a:r>
              <a:rPr lang="en-US" altLang="en-US" i="1" dirty="0" err="1"/>
              <a:t>prereq</a:t>
            </a:r>
            <a:r>
              <a:rPr lang="en-US" altLang="en-US" dirty="0"/>
              <a:t> the view </a:t>
            </a:r>
            <a:r>
              <a:rPr lang="en-US" altLang="en-US" i="1" dirty="0" err="1"/>
              <a:t>rec_prereq</a:t>
            </a:r>
            <a:r>
              <a:rPr lang="en-US" altLang="en-US" i="1" dirty="0"/>
              <a:t> </a:t>
            </a:r>
            <a:r>
              <a:rPr lang="en-US" altLang="en-US" dirty="0"/>
              <a:t>contains all of the tuples it contained before, plus possibly more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730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Fixed-Point Computation</a:t>
            </a:r>
          </a:p>
        </p:txBody>
      </p:sp>
      <p:pic>
        <p:nvPicPr>
          <p:cNvPr id="58371" name="Picture 2" descr="C:\Users\as668\Desktop\Judi\5_1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3540125"/>
            <a:ext cx="53768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5" descr="C:\Users\as668\Desktop\Judi\5_13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1198563"/>
            <a:ext cx="1990725" cy="203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>
            <a:extLst>
              <a:ext uri="{FF2B5EF4-FFF2-40B4-BE49-F238E27FC236}">
                <a16:creationId xmlns:a16="http://schemas.microsoft.com/office/drawing/2014/main" xmlns="" id="{63BFFAA5-B47C-4947-A0E1-AAC77791CC7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Advanced Aggregation Features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xmlns="" id="{BC6585F4-FBFF-4706-BD64-1D9C1C3B1B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106A4800-7FC7-45BD-BC3A-2F7B380A3A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9709"/>
            <a:ext cx="8021638" cy="5349829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is done in conjunction with an order by specification.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Suppose we are given a relation 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(ID, GPA) </a:t>
            </a:r>
            <a:br>
              <a:rPr lang="en-US" altLang="en-US" i="1" dirty="0"/>
            </a:br>
            <a:r>
              <a:rPr lang="en-US" altLang="en-US" dirty="0"/>
              <a:t>giving the grade-point average of each student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Find the rank of each student.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An extra </a:t>
            </a:r>
            <a:r>
              <a:rPr lang="en-US" altLang="en-US" b="1" dirty="0"/>
              <a:t>order by </a:t>
            </a:r>
            <a:r>
              <a:rPr lang="en-US" altLang="en-US" dirty="0"/>
              <a:t>clause is needed to get them in sorted order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/>
              <a:t>rank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</a:t>
            </a:r>
            <a:r>
              <a:rPr lang="en-US" altLang="en-US" dirty="0"/>
              <a:t> </a:t>
            </a:r>
            <a:r>
              <a:rPr lang="en-US" altLang="en-US" b="1" dirty="0" err="1"/>
              <a:t>desc</a:t>
            </a:r>
            <a:r>
              <a:rPr lang="en-US" altLang="en-US" b="1" dirty="0"/>
              <a:t>) as </a:t>
            </a:r>
            <a:r>
              <a:rPr lang="en-US" altLang="en-US" i="1" dirty="0" err="1"/>
              <a:t>s_rank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 </a:t>
            </a:r>
            <a:br>
              <a:rPr lang="en-US" altLang="en-US" i="1" dirty="0"/>
            </a:br>
            <a:r>
              <a:rPr lang="en-US" altLang="en-US" i="1" dirty="0"/>
              <a:t>  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s_rank</a:t>
            </a:r>
            <a:endParaRPr lang="en-US" altLang="en-US" i="1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Ranking may leave gaps: e.g. if 2 students have the same top GPA, both have rank 1, and the next rank is 3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dense_rank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does not leave gaps, so next dense rank would be 2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i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206634F7-4C21-4DA6-964C-1B1A442F3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Ranking</a:t>
            </a:r>
            <a:endParaRPr lang="en-IN" altLang="en-US">
              <a:effectLst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90D6413A-0B41-478D-9178-E41F7C60D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Ranking can be done using basic SQL aggregation, but resultant query is very inefficient</a:t>
            </a:r>
          </a:p>
          <a:p>
            <a:pPr lvl="1">
              <a:buFont typeface="Monotype Sorts" charset="2"/>
              <a:buNone/>
            </a:pPr>
            <a:r>
              <a:rPr lang="en-IN" altLang="en-US" b="1" dirty="0">
                <a:ea typeface="ＭＳ Ｐゴシック" panose="020B0600070205080204" pitchFamily="34" charset="-128"/>
              </a:rPr>
              <a:t>    select </a:t>
            </a:r>
            <a:r>
              <a:rPr lang="en-IN" altLang="en-US" i="1" dirty="0">
                <a:ea typeface="ＭＳ Ｐゴシック" panose="020B0600070205080204" pitchFamily="34" charset="-128"/>
              </a:rPr>
              <a:t>ID</a:t>
            </a:r>
            <a:r>
              <a:rPr lang="en-IN" altLang="en-US" dirty="0">
                <a:ea typeface="ＭＳ Ｐゴシック" panose="020B0600070205080204" pitchFamily="34" charset="-128"/>
              </a:rPr>
              <a:t>, (1 + (</a:t>
            </a:r>
            <a:r>
              <a:rPr lang="en-IN" altLang="en-US" b="1" dirty="0">
                <a:ea typeface="ＭＳ Ｐゴシック" panose="020B0600070205080204" pitchFamily="34" charset="-128"/>
              </a:rPr>
              <a:t>select count</a:t>
            </a:r>
            <a:r>
              <a:rPr lang="en-IN" altLang="en-US" dirty="0">
                <a:ea typeface="ＭＳ Ｐゴシック" panose="020B0600070205080204" pitchFamily="34" charset="-128"/>
              </a:rPr>
              <a:t>(*)</a:t>
            </a:r>
            <a:br>
              <a:rPr lang="en-IN" altLang="en-US" dirty="0">
                <a:ea typeface="ＭＳ Ｐゴシック" panose="020B0600070205080204" pitchFamily="34" charset="-128"/>
              </a:rPr>
            </a:br>
            <a:r>
              <a:rPr lang="en-IN" altLang="en-US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B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i="1" dirty="0">
                <a:ea typeface="ＭＳ Ｐゴシック" panose="020B0600070205080204" pitchFamily="34" charset="-128"/>
              </a:rPr>
              <a:t>                         </a:t>
            </a:r>
            <a:r>
              <a:rPr lang="en-IN" altLang="en-US" b="1" dirty="0">
                <a:ea typeface="ＭＳ Ｐゴシック" panose="020B0600070205080204" pitchFamily="34" charset="-128"/>
              </a:rPr>
              <a:t>where </a:t>
            </a:r>
            <a:r>
              <a:rPr lang="en-IN" altLang="en-US" i="1" dirty="0">
                <a:ea typeface="ＭＳ Ｐゴシック" panose="020B0600070205080204" pitchFamily="34" charset="-128"/>
              </a:rPr>
              <a:t>B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 </a:t>
            </a:r>
            <a:r>
              <a:rPr lang="en-IN" altLang="en-US" dirty="0">
                <a:ea typeface="ＭＳ Ｐゴシック" panose="020B0600070205080204" pitchFamily="34" charset="-128"/>
              </a:rPr>
              <a:t>&gt; </a:t>
            </a:r>
            <a:r>
              <a:rPr lang="en-IN" altLang="en-US" i="1" dirty="0">
                <a:ea typeface="ＭＳ Ｐゴシック" panose="020B0600070205080204" pitchFamily="34" charset="-128"/>
              </a:rPr>
              <a:t>A</a:t>
            </a:r>
            <a:r>
              <a:rPr lang="en-IN" altLang="en-US" dirty="0">
                <a:ea typeface="ＭＳ Ｐゴシック" panose="020B0600070205080204" pitchFamily="34" charset="-128"/>
              </a:rPr>
              <a:t>.</a:t>
            </a:r>
            <a:r>
              <a:rPr lang="en-IN" altLang="en-US" i="1" dirty="0">
                <a:ea typeface="ＭＳ Ｐゴシック" panose="020B0600070205080204" pitchFamily="34" charset="-128"/>
              </a:rPr>
              <a:t>GPA</a:t>
            </a:r>
            <a:r>
              <a:rPr lang="en-IN" altLang="en-US" dirty="0">
                <a:ea typeface="ＭＳ Ｐゴシック" panose="020B0600070205080204" pitchFamily="34" charset="-128"/>
              </a:rPr>
              <a:t>)) </a:t>
            </a:r>
            <a:r>
              <a:rPr lang="en-IN" altLang="en-US" b="1" dirty="0">
                <a:ea typeface="ＭＳ Ｐゴシック" panose="020B0600070205080204" pitchFamily="34" charset="-128"/>
              </a:rPr>
              <a:t>as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r>
              <a:rPr lang="en-IN" altLang="en-US" i="1" dirty="0">
                <a:ea typeface="ＭＳ Ｐゴシック" panose="020B0600070205080204" pitchFamily="34" charset="-128"/>
              </a:rPr>
              <a:t/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from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student_grades</a:t>
            </a:r>
            <a:r>
              <a:rPr lang="en-IN" altLang="en-US" i="1" dirty="0">
                <a:ea typeface="ＭＳ Ｐゴシック" panose="020B0600070205080204" pitchFamily="34" charset="-128"/>
              </a:rPr>
              <a:t> A</a:t>
            </a:r>
            <a:br>
              <a:rPr lang="en-IN" altLang="en-US" i="1" dirty="0">
                <a:ea typeface="ＭＳ Ｐゴシック" panose="020B0600070205080204" pitchFamily="34" charset="-128"/>
              </a:rPr>
            </a:br>
            <a:r>
              <a:rPr lang="en-IN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IN" altLang="en-US" i="1" dirty="0" err="1">
                <a:ea typeface="ＭＳ Ｐゴシック" panose="020B0600070205080204" pitchFamily="34" charset="-128"/>
              </a:rPr>
              <a:t>s_rank</a:t>
            </a:r>
            <a:r>
              <a:rPr lang="en-IN" altLang="en-US" dirty="0">
                <a:ea typeface="ＭＳ Ｐゴシック" panose="020B0600070205080204" pitchFamily="34" charset="-128"/>
              </a:rPr>
              <a:t>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xmlns="" id="{855B8998-10B5-4A7D-B740-78BB9A45C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Ranking (Cont.)</a:t>
            </a:r>
            <a:endParaRPr lang="en-I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8E022C26-7E6F-46F2-8709-AABBBED22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83192" cy="4903787"/>
          </a:xfrm>
        </p:spPr>
        <p:txBody>
          <a:bodyPr/>
          <a:lstStyle/>
          <a:p>
            <a:r>
              <a:rPr lang="en-US" altLang="en-US" dirty="0"/>
              <a:t>Ranking can be done within partition of the data.</a:t>
            </a:r>
          </a:p>
          <a:p>
            <a:r>
              <a:rPr lang="en-US" altLang="en-US" dirty="0"/>
              <a:t>“Find the rank of students within each department.”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partition by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                    </a:t>
            </a:r>
            <a:r>
              <a:rPr lang="en-US" altLang="en-US" b="1" dirty="0"/>
              <a:t>as </a:t>
            </a:r>
            <a:r>
              <a:rPr lang="en-US" altLang="en-US" i="1" dirty="0" err="1"/>
              <a:t>dept_rank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from </a:t>
            </a:r>
            <a:r>
              <a:rPr lang="en-US" altLang="en-US" i="1" dirty="0" err="1"/>
              <a:t>dept_grades</a:t>
            </a:r>
            <a:r>
              <a:rPr lang="en-US" altLang="en-US" i="1" dirty="0"/>
              <a:t/>
            </a:r>
            <a:br>
              <a:rPr lang="en-US" altLang="en-US" i="1" dirty="0"/>
            </a:br>
            <a:r>
              <a:rPr lang="en-US" altLang="en-US" i="1" dirty="0"/>
              <a:t>     </a:t>
            </a:r>
            <a:r>
              <a:rPr lang="en-US" altLang="en-US" b="1" dirty="0"/>
              <a:t>order by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 err="1"/>
              <a:t>dept_rank</a:t>
            </a:r>
            <a:r>
              <a:rPr lang="en-US" altLang="en-US" dirty="0"/>
              <a:t>;</a:t>
            </a:r>
          </a:p>
          <a:p>
            <a:r>
              <a:rPr lang="en-US" altLang="en-US" dirty="0"/>
              <a:t>Multiple </a:t>
            </a:r>
            <a:r>
              <a:rPr lang="en-US" altLang="en-US" b="1" dirty="0"/>
              <a:t>rank</a:t>
            </a:r>
            <a:r>
              <a:rPr lang="en-US" altLang="en-US" dirty="0"/>
              <a:t> clauses can occur in a single </a:t>
            </a:r>
            <a:r>
              <a:rPr lang="en-US" altLang="en-US" b="1" dirty="0"/>
              <a:t>select</a:t>
            </a:r>
            <a:r>
              <a:rPr lang="en-US" altLang="en-US" dirty="0"/>
              <a:t> clause.</a:t>
            </a:r>
          </a:p>
          <a:p>
            <a:r>
              <a:rPr lang="en-US" altLang="en-US" dirty="0"/>
              <a:t>Ranking is done </a:t>
            </a:r>
            <a:r>
              <a:rPr lang="en-US" altLang="en-US" i="1" dirty="0"/>
              <a:t>after</a:t>
            </a:r>
            <a:r>
              <a:rPr lang="en-US" altLang="en-US" dirty="0"/>
              <a:t> applying </a:t>
            </a:r>
            <a:r>
              <a:rPr lang="en-US" altLang="en-US" b="1" dirty="0"/>
              <a:t>group by</a:t>
            </a:r>
            <a:r>
              <a:rPr lang="en-US" altLang="en-US" dirty="0"/>
              <a:t> clause/aggregation</a:t>
            </a:r>
          </a:p>
          <a:p>
            <a:r>
              <a:rPr lang="en-US" altLang="en-US" dirty="0"/>
              <a:t>Can be used to find top-n results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More general than the </a:t>
            </a:r>
            <a:r>
              <a:rPr lang="en-US" altLang="en-US" b="1" dirty="0">
                <a:ea typeface="ＭＳ Ｐゴシック" panose="020B0600070205080204" pitchFamily="34" charset="-128"/>
              </a:rPr>
              <a:t>limit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clause supported by many databases, since it allows top-n within each partition</a:t>
            </a:r>
            <a:endParaRPr lang="en-IN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xmlns="" id="{72832FFF-5055-43BD-A52F-17B398E1A8A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2B97AACE-43DA-4861-9A86-4954E3D725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Other ranking functions: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percent_rank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(within partition, if partitioning is done)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cume_dist</a:t>
            </a:r>
            <a:r>
              <a:rPr lang="en-US" altLang="en-US" dirty="0">
                <a:ea typeface="ＭＳ Ｐゴシック" panose="020B0600070205080204" pitchFamily="34" charset="-128"/>
              </a:rPr>
              <a:t> (cumulative distribution)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 fraction of tuples with preceding values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 err="1">
                <a:ea typeface="ＭＳ Ｐゴシック" panose="020B0600070205080204" pitchFamily="34" charset="-128"/>
              </a:rPr>
              <a:t>row_number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(non-deterministic in presence of duplicates)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SQL:1999 permits the user to specify </a:t>
            </a:r>
            <a:r>
              <a:rPr lang="en-US" altLang="en-US" b="1" dirty="0"/>
              <a:t>nulls first</a:t>
            </a:r>
            <a:r>
              <a:rPr lang="en-US" altLang="en-US" dirty="0"/>
              <a:t> or </a:t>
            </a:r>
            <a:r>
              <a:rPr lang="en-US" altLang="en-US" b="1" dirty="0"/>
              <a:t>nulls last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     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rank </a:t>
            </a:r>
            <a:r>
              <a:rPr lang="en-US" altLang="en-US" dirty="0"/>
              <a:t>( 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b="1" dirty="0"/>
              <a:t> nulls last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s_rank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endParaRPr lang="en-US" altLang="en-US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3150"/>
            <a:ext cx="7647681" cy="479120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JDBC</a:t>
            </a:r>
            <a:r>
              <a:rPr lang="en-US" altLang="en-US" sz="1700" dirty="0"/>
              <a:t> is a Java API for communicating with database systems supporting SQL.</a:t>
            </a:r>
          </a:p>
          <a:p>
            <a:r>
              <a:rPr lang="en-US" altLang="en-US" sz="1700" dirty="0"/>
              <a:t>JDBC supports a variety of features for querying and updating data, and for retrieving query results.</a:t>
            </a:r>
          </a:p>
          <a:p>
            <a:r>
              <a:rPr lang="en-US" altLang="en-US" sz="1700" dirty="0"/>
              <a:t>JDBC also supports metadata retrieval, such as querying about relations present in the database and the names and types of relation attributes.</a:t>
            </a:r>
          </a:p>
          <a:p>
            <a:r>
              <a:rPr lang="en-US" altLang="en-US" sz="1700" dirty="0"/>
              <a:t>Model for communicating with the database: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Open a connection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Create a </a:t>
            </a:r>
            <a:r>
              <a:rPr lang="ja-JP" altLang="en-US" sz="1700" dirty="0">
                <a:ea typeface="ＭＳ Ｐゴシック" panose="020B0600070205080204" pitchFamily="34" charset="-128"/>
              </a:rPr>
              <a:t>“</a:t>
            </a:r>
            <a:r>
              <a:rPr lang="en-US" altLang="ja-JP" sz="1700" dirty="0">
                <a:ea typeface="ＭＳ Ｐゴシック" panose="020B0600070205080204" pitchFamily="34" charset="-128"/>
              </a:rPr>
              <a:t>statement</a:t>
            </a:r>
            <a:r>
              <a:rPr lang="ja-JP" altLang="en-US" sz="1700" dirty="0">
                <a:ea typeface="ＭＳ Ｐゴシック" panose="020B0600070205080204" pitchFamily="34" charset="-128"/>
              </a:rPr>
              <a:t>”</a:t>
            </a:r>
            <a:r>
              <a:rPr lang="en-US" altLang="ja-JP" sz="1700" dirty="0">
                <a:ea typeface="ＭＳ Ｐゴシック" panose="020B0600070205080204" pitchFamily="34" charset="-128"/>
              </a:rPr>
              <a:t> object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Execute queries using the statement object to send queries and fetch results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Exception mechanism to handle errors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>
            <a:extLst>
              <a:ext uri="{FF2B5EF4-FFF2-40B4-BE49-F238E27FC236}">
                <a16:creationId xmlns:a16="http://schemas.microsoft.com/office/drawing/2014/main" xmlns="" id="{43455296-9355-4412-9008-B1BD1A52C42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Ranking (Cont.)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E34B8D4B-5449-4029-B22F-729D4EA2C2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a given constant </a:t>
            </a:r>
            <a:r>
              <a:rPr lang="en-US" altLang="en-US" i="1" dirty="0"/>
              <a:t>n</a:t>
            </a:r>
            <a:r>
              <a:rPr lang="en-US" altLang="en-US" dirty="0"/>
              <a:t>, the ranking the function </a:t>
            </a:r>
            <a:r>
              <a:rPr lang="en-US" altLang="en-US" i="1" dirty="0" err="1"/>
              <a:t>ntile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takes the tuples in each partition in the specified order, and divides them into </a:t>
            </a:r>
            <a:r>
              <a:rPr lang="en-US" altLang="en-US" i="1" dirty="0"/>
              <a:t>n</a:t>
            </a:r>
            <a:r>
              <a:rPr lang="en-US" altLang="en-US" dirty="0"/>
              <a:t> buckets with equal numbers of tuples.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</a:t>
            </a: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b="1" dirty="0" err="1"/>
              <a:t>ntile</a:t>
            </a:r>
            <a:r>
              <a:rPr lang="en-US" altLang="en-US" dirty="0"/>
              <a:t>(4) </a:t>
            </a:r>
            <a:r>
              <a:rPr lang="en-US" altLang="en-US" b="1" dirty="0"/>
              <a:t>over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GPA </a:t>
            </a:r>
            <a:r>
              <a:rPr lang="en-US" altLang="en-US" b="1" dirty="0" err="1"/>
              <a:t>desc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/>
              <a:t>quartile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 err="1"/>
              <a:t>student_grades</a:t>
            </a:r>
            <a:r>
              <a:rPr lang="en-US" altLang="en-US" i="1" dirty="0"/>
              <a:t>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xmlns="" id="{72AF67E7-1671-41FB-9EF6-FE8D5CBF10C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D7B8C780-D017-4066-B60A-1180B6D06F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7709826" cy="4941194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Used to smooth out random variations.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  <a:r>
              <a:rPr lang="en-US" altLang="en-US" b="1" dirty="0">
                <a:solidFill>
                  <a:srgbClr val="000099"/>
                </a:solidFill>
              </a:rPr>
              <a:t>moving average</a:t>
            </a:r>
            <a:r>
              <a:rPr lang="en-US" altLang="en-US" dirty="0"/>
              <a:t>: “Given sales values for each date, calculate for each date the average of the sales on that day, the previous day, and the next day”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Window specification</a:t>
            </a:r>
            <a:r>
              <a:rPr lang="en-US" altLang="en-US" dirty="0"/>
              <a:t> in SQL: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Given relation </a:t>
            </a:r>
            <a:r>
              <a:rPr lang="en-US" altLang="en-US" i="1" dirty="0">
                <a:ea typeface="ＭＳ Ｐゴシック" panose="020B0600070205080204" pitchFamily="34" charset="-128"/>
              </a:rPr>
              <a:t>sales(date, value)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 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date, </a:t>
            </a:r>
            <a:r>
              <a:rPr lang="en-US" altLang="en-US" b="1" i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value</a:t>
            </a:r>
            <a:r>
              <a:rPr lang="en-US" altLang="en-US" dirty="0"/>
              <a:t>) </a:t>
            </a:r>
            <a:r>
              <a:rPr lang="en-US" altLang="en-US" b="1" dirty="0"/>
              <a:t>over </a:t>
            </a:r>
            <a:br>
              <a:rPr lang="en-US" altLang="en-US" b="1" dirty="0"/>
            </a:br>
            <a:r>
              <a:rPr lang="en-US" altLang="en-US" b="1" dirty="0"/>
              <a:t>            </a:t>
            </a:r>
            <a:r>
              <a:rPr lang="en-US" altLang="en-US" dirty="0"/>
              <a:t>(</a:t>
            </a:r>
            <a:r>
              <a:rPr lang="en-US" altLang="en-US" b="1" dirty="0"/>
              <a:t>order by </a:t>
            </a:r>
            <a:r>
              <a:rPr lang="en-US" altLang="en-US" i="1" dirty="0"/>
              <a:t>date </a:t>
            </a:r>
            <a:r>
              <a:rPr lang="en-US" altLang="en-US" b="1" dirty="0"/>
              <a:t>between rows </a:t>
            </a:r>
            <a:r>
              <a:rPr lang="en-US" altLang="en-US" dirty="0"/>
              <a:t>1 </a:t>
            </a:r>
            <a:r>
              <a:rPr lang="en-US" altLang="en-US" b="1" dirty="0"/>
              <a:t>preceding and </a:t>
            </a:r>
            <a:r>
              <a:rPr lang="en-US" altLang="en-US" dirty="0"/>
              <a:t>1</a:t>
            </a:r>
            <a:r>
              <a:rPr lang="en-US" altLang="en-US" b="1" dirty="0"/>
              <a:t> following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>
            <a:extLst>
              <a:ext uri="{FF2B5EF4-FFF2-40B4-BE49-F238E27FC236}">
                <a16:creationId xmlns:a16="http://schemas.microsoft.com/office/drawing/2014/main" xmlns="" id="{79477FB9-AE3A-4ABF-9C34-35867716F4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xmlns="" id="{16AE1B83-3BA5-46B9-9D76-2298EA81BE4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207363"/>
            <a:ext cx="7829550" cy="4834662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Examples of other window specifications: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between rows unbounded preceding and current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rows unbounded preceding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range  between </a:t>
            </a:r>
            <a:r>
              <a:rPr lang="en-US" altLang="en-US" dirty="0">
                <a:ea typeface="ＭＳ Ｐゴシック" panose="020B0600070205080204" pitchFamily="34" charset="-128"/>
              </a:rPr>
              <a:t>10</a:t>
            </a:r>
            <a:r>
              <a:rPr lang="en-US" altLang="en-US" b="1" dirty="0">
                <a:ea typeface="ＭＳ Ｐゴシック" panose="020B0600070205080204" pitchFamily="34" charset="-128"/>
              </a:rPr>
              <a:t> preceding and current row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All rows with values between current row value –10 to current value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ea typeface="ＭＳ Ｐゴシック" panose="020B0600070205080204" pitchFamily="34" charset="-128"/>
              </a:rPr>
              <a:t>range interval </a:t>
            </a:r>
            <a:r>
              <a:rPr lang="en-US" altLang="en-US" dirty="0">
                <a:ea typeface="ＭＳ Ｐゴシック" panose="020B0600070205080204" pitchFamily="34" charset="-128"/>
              </a:rPr>
              <a:t>10</a:t>
            </a:r>
            <a:r>
              <a:rPr lang="en-US" altLang="en-US" b="1" dirty="0">
                <a:ea typeface="ＭＳ Ｐゴシック" panose="020B0600070205080204" pitchFamily="34" charset="-128"/>
              </a:rPr>
              <a:t> day preceding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Not including current row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>
            <a:extLst>
              <a:ext uri="{FF2B5EF4-FFF2-40B4-BE49-F238E27FC236}">
                <a16:creationId xmlns:a16="http://schemas.microsoft.com/office/drawing/2014/main" xmlns="" id="{53B64136-2674-4E0F-8862-3B55F06F3C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Windowing (Cont.)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6391D88F-0F72-41D5-B647-40BEEA8A80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93788"/>
            <a:ext cx="7707313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do windowing within partitions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Given a relation </a:t>
            </a:r>
            <a:r>
              <a:rPr lang="en-US" altLang="en-US" i="1" dirty="0"/>
              <a:t>transaction </a:t>
            </a:r>
            <a:r>
              <a:rPr lang="en-US" altLang="en-US" dirty="0"/>
              <a:t>(</a:t>
            </a:r>
            <a:r>
              <a:rPr lang="en-US" altLang="en-US" i="1" dirty="0" err="1"/>
              <a:t>account_number</a:t>
            </a:r>
            <a:r>
              <a:rPr lang="en-US" altLang="en-US" i="1" dirty="0"/>
              <a:t>, </a:t>
            </a:r>
            <a:r>
              <a:rPr lang="en-US" altLang="en-US" i="1" dirty="0" err="1"/>
              <a:t>date_time</a:t>
            </a:r>
            <a:r>
              <a:rPr lang="en-US" altLang="en-US" i="1" dirty="0"/>
              <a:t>, value</a:t>
            </a:r>
            <a:r>
              <a:rPr lang="en-US" altLang="en-US" dirty="0"/>
              <a:t>), where value is positive for a deposit and negative for a withdrawal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“Find total balance of each account after each transaction on the account”</a:t>
            </a:r>
          </a:p>
          <a:p>
            <a:pPr lvl="1"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b="1" dirty="0">
                <a:ea typeface="ＭＳ Ｐゴシック" panose="020B0600070205080204" pitchFamily="34" charset="-128"/>
              </a:rPr>
              <a:t>select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r>
              <a:rPr lang="en-US" altLang="en-US" dirty="0">
                <a:ea typeface="ＭＳ Ｐゴシック" panose="020B0600070205080204" pitchFamily="34" charset="-128"/>
              </a:rPr>
              <a:t>,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 </a:t>
            </a:r>
            <a:r>
              <a:rPr lang="en-US" altLang="en-US" b="1" dirty="0">
                <a:ea typeface="ＭＳ Ｐゴシック" panose="020B0600070205080204" pitchFamily="34" charset="-128"/>
              </a:rPr>
              <a:t>sum 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>
                <a:ea typeface="ＭＳ Ｐゴシック" panose="020B0600070205080204" pitchFamily="34" charset="-128"/>
              </a:rPr>
              <a:t>value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  <a:r>
              <a:rPr lang="en-US" altLang="en-US" b="1" dirty="0">
                <a:ea typeface="ＭＳ Ｐゴシック" panose="020B0600070205080204" pitchFamily="34" charset="-128"/>
              </a:rPr>
              <a:t>over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(</a:t>
            </a:r>
            <a:r>
              <a:rPr lang="en-US" altLang="en-US" b="1" dirty="0">
                <a:ea typeface="ＭＳ Ｐゴシック" panose="020B0600070205080204" pitchFamily="34" charset="-128"/>
              </a:rPr>
              <a:t>partition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	</a:t>
            </a:r>
            <a:r>
              <a:rPr lang="en-US" altLang="en-US" b="1" dirty="0">
                <a:ea typeface="ＭＳ Ｐゴシック" panose="020B0600070205080204" pitchFamily="34" charset="-128"/>
              </a:rPr>
              <a:t>rows unbounded preceding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as </a:t>
            </a:r>
            <a:r>
              <a:rPr lang="en-US" altLang="en-US" i="1" dirty="0">
                <a:ea typeface="ＭＳ Ｐゴシック" panose="020B0600070205080204" pitchFamily="34" charset="-128"/>
              </a:rPr>
              <a:t>balance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from </a:t>
            </a:r>
            <a:r>
              <a:rPr lang="en-US" altLang="en-US" i="1" dirty="0">
                <a:ea typeface="ＭＳ Ｐゴシック" panose="020B0600070205080204" pitchFamily="34" charset="-128"/>
              </a:rPr>
              <a:t>transaction</a:t>
            </a:r>
            <a:r>
              <a:rPr lang="en-US" altLang="en-US" dirty="0">
                <a:ea typeface="ＭＳ Ｐゴシック" panose="020B0600070205080204" pitchFamily="34" charset="-128"/>
              </a:rPr>
              <a:t/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b="1" dirty="0">
                <a:ea typeface="ＭＳ Ｐゴシック" panose="020B0600070205080204" pitchFamily="34" charset="-128"/>
              </a:rPr>
              <a:t>order by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account_number</a:t>
            </a:r>
            <a:r>
              <a:rPr lang="en-US" altLang="en-US" i="1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date_time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xmlns="" id="{FC3F6036-E2F9-44E1-AD52-50D8EECD28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OLAP</a:t>
            </a:r>
            <a:endParaRPr lang="en-IN" altLang="en-US">
              <a:effectLst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>
            <a:extLst>
              <a:ext uri="{FF2B5EF4-FFF2-40B4-BE49-F238E27FC236}">
                <a16:creationId xmlns:a16="http://schemas.microsoft.com/office/drawing/2014/main" xmlns="" id="{6501EE5C-1DE8-4363-BDBC-F65681AE4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Analysis and OLAP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F29619C2-DC6F-4BB0-89B7-0CDB37A12C0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093788"/>
            <a:ext cx="7674315" cy="4903787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Online Analytical Processing (OLAP)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Interactive analysis of data, allowing data to be summarized and viewed in different ways in an online fashion (with negligible delay)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Data that can be modeled as dimension attributes and measure attributes are called </a:t>
            </a:r>
            <a:r>
              <a:rPr lang="en-US" altLang="en-US" b="1" dirty="0">
                <a:solidFill>
                  <a:srgbClr val="000099"/>
                </a:solidFill>
              </a:rPr>
              <a:t>multidimensional data</a:t>
            </a:r>
            <a:r>
              <a:rPr lang="en-US" altLang="en-US" dirty="0"/>
              <a:t>.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Measure attributes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measure some value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can be aggregated upon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e.g., the attribute </a:t>
            </a:r>
            <a:r>
              <a:rPr lang="en-US" altLang="en-US" i="1" dirty="0">
                <a:ea typeface="ＭＳ Ｐゴシック" panose="020B0600070205080204" pitchFamily="34" charset="-128"/>
              </a:rPr>
              <a:t>number </a:t>
            </a:r>
            <a:r>
              <a:rPr lang="en-US" altLang="en-US" dirty="0">
                <a:ea typeface="ＭＳ Ｐゴシック" panose="020B0600070205080204" pitchFamily="34" charset="-128"/>
              </a:rPr>
              <a:t>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sales </a:t>
            </a:r>
            <a:r>
              <a:rPr lang="en-US" altLang="en-US" dirty="0">
                <a:ea typeface="ＭＳ Ｐゴシック" panose="020B0600070205080204" pitchFamily="34" charset="-128"/>
              </a:rPr>
              <a:t>relation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Dimension attributes</a:t>
            </a:r>
            <a:endParaRPr lang="en-US" altLang="en-US" dirty="0">
              <a:solidFill>
                <a:srgbClr val="000099"/>
              </a:solidFill>
              <a:ea typeface="ＭＳ Ｐゴシック" panose="020B0600070205080204" pitchFamily="34" charset="-128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define the dimensions on which measure attributes (or aggregates thereof) are viewed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en-US" dirty="0">
                <a:ea typeface="ＭＳ Ｐゴシック" panose="020B0600070205080204" pitchFamily="34" charset="-128"/>
              </a:rPr>
              <a:t>e.g., attributes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</a:t>
            </a:r>
            <a:r>
              <a:rPr lang="en-US" altLang="en-US" dirty="0">
                <a:ea typeface="ＭＳ Ｐゴシック" panose="020B0600070205080204" pitchFamily="34" charset="-128"/>
              </a:rPr>
              <a:t>and</a:t>
            </a:r>
            <a:r>
              <a:rPr lang="en-US" altLang="en-US" i="1" dirty="0">
                <a:ea typeface="ＭＳ Ｐゴシック" panose="020B0600070205080204" pitchFamily="34" charset="-128"/>
              </a:rPr>
              <a:t> size </a:t>
            </a:r>
            <a:r>
              <a:rPr lang="en-US" altLang="en-US" dirty="0">
                <a:ea typeface="ＭＳ Ｐゴシック" panose="020B0600070205080204" pitchFamily="34" charset="-128"/>
              </a:rPr>
              <a:t>of the </a:t>
            </a:r>
            <a:r>
              <a:rPr lang="en-US" altLang="en-US" i="1" dirty="0">
                <a:ea typeface="ＭＳ Ｐゴシック" panose="020B0600070205080204" pitchFamily="34" charset="-128"/>
              </a:rPr>
              <a:t>sales </a:t>
            </a:r>
            <a:r>
              <a:rPr lang="en-US" altLang="en-US" dirty="0">
                <a:ea typeface="ＭＳ Ｐゴシック" panose="020B0600070205080204" pitchFamily="34" charset="-128"/>
              </a:rPr>
              <a:t>relation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xmlns="" id="{A63B9AE9-C0A9-4225-987D-6ED26CBFD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Example sales relation </a:t>
            </a:r>
          </a:p>
        </p:txBody>
      </p:sp>
      <p:pic>
        <p:nvPicPr>
          <p:cNvPr id="54275" name="Picture 3" descr="5">
            <a:extLst>
              <a:ext uri="{FF2B5EF4-FFF2-40B4-BE49-F238E27FC236}">
                <a16:creationId xmlns:a16="http://schemas.microsoft.com/office/drawing/2014/main" xmlns="" id="{A5E4AEB3-3001-430E-B4D0-3B01B7EDE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46"/>
          <a:stretch>
            <a:fillRect/>
          </a:stretch>
        </p:blipFill>
        <p:spPr bwMode="auto">
          <a:xfrm>
            <a:off x="2374900" y="884238"/>
            <a:ext cx="4046538" cy="535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 Box 4">
            <a:extLst>
              <a:ext uri="{FF2B5EF4-FFF2-40B4-BE49-F238E27FC236}">
                <a16:creationId xmlns:a16="http://schemas.microsoft.com/office/drawing/2014/main" xmlns="" id="{78FA38AA-448A-4638-B870-5D7615B78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325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xmlns="" id="{C5A69B33-12CE-4097-BFA7-E33F9222C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8" name="Text Box 6">
            <a:extLst>
              <a:ext uri="{FF2B5EF4-FFF2-40B4-BE49-F238E27FC236}">
                <a16:creationId xmlns:a16="http://schemas.microsoft.com/office/drawing/2014/main" xmlns="" id="{BC7B81AD-31C6-4BA3-8678-CF7267600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63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  <p:sp>
        <p:nvSpPr>
          <p:cNvPr id="54279" name="Text Box 7">
            <a:extLst>
              <a:ext uri="{FF2B5EF4-FFF2-40B4-BE49-F238E27FC236}">
                <a16:creationId xmlns:a16="http://schemas.microsoft.com/office/drawing/2014/main" xmlns="" id="{2E91BCD7-99DA-4750-AF74-95B7B2A28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438" y="6276975"/>
            <a:ext cx="355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...</a:t>
            </a:r>
          </a:p>
          <a:p>
            <a:r>
              <a:rPr lang="en-US" altLang="en-US"/>
              <a:t>...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>
            <a:extLst>
              <a:ext uri="{FF2B5EF4-FFF2-40B4-BE49-F238E27FC236}">
                <a16:creationId xmlns:a16="http://schemas.microsoft.com/office/drawing/2014/main" xmlns="" id="{169D6A57-912A-4326-A4E8-2A2DB9293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663" y="52388"/>
            <a:ext cx="8604250" cy="609600"/>
          </a:xfrm>
        </p:spPr>
        <p:txBody>
          <a:bodyPr/>
          <a:lstStyle/>
          <a:p>
            <a:pPr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Cross Tabulation of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sales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by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item_name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and </a:t>
            </a:r>
            <a:r>
              <a:rPr lang="en-US" sz="2800" b="0" i="1">
                <a:effectLst>
                  <a:outerShdw blurRad="38100" dist="38100" dir="2700000" algn="tl">
                    <a:srgbClr val="C0C0C0"/>
                  </a:outerShdw>
                </a:effectLst>
              </a:rPr>
              <a:t>color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8ECCC4B4-1F18-4776-A684-B679A9F506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6746" y="3959225"/>
            <a:ext cx="7844654" cy="267493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table above is an example of a </a:t>
            </a:r>
            <a:r>
              <a:rPr lang="en-US" altLang="en-US" b="1" dirty="0">
                <a:solidFill>
                  <a:srgbClr val="000099"/>
                </a:solidFill>
              </a:rPr>
              <a:t>cross-tabulation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0099"/>
                </a:solidFill>
              </a:rPr>
              <a:t>cross-tab</a:t>
            </a:r>
            <a:r>
              <a:rPr lang="en-US" altLang="en-US" dirty="0"/>
              <a:t>), also referred to as a </a:t>
            </a:r>
            <a:r>
              <a:rPr lang="en-US" altLang="en-US" b="1" dirty="0">
                <a:solidFill>
                  <a:srgbClr val="000099"/>
                </a:solidFill>
              </a:rPr>
              <a:t>pivot-table</a:t>
            </a:r>
            <a:r>
              <a:rPr lang="en-US" altLang="en-US" dirty="0"/>
              <a:t>.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Values for one of the dimension attributes form the row headers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Values for another dimension attribute form the column headers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Other dimension attributes are listed on top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Values in individual cells are (aggregates of) the values of the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dimension attributes that specify the cell.</a:t>
            </a:r>
          </a:p>
        </p:txBody>
      </p:sp>
      <p:pic>
        <p:nvPicPr>
          <p:cNvPr id="55300" name="Picture 7">
            <a:extLst>
              <a:ext uri="{FF2B5EF4-FFF2-40B4-BE49-F238E27FC236}">
                <a16:creationId xmlns:a16="http://schemas.microsoft.com/office/drawing/2014/main" xmlns="" id="{09C53CDB-1095-4FA4-8F57-748A2353E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307" y="985443"/>
            <a:ext cx="6181386" cy="2787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>
            <a:extLst>
              <a:ext uri="{FF2B5EF4-FFF2-40B4-BE49-F238E27FC236}">
                <a16:creationId xmlns:a16="http://schemas.microsoft.com/office/drawing/2014/main" xmlns="" id="{EC789CC1-5222-4A5C-B5D2-2CC408EA7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Cube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xmlns="" id="{3D6E34C8-9CCF-4DB9-8931-D467C82C4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5059363"/>
            <a:ext cx="8181975" cy="124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en-IN" altLang="en-US" sz="2000" b="1"/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xmlns="" id="{EC7BB68F-1F0E-4D96-B843-EBD71EDAB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162975"/>
            <a:ext cx="8016875" cy="72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A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data cube</a:t>
            </a:r>
            <a:r>
              <a:rPr kumimoji="1" lang="en-US" altLang="en-US" sz="1700" dirty="0"/>
              <a:t> is a multidimensional generalization of a cross-tab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Can have </a:t>
            </a:r>
            <a:r>
              <a:rPr kumimoji="1" lang="en-US" altLang="en-US" sz="1700" i="1" dirty="0"/>
              <a:t>n </a:t>
            </a:r>
            <a:r>
              <a:rPr kumimoji="1" lang="en-US" altLang="en-US" sz="1700" dirty="0"/>
              <a:t> dimensions; we show 3 below </a:t>
            </a:r>
          </a:p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used as views on a data cube</a:t>
            </a:r>
          </a:p>
        </p:txBody>
      </p:sp>
      <p:pic>
        <p:nvPicPr>
          <p:cNvPr id="56325" name="Picture 7" descr="5">
            <a:extLst>
              <a:ext uri="{FF2B5EF4-FFF2-40B4-BE49-F238E27FC236}">
                <a16:creationId xmlns:a16="http://schemas.microsoft.com/office/drawing/2014/main" xmlns="" id="{AA4E7A54-E5A2-4F68-9E32-EF1A9DE6D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3" y="2503488"/>
            <a:ext cx="4538662" cy="307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xmlns="" id="{48849E3E-0213-4E42-B498-C5349A9D5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Hierarchies on Dimensions</a:t>
            </a:r>
          </a:p>
        </p:txBody>
      </p:sp>
      <p:pic>
        <p:nvPicPr>
          <p:cNvPr id="57347" name="Picture 3">
            <a:extLst>
              <a:ext uri="{FF2B5EF4-FFF2-40B4-BE49-F238E27FC236}">
                <a16:creationId xmlns:a16="http://schemas.microsoft.com/office/drawing/2014/main" xmlns="" id="{7C53DCC4-CB9D-457D-8E93-3EC624737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t="9091" r="3195" b="10228"/>
          <a:stretch>
            <a:fillRect/>
          </a:stretch>
        </p:blipFill>
        <p:spPr bwMode="auto">
          <a:xfrm>
            <a:off x="1600200" y="2565400"/>
            <a:ext cx="59690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Rectangle 4">
            <a:extLst>
              <a:ext uri="{FF2B5EF4-FFF2-40B4-BE49-F238E27FC236}">
                <a16:creationId xmlns:a16="http://schemas.microsoft.com/office/drawing/2014/main" xmlns="" id="{76297707-C56B-4C19-845C-0AC0CEA6E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350" y="1136341"/>
            <a:ext cx="7766050" cy="1438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>
                <a:solidFill>
                  <a:srgbClr val="000099"/>
                </a:solidFill>
              </a:rPr>
              <a:t>Hierarchy</a:t>
            </a:r>
            <a:r>
              <a:rPr kumimoji="1" lang="en-US" altLang="en-US" sz="1700" dirty="0"/>
              <a:t> on dimension attributes: lets dimensions to be viewed at different levels of detail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E.g., the dimension </a:t>
            </a:r>
            <a:r>
              <a:rPr kumimoji="1" lang="en-US" altLang="en-US" sz="1700" dirty="0" err="1"/>
              <a:t>DateTime</a:t>
            </a:r>
            <a:r>
              <a:rPr kumimoji="1" lang="en-US" altLang="en-US" sz="1700" dirty="0"/>
              <a:t> can be used to aggregate by hour of day, date, day of week, month, quarter or year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49" y="1135063"/>
            <a:ext cx="8031163" cy="5238750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JDBCexample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dbid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  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try (Connection conn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     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  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jdbc:oracle:thin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1600" dirty="0">
                <a:ea typeface="ＭＳ Ｐゴシック" panose="020B0600070205080204" pitchFamily="34" charset="-128"/>
              </a:rPr>
              <a:t>@</a:t>
            </a:r>
            <a:r>
              <a:rPr kumimoji="0" lang="en-US" altLang="en-US" sz="1600" b="1" dirty="0">
                <a:ea typeface="ＭＳ Ｐゴシック" panose="020B0600070205080204" pitchFamily="34" charset="-128"/>
              </a:rPr>
              <a:t>db.yale.edu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Statement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)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… Do Actual Work ….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catch (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: " +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}		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}</a:t>
            </a:r>
          </a:p>
          <a:p>
            <a:pPr>
              <a:buFont typeface="Monotype Sorts" charset="2"/>
              <a:buNone/>
            </a:pPr>
            <a:endParaRPr lang="en-US" altLang="en-US" sz="800" b="1" dirty="0"/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NOTE: Above syntax works with Java 7, and JDBC 4 onwards. </a:t>
            </a:r>
            <a:br>
              <a:rPr lang="en-US" altLang="en-US" sz="1600" b="1" dirty="0"/>
            </a:br>
            <a:r>
              <a:rPr lang="en-US" altLang="en-US" sz="1600" b="1" dirty="0"/>
              <a:t>Resources opened in “try (….)” syntax (“try with resources”) are automatically closed at the end of the try 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xmlns="" id="{32407DE4-0492-4D13-B74F-B6F203051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2850" y="161925"/>
            <a:ext cx="76327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Cross Tabulation With Hierarchy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0F3DA41C-1E71-499A-91AC-FAF21F49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" y="1165225"/>
            <a:ext cx="77930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000099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easily extended to deal with hierarchies</a:t>
            </a:r>
          </a:p>
          <a:p>
            <a:pPr lvl="1"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Can drill down or roll up on a hierarchy</a:t>
            </a:r>
          </a:p>
        </p:txBody>
      </p:sp>
      <p:pic>
        <p:nvPicPr>
          <p:cNvPr id="58372" name="Picture 3" descr="5">
            <a:extLst>
              <a:ext uri="{FF2B5EF4-FFF2-40B4-BE49-F238E27FC236}">
                <a16:creationId xmlns:a16="http://schemas.microsoft.com/office/drawing/2014/main" xmlns="" id="{E4202E6F-8986-468B-A844-2B6A7912B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1" y="2282825"/>
            <a:ext cx="7793037" cy="356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>
            <a:extLst>
              <a:ext uri="{FF2B5EF4-FFF2-40B4-BE49-F238E27FC236}">
                <a16:creationId xmlns:a16="http://schemas.microsoft.com/office/drawing/2014/main" xmlns="" id="{3382A47F-3071-4A5F-A0A2-2AF649CACF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8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Relational Representation of Cross-tabs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xmlns="" id="{C392CC29-A1D3-4E82-B2C4-932ED8531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02" y="1143000"/>
            <a:ext cx="3766598" cy="452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Cross-tabs can be represented as relations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We use the value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is used to represent aggregates.</a:t>
            </a:r>
          </a:p>
          <a:p>
            <a:pPr lvl="1">
              <a:lnSpc>
                <a:spcPct val="90000"/>
              </a:lnSpc>
              <a:spcBef>
                <a:spcPct val="35000"/>
              </a:spcBef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The SQL standard actually uses null values in place of </a:t>
            </a:r>
            <a:r>
              <a:rPr kumimoji="1" lang="en-US" altLang="en-US" sz="1700" b="1" dirty="0"/>
              <a:t>all</a:t>
            </a:r>
            <a:r>
              <a:rPr kumimoji="1" lang="en-US" altLang="en-US" sz="1700" dirty="0"/>
              <a:t> despite confusion with regular null values.</a:t>
            </a:r>
          </a:p>
        </p:txBody>
      </p:sp>
      <p:pic>
        <p:nvPicPr>
          <p:cNvPr id="59396" name="Picture 4" descr="5">
            <a:extLst>
              <a:ext uri="{FF2B5EF4-FFF2-40B4-BE49-F238E27FC236}">
                <a16:creationId xmlns:a16="http://schemas.microsoft.com/office/drawing/2014/main" xmlns="" id="{EB124274-1478-412F-827A-0C5717307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017588"/>
            <a:ext cx="3860800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xmlns="" id="{1B6F7A53-6151-48AE-A71B-4AFC18C486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Extended Aggregation to Support OLAP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B137C887-05EB-4B2A-9B2F-85A0ACBB62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074197"/>
            <a:ext cx="7980363" cy="5502815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/>
              <a:t>cube</a:t>
            </a:r>
            <a:r>
              <a:rPr lang="en-US" altLang="en-US" dirty="0"/>
              <a:t> operation computes union of </a:t>
            </a:r>
            <a:r>
              <a:rPr lang="en-US" altLang="en-US" b="1" dirty="0"/>
              <a:t>group </a:t>
            </a:r>
            <a:r>
              <a:rPr lang="en-US" altLang="en-US" b="1" dirty="0" err="1"/>
              <a:t>by</a:t>
            </a:r>
            <a:r>
              <a:rPr lang="en-US" altLang="en-US" dirty="0" err="1"/>
              <a:t>’s</a:t>
            </a:r>
            <a:r>
              <a:rPr lang="en-US" altLang="en-US" dirty="0"/>
              <a:t> on every subset of the specified attributes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Example relation for this section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/>
              <a:t>sales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</a:t>
            </a:r>
            <a:r>
              <a:rPr lang="en-US" altLang="en-US" i="1" dirty="0" err="1"/>
              <a:t>clothes_size</a:t>
            </a:r>
            <a:r>
              <a:rPr lang="en-US" altLang="en-US" i="1" dirty="0"/>
              <a:t>, quantity</a:t>
            </a:r>
            <a:r>
              <a:rPr lang="en-US" altLang="en-US" dirty="0"/>
              <a:t>)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consider the query</a:t>
            </a:r>
          </a:p>
          <a:p>
            <a:pPr>
              <a:buFont typeface="Monotype Sorts" charset="2"/>
              <a:buNone/>
            </a:pPr>
            <a:r>
              <a:rPr lang="en-US" altLang="en-US" b="1" dirty="0"/>
              <a:t>		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</a:t>
            </a:r>
            <a:r>
              <a:rPr lang="en-US" altLang="en-US" dirty="0"/>
              <a:t>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This computes the union of eight different groupings of the </a:t>
            </a:r>
            <a:r>
              <a:rPr lang="en-US" altLang="en-US" i="1" dirty="0"/>
              <a:t>sales </a:t>
            </a:r>
            <a:r>
              <a:rPr lang="en-US" altLang="en-US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size</a:t>
            </a:r>
            <a:r>
              <a:rPr lang="en-US" altLang="en-US" dirty="0"/>
              <a:t>),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 err="1"/>
              <a:t>item_name</a:t>
            </a:r>
            <a:r>
              <a:rPr lang="en-US" altLang="en-US" dirty="0"/>
              <a:t>),                   (</a:t>
            </a:r>
            <a:r>
              <a:rPr lang="en-US" altLang="en-US" i="1" dirty="0"/>
              <a:t>color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(</a:t>
            </a:r>
            <a:r>
              <a:rPr lang="en-US" altLang="en-US" i="1" dirty="0"/>
              <a:t>size</a:t>
            </a:r>
            <a:r>
              <a:rPr lang="en-US" altLang="en-US" dirty="0"/>
              <a:t>),                              ( ) }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where ( ) denotes an empty </a:t>
            </a:r>
            <a:r>
              <a:rPr lang="en-US" altLang="en-US" b="1" dirty="0"/>
              <a:t>group by </a:t>
            </a:r>
            <a:r>
              <a:rPr lang="en-US" altLang="en-US" dirty="0"/>
              <a:t>list.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For each grouping, the result contains the null value </a:t>
            </a:r>
            <a:br>
              <a:rPr lang="en-US" altLang="en-US" dirty="0"/>
            </a:br>
            <a:r>
              <a:rPr lang="en-US" altLang="en-US" dirty="0"/>
              <a:t>for attributes not present in the grouping.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xmlns="" id="{4FF72357-53C8-4A45-9CD5-D77CC6CC8A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B6DCD9E3-EB34-4F40-9E0F-7E730B3D33F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00831"/>
            <a:ext cx="7918450" cy="4712594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Relational representation of cross-tab that we saw earlier, but with </a:t>
            </a:r>
            <a:r>
              <a:rPr lang="en-US" altLang="en-US" i="1" dirty="0"/>
              <a:t>null </a:t>
            </a:r>
            <a:r>
              <a:rPr lang="en-US" altLang="en-US" dirty="0"/>
              <a:t>in place of </a:t>
            </a:r>
            <a:r>
              <a:rPr lang="en-US" altLang="en-US" b="1" dirty="0"/>
              <a:t>all</a:t>
            </a:r>
            <a:r>
              <a:rPr lang="en-US" altLang="en-US" dirty="0"/>
              <a:t>, can be computed by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function </a:t>
            </a:r>
            <a:r>
              <a:rPr lang="en-US" altLang="en-US" b="1" dirty="0"/>
              <a:t>grouping()</a:t>
            </a:r>
            <a:r>
              <a:rPr lang="en-US" altLang="en-US" dirty="0"/>
              <a:t> can be applied on an attribute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Returns 1 if the value is a null value representing all, and returns 0 in all other cases. 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item_name_flag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/>
              <a:t>color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color_flag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grouping</a:t>
            </a:r>
            <a:r>
              <a:rPr lang="en-US" altLang="en-US" dirty="0"/>
              <a:t>(</a:t>
            </a:r>
            <a:r>
              <a:rPr lang="en-US" altLang="en-US" i="1" dirty="0"/>
              <a:t>size</a:t>
            </a:r>
            <a:r>
              <a:rPr lang="en-US" altLang="en-US" dirty="0"/>
              <a:t>) </a:t>
            </a:r>
            <a:r>
              <a:rPr lang="en-US" altLang="en-US" b="1" dirty="0"/>
              <a:t>as </a:t>
            </a:r>
            <a:r>
              <a:rPr lang="en-US" altLang="en-US" i="1" dirty="0" err="1"/>
              <a:t>size_flag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/>
              <a:t>group by cube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xmlns="" id="{E5196D3B-3022-4A48-9BB0-037BD8A227D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xmlns="" id="{DCC508DD-7E62-43A4-BD6F-3E99D4C18C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98485"/>
            <a:ext cx="7918450" cy="4614940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Can use the function </a:t>
            </a:r>
            <a:r>
              <a:rPr lang="en-US" altLang="en-US" b="1" dirty="0"/>
              <a:t>decode()</a:t>
            </a:r>
            <a:r>
              <a:rPr lang="en-US" altLang="en-US" dirty="0"/>
              <a:t> in the </a:t>
            </a:r>
            <a:r>
              <a:rPr lang="en-US" altLang="en-US" b="1" dirty="0"/>
              <a:t>select</a:t>
            </a:r>
            <a:r>
              <a:rPr lang="en-US" altLang="en-US" dirty="0"/>
              <a:t> clause to replace </a:t>
            </a:r>
            <a:br>
              <a:rPr lang="en-US" altLang="en-US" dirty="0"/>
            </a:br>
            <a:r>
              <a:rPr lang="en-US" altLang="en-US" dirty="0"/>
              <a:t>such nulls by a value such as </a:t>
            </a:r>
            <a:r>
              <a:rPr lang="en-US" altLang="en-US" b="1" dirty="0"/>
              <a:t>all</a:t>
            </a:r>
          </a:p>
          <a:p>
            <a:pPr lvl="1">
              <a:lnSpc>
                <a:spcPct val="11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E.g., replace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 in first query by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   </a:t>
            </a:r>
            <a:r>
              <a:rPr lang="en-US" altLang="en-US" b="1" dirty="0">
                <a:ea typeface="ＭＳ Ｐゴシック" panose="020B0600070205080204" pitchFamily="34" charset="-128"/>
              </a:rPr>
              <a:t>decode</a:t>
            </a:r>
            <a:r>
              <a:rPr lang="en-US" altLang="en-US" dirty="0">
                <a:ea typeface="ＭＳ Ｐゴシック" panose="020B0600070205080204" pitchFamily="34" charset="-128"/>
              </a:rPr>
              <a:t>( </a:t>
            </a:r>
            <a:r>
              <a:rPr lang="en-US" altLang="en-US" b="1" dirty="0">
                <a:ea typeface="ＭＳ Ｐゴシック" panose="020B0600070205080204" pitchFamily="34" charset="-128"/>
              </a:rPr>
              <a:t>grouping</a:t>
            </a: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dirty="0" err="1">
                <a:ea typeface="ＭＳ Ｐゴシック" panose="020B0600070205080204" pitchFamily="34" charset="-128"/>
              </a:rPr>
              <a:t>item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_name</a:t>
            </a:r>
            <a:r>
              <a:rPr lang="en-US" altLang="en-US" dirty="0">
                <a:ea typeface="ＭＳ Ｐゴシック" panose="020B0600070205080204" pitchFamily="34" charset="-128"/>
              </a:rPr>
              <a:t>), 1, ‘all’, 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>
            <a:extLst>
              <a:ext uri="{FF2B5EF4-FFF2-40B4-BE49-F238E27FC236}">
                <a16:creationId xmlns:a16="http://schemas.microsoft.com/office/drawing/2014/main" xmlns="" id="{C5388A78-5302-40BE-B508-1397A8DF7F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3D85F60D-2990-4D36-95F3-E3EE12BCAD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36341"/>
            <a:ext cx="8004175" cy="5058083"/>
          </a:xfrm>
        </p:spPr>
        <p:txBody>
          <a:bodyPr/>
          <a:lstStyle/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</a:t>
            </a:r>
            <a:r>
              <a:rPr lang="en-US" altLang="en-US" b="1" dirty="0"/>
              <a:t>rollup</a:t>
            </a:r>
            <a:r>
              <a:rPr lang="en-US" altLang="en-US" dirty="0"/>
              <a:t> construct generates union on every prefix of specified list of attributes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	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i="1" dirty="0"/>
              <a:t>color</a:t>
            </a:r>
            <a:r>
              <a:rPr lang="en-US" altLang="en-US" dirty="0"/>
              <a:t>, </a:t>
            </a:r>
            <a:r>
              <a:rPr lang="en-US" altLang="en-US" i="1" dirty="0"/>
              <a:t>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br>
              <a:rPr lang="en-US" altLang="en-US" i="1" dirty="0"/>
            </a:br>
            <a:r>
              <a:rPr lang="en-US" altLang="en-US" i="1" dirty="0"/>
              <a:t>	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Generates union of four groupings: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      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( ) }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Rollup can be used to generate aggregates at multiple levels of a</a:t>
            </a:r>
            <a:br>
              <a:rPr lang="en-US" altLang="en-US" dirty="0"/>
            </a:br>
            <a:r>
              <a:rPr lang="en-US" altLang="en-US" dirty="0"/>
              <a:t>hierarchy.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suppose table </a:t>
            </a:r>
            <a:r>
              <a:rPr lang="en-US" altLang="en-US" i="1" dirty="0" err="1"/>
              <a:t>itemcategory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category</a:t>
            </a:r>
            <a:r>
              <a:rPr lang="en-US" altLang="en-US" dirty="0"/>
              <a:t>) gives the category of each item. Then  </a:t>
            </a:r>
          </a:p>
          <a:p>
            <a:pPr marL="0" indent="0">
              <a:lnSpc>
                <a:spcPct val="90000"/>
              </a:lnSpc>
              <a:buSzPct val="110000"/>
              <a:buNone/>
            </a:pPr>
            <a:r>
              <a:rPr lang="en-US" altLang="en-US" dirty="0"/>
              <a:t>	           </a:t>
            </a:r>
            <a:r>
              <a:rPr lang="en-US" altLang="en-US" b="1" dirty="0"/>
              <a:t>select 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sales, </a:t>
            </a:r>
            <a:r>
              <a:rPr lang="en-US" altLang="en-US" i="1" dirty="0" err="1"/>
              <a:t>itemcategory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 </a:t>
            </a:r>
            <a:r>
              <a:rPr lang="en-US" altLang="en-US" i="1" dirty="0" err="1"/>
              <a:t>sales.item_name</a:t>
            </a:r>
            <a:r>
              <a:rPr lang="en-US" altLang="en-US" i="1" dirty="0"/>
              <a:t> = </a:t>
            </a:r>
            <a:r>
              <a:rPr lang="en-US" altLang="en-US" i="1" dirty="0" err="1"/>
              <a:t>itemcategory.item_name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/>
              <a:t>category, </a:t>
            </a:r>
            <a:r>
              <a:rPr lang="en-US" altLang="en-US" i="1" dirty="0" err="1"/>
              <a:t>item_name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r>
              <a:rPr lang="en-US" altLang="en-US" dirty="0"/>
              <a:t>	would give a hierarchical summary by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 </a:t>
            </a:r>
            <a:r>
              <a:rPr lang="en-US" altLang="en-US" dirty="0"/>
              <a:t>and by </a:t>
            </a:r>
            <a:r>
              <a:rPr lang="en-US" altLang="en-US" i="1" dirty="0"/>
              <a:t>category.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xmlns="" id="{7A0C02D7-01D8-4857-944B-D2938FFB2D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Extended Aggregation (Cont.)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xmlns="" id="{41581930-E7FD-4C8A-8F95-918CC94CC7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816357" cy="5284788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Multiple rollups and cubes can be used in a single group by clause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Each generates set of group by lists, cross product of sets gives overall set of group by lists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E.g.,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	        </a:t>
            </a:r>
            <a:r>
              <a:rPr lang="en-US" altLang="en-US" b="1" dirty="0"/>
              <a:t>select 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, </a:t>
            </a:r>
            <a:r>
              <a:rPr lang="en-US" altLang="en-US" b="1" dirty="0"/>
              <a:t>sum</a:t>
            </a:r>
            <a:r>
              <a:rPr lang="en-US" altLang="en-US" dirty="0"/>
              <a:t>(</a:t>
            </a:r>
            <a:r>
              <a:rPr lang="en-US" altLang="en-US" i="1" dirty="0"/>
              <a:t>number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from </a:t>
            </a:r>
            <a:r>
              <a:rPr lang="en-US" altLang="en-US" i="1" dirty="0"/>
              <a:t>sales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b="1" dirty="0"/>
              <a:t>group by rollup</a:t>
            </a:r>
            <a:r>
              <a:rPr lang="en-US" altLang="en-US" dirty="0"/>
              <a:t>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r>
              <a:rPr lang="en-US" altLang="en-US" b="1" dirty="0"/>
              <a:t>rollup</a:t>
            </a:r>
            <a:r>
              <a:rPr lang="en-US" altLang="en-US" dirty="0"/>
              <a:t>(</a:t>
            </a:r>
            <a:r>
              <a:rPr lang="en-US" altLang="en-US" i="1" dirty="0"/>
              <a:t>color, size</a:t>
            </a:r>
            <a:r>
              <a:rPr lang="en-US" altLang="en-US" dirty="0"/>
              <a:t>)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generates the groupings </a:t>
            </a:r>
          </a:p>
          <a:p>
            <a:pPr>
              <a:buFont typeface="Monotype Sorts" charset="2"/>
              <a:buNone/>
            </a:pPr>
            <a:r>
              <a:rPr lang="en-US" altLang="en-US" dirty="0"/>
              <a:t>        {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()} X {(color, size), (color), ()} 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     = {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color, size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i="1" dirty="0"/>
              <a:t>, color</a:t>
            </a:r>
            <a:r>
              <a:rPr lang="en-US" altLang="en-US" dirty="0"/>
              <a:t>), (</a:t>
            </a:r>
            <a:r>
              <a:rPr lang="en-US" altLang="en-US" i="1" dirty="0" err="1"/>
              <a:t>item_name</a:t>
            </a:r>
            <a:r>
              <a:rPr lang="en-US" altLang="en-US" dirty="0"/>
              <a:t>), </a:t>
            </a:r>
            <a:br>
              <a:rPr lang="en-US" altLang="en-US" dirty="0"/>
            </a:br>
            <a:r>
              <a:rPr lang="en-US" altLang="en-US" dirty="0"/>
              <a:t>             (</a:t>
            </a:r>
            <a:r>
              <a:rPr lang="en-US" altLang="en-US" i="1" dirty="0"/>
              <a:t>color, size</a:t>
            </a:r>
            <a:r>
              <a:rPr lang="en-US" altLang="en-US" dirty="0"/>
              <a:t>), (</a:t>
            </a:r>
            <a:r>
              <a:rPr lang="en-US" altLang="en-US" i="1" dirty="0"/>
              <a:t>color</a:t>
            </a:r>
            <a:r>
              <a:rPr lang="en-US" altLang="en-US" dirty="0"/>
              <a:t>), ( ) }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>
            <a:extLst>
              <a:ext uri="{FF2B5EF4-FFF2-40B4-BE49-F238E27FC236}">
                <a16:creationId xmlns:a16="http://schemas.microsoft.com/office/drawing/2014/main" xmlns="" id="{AF41F74C-E5F1-4746-8869-DC3A110675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Online Analytical Processing Operations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93E2ABEF-C884-4206-9616-6CDC3157AC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677150" cy="49784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Pivoting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changing the dimensions used in a cross-tab is called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Slicing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creating a cross-tab for fixed values only</a:t>
            </a:r>
            <a:endParaRPr lang="en-US" altLang="en-US" b="1" dirty="0"/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ea typeface="ＭＳ Ｐゴシック" panose="020B0600070205080204" pitchFamily="34" charset="-128"/>
              </a:rPr>
              <a:t>Sometimes called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dicing</a:t>
            </a:r>
            <a:r>
              <a:rPr lang="en-US" altLang="en-US" dirty="0">
                <a:ea typeface="ＭＳ Ｐゴシック" panose="020B0600070205080204" pitchFamily="34" charset="-128"/>
              </a:rPr>
              <a:t>, particularly when values for multiple dimensions are fixed.</a:t>
            </a:r>
            <a:endParaRPr lang="en-US" altLang="en-US" b="1" dirty="0">
              <a:ea typeface="ＭＳ Ｐゴシック" panose="020B0600070205080204" pitchFamily="34" charset="-128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Rollup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moving from finer-granularity data to a coarser granularity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b="1" dirty="0">
                <a:solidFill>
                  <a:srgbClr val="000099"/>
                </a:solidFill>
              </a:rPr>
              <a:t>Drill down</a:t>
            </a:r>
            <a:r>
              <a:rPr lang="en-US" altLang="en-US" dirty="0">
                <a:solidFill>
                  <a:srgbClr val="000099"/>
                </a:solidFill>
              </a:rPr>
              <a:t>:</a:t>
            </a:r>
            <a:r>
              <a:rPr lang="en-US" altLang="en-US" dirty="0"/>
              <a:t> The opposite operation -  that of moving from coarser-granularity data to finer-granularity data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xmlns="" id="{F0C73B31-87ED-4D33-BA78-A493B3FAA8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xmlns="" id="{5F359102-76A4-4E15-887B-F58A0F4601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68350" y="1114425"/>
            <a:ext cx="7816850" cy="5207000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The earliest OLAP systems used multidimensional arrays in memory to store data cubes, and are referred to as </a:t>
            </a:r>
            <a:r>
              <a:rPr lang="en-US" altLang="en-US" b="1" dirty="0">
                <a:solidFill>
                  <a:srgbClr val="000099"/>
                </a:solidFill>
              </a:rPr>
              <a:t>multidimensional OLAP (MOLAP)</a:t>
            </a:r>
            <a:r>
              <a:rPr lang="en-US" altLang="en-US" dirty="0"/>
              <a:t> systems.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OLAP implementations using only relational database features are called </a:t>
            </a:r>
            <a:r>
              <a:rPr lang="en-US" altLang="en-US" b="1" dirty="0">
                <a:solidFill>
                  <a:srgbClr val="000099"/>
                </a:solidFill>
              </a:rPr>
              <a:t>relational OLAP (ROLAP)</a:t>
            </a:r>
            <a:r>
              <a:rPr lang="en-US" altLang="en-US" dirty="0"/>
              <a:t> systems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/>
              <a:t>Hybrid systems, which store some summaries in memory and store the base data and other summaries in a relational database, are called </a:t>
            </a:r>
            <a:r>
              <a:rPr lang="en-US" altLang="en-US" b="1" dirty="0">
                <a:solidFill>
                  <a:srgbClr val="000099"/>
                </a:solidFill>
              </a:rPr>
              <a:t>hybrid OLAP (HOLAP)</a:t>
            </a:r>
            <a:r>
              <a:rPr lang="en-US" altLang="en-US" b="1" dirty="0"/>
              <a:t> </a:t>
            </a:r>
            <a:r>
              <a:rPr lang="en-US" altLang="en-US" dirty="0"/>
              <a:t>systems.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xmlns="" id="{756FD0C3-B0CB-4471-A499-3625DA666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OLAP Implementation (Cont.)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xmlns="" id="{C4F94E02-1670-4A9F-A946-ACB206443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50925"/>
            <a:ext cx="7647681" cy="535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Early OLAP systems precomputed </a:t>
            </a:r>
            <a:r>
              <a:rPr lang="en-US" altLang="en-US" i="1" dirty="0"/>
              <a:t>all</a:t>
            </a:r>
            <a:r>
              <a:rPr lang="en-US" altLang="en-US" dirty="0"/>
              <a:t> possible aggregates in order to provide online response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Space and time requirements for doing so can be very high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combinations of </a:t>
            </a:r>
            <a:r>
              <a:rPr lang="en-US" altLang="en-US" b="1" dirty="0">
                <a:ea typeface="ＭＳ Ｐゴシック" panose="020B0600070205080204" pitchFamily="34" charset="-128"/>
              </a:rPr>
              <a:t>group by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It suffices to precompute some aggregates, and compute others on demand from one of the precomputed aggregates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from an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 </a:t>
            </a: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For all but a few “non-decomposable” aggregates such as </a:t>
            </a:r>
            <a:r>
              <a:rPr lang="en-US" altLang="en-US" i="1" dirty="0">
                <a:ea typeface="ＭＳ Ｐゴシック" panose="020B0600070205080204" pitchFamily="34" charset="-128"/>
              </a:rPr>
              <a:t>median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3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is cheaper than computing it from scratch 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Several optimizations available for computing multiple aggregates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from an aggregate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Can compute aggregates on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color, size</a:t>
            </a:r>
            <a:r>
              <a:rPr lang="en-US" altLang="en-US" dirty="0">
                <a:ea typeface="ＭＳ Ｐゴシック" panose="020B0600070205080204" pitchFamily="34" charset="-128"/>
              </a:rPr>
              <a:t>),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i="1" dirty="0">
                <a:ea typeface="ＭＳ Ｐゴシック" panose="020B0600070205080204" pitchFamily="34" charset="-128"/>
              </a:rPr>
              <a:t>, color</a:t>
            </a:r>
            <a:r>
              <a:rPr lang="en-US" altLang="en-US" dirty="0">
                <a:ea typeface="ＭＳ Ｐゴシック" panose="020B0600070205080204" pitchFamily="34" charset="-128"/>
              </a:rPr>
              <a:t>) and (</a:t>
            </a:r>
            <a:r>
              <a:rPr lang="en-US" altLang="en-US" i="1" dirty="0" err="1">
                <a:ea typeface="ＭＳ Ｐゴシック" panose="020B0600070205080204" pitchFamily="34" charset="-128"/>
              </a:rPr>
              <a:t>item_name</a:t>
            </a:r>
            <a:r>
              <a:rPr lang="en-US" altLang="en-US" dirty="0">
                <a:ea typeface="ＭＳ Ｐゴシック" panose="020B0600070205080204" pitchFamily="34" charset="-128"/>
              </a:rPr>
              <a:t>) using a single sorting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of the base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17588" y="206375"/>
            <a:ext cx="8126412" cy="5762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for  Older Versions of Java/JDBC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79" y="1074198"/>
            <a:ext cx="8199545" cy="5426615"/>
          </a:xfrm>
        </p:spPr>
        <p:txBody>
          <a:bodyPr/>
          <a:lstStyle/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public static void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JDBCexample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dbid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String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     {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try {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Class.forName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oracle.jdbc.driver.OracleDriver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");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Connection conn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DriverManager.getConnection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     </a:t>
            </a:r>
            <a:br>
              <a:rPr lang="en-US" altLang="en-US" sz="1600" b="1" dirty="0">
                <a:ea typeface="ＭＳ Ｐゴシック" panose="020B0600070205080204" pitchFamily="34" charset="-128"/>
              </a:rPr>
            </a:br>
            <a:r>
              <a:rPr lang="en-US" altLang="en-US" sz="1600" b="1" dirty="0">
                <a:ea typeface="ＭＳ Ｐゴシック" panose="020B0600070205080204" pitchFamily="34" charset="-128"/>
              </a:rPr>
              <a:t>       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jdbc:oracle:thin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</a:t>
            </a:r>
            <a:r>
              <a:rPr lang="en-US" altLang="en-US" sz="1600" dirty="0">
                <a:ea typeface="ＭＳ Ｐゴシック" panose="020B0600070205080204" pitchFamily="34" charset="-128"/>
              </a:rPr>
              <a:t>@</a:t>
            </a:r>
            <a:r>
              <a:rPr kumimoji="0" lang="en-US" altLang="en-US" sz="1600" b="1" dirty="0">
                <a:ea typeface="ＭＳ Ｐゴシック" panose="020B0600070205080204" pitchFamily="34" charset="-128"/>
              </a:rPr>
              <a:t>db.yale.edu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:2000:univdb",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userid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,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passwd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Statement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=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conn.createStatement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 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    … Do Actual Work ….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stmt.close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conn.close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();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}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catch (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 { 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    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System.out.println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("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SQLException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 : " + </a:t>
            </a:r>
            <a:r>
              <a:rPr lang="en-US" altLang="en-US" sz="1600" b="1" dirty="0" err="1">
                <a:ea typeface="ＭＳ Ｐゴシック" panose="020B0600070205080204" pitchFamily="34" charset="-128"/>
              </a:rPr>
              <a:t>sqle</a:t>
            </a:r>
            <a:r>
              <a:rPr lang="en-US" altLang="en-US" sz="1600" b="1" dirty="0">
                <a:ea typeface="ＭＳ Ｐゴシック" panose="020B0600070205080204" pitchFamily="34" charset="-128"/>
              </a:rPr>
              <a:t>);		</a:t>
            </a:r>
          </a:p>
          <a:p>
            <a:pPr lvl="1">
              <a:buFont typeface="Monotype Sorts" charset="2"/>
              <a:buNone/>
            </a:pPr>
            <a:r>
              <a:rPr lang="en-US" altLang="en-US" sz="1600" b="1" dirty="0">
                <a:ea typeface="ＭＳ Ｐゴシック" panose="020B0600070205080204" pitchFamily="34" charset="-128"/>
              </a:rPr>
              <a:t>   }		</a:t>
            </a:r>
          </a:p>
          <a:p>
            <a:pPr>
              <a:buFont typeface="Monotype Sorts" charset="2"/>
              <a:buNone/>
            </a:pPr>
            <a:r>
              <a:rPr lang="en-US" altLang="en-US" sz="1600" b="1" dirty="0"/>
              <a:t>     }</a:t>
            </a:r>
            <a:br>
              <a:rPr lang="en-US" altLang="en-US" sz="1600" b="1" dirty="0"/>
            </a:br>
            <a:r>
              <a:rPr lang="en-US" altLang="en-US" sz="1600" b="1" dirty="0">
                <a:solidFill>
                  <a:srgbClr val="002060"/>
                </a:solidFill>
              </a:rPr>
              <a:t>NOTE:  </a:t>
            </a:r>
            <a:r>
              <a:rPr lang="en-US" altLang="en-US" sz="1600" b="1" dirty="0" err="1">
                <a:solidFill>
                  <a:srgbClr val="002060"/>
                </a:solidFill>
              </a:rPr>
              <a:t>Class.forName</a:t>
            </a:r>
            <a:r>
              <a:rPr lang="en-US" altLang="en-US" sz="1600" b="1" dirty="0">
                <a:solidFill>
                  <a:srgbClr val="002060"/>
                </a:solidFill>
              </a:rPr>
              <a:t> is not required from JDBC 4 onwards. The try with resources syntax  in </a:t>
            </a:r>
            <a:r>
              <a:rPr lang="en-US" altLang="en-US" sz="1600" b="1" dirty="0" smtClean="0">
                <a:solidFill>
                  <a:srgbClr val="002060"/>
                </a:solidFill>
              </a:rPr>
              <a:t>previous  </a:t>
            </a:r>
            <a:r>
              <a:rPr lang="en-US" altLang="en-US" sz="1600" b="1" dirty="0">
                <a:solidFill>
                  <a:srgbClr val="002060"/>
                </a:solidFill>
              </a:rPr>
              <a:t>slide is preferred for Java 7 onwards.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xmlns="" id="{D4F88ED0-9ED9-4BC3-8A98-213849EED21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End of Chapter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JDBC Code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585"/>
            <a:ext cx="8202613" cy="5358415"/>
          </a:xfrm>
        </p:spPr>
        <p:txBody>
          <a:bodyPr/>
          <a:lstStyle/>
          <a:p>
            <a:r>
              <a:rPr lang="en-US" altLang="en-US" dirty="0"/>
              <a:t>Update to database</a:t>
            </a:r>
          </a:p>
          <a:p>
            <a:pPr>
              <a:buFont typeface="Monotype Sorts" charset="2"/>
              <a:buNone/>
            </a:pPr>
            <a:r>
              <a:rPr lang="en-US" altLang="en-US" sz="1000" dirty="0"/>
              <a:t/>
            </a:r>
            <a:br>
              <a:rPr lang="en-US" altLang="en-US" sz="1000" dirty="0"/>
            </a:br>
            <a:r>
              <a:rPr kumimoji="0" lang="en-US" altLang="en-US" b="1" dirty="0"/>
              <a:t>try {</a:t>
            </a:r>
            <a:br>
              <a:rPr kumimoji="0" lang="en-US" altLang="en-US" b="1" dirty="0"/>
            </a:br>
            <a:r>
              <a:rPr kumimoji="0" lang="en-US" altLang="en-US" b="1" dirty="0"/>
              <a:t>     </a:t>
            </a:r>
            <a:r>
              <a:rPr kumimoji="0" lang="en-US" altLang="en-US" b="1" dirty="0" err="1"/>
              <a:t>stmt.executeUpdate</a:t>
            </a:r>
            <a:r>
              <a:rPr kumimoji="0" lang="en-US" altLang="en-US" b="1" dirty="0"/>
              <a:t>(</a:t>
            </a:r>
            <a:br>
              <a:rPr kumimoji="0" lang="en-US" altLang="en-US" b="1" dirty="0"/>
            </a:br>
            <a:r>
              <a:rPr kumimoji="0" lang="en-US" altLang="en-US" b="1" dirty="0"/>
              <a:t>          "insert into instructor values(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77987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Kim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Physics</a:t>
            </a:r>
            <a:r>
              <a:rPr kumimoji="0" lang="en-US" altLang="ja-JP" b="1" dirty="0">
                <a:latin typeface="Arial" panose="020B0604020202020204" pitchFamily="34" charset="0"/>
              </a:rPr>
              <a:t>'</a:t>
            </a:r>
            <a:r>
              <a:rPr kumimoji="0" lang="en-US" altLang="ja-JP" b="1" dirty="0"/>
              <a:t>, 98000)");</a:t>
            </a:r>
            <a:br>
              <a:rPr kumimoji="0" lang="en-US" altLang="ja-JP" b="1" dirty="0"/>
            </a:br>
            <a:r>
              <a:rPr kumimoji="0" lang="en-US" altLang="ja-JP" b="1" dirty="0"/>
              <a:t>} catch (</a:t>
            </a:r>
            <a:r>
              <a:rPr kumimoji="0" lang="en-US" altLang="ja-JP" b="1" dirty="0" err="1"/>
              <a:t>SQLException</a:t>
            </a:r>
            <a:r>
              <a:rPr kumimoji="0" lang="en-US" altLang="ja-JP" b="1" dirty="0"/>
              <a:t>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</a:t>
            </a:r>
            <a:br>
              <a:rPr kumimoji="0" lang="en-US" altLang="ja-JP" b="1" dirty="0"/>
            </a:br>
            <a:r>
              <a:rPr kumimoji="0" lang="en-US" altLang="ja-JP" b="1" dirty="0"/>
              <a:t>{</a:t>
            </a:r>
            <a:br>
              <a:rPr kumimoji="0" lang="en-US" altLang="ja-JP" b="1" dirty="0"/>
            </a:br>
            <a:r>
              <a:rPr kumimoji="0" lang="en-US" altLang="ja-JP" b="1" dirty="0"/>
              <a:t>    </a:t>
            </a:r>
            <a:r>
              <a:rPr kumimoji="0" lang="en-US" altLang="ja-JP" b="1" dirty="0" err="1"/>
              <a:t>System.out.println</a:t>
            </a:r>
            <a:r>
              <a:rPr kumimoji="0" lang="en-US" altLang="ja-JP" b="1" dirty="0"/>
              <a:t>("Could not insert tuple. " + </a:t>
            </a:r>
            <a:r>
              <a:rPr kumimoji="0" lang="en-US" altLang="ja-JP" b="1" dirty="0" err="1"/>
              <a:t>sqle</a:t>
            </a:r>
            <a:r>
              <a:rPr kumimoji="0" lang="en-US" altLang="ja-JP" b="1" dirty="0"/>
              <a:t>);</a:t>
            </a:r>
            <a:br>
              <a:rPr kumimoji="0" lang="en-US" altLang="ja-JP" b="1" dirty="0"/>
            </a:br>
            <a:r>
              <a:rPr kumimoji="0" lang="en-US" altLang="ja-JP" b="1" dirty="0"/>
              <a:t>}</a:t>
            </a:r>
          </a:p>
          <a:p>
            <a:r>
              <a:rPr lang="en-US" altLang="en-US" dirty="0"/>
              <a:t>Execute query and fetch and print results</a:t>
            </a:r>
          </a:p>
          <a:p>
            <a:pPr lvl="1">
              <a:buFont typeface="Monotype Sorts" charset="2"/>
              <a:buNone/>
            </a:pPr>
            <a:r>
              <a:rPr kumimoji="0" lang="en-US" altLang="en-US" dirty="0">
                <a:ea typeface="ＭＳ Ｐゴシック" panose="020B0600070205080204" pitchFamily="34" charset="-128"/>
              </a:rPr>
              <a:t>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ResultSet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=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stmt.executeQuery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"select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,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avg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 (salary)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from instructor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group by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while 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rset.next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()) {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System.out.println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rset.getString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("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dept_name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") + " " +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                                              </a:t>
            </a:r>
            <a:r>
              <a:rPr kumimoji="0" lang="en-US" altLang="en-US" b="1" dirty="0" err="1">
                <a:ea typeface="ＭＳ Ｐゴシック" panose="020B0600070205080204" pitchFamily="34" charset="-128"/>
              </a:rPr>
              <a:t>rset.getFloat</a:t>
            </a:r>
            <a:r>
              <a:rPr kumimoji="0" lang="en-US" altLang="en-US" b="1" dirty="0">
                <a:ea typeface="ＭＳ Ｐゴシック" panose="020B0600070205080204" pitchFamily="34" charset="-128"/>
              </a:rPr>
              <a:t>(2));</a:t>
            </a:r>
            <a:br>
              <a:rPr kumimoji="0" lang="en-US" altLang="en-US" b="1" dirty="0">
                <a:ea typeface="ＭＳ Ｐゴシック" panose="020B0600070205080204" pitchFamily="34" charset="-128"/>
              </a:rPr>
            </a:br>
            <a:r>
              <a:rPr kumimoji="0" lang="en-US" altLang="en-US" b="1" dirty="0">
                <a:ea typeface="ＭＳ Ｐゴシック" panose="020B0600070205080204" pitchFamily="34" charset="-128"/>
              </a:rPr>
              <a:t>}</a:t>
            </a:r>
          </a:p>
          <a:p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93052</TotalTime>
  <Words>3626</Words>
  <Application>Microsoft Office PowerPoint</Application>
  <PresentationFormat>全屏显示(4:3)</PresentationFormat>
  <Paragraphs>589</Paragraphs>
  <Slides>80</Slides>
  <Notes>71</Notes>
  <HiddenSlides>2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  <vt:variant>
        <vt:lpstr>自定义放映</vt:lpstr>
      </vt:variant>
      <vt:variant>
        <vt:i4>1</vt:i4>
      </vt:variant>
    </vt:vector>
  </HeadingPairs>
  <TitlesOfParts>
    <vt:vector size="82" baseType="lpstr">
      <vt:lpstr>2_db-5-grey</vt:lpstr>
      <vt:lpstr>Chapter 5: Advanced SQL</vt:lpstr>
      <vt:lpstr>Outline</vt:lpstr>
      <vt:lpstr>Accessing SQL from a Programming Language</vt:lpstr>
      <vt:lpstr>Accessing SQL from a Programming Language (Cont.)</vt:lpstr>
      <vt:lpstr>PowerPoint 演示文稿</vt:lpstr>
      <vt:lpstr>JDBC</vt:lpstr>
      <vt:lpstr>JDBC Code</vt:lpstr>
      <vt:lpstr>JDBC Code for  Older Versions of Java/JDBC</vt:lpstr>
      <vt:lpstr>JDBC Code (Cont.)</vt:lpstr>
      <vt:lpstr>JDBC SUBSECTIONS       </vt:lpstr>
      <vt:lpstr>JDBC Code Details       </vt:lpstr>
      <vt:lpstr>Prepared Statement</vt:lpstr>
      <vt:lpstr>SQL Injection</vt:lpstr>
      <vt:lpstr>Metadata Features</vt:lpstr>
      <vt:lpstr>Metadata (Cont)</vt:lpstr>
      <vt:lpstr>Metadata (Cont)</vt:lpstr>
      <vt:lpstr>Finding Primary Keys</vt:lpstr>
      <vt:lpstr>Transaction Control in JDBC</vt:lpstr>
      <vt:lpstr>Other JDBC Features</vt:lpstr>
      <vt:lpstr>JDBC Resources</vt:lpstr>
      <vt:lpstr>SQLJ</vt:lpstr>
      <vt:lpstr>PowerPoint 演示文稿</vt:lpstr>
      <vt:lpstr>ODBC</vt:lpstr>
      <vt:lpstr>Embedded SQL</vt:lpstr>
      <vt:lpstr>Embedded SQL (Cont.)</vt:lpstr>
      <vt:lpstr>Embedded SQL (Cont.)</vt:lpstr>
      <vt:lpstr>Embedded SQL (Cont.)</vt:lpstr>
      <vt:lpstr>Embedded SQL (Cont.)</vt:lpstr>
      <vt:lpstr>Updates Through Embedded SQL</vt:lpstr>
      <vt:lpstr>PowerPoint 演示文稿</vt:lpstr>
      <vt:lpstr>Functions and Procedures</vt:lpstr>
      <vt:lpstr>Declaring SQL Functions</vt:lpstr>
      <vt:lpstr>Table Functions</vt:lpstr>
      <vt:lpstr>SQL Procedures</vt:lpstr>
      <vt:lpstr>SQL Procedures (Cont.)</vt:lpstr>
      <vt:lpstr>Language Constructs for Procedures &amp; Functions</vt:lpstr>
      <vt:lpstr>Language Constructs (Cont.)</vt:lpstr>
      <vt:lpstr>Language Constructs – if-then-else</vt:lpstr>
      <vt:lpstr>Example procedure</vt:lpstr>
      <vt:lpstr>External Language Routines</vt:lpstr>
      <vt:lpstr>External Language Routines (Cont.)</vt:lpstr>
      <vt:lpstr>Security with External Language Routines</vt:lpstr>
      <vt:lpstr>PowerPoint 演示文稿</vt:lpstr>
      <vt:lpstr>Triggers</vt:lpstr>
      <vt:lpstr>Triggering Events and Actions in SQL</vt:lpstr>
      <vt:lpstr>Trigger to Maintain credits_earned value</vt:lpstr>
      <vt:lpstr>Statement Level Triggers</vt:lpstr>
      <vt:lpstr>When Not To Use Triggers</vt:lpstr>
      <vt:lpstr>When Not To Use Triggers (Cont.)</vt:lpstr>
      <vt:lpstr>PowerPoint 演示文稿</vt:lpstr>
      <vt:lpstr>Recursion in SQL</vt:lpstr>
      <vt:lpstr>The Power of Recursion</vt:lpstr>
      <vt:lpstr>The Power of Recursion</vt:lpstr>
      <vt:lpstr>Example of Fixed-Point Computation</vt:lpstr>
      <vt:lpstr>Advanced Aggregation Features</vt:lpstr>
      <vt:lpstr>Ranking</vt:lpstr>
      <vt:lpstr>Ranking</vt:lpstr>
      <vt:lpstr>Ranking (Cont.)</vt:lpstr>
      <vt:lpstr>Ranking (Cont.)</vt:lpstr>
      <vt:lpstr>Ranking (Cont.)</vt:lpstr>
      <vt:lpstr>Windowing</vt:lpstr>
      <vt:lpstr>Windowing</vt:lpstr>
      <vt:lpstr>Windowing (Cont.)</vt:lpstr>
      <vt:lpstr>OLAP</vt:lpstr>
      <vt:lpstr>Data Analysis and OLAP</vt:lpstr>
      <vt:lpstr>Example sales relation </vt:lpstr>
      <vt:lpstr>Cross Tabulation of sales by item_name and color</vt:lpstr>
      <vt:lpstr>Data Cube</vt:lpstr>
      <vt:lpstr>Hierarchies on Dimensions</vt:lpstr>
      <vt:lpstr>Cross Tabulation With Hierarchy</vt:lpstr>
      <vt:lpstr>Relational Representation of Cross-tabs</vt:lpstr>
      <vt:lpstr>Extended Aggregation to Support OLAP</vt:lpstr>
      <vt:lpstr>Online Analytical Processing Operations</vt:lpstr>
      <vt:lpstr>Online Analytical Processing Operations</vt:lpstr>
      <vt:lpstr>Extended Aggregation (Cont.)</vt:lpstr>
      <vt:lpstr>Extended Aggregation (Cont.)</vt:lpstr>
      <vt:lpstr>Online Analytical Processing Operations</vt:lpstr>
      <vt:lpstr>OLAP Implementation</vt:lpstr>
      <vt:lpstr>OLAP Implementation (Cont.)</vt:lpstr>
      <vt:lpstr>End of Chapter 5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Mu Bin</cp:lastModifiedBy>
  <cp:revision>486</cp:revision>
  <cp:lastPrinted>1999-06-28T19:27:31Z</cp:lastPrinted>
  <dcterms:created xsi:type="dcterms:W3CDTF">2009-12-21T15:40:22Z</dcterms:created>
  <dcterms:modified xsi:type="dcterms:W3CDTF">2024-03-25T14:19:18Z</dcterms:modified>
</cp:coreProperties>
</file>