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5"/>
  </p:notesMasterIdLst>
  <p:handoutMasterIdLst>
    <p:handoutMasterId r:id="rId86"/>
  </p:handoutMasterIdLst>
  <p:sldIdLst>
    <p:sldId id="423" r:id="rId2"/>
    <p:sldId id="337" r:id="rId3"/>
    <p:sldId id="421" r:id="rId4"/>
    <p:sldId id="339" r:id="rId5"/>
    <p:sldId id="340" r:id="rId6"/>
    <p:sldId id="341" r:id="rId7"/>
    <p:sldId id="342" r:id="rId8"/>
    <p:sldId id="343" r:id="rId9"/>
    <p:sldId id="344" r:id="rId10"/>
    <p:sldId id="345" r:id="rId11"/>
    <p:sldId id="346" r:id="rId12"/>
    <p:sldId id="347" r:id="rId13"/>
    <p:sldId id="348" r:id="rId14"/>
    <p:sldId id="349" r:id="rId15"/>
    <p:sldId id="350" r:id="rId16"/>
    <p:sldId id="351" r:id="rId17"/>
    <p:sldId id="352" r:id="rId18"/>
    <p:sldId id="353" r:id="rId19"/>
    <p:sldId id="354" r:id="rId20"/>
    <p:sldId id="355" r:id="rId21"/>
    <p:sldId id="356" r:id="rId22"/>
    <p:sldId id="357" r:id="rId23"/>
    <p:sldId id="358" r:id="rId24"/>
    <p:sldId id="359" r:id="rId25"/>
    <p:sldId id="360" r:id="rId26"/>
    <p:sldId id="361" r:id="rId27"/>
    <p:sldId id="362" r:id="rId28"/>
    <p:sldId id="363" r:id="rId29"/>
    <p:sldId id="364" r:id="rId30"/>
    <p:sldId id="365" r:id="rId31"/>
    <p:sldId id="366" r:id="rId32"/>
    <p:sldId id="367" r:id="rId33"/>
    <p:sldId id="368" r:id="rId34"/>
    <p:sldId id="369" r:id="rId35"/>
    <p:sldId id="370" r:id="rId36"/>
    <p:sldId id="371" r:id="rId37"/>
    <p:sldId id="373" r:id="rId38"/>
    <p:sldId id="374" r:id="rId39"/>
    <p:sldId id="375" r:id="rId40"/>
    <p:sldId id="376" r:id="rId41"/>
    <p:sldId id="377" r:id="rId42"/>
    <p:sldId id="378" r:id="rId43"/>
    <p:sldId id="379" r:id="rId44"/>
    <p:sldId id="380" r:id="rId45"/>
    <p:sldId id="381" r:id="rId46"/>
    <p:sldId id="382" r:id="rId47"/>
    <p:sldId id="383" r:id="rId48"/>
    <p:sldId id="384" r:id="rId49"/>
    <p:sldId id="385" r:id="rId50"/>
    <p:sldId id="386" r:id="rId51"/>
    <p:sldId id="387" r:id="rId52"/>
    <p:sldId id="425" r:id="rId53"/>
    <p:sldId id="426" r:id="rId54"/>
    <p:sldId id="427" r:id="rId55"/>
    <p:sldId id="428" r:id="rId56"/>
    <p:sldId id="429" r:id="rId57"/>
    <p:sldId id="430" r:id="rId58"/>
    <p:sldId id="431" r:id="rId59"/>
    <p:sldId id="432" r:id="rId60"/>
    <p:sldId id="433" r:id="rId61"/>
    <p:sldId id="434" r:id="rId62"/>
    <p:sldId id="435" r:id="rId63"/>
    <p:sldId id="436" r:id="rId64"/>
    <p:sldId id="437" r:id="rId65"/>
    <p:sldId id="438" r:id="rId66"/>
    <p:sldId id="439" r:id="rId67"/>
    <p:sldId id="440" r:id="rId68"/>
    <p:sldId id="441" r:id="rId69"/>
    <p:sldId id="442" r:id="rId70"/>
    <p:sldId id="443" r:id="rId71"/>
    <p:sldId id="444" r:id="rId72"/>
    <p:sldId id="445" r:id="rId73"/>
    <p:sldId id="446" r:id="rId74"/>
    <p:sldId id="447" r:id="rId75"/>
    <p:sldId id="448" r:id="rId76"/>
    <p:sldId id="449" r:id="rId77"/>
    <p:sldId id="450" r:id="rId78"/>
    <p:sldId id="451" r:id="rId79"/>
    <p:sldId id="452" r:id="rId80"/>
    <p:sldId id="453" r:id="rId81"/>
    <p:sldId id="454" r:id="rId82"/>
    <p:sldId id="455" r:id="rId83"/>
    <p:sldId id="419" r:id="rId84"/>
  </p:sldIdLst>
  <p:sldSz cx="9144000" cy="6858000" type="screen4x3"/>
  <p:notesSz cx="6997700" cy="9283700"/>
  <p:custShowLst>
    <p:custShow name="Custom Show 1" id="0">
      <p:sldLst/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707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 Sudarshan" initials="SS" lastIdx="1" clrIdx="0">
    <p:extLst>
      <p:ext uri="{19B8F6BF-5375-455C-9EA6-DF929625EA0E}">
        <p15:presenceInfo xmlns="" xmlns:p15="http://schemas.microsoft.com/office/powerpoint/2012/main" userId="b463bc06a992a74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22" autoAdjust="0"/>
    <p:restoredTop sz="90562" autoAdjust="0"/>
  </p:normalViewPr>
  <p:slideViewPr>
    <p:cSldViewPr snapToGrid="0">
      <p:cViewPr>
        <p:scale>
          <a:sx n="89" d="100"/>
          <a:sy n="89" d="100"/>
        </p:scale>
        <p:origin x="-1314" y="252"/>
      </p:cViewPr>
      <p:guideLst>
        <p:guide orient="horz" pos="707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heme" Target="theme/theme1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commentAuthors" Target="commentAuthor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>
            <a:extLst>
              <a:ext uri="{FF2B5EF4-FFF2-40B4-BE49-F238E27FC236}">
                <a16:creationId xmlns="" xmlns:a16="http://schemas.microsoft.com/office/drawing/2014/main" id="{C6EF5354-BFFB-44DF-8FA7-1A088153BD8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7" name="Rectangle 3">
            <a:extLst>
              <a:ext uri="{FF2B5EF4-FFF2-40B4-BE49-F238E27FC236}">
                <a16:creationId xmlns="" xmlns:a16="http://schemas.microsoft.com/office/drawing/2014/main" id="{5BBF6CF9-ADFE-4F6E-89A0-8CB582D8FFC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8" name="Rectangle 4">
            <a:extLst>
              <a:ext uri="{FF2B5EF4-FFF2-40B4-BE49-F238E27FC236}">
                <a16:creationId xmlns="" xmlns:a16="http://schemas.microsoft.com/office/drawing/2014/main" id="{8C120FC7-7BCE-4696-BB5D-C087861E4B4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9" name="Rectangle 5">
            <a:extLst>
              <a:ext uri="{FF2B5EF4-FFF2-40B4-BE49-F238E27FC236}">
                <a16:creationId xmlns="" xmlns:a16="http://schemas.microsoft.com/office/drawing/2014/main" id="{6735A123-7D3E-455E-AB82-1C3749BB052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8B4C920-550B-4EA7-9CB5-2D8883A273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26426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>
            <a:extLst>
              <a:ext uri="{FF2B5EF4-FFF2-40B4-BE49-F238E27FC236}">
                <a16:creationId xmlns="" xmlns:a16="http://schemas.microsoft.com/office/drawing/2014/main" id="{2E8AF117-EF14-4BF3-AB7D-D75C4F934CC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3" name="Rectangle 3">
            <a:extLst>
              <a:ext uri="{FF2B5EF4-FFF2-40B4-BE49-F238E27FC236}">
                <a16:creationId xmlns="" xmlns:a16="http://schemas.microsoft.com/office/drawing/2014/main" id="{D7D2DA5C-BED3-45D1-AFD2-94AF29863AB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="" xmlns:a16="http://schemas.microsoft.com/office/drawing/2014/main" id="{A2936E5F-4C9B-4144-9261-C3F188AA67D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0645" name="Rectangle 5">
            <a:extLst>
              <a:ext uri="{FF2B5EF4-FFF2-40B4-BE49-F238E27FC236}">
                <a16:creationId xmlns="" xmlns:a16="http://schemas.microsoft.com/office/drawing/2014/main" id="{D73F14C5-05F8-4300-9D01-F3633C85474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0646" name="Rectangle 6">
            <a:extLst>
              <a:ext uri="{FF2B5EF4-FFF2-40B4-BE49-F238E27FC236}">
                <a16:creationId xmlns="" xmlns:a16="http://schemas.microsoft.com/office/drawing/2014/main" id="{BCB6CAD9-A006-4455-8054-9CACB290288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7" name="Rectangle 7">
            <a:extLst>
              <a:ext uri="{FF2B5EF4-FFF2-40B4-BE49-F238E27FC236}">
                <a16:creationId xmlns="" xmlns:a16="http://schemas.microsoft.com/office/drawing/2014/main" id="{63060AD7-0C3D-477B-BD60-55C8EBDB94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E66C03C-4B0E-4149-8287-A3B340EB81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97215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="" xmlns:a16="http://schemas.microsoft.com/office/drawing/2014/main" id="{1DE2DCE1-2EFC-4C42-8DFC-CBA6F33233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1637794-A468-4EC6-9DD2-8F932E639220}" type="slidenum">
              <a:rPr lang="en-US" altLang="en-US" sz="1300" smtClean="0"/>
              <a:pPr/>
              <a:t>1</a:t>
            </a:fld>
            <a:endParaRPr lang="en-US" altLang="en-US" sz="1300"/>
          </a:p>
        </p:txBody>
      </p:sp>
      <p:sp>
        <p:nvSpPr>
          <p:cNvPr id="6147" name="Rectangle 2">
            <a:extLst>
              <a:ext uri="{FF2B5EF4-FFF2-40B4-BE49-F238E27FC236}">
                <a16:creationId xmlns="" xmlns:a16="http://schemas.microsoft.com/office/drawing/2014/main" id="{607B12F9-7FC5-42D0-9964-0865785D1C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="" xmlns:a16="http://schemas.microsoft.com/office/drawing/2014/main" id="{2BC6D4DE-B9DA-4FD2-A997-14A566E8D5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7968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02298E3-52AF-4F84-BC83-1D80A0E7F6B5}" type="slidenum">
              <a:rPr lang="en-US" altLang="en-US" sz="1200"/>
              <a:pPr/>
              <a:t>10</a:t>
            </a:fld>
            <a:endParaRPr lang="en-US" altLang="en-US" sz="120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6C87BE7-122B-4399-B1F6-35CC3C43642F}" type="slidenum">
              <a:rPr lang="en-US" altLang="en-US" sz="1200"/>
              <a:pPr/>
              <a:t>11</a:t>
            </a:fld>
            <a:endParaRPr lang="en-US" altLang="en-US" sz="120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54D2032-F7A1-47FB-8029-FF01734C1A45}" type="slidenum">
              <a:rPr lang="en-US" altLang="en-US" sz="1200"/>
              <a:pPr/>
              <a:t>12</a:t>
            </a:fld>
            <a:endParaRPr lang="en-US" altLang="en-US" sz="120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5D6698B-82E8-4243-BAB0-D6783EE2B84F}" type="slidenum">
              <a:rPr lang="en-US" altLang="en-US" sz="1200"/>
              <a:pPr/>
              <a:t>13</a:t>
            </a:fld>
            <a:endParaRPr lang="en-US" altLang="en-US" sz="1200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E75EE63-BBAB-4B59-AB6C-C7C62F9D7EF6}" type="slidenum">
              <a:rPr lang="en-US" altLang="en-US" sz="1200"/>
              <a:pPr/>
              <a:t>14</a:t>
            </a:fld>
            <a:endParaRPr lang="en-US" altLang="en-US" sz="1200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FA286EA-37A2-4E74-A5EA-47322F5F22B9}" type="slidenum">
              <a:rPr lang="en-US" altLang="en-US" sz="1200"/>
              <a:pPr/>
              <a:t>15</a:t>
            </a:fld>
            <a:endParaRPr lang="en-US" altLang="en-US" sz="1200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F34FE36-22BB-471F-B5BA-20ABB5BF6430}" type="slidenum">
              <a:rPr lang="en-US" altLang="en-US" sz="1200"/>
              <a:pPr/>
              <a:t>16</a:t>
            </a:fld>
            <a:endParaRPr lang="en-US" altLang="en-US" sz="1200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66F3D21-A5A9-4DF0-817E-313DA5AE0CC9}" type="slidenum">
              <a:rPr lang="en-US" altLang="en-US" sz="1200"/>
              <a:pPr/>
              <a:t>17</a:t>
            </a:fld>
            <a:endParaRPr lang="en-US" altLang="en-US" sz="1200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681DB7B-8BB9-428D-983D-60F2DF463925}" type="slidenum">
              <a:rPr lang="en-US" altLang="en-US" sz="1200"/>
              <a:pPr/>
              <a:t>18</a:t>
            </a:fld>
            <a:endParaRPr lang="en-US" altLang="en-US" sz="1200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1469615-0B6C-4E37-A5DC-FDCF4C566C37}" type="slidenum">
              <a:rPr lang="en-US" altLang="en-US" sz="1200"/>
              <a:pPr/>
              <a:t>19</a:t>
            </a:fld>
            <a:endParaRPr lang="en-US" altLang="en-US" sz="1200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3F0CAC2-290B-4447-A1A9-9DF2412B29D5}" type="slidenum">
              <a:rPr lang="en-US" altLang="en-US" sz="1200"/>
              <a:pPr/>
              <a:t>2</a:t>
            </a:fld>
            <a:endParaRPr lang="en-US" altLang="en-US" sz="120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2F97F58-FA04-4838-BA8D-1673429622FF}" type="slidenum">
              <a:rPr lang="en-US" altLang="en-US" sz="1200"/>
              <a:pPr/>
              <a:t>20</a:t>
            </a:fld>
            <a:endParaRPr lang="en-US" altLang="en-US" sz="1200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E8ABFFE-D826-4EF9-B15D-4180085C23C7}" type="slidenum">
              <a:rPr lang="en-US" altLang="en-US" sz="1200"/>
              <a:pPr/>
              <a:t>21</a:t>
            </a:fld>
            <a:endParaRPr lang="en-US" altLang="en-US" sz="120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A9C970B-8220-4517-837F-B56840EC81F1}" type="slidenum">
              <a:rPr lang="en-US" altLang="en-US" sz="1200"/>
              <a:pPr/>
              <a:t>22</a:t>
            </a:fld>
            <a:endParaRPr lang="en-US" altLang="en-US" sz="1200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CB53E9A-4F1C-4562-B43B-B5CFB7E98BB2}" type="slidenum">
              <a:rPr lang="en-US" altLang="en-US" sz="1200"/>
              <a:pPr/>
              <a:t>23</a:t>
            </a:fld>
            <a:endParaRPr lang="en-US" altLang="en-US" sz="1200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D71DE7E-FF0D-4034-AE63-651A3A350F6F}" type="slidenum">
              <a:rPr lang="en-US" altLang="en-US" sz="1200"/>
              <a:pPr/>
              <a:t>24</a:t>
            </a:fld>
            <a:endParaRPr lang="en-US" altLang="en-US" sz="1200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6281BB1-9FD8-4756-B07C-05F43DCBB1D1}" type="slidenum">
              <a:rPr lang="en-US" altLang="en-US" sz="1200"/>
              <a:pPr/>
              <a:t>25</a:t>
            </a:fld>
            <a:endParaRPr lang="en-US" altLang="en-US" sz="1200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02CC610-2C92-4BB3-8D98-C7E1312CA104}" type="slidenum">
              <a:rPr lang="en-US" altLang="en-US" sz="1200"/>
              <a:pPr/>
              <a:t>26</a:t>
            </a:fld>
            <a:endParaRPr lang="en-US" altLang="en-US" sz="1200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844853C-1565-4D82-BAFB-17FA6226FCB3}" type="slidenum">
              <a:rPr lang="en-US" altLang="en-US" sz="1200"/>
              <a:pPr/>
              <a:t>27</a:t>
            </a:fld>
            <a:endParaRPr lang="en-US" altLang="en-US" sz="1200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C5E82CE-5F33-4AA9-922C-5F54A6966317}" type="slidenum">
              <a:rPr lang="en-US" altLang="en-US" sz="1200"/>
              <a:pPr/>
              <a:t>28</a:t>
            </a:fld>
            <a:endParaRPr lang="en-US" altLang="en-US" sz="1200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8449F55-0331-42F3-8185-5550FA6588AF}" type="slidenum">
              <a:rPr lang="en-US" altLang="en-US" sz="1200"/>
              <a:pPr/>
              <a:t>29</a:t>
            </a:fld>
            <a:endParaRPr lang="en-US" altLang="en-US" sz="1200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3F0CAC2-290B-4447-A1A9-9DF2412B29D5}" type="slidenum">
              <a:rPr lang="en-US" altLang="en-US" sz="1200"/>
              <a:pPr/>
              <a:t>3</a:t>
            </a:fld>
            <a:endParaRPr lang="en-US" altLang="en-US" sz="120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1A24CF4-9A58-4D8C-8B4A-1F5B4A557C17}" type="slidenum">
              <a:rPr lang="en-US" altLang="en-US" sz="1200"/>
              <a:pPr/>
              <a:t>30</a:t>
            </a:fld>
            <a:endParaRPr lang="en-US" altLang="en-US" sz="1200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7733CA9-4ACE-4C8E-94A6-AF7CB20743E9}" type="slidenum">
              <a:rPr lang="en-US" altLang="en-US" sz="1200"/>
              <a:pPr/>
              <a:t>31</a:t>
            </a:fld>
            <a:endParaRPr lang="en-US" altLang="en-US" sz="120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4DD1ABD-49B5-439D-89A5-0D9922344811}" type="slidenum">
              <a:rPr lang="en-US" altLang="en-US" sz="1200"/>
              <a:pPr/>
              <a:t>32</a:t>
            </a:fld>
            <a:endParaRPr lang="en-US" altLang="en-US" sz="1200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D2532D8-F19F-403F-A34B-7117B24BF533}" type="slidenum">
              <a:rPr lang="en-US" altLang="en-US" sz="1200"/>
              <a:pPr/>
              <a:t>33</a:t>
            </a:fld>
            <a:endParaRPr lang="en-US" altLang="en-US" sz="1200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40ADC53-D181-43CB-9865-BA969C5AAEFD}" type="slidenum">
              <a:rPr lang="en-US" altLang="en-US" sz="1200"/>
              <a:pPr/>
              <a:t>34</a:t>
            </a:fld>
            <a:endParaRPr lang="en-US" altLang="en-US" sz="1200"/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94E467F-6EAC-4F92-B33E-2BE268A09E9A}" type="slidenum">
              <a:rPr lang="en-US" altLang="en-US" sz="1200"/>
              <a:pPr/>
              <a:t>35</a:t>
            </a:fld>
            <a:endParaRPr lang="en-US" altLang="en-US" sz="1200"/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AF7D5D7-1528-465C-90C3-10C59F6113C4}" type="slidenum">
              <a:rPr lang="en-US" altLang="en-US" sz="1200"/>
              <a:pPr/>
              <a:t>36</a:t>
            </a:fld>
            <a:endParaRPr lang="en-US" altLang="en-US" sz="1200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D1A45DA-CA64-41FA-A1E8-AD1BAE08C0BB}" type="slidenum">
              <a:rPr lang="en-US" altLang="en-US" sz="1200"/>
              <a:pPr/>
              <a:t>37</a:t>
            </a:fld>
            <a:endParaRPr lang="en-US" altLang="en-US" sz="1200"/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64DA130-9CE3-4E7D-9E7F-223297258F10}" type="slidenum">
              <a:rPr lang="en-US" altLang="en-US" sz="1200"/>
              <a:pPr/>
              <a:t>38</a:t>
            </a:fld>
            <a:endParaRPr lang="en-US" altLang="en-US" sz="1200"/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BB2FFBC-ECC8-4E72-ACD7-AC5B3AC7D391}" type="slidenum">
              <a:rPr lang="en-US" altLang="en-US" sz="1200"/>
              <a:pPr/>
              <a:t>39</a:t>
            </a:fld>
            <a:endParaRPr lang="en-US" altLang="en-US" sz="1200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 txBox="1">
            <a:spLocks noGrp="1" noChangeArrowheads="1"/>
          </p:cNvSpPr>
          <p:nvPr/>
        </p:nvSpPr>
        <p:spPr bwMode="auto">
          <a:xfrm>
            <a:off x="3966171" y="8820783"/>
            <a:ext cx="3031529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02" tIns="46501" rIns="93002" bIns="46501" anchor="b"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B202F3DB-D83B-4369-B6DF-4EFAC58302F7}" type="slidenum">
              <a:rPr lang="en-US" altLang="en-US" sz="1200"/>
              <a:pPr algn="r"/>
              <a:t>4</a:t>
            </a:fld>
            <a:endParaRPr lang="en-US" altLang="en-US" sz="120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733A54A-C6D5-44D3-B193-2B68843B2348}" type="slidenum">
              <a:rPr lang="en-US" altLang="en-US" sz="1200"/>
              <a:pPr/>
              <a:t>40</a:t>
            </a:fld>
            <a:endParaRPr lang="en-US" altLang="en-US" sz="1200"/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57AE074-BB24-467C-A389-042288128DCE}" type="slidenum">
              <a:rPr lang="en-US" altLang="en-US" sz="1200"/>
              <a:pPr/>
              <a:t>41</a:t>
            </a:fld>
            <a:endParaRPr lang="en-US" altLang="en-US" sz="1200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507090B-43B1-4E96-BBBD-29C4E144CED6}" type="slidenum">
              <a:rPr lang="en-US" altLang="en-US" sz="1200"/>
              <a:pPr/>
              <a:t>42</a:t>
            </a:fld>
            <a:endParaRPr lang="en-US" altLang="en-US" sz="1200"/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21DAE2F-0D65-4187-8195-66E3DFCF9142}" type="slidenum">
              <a:rPr lang="en-US" altLang="en-US" sz="1200"/>
              <a:pPr/>
              <a:t>43</a:t>
            </a:fld>
            <a:endParaRPr lang="en-US" altLang="en-US" sz="1200"/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D12A99F-88C8-4413-BBDB-E9633A53948D}" type="slidenum">
              <a:rPr lang="en-US" altLang="en-US" sz="1200"/>
              <a:pPr/>
              <a:t>44</a:t>
            </a:fld>
            <a:endParaRPr lang="en-US" altLang="en-US" sz="1200"/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9B5DD2D-80F8-4C47-BE29-F71863EB928E}" type="slidenum">
              <a:rPr lang="en-US" altLang="en-US" sz="1200"/>
              <a:pPr/>
              <a:t>45</a:t>
            </a:fld>
            <a:endParaRPr lang="en-US" altLang="en-US" sz="1200"/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 txBox="1">
            <a:spLocks noGrp="1" noChangeArrowheads="1"/>
          </p:cNvSpPr>
          <p:nvPr/>
        </p:nvSpPr>
        <p:spPr bwMode="auto">
          <a:xfrm>
            <a:off x="3966171" y="8820783"/>
            <a:ext cx="3031529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D1584D15-F658-456F-8F61-E80EBA02FF6A}" type="slidenum">
              <a:rPr lang="en-US" altLang="en-US" sz="1200"/>
              <a:pPr algn="r"/>
              <a:t>46</a:t>
            </a:fld>
            <a:endParaRPr lang="en-US" altLang="en-US" sz="1200"/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 txBox="1">
            <a:spLocks noGrp="1" noChangeArrowheads="1"/>
          </p:cNvSpPr>
          <p:nvPr/>
        </p:nvSpPr>
        <p:spPr bwMode="auto">
          <a:xfrm>
            <a:off x="3966171" y="8820783"/>
            <a:ext cx="3031529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52C13233-64BC-4954-9464-11A8667DC6C3}" type="slidenum">
              <a:rPr lang="en-US" altLang="en-US" sz="1200"/>
              <a:pPr algn="r"/>
              <a:t>47</a:t>
            </a:fld>
            <a:endParaRPr lang="en-US" altLang="en-US" sz="1200"/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702DC87-2809-4E8A-B7E5-19578CF611CB}" type="slidenum">
              <a:rPr lang="en-US" altLang="en-US" sz="1200"/>
              <a:pPr/>
              <a:t>48</a:t>
            </a:fld>
            <a:endParaRPr lang="en-US" altLang="en-US" sz="1200"/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C5B6243-9F6C-4A40-B7AB-819F09B48280}" type="slidenum">
              <a:rPr lang="en-US" altLang="en-US" sz="1200"/>
              <a:pPr/>
              <a:t>49</a:t>
            </a:fld>
            <a:endParaRPr lang="en-US" altLang="en-US" sz="1200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 txBox="1">
            <a:spLocks noGrp="1" noChangeArrowheads="1"/>
          </p:cNvSpPr>
          <p:nvPr/>
        </p:nvSpPr>
        <p:spPr bwMode="auto">
          <a:xfrm>
            <a:off x="3966171" y="8820783"/>
            <a:ext cx="3031529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02" tIns="46501" rIns="93002" bIns="46501" anchor="b"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A4932D46-DD78-4BAB-BBDC-DC51872AFEF6}" type="slidenum">
              <a:rPr lang="en-US" altLang="en-US" sz="1200"/>
              <a:pPr algn="r"/>
              <a:t>5</a:t>
            </a:fld>
            <a:endParaRPr lang="en-US" altLang="en-US" sz="120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 txBox="1">
            <a:spLocks noGrp="1" noChangeArrowheads="1"/>
          </p:cNvSpPr>
          <p:nvPr/>
        </p:nvSpPr>
        <p:spPr bwMode="auto">
          <a:xfrm>
            <a:off x="3966171" y="8820783"/>
            <a:ext cx="3031529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03671C7C-5C30-4951-A09C-C7DE0069A227}" type="slidenum">
              <a:rPr lang="en-US" altLang="en-US" sz="1200"/>
              <a:pPr algn="r"/>
              <a:t>50</a:t>
            </a:fld>
            <a:endParaRPr lang="en-US" altLang="en-US" sz="1200"/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 txBox="1">
            <a:spLocks noGrp="1" noChangeArrowheads="1"/>
          </p:cNvSpPr>
          <p:nvPr/>
        </p:nvSpPr>
        <p:spPr bwMode="auto">
          <a:xfrm>
            <a:off x="3966171" y="8820783"/>
            <a:ext cx="3031529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1896E650-A8FF-4A75-8D3E-76E6F7496A62}" type="slidenum">
              <a:rPr lang="en-US" altLang="en-US" sz="1200"/>
              <a:pPr algn="r"/>
              <a:t>51</a:t>
            </a:fld>
            <a:endParaRPr lang="en-US" altLang="en-US" sz="1200"/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A60B134-387B-41E7-B677-3964AC0C6785}" type="slidenum">
              <a:rPr lang="en-US" altLang="en-US" sz="1200"/>
              <a:pPr/>
              <a:t>52</a:t>
            </a:fld>
            <a:endParaRPr lang="en-US" altLang="en-US" sz="1200"/>
          </a:p>
        </p:txBody>
      </p:sp>
      <p:sp>
        <p:nvSpPr>
          <p:cNvPr id="14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523851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5F59032-4CC8-49AA-B921-0985818A4A69}" type="slidenum">
              <a:rPr lang="en-US" altLang="en-US" sz="1200"/>
              <a:pPr/>
              <a:t>53</a:t>
            </a:fld>
            <a:endParaRPr lang="en-US" altLang="en-US" sz="1200"/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06244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BB37812-7A60-4D4D-B158-CDF22B62669D}" type="slidenum">
              <a:rPr lang="en-US" altLang="en-US" sz="1200"/>
              <a:pPr/>
              <a:t>54</a:t>
            </a:fld>
            <a:endParaRPr lang="en-US" altLang="en-US" sz="1200"/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27566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 txBox="1">
            <a:spLocks noGrp="1" noChangeArrowheads="1"/>
          </p:cNvSpPr>
          <p:nvPr/>
        </p:nvSpPr>
        <p:spPr bwMode="auto">
          <a:xfrm>
            <a:off x="4011160" y="8896201"/>
            <a:ext cx="3065916" cy="4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909" tIns="46955" rIns="93909" bIns="46955" anchor="b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019A4C02-8989-47FD-A904-144A669035C3}" type="slidenum">
              <a:rPr lang="en-US" altLang="en-US" sz="1200"/>
              <a:pPr algn="r"/>
              <a:t>55</a:t>
            </a:fld>
            <a:endParaRPr lang="en-US" altLang="en-US" sz="1200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001690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 txBox="1">
            <a:spLocks noGrp="1" noChangeArrowheads="1"/>
          </p:cNvSpPr>
          <p:nvPr/>
        </p:nvSpPr>
        <p:spPr bwMode="auto">
          <a:xfrm>
            <a:off x="4011160" y="8896201"/>
            <a:ext cx="3065916" cy="4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909" tIns="46955" rIns="93909" bIns="46955" anchor="b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36AEDBC9-C94E-4A98-8290-172F520CC2AF}" type="slidenum">
              <a:rPr lang="en-US" altLang="en-US" sz="1200"/>
              <a:pPr algn="r"/>
              <a:t>56</a:t>
            </a:fld>
            <a:endParaRPr lang="en-US" altLang="en-US" sz="1200"/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673759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01C0836-68E5-499B-9488-51A72A955B8C}" type="slidenum">
              <a:rPr lang="en-US" altLang="en-US" sz="1200"/>
              <a:pPr/>
              <a:t>57</a:t>
            </a:fld>
            <a:endParaRPr lang="en-US" altLang="en-US" sz="1200"/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057936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D25D0B9-C0C0-40E8-996B-37789D8CE8CB}" type="slidenum">
              <a:rPr lang="en-US" altLang="en-US" sz="1200"/>
              <a:pPr/>
              <a:t>58</a:t>
            </a:fld>
            <a:endParaRPr lang="en-US" altLang="en-US" sz="1200"/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15558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36294EE-9918-45CD-8B30-53914648990E}" type="slidenum">
              <a:rPr lang="en-US" altLang="en-US" sz="1200"/>
              <a:pPr/>
              <a:t>59</a:t>
            </a:fld>
            <a:endParaRPr lang="en-US" altLang="en-US" sz="1200"/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5523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 txBox="1">
            <a:spLocks noGrp="1" noChangeArrowheads="1"/>
          </p:cNvSpPr>
          <p:nvPr/>
        </p:nvSpPr>
        <p:spPr bwMode="auto">
          <a:xfrm>
            <a:off x="3966171" y="8820783"/>
            <a:ext cx="3031529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02" tIns="46501" rIns="93002" bIns="46501" anchor="b"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4572F582-7A30-44E2-B9AE-85A1CA63CB6B}" type="slidenum">
              <a:rPr lang="en-US" altLang="en-US" sz="1200"/>
              <a:pPr algn="r"/>
              <a:t>6</a:t>
            </a:fld>
            <a:endParaRPr lang="en-US" altLang="en-US" sz="120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CB36896-4F4E-48BE-8ED8-64318D033CE8}" type="slidenum">
              <a:rPr lang="en-US" altLang="en-US" sz="1200"/>
              <a:pPr/>
              <a:t>60</a:t>
            </a:fld>
            <a:endParaRPr lang="en-US" altLang="en-US" sz="1200"/>
          </a:p>
        </p:txBody>
      </p:sp>
      <p:sp>
        <p:nvSpPr>
          <p:cNvPr id="153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98375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DE8E9FC-6F08-40BB-B772-EA0C2AE1A7A0}" type="slidenum">
              <a:rPr lang="en-US" altLang="en-US" sz="1200"/>
              <a:pPr/>
              <a:t>61</a:t>
            </a:fld>
            <a:endParaRPr lang="en-US" altLang="en-US" sz="1200"/>
          </a:p>
        </p:txBody>
      </p:sp>
      <p:sp>
        <p:nvSpPr>
          <p:cNvPr id="154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3819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 txBox="1">
            <a:spLocks noGrp="1" noChangeArrowheads="1"/>
          </p:cNvSpPr>
          <p:nvPr/>
        </p:nvSpPr>
        <p:spPr bwMode="auto">
          <a:xfrm>
            <a:off x="4011160" y="8896201"/>
            <a:ext cx="3065916" cy="4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909" tIns="46955" rIns="93909" bIns="46955" anchor="b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B999CF1A-EE2D-40C7-88BC-5CB4646E5D8B}" type="slidenum">
              <a:rPr lang="en-US" altLang="en-US" sz="1200"/>
              <a:pPr algn="r"/>
              <a:t>62</a:t>
            </a:fld>
            <a:endParaRPr lang="en-US" altLang="en-US" sz="1200"/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551420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5DBE05D-165E-44E5-8FF5-12AB8BF987CB}" type="slidenum">
              <a:rPr lang="en-US" altLang="en-US" sz="1200"/>
              <a:pPr/>
              <a:t>63</a:t>
            </a:fld>
            <a:endParaRPr lang="en-US" altLang="en-US" sz="1200"/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731773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217473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 txBox="1">
            <a:spLocks noGrp="1" noChangeArrowheads="1"/>
          </p:cNvSpPr>
          <p:nvPr/>
        </p:nvSpPr>
        <p:spPr bwMode="auto">
          <a:xfrm>
            <a:off x="4011160" y="8896201"/>
            <a:ext cx="3065916" cy="4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909" tIns="46955" rIns="93909" bIns="46955" anchor="b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4934C981-6806-4B1C-8EC3-8AAD8F35AA7C}" type="slidenum">
              <a:rPr lang="en-US" altLang="en-US" sz="1200"/>
              <a:pPr algn="r"/>
              <a:t>65</a:t>
            </a:fld>
            <a:endParaRPr lang="en-US" altLang="en-US" sz="1200"/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02426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 txBox="1">
            <a:spLocks noGrp="1" noChangeArrowheads="1"/>
          </p:cNvSpPr>
          <p:nvPr/>
        </p:nvSpPr>
        <p:spPr bwMode="auto">
          <a:xfrm>
            <a:off x="4011160" y="8896201"/>
            <a:ext cx="3065916" cy="4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909" tIns="46955" rIns="93909" bIns="46955" anchor="b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500DFA9D-6D5B-4797-B1CA-7EEB8BD7226F}" type="slidenum">
              <a:rPr lang="en-US" altLang="en-US" sz="1200"/>
              <a:pPr algn="r"/>
              <a:t>66</a:t>
            </a:fld>
            <a:endParaRPr lang="en-US" altLang="en-US" sz="1200"/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4777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/>
          <p:cNvSpPr txBox="1">
            <a:spLocks noGrp="1" noChangeArrowheads="1"/>
          </p:cNvSpPr>
          <p:nvPr/>
        </p:nvSpPr>
        <p:spPr bwMode="auto">
          <a:xfrm>
            <a:off x="4011160" y="8896201"/>
            <a:ext cx="3065916" cy="4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909" tIns="46955" rIns="93909" bIns="46955" anchor="b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ACD7BD46-B851-41F6-BDE0-EE3DE5BA6FCC}" type="slidenum">
              <a:rPr lang="en-US" altLang="en-US" sz="1200"/>
              <a:pPr algn="r"/>
              <a:t>67</a:t>
            </a:fld>
            <a:endParaRPr lang="en-US" altLang="en-US" sz="1200"/>
          </a:p>
        </p:txBody>
      </p:sp>
      <p:sp>
        <p:nvSpPr>
          <p:cNvPr id="160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168864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 txBox="1">
            <a:spLocks noGrp="1" noChangeArrowheads="1"/>
          </p:cNvSpPr>
          <p:nvPr/>
        </p:nvSpPr>
        <p:spPr bwMode="auto">
          <a:xfrm>
            <a:off x="4011160" y="8896201"/>
            <a:ext cx="3065916" cy="4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909" tIns="46955" rIns="93909" bIns="46955" anchor="b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B8506864-7409-4F31-A643-622503D4FBA6}" type="slidenum">
              <a:rPr lang="en-US" altLang="en-US" sz="1200"/>
              <a:pPr algn="r"/>
              <a:t>68</a:t>
            </a:fld>
            <a:endParaRPr lang="en-US" altLang="en-US" sz="1200"/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697703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/>
          <p:cNvSpPr txBox="1">
            <a:spLocks noGrp="1" noChangeArrowheads="1"/>
          </p:cNvSpPr>
          <p:nvPr/>
        </p:nvSpPr>
        <p:spPr bwMode="auto">
          <a:xfrm>
            <a:off x="4011160" y="8896201"/>
            <a:ext cx="3065916" cy="4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909" tIns="46955" rIns="93909" bIns="46955" anchor="b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7DB985E1-F95E-4DDA-9035-000ADC85BF1B}" type="slidenum">
              <a:rPr lang="en-US" altLang="en-US" sz="1200"/>
              <a:pPr algn="r"/>
              <a:t>69</a:t>
            </a:fld>
            <a:endParaRPr lang="en-US" altLang="en-US" sz="1200"/>
          </a:p>
        </p:txBody>
      </p:sp>
      <p:sp>
        <p:nvSpPr>
          <p:cNvPr id="162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46250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43EEFE5-6DA2-40BF-A0EC-25CFBBE7FBB4}" type="slidenum">
              <a:rPr lang="en-US" altLang="en-US" sz="1200"/>
              <a:pPr/>
              <a:t>7</a:t>
            </a:fld>
            <a:endParaRPr lang="en-US" altLang="en-US" sz="120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/>
          <p:cNvSpPr txBox="1">
            <a:spLocks noGrp="1" noChangeArrowheads="1"/>
          </p:cNvSpPr>
          <p:nvPr/>
        </p:nvSpPr>
        <p:spPr bwMode="auto">
          <a:xfrm>
            <a:off x="4011160" y="8896201"/>
            <a:ext cx="3065916" cy="4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909" tIns="46955" rIns="93909" bIns="46955" anchor="b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AA716B33-9885-4347-A6EC-10A44624E185}" type="slidenum">
              <a:rPr lang="en-US" altLang="en-US" sz="1200"/>
              <a:pPr algn="r"/>
              <a:t>70</a:t>
            </a:fld>
            <a:endParaRPr lang="en-US" altLang="en-US" sz="1200"/>
          </a:p>
        </p:txBody>
      </p:sp>
      <p:sp>
        <p:nvSpPr>
          <p:cNvPr id="163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4862049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7"/>
          <p:cNvSpPr txBox="1">
            <a:spLocks noGrp="1" noChangeArrowheads="1"/>
          </p:cNvSpPr>
          <p:nvPr/>
        </p:nvSpPr>
        <p:spPr bwMode="auto">
          <a:xfrm>
            <a:off x="4011160" y="8896201"/>
            <a:ext cx="3065916" cy="4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909" tIns="46955" rIns="93909" bIns="46955" anchor="b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CABF513D-38FF-41B0-951F-F069DAE8A50D}" type="slidenum">
              <a:rPr lang="en-US" altLang="en-US" sz="1200"/>
              <a:pPr algn="r"/>
              <a:t>71</a:t>
            </a:fld>
            <a:endParaRPr lang="en-US" altLang="en-US" sz="1200"/>
          </a:p>
        </p:txBody>
      </p:sp>
      <p:sp>
        <p:nvSpPr>
          <p:cNvPr id="164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6554761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FAD77A2-2119-4E7C-B11C-A31372FFAE35}" type="slidenum">
              <a:rPr lang="en-US" altLang="en-US" sz="1200"/>
              <a:pPr/>
              <a:t>72</a:t>
            </a:fld>
            <a:endParaRPr lang="en-US" altLang="en-US" sz="1200"/>
          </a:p>
        </p:txBody>
      </p:sp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894769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B819C23-332F-464A-B228-80F79B607C9B}" type="slidenum">
              <a:rPr lang="en-US" altLang="en-US" sz="1200"/>
              <a:pPr/>
              <a:t>73</a:t>
            </a:fld>
            <a:endParaRPr lang="en-US" altLang="en-US" sz="1200"/>
          </a:p>
        </p:txBody>
      </p:sp>
      <p:sp>
        <p:nvSpPr>
          <p:cNvPr id="166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8758937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1AE7BDE-6BAD-4869-BA94-42F764CB0731}" type="slidenum">
              <a:rPr lang="en-US" altLang="en-US" sz="1200"/>
              <a:pPr/>
              <a:t>74</a:t>
            </a:fld>
            <a:endParaRPr lang="en-US" altLang="en-US" sz="1200"/>
          </a:p>
        </p:txBody>
      </p:sp>
      <p:sp>
        <p:nvSpPr>
          <p:cNvPr id="167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42654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6B6CF80-A94A-429C-B018-ADC56A3A4F61}" type="slidenum">
              <a:rPr lang="en-US" altLang="en-US" sz="1200"/>
              <a:pPr/>
              <a:t>75</a:t>
            </a:fld>
            <a:endParaRPr lang="en-US" altLang="en-US" sz="1200"/>
          </a:p>
        </p:txBody>
      </p:sp>
      <p:sp>
        <p:nvSpPr>
          <p:cNvPr id="168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0628116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BA03F12-E271-4AB0-B36E-709F00E15421}" type="slidenum">
              <a:rPr lang="en-US" altLang="en-US" sz="1200"/>
              <a:pPr/>
              <a:t>76</a:t>
            </a:fld>
            <a:endParaRPr lang="en-US" altLang="en-US" sz="120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879235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6605841-5CB7-4C7A-924F-2C7512868176}" type="slidenum">
              <a:rPr lang="en-US" altLang="en-US" sz="1200"/>
              <a:pPr/>
              <a:t>77</a:t>
            </a:fld>
            <a:endParaRPr lang="en-US" altLang="en-US" sz="1200"/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158340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C0CCDE4-0F12-4A8C-B062-A94A0F2D6B2E}" type="slidenum">
              <a:rPr lang="en-US" altLang="en-US" sz="1200"/>
              <a:pPr/>
              <a:t>78</a:t>
            </a:fld>
            <a:endParaRPr lang="en-US" altLang="en-US" sz="1200"/>
          </a:p>
        </p:txBody>
      </p:sp>
      <p:sp>
        <p:nvSpPr>
          <p:cNvPr id="172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988449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E4AA371-DF05-42FF-99C9-D54AF61A2C5F}" type="slidenum">
              <a:rPr lang="en-US" altLang="en-US" sz="1200"/>
              <a:pPr/>
              <a:t>79</a:t>
            </a:fld>
            <a:endParaRPr lang="en-US" altLang="en-US" sz="1200"/>
          </a:p>
        </p:txBody>
      </p:sp>
      <p:sp>
        <p:nvSpPr>
          <p:cNvPr id="173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4739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E76179E-0825-42BA-A86D-E07CE2CDFB4A}" type="slidenum">
              <a:rPr lang="en-US" altLang="en-US" sz="1200"/>
              <a:pPr/>
              <a:t>8</a:t>
            </a:fld>
            <a:endParaRPr lang="en-US" altLang="en-US" sz="120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D861502-E13A-4E4B-8A3F-EB8172491AE8}" type="slidenum">
              <a:rPr lang="en-US" altLang="en-US" sz="1200"/>
              <a:pPr/>
              <a:t>80</a:t>
            </a:fld>
            <a:endParaRPr lang="en-US" altLang="en-US" sz="1200"/>
          </a:p>
        </p:txBody>
      </p:sp>
      <p:sp>
        <p:nvSpPr>
          <p:cNvPr id="174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2625989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C960A81-80FF-4A23-A638-FC4A7098A3E0}" type="slidenum">
              <a:rPr lang="en-US" altLang="en-US" sz="1200"/>
              <a:pPr/>
              <a:t>81</a:t>
            </a:fld>
            <a:endParaRPr lang="en-US" altLang="en-US" sz="1200"/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0191428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7BADD71-F370-42F0-9F4D-D0E45F2310C4}" type="slidenum">
              <a:rPr lang="en-US" altLang="en-US" sz="1200"/>
              <a:pPr/>
              <a:t>82</a:t>
            </a:fld>
            <a:endParaRPr lang="en-US" altLang="en-US" sz="1200"/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299766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7372408-51E1-415E-A2FF-CF1B7A173FF8}" type="slidenum">
              <a:rPr lang="en-US" altLang="en-US" sz="1200"/>
              <a:pPr/>
              <a:t>83</a:t>
            </a:fld>
            <a:endParaRPr lang="en-US" altLang="en-US" sz="1200"/>
          </a:p>
        </p:txBody>
      </p:sp>
      <p:sp>
        <p:nvSpPr>
          <p:cNvPr id="177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E8D77EB-8DA4-473C-85D9-A2C867216A15}" type="slidenum">
              <a:rPr lang="en-US" altLang="en-US" sz="1200"/>
              <a:pPr/>
              <a:t>9</a:t>
            </a:fld>
            <a:endParaRPr lang="en-US" altLang="en-US" sz="120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="" xmlns:a16="http://schemas.microsoft.com/office/drawing/2014/main" id="{A25BB261-D773-4836-B381-7A051175F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="" xmlns:a16="http://schemas.microsoft.com/office/drawing/2014/main" id="{B4760F52-45E1-4E1D-A744-2F2290DE90C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3B69BB99-A72A-4470-971F-83530C443C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13858" y="0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0487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85C950AD-734E-45C7-8042-5795FFAD675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E5E31B-1343-4510-8DCD-65E7B65446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3046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C7A7A2CD-B5B0-4CF6-8038-339B0E99E3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574B0-C055-4E38-82A9-667A1DF1F8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4649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A9796C49-4A73-449B-A170-DFFCD45313D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0D9E99-A0D8-4F2F-B04A-331DF655FE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2825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50" y="1093788"/>
            <a:ext cx="7707313" cy="4903787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4371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336F2EBE-FF5F-4F9D-A3C2-A59A92D7809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7F3CAF-32BF-49A6-93F1-59C9E4B7C9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0709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="" xmlns:a16="http://schemas.microsoft.com/office/drawing/2014/main" id="{A6D4A7F0-1138-4608-80AA-D0A6F5D4118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52D5F-D37B-4E9D-98AD-511A1ABBD6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0802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="" xmlns:a16="http://schemas.microsoft.com/office/drawing/2014/main" id="{56DFCFB3-6710-4DD2-8404-7E55A930F3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91CCC-CC48-429B-87C9-7123B48E52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904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="" xmlns:a16="http://schemas.microsoft.com/office/drawing/2014/main" id="{BB431453-8F56-47C4-89BA-3EDF3CD092B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D92F0-DB25-4E6B-A10D-A7937AC7A3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6005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="" xmlns:a16="http://schemas.microsoft.com/office/drawing/2014/main" id="{4BE8099E-18A5-481A-9697-216087BE067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555C8E-F740-4D28-8DA3-D7B8E0F6F5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214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="" xmlns:a16="http://schemas.microsoft.com/office/drawing/2014/main" id="{97E2C57D-1205-411A-BA90-DF60A810F6D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BE5B0-1186-4DAB-9E97-511F15F5C6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8809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="" xmlns:a16="http://schemas.microsoft.com/office/drawing/2014/main" id="{99EB6957-06EE-46F8-A450-3DB417A1F8A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1DB2E-7BC4-4C22-ACAE-0B8B3F0C51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14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="" xmlns:a16="http://schemas.microsoft.com/office/drawing/2014/main" id="{56112478-D9B7-4D0D-ADE5-62D5EFAAFB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68350" y="1093788"/>
            <a:ext cx="7707313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512003" name="Rectangle 3">
            <a:extLst>
              <a:ext uri="{FF2B5EF4-FFF2-40B4-BE49-F238E27FC236}">
                <a16:creationId xmlns="" xmlns:a16="http://schemas.microsoft.com/office/drawing/2014/main" id="{D2EB5033-CF44-472B-B77D-FAA18581E63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00206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BECA7E0-09BC-41D3-BD93-B7E81A2ACCB7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28" name="Text Box 4">
            <a:extLst>
              <a:ext uri="{FF2B5EF4-FFF2-40B4-BE49-F238E27FC236}">
                <a16:creationId xmlns="" xmlns:a16="http://schemas.microsoft.com/office/drawing/2014/main" id="{D0CFC8B2-2C6C-4CA4-9AFC-14298F0DD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©Silberschatz, Korth and Sudarshan</a:t>
            </a:r>
          </a:p>
        </p:txBody>
      </p:sp>
      <p:sp>
        <p:nvSpPr>
          <p:cNvPr id="512005" name="Text Box 5">
            <a:extLst>
              <a:ext uri="{FF2B5EF4-FFF2-40B4-BE49-F238E27FC236}">
                <a16:creationId xmlns="" xmlns:a16="http://schemas.microsoft.com/office/drawing/2014/main" id="{ED25C836-0663-424A-84A7-5AB80342286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479985" y="6613525"/>
            <a:ext cx="44755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6.</a:t>
            </a:r>
            <a:fld id="{669DE52E-05EC-4487-BE79-3F9A6A9F8797}" type="slidenum">
              <a:rPr lang="en-US" altLang="en-US" sz="1000" b="1" smtClean="0">
                <a:solidFill>
                  <a:srgbClr val="00206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512006" name="Rectangle 6">
            <a:extLst>
              <a:ext uri="{FF2B5EF4-FFF2-40B4-BE49-F238E27FC236}">
                <a16:creationId xmlns="" xmlns:a16="http://schemas.microsoft.com/office/drawing/2014/main" id="{BFAC4B4C-D3C2-4A14-871E-CC7D45F076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="" xmlns:a16="http://schemas.microsoft.com/office/drawing/2014/main" id="{5472E9A1-C06F-4393-872E-7F8100F91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2060"/>
                </a:solidFill>
              </a:rPr>
              <a:t>Database System Concepts - 7</a:t>
            </a:r>
            <a:r>
              <a:rPr lang="en-US" sz="1000" b="1" baseline="30000" dirty="0">
                <a:solidFill>
                  <a:srgbClr val="002060"/>
                </a:solidFill>
              </a:rPr>
              <a:t>th</a:t>
            </a:r>
            <a:r>
              <a:rPr lang="en-US" sz="1000" b="1" dirty="0">
                <a:solidFill>
                  <a:srgbClr val="002060"/>
                </a:solidFill>
              </a:rPr>
              <a:t> Edition</a:t>
            </a:r>
          </a:p>
        </p:txBody>
      </p:sp>
      <p:sp>
        <p:nvSpPr>
          <p:cNvPr id="1032" name="Freeform 8">
            <a:extLst>
              <a:ext uri="{FF2B5EF4-FFF2-40B4-BE49-F238E27FC236}">
                <a16:creationId xmlns="" xmlns:a16="http://schemas.microsoft.com/office/drawing/2014/main" id="{0362D880-06BD-4D02-876C-3226AC8E6F10}"/>
              </a:ext>
            </a:extLst>
          </p:cNvPr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6 h 61"/>
              <a:gd name="T2" fmla="*/ 2147483646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2147483646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2147483646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2147483646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0" name="Picture 8" descr="Cover-6Ed"/>
          <p:cNvPicPr>
            <a:picLocks noChangeAspect="1" noChangeArrowheads="1"/>
          </p:cNvPicPr>
          <p:nvPr userDrawn="1"/>
        </p:nvPicPr>
        <p:blipFill>
          <a:blip r:embed="rId14"/>
          <a:stretch>
            <a:fillRect/>
          </a:stretch>
        </p:blipFill>
        <p:spPr bwMode="auto">
          <a:xfrm>
            <a:off x="5546" y="0"/>
            <a:ext cx="742012" cy="94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002060"/>
        </a:buClr>
        <a:buSzPct val="110000"/>
        <a:buFont typeface="Wingdings" panose="05000000000000000000" pitchFamily="2" charset="2"/>
        <a:buChar char="§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110000"/>
        <a:buFont typeface="Arial" panose="020B0604020202020204" pitchFamily="34" charset="0"/>
        <a:buChar char="•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ingdings" panose="05000000000000000000" pitchFamily="2" charset="2"/>
        <a:buChar char="§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Arial" panose="020B0604020202020204" pitchFamily="34" charset="0"/>
        <a:buChar char="•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sv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sv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emf"/><Relationship Id="rId5" Type="http://schemas.openxmlformats.org/officeDocument/2006/relationships/image" Target="../media/image31.emf"/><Relationship Id="rId4" Type="http://schemas.openxmlformats.org/officeDocument/2006/relationships/image" Target="../media/image32.sv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="" xmlns:a16="http://schemas.microsoft.com/office/drawing/2014/main" id="{522DBFC5-E763-46C1-ABAD-DD42419B93B8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272386" name="Rectangle 2">
            <a:extLst>
              <a:ext uri="{FF2B5EF4-FFF2-40B4-BE49-F238E27FC236}">
                <a16:creationId xmlns="" xmlns:a16="http://schemas.microsoft.com/office/drawing/2014/main" id="{1CB68582-BBE2-4F64-8E5F-7C76410784F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Chapter 6: Database Design Using the E-R Model</a:t>
            </a:r>
          </a:p>
        </p:txBody>
      </p:sp>
    </p:spTree>
    <p:extLst>
      <p:ext uri="{BB962C8B-B14F-4D97-AF65-F5344CB8AC3E}">
        <p14:creationId xmlns:p14="http://schemas.microsoft.com/office/powerpoint/2010/main" val="416223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65088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charset="-128"/>
              </a:rPr>
              <a:t>Entity Sets -- </a:t>
            </a:r>
            <a:r>
              <a:rPr lang="en-US" i="1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charset="-128"/>
              </a:rPr>
              <a:t>instructor 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charset="-128"/>
              </a:rPr>
              <a:t>and </a:t>
            </a:r>
            <a:r>
              <a:rPr lang="en-US" i="1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charset="-128"/>
              </a:rPr>
              <a:t>student</a:t>
            </a:r>
            <a:endParaRPr lang="en-US" dirty="0">
              <a:effectLst>
                <a:outerShdw blurRad="38100" dist="38100" dir="2700000" algn="tl">
                  <a:srgbClr val="C0C0C0"/>
                </a:outerShdw>
              </a:effectLst>
              <a:ea typeface="ＭＳ Ｐゴシック" charset="-128"/>
            </a:endParaRPr>
          </a:p>
        </p:txBody>
      </p:sp>
      <p:pic>
        <p:nvPicPr>
          <p:cNvPr id="1433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7538" y="1430338"/>
            <a:ext cx="5795962" cy="3227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="" xmlns:a16="http://schemas.microsoft.com/office/drawing/2014/main" id="{B12435AE-617D-44C7-8B87-71DB3CDF7658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>
          <a:xfrm>
            <a:off x="469900" y="85725"/>
            <a:ext cx="8267700" cy="6096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Representing Entity sets in ER Diagram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781235" y="1109663"/>
            <a:ext cx="7615561" cy="168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8001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00" dirty="0"/>
              <a:t>Entity sets can be represented graphically as follows:</a:t>
            </a:r>
          </a:p>
          <a:p>
            <a:pPr marL="914400" lvl="1" indent="-457200">
              <a:spcBef>
                <a:spcPct val="35000"/>
              </a:spcBef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1700" dirty="0"/>
              <a:t>Rectangles represent entity sets.</a:t>
            </a:r>
          </a:p>
          <a:p>
            <a:pPr marL="914400" lvl="1" indent="-457200">
              <a:spcBef>
                <a:spcPct val="35000"/>
              </a:spcBef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1700" dirty="0"/>
              <a:t>Attributes listed inside entity rectangle</a:t>
            </a:r>
          </a:p>
          <a:p>
            <a:pPr marL="914400" lvl="1" indent="-457200">
              <a:spcBef>
                <a:spcPct val="35000"/>
              </a:spcBef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1700" dirty="0"/>
              <a:t>Underline indicates primary key attributes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91290F8C-1B79-4693-9B6C-81A613B75B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6719" y="3435718"/>
            <a:ext cx="4465041" cy="17154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="" xmlns:a16="http://schemas.microsoft.com/office/drawing/2014/main" id="{7E74E6FC-02E6-4B65-AD45-B06E1C45B296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Relationship Sets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37031"/>
            <a:ext cx="7766050" cy="4876800"/>
          </a:xfrm>
        </p:spPr>
        <p:txBody>
          <a:bodyPr/>
          <a:lstStyle/>
          <a:p>
            <a:pPr>
              <a:tabLst>
                <a:tab pos="1536700" algn="ctr"/>
                <a:tab pos="3543300" algn="ctr"/>
                <a:tab pos="5481638" algn="ctr"/>
              </a:tabLst>
            </a:pPr>
            <a:r>
              <a:rPr lang="en-US" altLang="en-US" sz="1700" dirty="0"/>
              <a:t>A </a:t>
            </a:r>
            <a:r>
              <a:rPr lang="en-US" altLang="en-US" sz="1700" b="1" dirty="0">
                <a:solidFill>
                  <a:srgbClr val="002060"/>
                </a:solidFill>
              </a:rPr>
              <a:t>relationship</a:t>
            </a:r>
            <a:r>
              <a:rPr lang="en-US" altLang="en-US" sz="1700" dirty="0"/>
              <a:t> is an association among several entities</a:t>
            </a:r>
          </a:p>
          <a:p>
            <a:pPr>
              <a:buFont typeface="Monotype Sorts" charset="2"/>
              <a:buNone/>
              <a:tabLst>
                <a:tab pos="1536700" algn="ctr"/>
                <a:tab pos="3543300" algn="ctr"/>
                <a:tab pos="5481638" algn="ctr"/>
              </a:tabLst>
            </a:pPr>
            <a:r>
              <a:rPr lang="en-US" altLang="en-US" sz="1700" dirty="0"/>
              <a:t>	Example:</a:t>
            </a:r>
            <a:br>
              <a:rPr lang="en-US" altLang="en-US" sz="1700" dirty="0"/>
            </a:br>
            <a:r>
              <a:rPr lang="en-US" altLang="en-US" sz="1700" dirty="0"/>
              <a:t>	 44553 (Peltier</a:t>
            </a:r>
            <a:r>
              <a:rPr lang="en-US" altLang="en-US" sz="1700" u="sng" dirty="0"/>
              <a:t>)</a:t>
            </a:r>
            <a:r>
              <a:rPr lang="en-US" altLang="en-US" sz="1700" dirty="0"/>
              <a:t> 	</a:t>
            </a:r>
            <a:r>
              <a:rPr lang="en-US" altLang="en-US" sz="1700" i="1" u="sng" dirty="0"/>
              <a:t>advisor</a:t>
            </a:r>
            <a:r>
              <a:rPr lang="en-US" altLang="en-US" sz="1700" dirty="0"/>
              <a:t>	 22222 (</a:t>
            </a:r>
            <a:r>
              <a:rPr lang="en-US" altLang="en-US" sz="1700" u="sng" dirty="0"/>
              <a:t>Einstein)</a:t>
            </a:r>
            <a:r>
              <a:rPr lang="en-US" altLang="en-US" sz="1700" dirty="0"/>
              <a:t> </a:t>
            </a:r>
            <a:r>
              <a:rPr lang="en-US" altLang="en-US" sz="1700" u="sng" dirty="0"/>
              <a:t/>
            </a:r>
            <a:br>
              <a:rPr lang="en-US" altLang="en-US" sz="1700" u="sng" dirty="0"/>
            </a:br>
            <a:r>
              <a:rPr lang="en-US" altLang="en-US" sz="1700" dirty="0"/>
              <a:t>	 </a:t>
            </a:r>
            <a:r>
              <a:rPr lang="en-US" altLang="en-US" sz="1700" i="1" dirty="0"/>
              <a:t>student</a:t>
            </a:r>
            <a:r>
              <a:rPr lang="en-US" altLang="en-US" sz="1700" dirty="0"/>
              <a:t> entity	relationship set	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entity</a:t>
            </a:r>
          </a:p>
          <a:p>
            <a:pPr>
              <a:tabLst>
                <a:tab pos="1536700" algn="ctr"/>
                <a:tab pos="3543300" algn="ctr"/>
                <a:tab pos="5481638" algn="ctr"/>
              </a:tabLst>
            </a:pPr>
            <a:r>
              <a:rPr lang="en-US" altLang="en-US" sz="1700" dirty="0"/>
              <a:t>A </a:t>
            </a:r>
            <a:r>
              <a:rPr lang="en-US" altLang="en-US" sz="1700" b="1" dirty="0">
                <a:solidFill>
                  <a:srgbClr val="002060"/>
                </a:solidFill>
              </a:rPr>
              <a:t>relationship set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is a mathematical relation among </a:t>
            </a:r>
            <a:r>
              <a:rPr lang="en-US" altLang="en-US" sz="1700" i="1" dirty="0"/>
              <a:t>n</a:t>
            </a:r>
            <a:r>
              <a:rPr lang="en-US" altLang="en-US" sz="1700" dirty="0"/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 2 entities, each taken from entity sets</a:t>
            </a:r>
          </a:p>
          <a:p>
            <a:pPr>
              <a:buFont typeface="Monotype Sorts" charset="2"/>
              <a:buNone/>
              <a:tabLst>
                <a:tab pos="1536700" algn="ctr"/>
                <a:tab pos="3543300" algn="ctr"/>
                <a:tab pos="5481638" algn="ctr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			{(</a:t>
            </a:r>
            <a:r>
              <a:rPr lang="en-US" altLang="en-US" sz="1700" i="1" dirty="0">
                <a:sym typeface="Symbol" panose="05050102010706020507" pitchFamily="18" charset="2"/>
              </a:rPr>
              <a:t>e</a:t>
            </a:r>
            <a:r>
              <a:rPr lang="en-US" altLang="en-US" sz="1700" baseline="-25000" dirty="0">
                <a:sym typeface="Symbol" panose="05050102010706020507" pitchFamily="18" charset="2"/>
              </a:rPr>
              <a:t>1</a:t>
            </a:r>
            <a:r>
              <a:rPr lang="en-US" altLang="en-US" sz="1700" dirty="0">
                <a:sym typeface="Symbol" panose="05050102010706020507" pitchFamily="18" charset="2"/>
              </a:rPr>
              <a:t>, </a:t>
            </a:r>
            <a:r>
              <a:rPr lang="en-US" altLang="en-US" sz="1700" i="1" dirty="0">
                <a:sym typeface="Symbol" panose="05050102010706020507" pitchFamily="18" charset="2"/>
              </a:rPr>
              <a:t>e</a:t>
            </a:r>
            <a:r>
              <a:rPr lang="en-US" altLang="en-US" sz="1700" baseline="-25000" dirty="0">
                <a:sym typeface="Symbol" panose="05050102010706020507" pitchFamily="18" charset="2"/>
              </a:rPr>
              <a:t>2</a:t>
            </a:r>
            <a:r>
              <a:rPr lang="en-US" altLang="en-US" sz="1700" dirty="0">
                <a:sym typeface="Symbol" panose="05050102010706020507" pitchFamily="18" charset="2"/>
              </a:rPr>
              <a:t>, … </a:t>
            </a:r>
            <a:r>
              <a:rPr lang="en-US" altLang="en-US" sz="1700" i="1" dirty="0" err="1">
                <a:sym typeface="Symbol" panose="05050102010706020507" pitchFamily="18" charset="2"/>
              </a:rPr>
              <a:t>e</a:t>
            </a:r>
            <a:r>
              <a:rPr lang="en-US" altLang="en-US" sz="1700" i="1" baseline="-25000" dirty="0" err="1">
                <a:sym typeface="Symbol" panose="05050102010706020507" pitchFamily="18" charset="2"/>
              </a:rPr>
              <a:t>n</a:t>
            </a:r>
            <a:r>
              <a:rPr lang="en-US" altLang="en-US" sz="1700" dirty="0">
                <a:sym typeface="Symbol" panose="05050102010706020507" pitchFamily="18" charset="2"/>
              </a:rPr>
              <a:t>) | </a:t>
            </a:r>
            <a:r>
              <a:rPr lang="en-US" altLang="en-US" sz="1700" i="1" dirty="0">
                <a:sym typeface="Symbol" panose="05050102010706020507" pitchFamily="18" charset="2"/>
              </a:rPr>
              <a:t>e</a:t>
            </a:r>
            <a:r>
              <a:rPr lang="en-US" altLang="en-US" sz="1700" baseline="-25000" dirty="0">
                <a:sym typeface="Symbol" panose="05050102010706020507" pitchFamily="18" charset="2"/>
              </a:rPr>
              <a:t>1</a:t>
            </a:r>
            <a:r>
              <a:rPr lang="en-US" altLang="en-US" sz="1700" dirty="0">
                <a:sym typeface="Symbol" panose="05050102010706020507" pitchFamily="18" charset="2"/>
              </a:rPr>
              <a:t>   </a:t>
            </a:r>
            <a:r>
              <a:rPr lang="en-US" altLang="en-US" sz="1700" i="1" dirty="0">
                <a:sym typeface="Symbol" panose="05050102010706020507" pitchFamily="18" charset="2"/>
              </a:rPr>
              <a:t>E</a:t>
            </a:r>
            <a:r>
              <a:rPr lang="en-US" altLang="en-US" sz="1700" baseline="-25000" dirty="0">
                <a:sym typeface="Symbol" panose="05050102010706020507" pitchFamily="18" charset="2"/>
              </a:rPr>
              <a:t>1</a:t>
            </a:r>
            <a:r>
              <a:rPr lang="en-US" altLang="en-US" sz="1700" dirty="0">
                <a:sym typeface="Symbol" panose="05050102010706020507" pitchFamily="18" charset="2"/>
              </a:rPr>
              <a:t>, </a:t>
            </a:r>
            <a:r>
              <a:rPr lang="en-US" altLang="en-US" sz="1700" i="1" dirty="0">
                <a:sym typeface="Symbol" panose="05050102010706020507" pitchFamily="18" charset="2"/>
              </a:rPr>
              <a:t>e</a:t>
            </a:r>
            <a:r>
              <a:rPr lang="en-US" altLang="en-US" sz="1700" baseline="-25000" dirty="0">
                <a:sym typeface="Symbol" panose="05050102010706020507" pitchFamily="18" charset="2"/>
              </a:rPr>
              <a:t>2</a:t>
            </a:r>
            <a:r>
              <a:rPr lang="en-US" altLang="en-US" sz="1700" dirty="0">
                <a:sym typeface="Symbol" panose="05050102010706020507" pitchFamily="18" charset="2"/>
              </a:rPr>
              <a:t>   </a:t>
            </a:r>
            <a:r>
              <a:rPr lang="en-US" altLang="en-US" sz="1700" i="1" dirty="0">
                <a:sym typeface="Symbol" panose="05050102010706020507" pitchFamily="18" charset="2"/>
              </a:rPr>
              <a:t>E</a:t>
            </a:r>
            <a:r>
              <a:rPr lang="en-US" altLang="en-US" sz="1700" baseline="-25000" dirty="0">
                <a:sym typeface="Symbol" panose="05050102010706020507" pitchFamily="18" charset="2"/>
              </a:rPr>
              <a:t>2</a:t>
            </a:r>
            <a:r>
              <a:rPr lang="en-US" altLang="en-US" sz="1700" dirty="0">
                <a:sym typeface="Symbol" panose="05050102010706020507" pitchFamily="18" charset="2"/>
              </a:rPr>
              <a:t>, …, </a:t>
            </a:r>
            <a:r>
              <a:rPr lang="en-US" altLang="en-US" sz="1700" i="1" dirty="0" err="1">
                <a:sym typeface="Symbol" panose="05050102010706020507" pitchFamily="18" charset="2"/>
              </a:rPr>
              <a:t>e</a:t>
            </a:r>
            <a:r>
              <a:rPr lang="en-US" altLang="en-US" sz="1700" i="1" baseline="-25000" dirty="0" err="1">
                <a:sym typeface="Symbol" panose="05050102010706020507" pitchFamily="18" charset="2"/>
              </a:rPr>
              <a:t>n</a:t>
            </a:r>
            <a:r>
              <a:rPr lang="en-US" altLang="en-US" sz="1700" dirty="0">
                <a:sym typeface="Symbol" panose="05050102010706020507" pitchFamily="18" charset="2"/>
              </a:rPr>
              <a:t>   </a:t>
            </a:r>
            <a:r>
              <a:rPr lang="en-US" altLang="en-US" sz="1700" i="1" dirty="0" err="1">
                <a:sym typeface="Symbol" panose="05050102010706020507" pitchFamily="18" charset="2"/>
              </a:rPr>
              <a:t>E</a:t>
            </a:r>
            <a:r>
              <a:rPr lang="en-US" altLang="en-US" sz="1700" i="1" baseline="-25000" dirty="0" err="1">
                <a:sym typeface="Symbol" panose="05050102010706020507" pitchFamily="18" charset="2"/>
              </a:rPr>
              <a:t>n</a:t>
            </a:r>
            <a:r>
              <a:rPr lang="en-US" altLang="en-US" sz="1700" dirty="0">
                <a:sym typeface="Symbol" panose="05050102010706020507" pitchFamily="18" charset="2"/>
              </a:rPr>
              <a:t>}</a:t>
            </a: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/>
            </a: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where (</a:t>
            </a:r>
            <a:r>
              <a:rPr lang="en-US" altLang="en-US" sz="1700" i="1" dirty="0">
                <a:sym typeface="Symbol" panose="05050102010706020507" pitchFamily="18" charset="2"/>
              </a:rPr>
              <a:t>e</a:t>
            </a:r>
            <a:r>
              <a:rPr lang="en-US" altLang="en-US" sz="1700" baseline="-25000" dirty="0">
                <a:sym typeface="Symbol" panose="05050102010706020507" pitchFamily="18" charset="2"/>
              </a:rPr>
              <a:t>1</a:t>
            </a:r>
            <a:r>
              <a:rPr lang="en-US" altLang="en-US" sz="1700" dirty="0">
                <a:sym typeface="Symbol" panose="05050102010706020507" pitchFamily="18" charset="2"/>
              </a:rPr>
              <a:t>, </a:t>
            </a:r>
            <a:r>
              <a:rPr lang="en-US" altLang="en-US" sz="1700" i="1" dirty="0">
                <a:sym typeface="Symbol" panose="05050102010706020507" pitchFamily="18" charset="2"/>
              </a:rPr>
              <a:t>e</a:t>
            </a:r>
            <a:r>
              <a:rPr lang="en-US" altLang="en-US" sz="1700" baseline="-25000" dirty="0">
                <a:sym typeface="Symbol" panose="05050102010706020507" pitchFamily="18" charset="2"/>
              </a:rPr>
              <a:t>2</a:t>
            </a:r>
            <a:r>
              <a:rPr lang="en-US" altLang="en-US" sz="1700" dirty="0">
                <a:sym typeface="Symbol" panose="05050102010706020507" pitchFamily="18" charset="2"/>
              </a:rPr>
              <a:t>, …, </a:t>
            </a:r>
            <a:r>
              <a:rPr lang="en-US" altLang="en-US" sz="1700" i="1" dirty="0" err="1">
                <a:sym typeface="Symbol" panose="05050102010706020507" pitchFamily="18" charset="2"/>
              </a:rPr>
              <a:t>e</a:t>
            </a:r>
            <a:r>
              <a:rPr lang="en-US" altLang="en-US" sz="1700" i="1" baseline="-25000" dirty="0" err="1">
                <a:sym typeface="Symbol" panose="05050102010706020507" pitchFamily="18" charset="2"/>
              </a:rPr>
              <a:t>n</a:t>
            </a:r>
            <a:r>
              <a:rPr lang="en-US" altLang="en-US" sz="1700" dirty="0">
                <a:sym typeface="Symbol" panose="05050102010706020507" pitchFamily="18" charset="2"/>
              </a:rPr>
              <a:t>) is a relationship</a:t>
            </a:r>
          </a:p>
          <a:p>
            <a:pPr lvl="1">
              <a:tabLst>
                <a:tab pos="1536700" algn="ctr"/>
                <a:tab pos="3543300" algn="ctr"/>
                <a:tab pos="5481638" algn="ctr"/>
              </a:tabLst>
            </a:pPr>
            <a:r>
              <a:rPr lang="en-US" altLang="en-US" sz="1700" dirty="0">
                <a:ea typeface="ＭＳ Ｐゴシック" panose="020B0600070205080204" pitchFamily="34" charset="-128"/>
                <a:sym typeface="Symbol" panose="05050102010706020507" pitchFamily="18" charset="2"/>
              </a:rPr>
              <a:t>Example: </a:t>
            </a:r>
          </a:p>
          <a:p>
            <a:pPr lvl="1">
              <a:buFont typeface="Monotype Sorts" charset="2"/>
              <a:buNone/>
              <a:tabLst>
                <a:tab pos="1536700" algn="ctr"/>
                <a:tab pos="3543300" algn="ctr"/>
                <a:tab pos="5481638" algn="ctr"/>
              </a:tabLst>
            </a:pPr>
            <a:r>
              <a:rPr lang="en-US" altLang="en-US" sz="1700" dirty="0">
                <a:ea typeface="ＭＳ Ｐゴシック" panose="020B0600070205080204" pitchFamily="34" charset="-128"/>
                <a:sym typeface="Symbol" panose="05050102010706020507" pitchFamily="18" charset="2"/>
              </a:rPr>
              <a:t>		        (44553,22222)  </a:t>
            </a:r>
            <a:r>
              <a:rPr lang="en-US" altLang="en-US" sz="1700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advisor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="" xmlns:a16="http://schemas.microsoft.com/office/drawing/2014/main" id="{12519C1B-53E7-465F-B2F5-C1D824F17F9D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>
          <a:xfrm>
            <a:off x="469900" y="85725"/>
            <a:ext cx="82677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Relationship Sets (Cont.)</a:t>
            </a: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781235" y="1109663"/>
            <a:ext cx="7521391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457200" indent="-457200">
              <a:spcBef>
                <a:spcPct val="35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00" dirty="0"/>
              <a:t>Example: we define the relationship set  </a:t>
            </a:r>
            <a:r>
              <a:rPr kumimoji="1" lang="en-US" altLang="en-US" sz="1700" i="1" dirty="0"/>
              <a:t>advisor</a:t>
            </a:r>
            <a:r>
              <a:rPr kumimoji="1" lang="en-US" altLang="en-US" sz="1700" dirty="0"/>
              <a:t> to denote the associations between students and the instructors who act as their advisors.</a:t>
            </a:r>
          </a:p>
          <a:p>
            <a:pPr marL="457200" indent="-457200">
              <a:spcBef>
                <a:spcPct val="35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00" dirty="0"/>
              <a:t>Pictorially, we draw a line between related entities.</a:t>
            </a:r>
          </a:p>
          <a:p>
            <a:pPr>
              <a:spcBef>
                <a:spcPct val="35000"/>
              </a:spcBef>
              <a:buClr>
                <a:schemeClr val="tx2"/>
              </a:buClr>
              <a:buSzPct val="110000"/>
              <a:buFont typeface="Monotype Sorts" charset="2"/>
              <a:buChar char="n"/>
            </a:pPr>
            <a:endParaRPr kumimoji="1" lang="en-US" altLang="en-US" sz="1700" dirty="0"/>
          </a:p>
        </p:txBody>
      </p:sp>
      <p:pic>
        <p:nvPicPr>
          <p:cNvPr id="1741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3184" y="2488483"/>
            <a:ext cx="4967024" cy="2756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="" xmlns:a16="http://schemas.microsoft.com/office/drawing/2014/main" id="{CCA44E25-1815-4B95-9BF0-190672492B62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>
          <a:xfrm>
            <a:off x="793750" y="85725"/>
            <a:ext cx="8350250" cy="609600"/>
          </a:xfrm>
        </p:spPr>
        <p:txBody>
          <a:bodyPr/>
          <a:lstStyle/>
          <a:p>
            <a:pPr>
              <a:defRPr/>
            </a:pPr>
            <a:r>
              <a:rPr lang="en-US" alt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Representing Relationship  Sets via ER Diagrams </a:t>
            </a: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823595" y="1205034"/>
            <a:ext cx="7496810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00" dirty="0"/>
              <a:t>Diamonds represent relationship sets.</a:t>
            </a:r>
          </a:p>
        </p:txBody>
      </p:sp>
      <p:pic>
        <p:nvPicPr>
          <p:cNvPr id="1843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281" y="2012264"/>
            <a:ext cx="6006782" cy="1228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="" xmlns:a16="http://schemas.microsoft.com/office/drawing/2014/main" id="{5C11BF5E-0D22-4F77-9B3A-CB373E33C1E3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67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Relationship Sets (Cont.)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77913"/>
            <a:ext cx="7621047" cy="1250759"/>
          </a:xfrm>
        </p:spPr>
        <p:txBody>
          <a:bodyPr/>
          <a:lstStyle/>
          <a:p>
            <a:r>
              <a:rPr lang="en-US" altLang="en-US" sz="1700" dirty="0"/>
              <a:t>An attribute can also be associated with a relationship set.</a:t>
            </a:r>
          </a:p>
          <a:p>
            <a:r>
              <a:rPr lang="en-US" altLang="en-US" sz="1700" dirty="0"/>
              <a:t>For instance, the </a:t>
            </a:r>
            <a:r>
              <a:rPr lang="en-US" altLang="en-US" sz="1700" i="1" dirty="0"/>
              <a:t>advisor </a:t>
            </a:r>
            <a:r>
              <a:rPr lang="en-US" altLang="en-US" sz="1700" dirty="0"/>
              <a:t>relationship set between entity sets </a:t>
            </a:r>
            <a:r>
              <a:rPr lang="en-US" altLang="en-US" sz="1700" i="1" dirty="0"/>
              <a:t>instructor </a:t>
            </a:r>
            <a:r>
              <a:rPr lang="en-US" altLang="en-US" sz="1700" dirty="0"/>
              <a:t>and </a:t>
            </a:r>
            <a:r>
              <a:rPr lang="en-US" altLang="en-US" sz="1700" i="1" dirty="0"/>
              <a:t>student </a:t>
            </a:r>
            <a:r>
              <a:rPr lang="en-US" altLang="en-US" sz="1700" dirty="0"/>
              <a:t>may have the attribute </a:t>
            </a:r>
            <a:r>
              <a:rPr lang="en-US" altLang="en-US" sz="1700" i="1" dirty="0"/>
              <a:t>date </a:t>
            </a:r>
            <a:r>
              <a:rPr lang="en-US" altLang="en-US" sz="1700" dirty="0"/>
              <a:t>which tracks when the student started being associated with the advisor</a:t>
            </a:r>
          </a:p>
        </p:txBody>
      </p:sp>
      <p:pic>
        <p:nvPicPr>
          <p:cNvPr id="1946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825" y="2511552"/>
            <a:ext cx="5993450" cy="2842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="" xmlns:a16="http://schemas.microsoft.com/office/drawing/2014/main" id="{328CB72F-FF9B-4DEC-8E2A-4D7317ABCAA5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Relationship Sets with Attributes</a:t>
            </a:r>
          </a:p>
        </p:txBody>
      </p:sp>
      <p:pic>
        <p:nvPicPr>
          <p:cNvPr id="2048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1587500"/>
            <a:ext cx="6932613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="" xmlns:a16="http://schemas.microsoft.com/office/drawing/2014/main" id="{E701F842-A753-4C1B-8632-C62B81979AC5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Roles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41349"/>
            <a:ext cx="7888097" cy="1476375"/>
          </a:xfrm>
        </p:spPr>
        <p:txBody>
          <a:bodyPr/>
          <a:lstStyle/>
          <a:p>
            <a:r>
              <a:rPr kumimoji="0" lang="en-US" altLang="en-US" sz="1700" dirty="0"/>
              <a:t>Entity sets of a relationship need not be distinct</a:t>
            </a:r>
          </a:p>
          <a:p>
            <a:pPr lvl="1"/>
            <a:r>
              <a:rPr kumimoji="0" lang="en-US" altLang="en-US" sz="1700" dirty="0">
                <a:ea typeface="ＭＳ Ｐゴシック" panose="020B0600070205080204" pitchFamily="34" charset="-128"/>
              </a:rPr>
              <a:t>Each occurrence of an entity set plays a “role” in the relationship</a:t>
            </a:r>
            <a:endParaRPr lang="en-US" altLang="en-US" sz="1700" dirty="0">
              <a:ea typeface="ＭＳ Ｐゴシック" panose="020B0600070205080204" pitchFamily="34" charset="-128"/>
            </a:endParaRPr>
          </a:p>
          <a:p>
            <a:r>
              <a:rPr lang="en-US" altLang="en-US" sz="1700" dirty="0"/>
              <a:t>The labels “</a:t>
            </a:r>
            <a:r>
              <a:rPr lang="en-US" altLang="ja-JP" sz="1700" i="1" dirty="0" err="1"/>
              <a:t>course_id</a:t>
            </a:r>
            <a:r>
              <a:rPr lang="en-US" altLang="en-US" sz="1700" dirty="0"/>
              <a:t>”</a:t>
            </a:r>
            <a:r>
              <a:rPr lang="en-US" altLang="ja-JP" sz="1700" dirty="0"/>
              <a:t> and </a:t>
            </a:r>
            <a:r>
              <a:rPr lang="en-US" altLang="en-US" sz="1700" dirty="0"/>
              <a:t>“</a:t>
            </a:r>
            <a:r>
              <a:rPr lang="en-US" altLang="ja-JP" sz="1700" i="1" dirty="0" err="1"/>
              <a:t>prereq_id</a:t>
            </a:r>
            <a:r>
              <a:rPr lang="en-US" altLang="en-US" sz="1700" dirty="0"/>
              <a:t>”</a:t>
            </a:r>
            <a:r>
              <a:rPr lang="en-US" altLang="ja-JP" sz="1700" dirty="0"/>
              <a:t> are called </a:t>
            </a:r>
            <a:r>
              <a:rPr lang="en-US" altLang="ja-JP" sz="1700" b="1" dirty="0">
                <a:solidFill>
                  <a:srgbClr val="002060"/>
                </a:solidFill>
              </a:rPr>
              <a:t>roles</a:t>
            </a:r>
            <a:r>
              <a:rPr lang="en-US" altLang="ja-JP" sz="1700" dirty="0"/>
              <a:t>.</a:t>
            </a:r>
            <a:endParaRPr lang="en-US" altLang="en-US" sz="1700" dirty="0"/>
          </a:p>
        </p:txBody>
      </p:sp>
      <p:pic>
        <p:nvPicPr>
          <p:cNvPr id="21508" name="Picture 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5520" y="2478346"/>
            <a:ext cx="5139204" cy="1516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="" xmlns:a16="http://schemas.microsoft.com/office/drawing/2014/main" id="{09D097E6-19A2-465A-AE4B-A74A87D9A899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Degree of a Relationship Set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8"/>
            <a:ext cx="7558787" cy="3783012"/>
          </a:xfrm>
        </p:spPr>
        <p:txBody>
          <a:bodyPr/>
          <a:lstStyle/>
          <a:p>
            <a:r>
              <a:rPr lang="en-US" altLang="en-US" sz="1700" dirty="0"/>
              <a:t>Binary relationship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involve two entity sets (or degree two). 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most relationship sets in a database system are binary.</a:t>
            </a:r>
          </a:p>
          <a:p>
            <a:r>
              <a:rPr lang="en-US" altLang="en-US" sz="1700" dirty="0"/>
              <a:t>Relationships </a:t>
            </a:r>
            <a:r>
              <a:rPr lang="en-US" altLang="zh-CN" sz="1700" dirty="0" smtClean="0"/>
              <a:t>among </a:t>
            </a:r>
            <a:r>
              <a:rPr lang="en-US" altLang="en-US" sz="1700" dirty="0" smtClean="0"/>
              <a:t>more </a:t>
            </a:r>
            <a:r>
              <a:rPr lang="en-US" altLang="en-US" sz="1700" dirty="0"/>
              <a:t>than two entity sets are rare.  Most relationships are binary. (More on this later.)</a:t>
            </a:r>
          </a:p>
          <a:p>
            <a:pPr lvl="1">
              <a:buClr>
                <a:srgbClr val="FF9933"/>
              </a:buClr>
            </a:pPr>
            <a:r>
              <a:rPr lang="en-US" altLang="en-US" sz="1700" dirty="0">
                <a:ea typeface="ＭＳ Ｐゴシック" panose="020B0600070205080204" pitchFamily="34" charset="-128"/>
              </a:rPr>
              <a:t>Example: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students</a:t>
            </a:r>
            <a:r>
              <a:rPr lang="en-US" altLang="en-US" sz="1700" dirty="0">
                <a:ea typeface="ＭＳ Ｐゴシック" panose="020B0600070205080204" pitchFamily="34" charset="-128"/>
              </a:rPr>
              <a:t> work on research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projects</a:t>
            </a:r>
            <a:r>
              <a:rPr lang="en-US" altLang="en-US" sz="1700" dirty="0">
                <a:ea typeface="ＭＳ Ｐゴシック" panose="020B0600070205080204" pitchFamily="34" charset="-128"/>
              </a:rPr>
              <a:t> under the guidance of an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instructor</a:t>
            </a:r>
            <a:r>
              <a:rPr lang="en-US" altLang="en-US" sz="1700" dirty="0">
                <a:ea typeface="ＭＳ Ｐゴシック" panose="020B0600070205080204" pitchFamily="34" charset="-128"/>
              </a:rPr>
              <a:t>. </a:t>
            </a:r>
          </a:p>
          <a:p>
            <a:pPr lvl="1">
              <a:buClr>
                <a:srgbClr val="FF9933"/>
              </a:buClr>
            </a:pPr>
            <a:r>
              <a:rPr lang="en-US" altLang="en-US" sz="1700" dirty="0">
                <a:ea typeface="ＭＳ Ｐゴシック" panose="020B0600070205080204" pitchFamily="34" charset="-128"/>
              </a:rPr>
              <a:t>relationship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proj_guide</a:t>
            </a:r>
            <a:r>
              <a:rPr lang="en-US" altLang="en-US" sz="1700" dirty="0">
                <a:ea typeface="ＭＳ Ｐゴシック" panose="020B0600070205080204" pitchFamily="34" charset="-128"/>
              </a:rPr>
              <a:t> is a ternary </a:t>
            </a:r>
            <a:r>
              <a:rPr lang="en-US" altLang="en-US" sz="1700">
                <a:ea typeface="ＭＳ Ｐゴシック" panose="020B0600070205080204" pitchFamily="34" charset="-128"/>
              </a:rPr>
              <a:t>relationship </a:t>
            </a:r>
            <a:r>
              <a:rPr lang="en-US" altLang="zh-CN" sz="1700" smtClean="0">
                <a:ea typeface="ＭＳ Ｐゴシック" panose="020B0600070205080204" pitchFamily="34" charset="-128"/>
              </a:rPr>
              <a:t>among</a:t>
            </a:r>
            <a:r>
              <a:rPr lang="en-US" altLang="en-US" sz="1700" smtClean="0">
                <a:ea typeface="ＭＳ Ｐゴシック" panose="020B0600070205080204" pitchFamily="34" charset="-128"/>
              </a:rPr>
              <a:t>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instructor, student, </a:t>
            </a:r>
            <a:r>
              <a:rPr lang="en-US" altLang="en-US" sz="1700" dirty="0">
                <a:ea typeface="ＭＳ Ｐゴシック" panose="020B0600070205080204" pitchFamily="34" charset="-128"/>
              </a:rPr>
              <a:t>and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project</a:t>
            </a:r>
            <a:endParaRPr kumimoji="0" lang="en-US" altLang="en-US" sz="1700" dirty="0">
              <a:ea typeface="ＭＳ Ｐゴシック" panose="020B0600070205080204" pitchFamily="34" charset="-128"/>
            </a:endParaRPr>
          </a:p>
          <a:p>
            <a:pPr lvl="1"/>
            <a:endParaRPr lang="en-US" altLang="en-US" sz="2000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="" xmlns:a16="http://schemas.microsoft.com/office/drawing/2014/main" id="{D6AF3CF1-7052-4132-BC05-7C4131D52E9A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10978" name="Rectangle 2"/>
          <p:cNvSpPr>
            <a:spLocks noGrp="1" noChangeArrowheads="1"/>
          </p:cNvSpPr>
          <p:nvPr>
            <p:ph type="title"/>
          </p:nvPr>
        </p:nvSpPr>
        <p:spPr>
          <a:xfrm>
            <a:off x="647700" y="53975"/>
            <a:ext cx="84963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Non-binary Relationship Sets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235" y="1184275"/>
            <a:ext cx="7634796" cy="1680845"/>
          </a:xfrm>
        </p:spPr>
        <p:txBody>
          <a:bodyPr/>
          <a:lstStyle/>
          <a:p>
            <a:r>
              <a:rPr lang="en-US" altLang="en-US" sz="1700" dirty="0"/>
              <a:t>Most relationship sets are binary</a:t>
            </a:r>
          </a:p>
          <a:p>
            <a:r>
              <a:rPr lang="en-US" altLang="en-US" sz="1700" dirty="0"/>
              <a:t>There are  occasions when it is more convenient to represent relationships as non-binary.</a:t>
            </a:r>
          </a:p>
          <a:p>
            <a:r>
              <a:rPr lang="en-US" altLang="en-US" sz="1700" dirty="0"/>
              <a:t>E-R Diagram with a Ternary Relationship</a:t>
            </a:r>
          </a:p>
          <a:p>
            <a:endParaRPr lang="en-US" altLang="en-US" sz="1700" dirty="0"/>
          </a:p>
          <a:p>
            <a:endParaRPr lang="en-US" altLang="en-US" sz="1700" dirty="0"/>
          </a:p>
        </p:txBody>
      </p:sp>
      <p:pic>
        <p:nvPicPr>
          <p:cNvPr id="23556" name="Picture 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952" y="2755392"/>
            <a:ext cx="5098159" cy="1963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="" xmlns:a16="http://schemas.microsoft.com/office/drawing/2014/main" id="{AF8E9369-7062-4D0C-AC8D-5A7E652C030F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25413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Outline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185799"/>
            <a:ext cx="7473949" cy="4105529"/>
          </a:xfrm>
        </p:spPr>
        <p:txBody>
          <a:bodyPr/>
          <a:lstStyle/>
          <a:p>
            <a:r>
              <a:rPr lang="en-US" altLang="en-US" sz="1700" dirty="0"/>
              <a:t>Overview of the Design Process</a:t>
            </a:r>
          </a:p>
          <a:p>
            <a:r>
              <a:rPr lang="en-US" altLang="en-US" sz="1700" dirty="0"/>
              <a:t>The Entity-Relationship Model</a:t>
            </a:r>
          </a:p>
          <a:p>
            <a:r>
              <a:rPr lang="en-US" altLang="en-US" sz="1700" dirty="0"/>
              <a:t>Complex Attributes</a:t>
            </a:r>
          </a:p>
          <a:p>
            <a:r>
              <a:rPr lang="en-US" altLang="en-US" sz="1700" dirty="0"/>
              <a:t>Mapping Cardinalities</a:t>
            </a:r>
          </a:p>
          <a:p>
            <a:r>
              <a:rPr lang="en-US" altLang="en-US" sz="1700" dirty="0"/>
              <a:t>Primary Key</a:t>
            </a:r>
          </a:p>
          <a:p>
            <a:r>
              <a:rPr lang="en-US" altLang="en-US" sz="1700" dirty="0"/>
              <a:t>Removing Redundant Attributes in Entity Sets</a:t>
            </a:r>
          </a:p>
          <a:p>
            <a:r>
              <a:rPr lang="en-US" altLang="en-US" sz="1700" dirty="0"/>
              <a:t>Reducing ER Diagrams to Relational Schemas</a:t>
            </a:r>
          </a:p>
          <a:p>
            <a:r>
              <a:rPr lang="en-US" altLang="en-US" dirty="0"/>
              <a:t>Extended E-R Features</a:t>
            </a:r>
          </a:p>
          <a:p>
            <a:r>
              <a:rPr lang="en-US" altLang="en-US" dirty="0"/>
              <a:t>Entity-Relationship Design Issues</a:t>
            </a:r>
          </a:p>
          <a:p>
            <a:r>
              <a:rPr lang="en-US" altLang="en-US" dirty="0"/>
              <a:t>Alternative Notations for Modeling Data</a:t>
            </a:r>
          </a:p>
          <a:p>
            <a:r>
              <a:rPr lang="en-US" altLang="en-US" dirty="0"/>
              <a:t>Other Aspects of Database Design</a:t>
            </a:r>
          </a:p>
          <a:p>
            <a:pPr>
              <a:buFont typeface="Monotype Sorts" charset="2"/>
              <a:buNone/>
            </a:pPr>
            <a:endParaRPr lang="en-US" altLang="en-US" dirty="0"/>
          </a:p>
          <a:p>
            <a:pPr>
              <a:buFont typeface="Monotype Sorts" charset="2"/>
              <a:buNone/>
            </a:pPr>
            <a:endParaRPr lang="en-US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="" xmlns:a16="http://schemas.microsoft.com/office/drawing/2014/main" id="{F147FF76-3AD8-4E24-9552-77EC77D1DBAC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72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Complex Attributes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63638"/>
            <a:ext cx="7753859" cy="3335210"/>
          </a:xfrm>
        </p:spPr>
        <p:txBody>
          <a:bodyPr/>
          <a:lstStyle/>
          <a:p>
            <a:r>
              <a:rPr lang="en-US" altLang="en-US" sz="1700" dirty="0"/>
              <a:t>Attribute types: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Simple</a:t>
            </a:r>
            <a:r>
              <a:rPr lang="en-US" altLang="en-US" sz="1700" dirty="0">
                <a:ea typeface="ＭＳ Ｐゴシック" panose="020B0600070205080204" pitchFamily="34" charset="-128"/>
              </a:rPr>
              <a:t> and </a:t>
            </a:r>
            <a:r>
              <a:rPr lang="en-US" altLang="en-US" sz="1700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composite</a:t>
            </a:r>
            <a:r>
              <a:rPr lang="en-US" altLang="en-US" sz="1700" dirty="0">
                <a:ea typeface="ＭＳ Ｐゴシック" panose="020B0600070205080204" pitchFamily="34" charset="-128"/>
              </a:rPr>
              <a:t> attributes.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Single-valued</a:t>
            </a:r>
            <a:r>
              <a:rPr lang="en-US" altLang="en-US" sz="1700" dirty="0">
                <a:ea typeface="ＭＳ Ｐゴシック" panose="020B0600070205080204" pitchFamily="34" charset="-128"/>
              </a:rPr>
              <a:t> and </a:t>
            </a:r>
            <a:r>
              <a:rPr lang="en-US" altLang="en-US" sz="1700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multivalued</a:t>
            </a:r>
            <a:r>
              <a:rPr lang="en-US" altLang="en-US" sz="1700" dirty="0">
                <a:ea typeface="ＭＳ Ｐゴシック" panose="020B0600070205080204" pitchFamily="34" charset="-128"/>
              </a:rPr>
              <a:t> attributes</a:t>
            </a:r>
          </a:p>
          <a:p>
            <a:pPr lvl="2"/>
            <a:r>
              <a:rPr lang="en-US" altLang="en-US" sz="1700" dirty="0">
                <a:ea typeface="ＭＳ Ｐゴシック" panose="020B0600070205080204" pitchFamily="34" charset="-128"/>
              </a:rPr>
              <a:t>Example: multivalued attribute: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phone_numbers</a:t>
            </a:r>
            <a:endParaRPr lang="en-US" altLang="en-US" sz="1700" i="1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1700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Derived</a:t>
            </a:r>
            <a:r>
              <a:rPr lang="en-US" altLang="en-US" sz="1700" dirty="0">
                <a:ea typeface="ＭＳ Ｐゴシック" panose="020B0600070205080204" pitchFamily="34" charset="-128"/>
              </a:rPr>
              <a:t> attributes</a:t>
            </a:r>
          </a:p>
          <a:p>
            <a:pPr lvl="2"/>
            <a:r>
              <a:rPr lang="en-US" altLang="en-US" sz="1700" dirty="0">
                <a:ea typeface="ＭＳ Ｐゴシック" panose="020B0600070205080204" pitchFamily="34" charset="-128"/>
              </a:rPr>
              <a:t>Can be computed from other attributes</a:t>
            </a:r>
          </a:p>
          <a:p>
            <a:pPr lvl="2"/>
            <a:r>
              <a:rPr lang="en-US" altLang="en-US" sz="1700" dirty="0">
                <a:ea typeface="ＭＳ Ｐゴシック" panose="020B0600070205080204" pitchFamily="34" charset="-128"/>
              </a:rPr>
              <a:t>Example:  age, given </a:t>
            </a:r>
            <a:r>
              <a:rPr lang="en-US" altLang="en-US" sz="1700" dirty="0" err="1">
                <a:ea typeface="ＭＳ Ｐゴシック" panose="020B0600070205080204" pitchFamily="34" charset="-128"/>
              </a:rPr>
              <a:t>date_of_birth</a:t>
            </a:r>
            <a:endParaRPr lang="en-US" altLang="en-US" sz="1700" dirty="0">
              <a:ea typeface="ＭＳ Ｐゴシック" panose="020B0600070205080204" pitchFamily="34" charset="-128"/>
            </a:endParaRPr>
          </a:p>
          <a:p>
            <a:r>
              <a:rPr lang="en-US" altLang="en-US" sz="1700" b="1" dirty="0">
                <a:solidFill>
                  <a:srgbClr val="002060"/>
                </a:solidFill>
              </a:rPr>
              <a:t>Domain</a:t>
            </a:r>
            <a:r>
              <a:rPr lang="en-US" altLang="en-US" sz="1700" dirty="0"/>
              <a:t> – the set of permitted values for each attribute </a:t>
            </a:r>
          </a:p>
          <a:p>
            <a:endParaRPr lang="en-US" altLang="en-US" sz="17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="" xmlns:a16="http://schemas.microsoft.com/office/drawing/2014/main" id="{F3743894-A7D2-481D-9232-969407554A7F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72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Composite Attributes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63638"/>
            <a:ext cx="7558786" cy="901700"/>
          </a:xfrm>
        </p:spPr>
        <p:txBody>
          <a:bodyPr/>
          <a:lstStyle/>
          <a:p>
            <a:r>
              <a:rPr lang="en-US" altLang="en-US" sz="1700" dirty="0"/>
              <a:t>Composite attributes allow us to divided attributes  into subparts (other attributes).</a:t>
            </a:r>
          </a:p>
        </p:txBody>
      </p:sp>
      <p:pic>
        <p:nvPicPr>
          <p:cNvPr id="2560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3524" y="1987296"/>
            <a:ext cx="6119901" cy="1882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="" xmlns:a16="http://schemas.microsoft.com/office/drawing/2014/main" id="{91E5383E-01AA-44A8-9245-3174AB52F5DC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88450" name="Rectangle 2"/>
          <p:cNvSpPr>
            <a:spLocks noGrp="1" noChangeArrowheads="1"/>
          </p:cNvSpPr>
          <p:nvPr>
            <p:ph type="title"/>
          </p:nvPr>
        </p:nvSpPr>
        <p:spPr>
          <a:xfrm>
            <a:off x="763480" y="73025"/>
            <a:ext cx="8158578" cy="639763"/>
          </a:xfrm>
        </p:spPr>
        <p:txBody>
          <a:bodyPr/>
          <a:lstStyle/>
          <a:p>
            <a:pPr>
              <a:defRPr/>
            </a:pPr>
            <a:r>
              <a:rPr lang="en-US" altLang="en-US" sz="2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Representing Complex Attributes  in ER Diagram</a:t>
            </a:r>
          </a:p>
        </p:txBody>
      </p:sp>
      <p:pic>
        <p:nvPicPr>
          <p:cNvPr id="2662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750" y="1268413"/>
            <a:ext cx="1916113" cy="406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="" xmlns:a16="http://schemas.microsoft.com/office/drawing/2014/main" id="{F951B197-0634-436E-AF91-B9FCD0568D3D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Mapping Cardinality Constraints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8"/>
            <a:ext cx="7612170" cy="4114800"/>
          </a:xfrm>
        </p:spPr>
        <p:txBody>
          <a:bodyPr/>
          <a:lstStyle/>
          <a:p>
            <a:r>
              <a:rPr lang="en-US" altLang="en-US" sz="1700" dirty="0"/>
              <a:t>Express the number of entities to which another entity can be associated via a relationship set.</a:t>
            </a:r>
          </a:p>
          <a:p>
            <a:r>
              <a:rPr lang="en-US" altLang="en-US" sz="1700" dirty="0"/>
              <a:t>Most useful in describing binary relationship sets.</a:t>
            </a:r>
          </a:p>
          <a:p>
            <a:r>
              <a:rPr lang="en-US" altLang="en-US" sz="1700" dirty="0"/>
              <a:t>For a binary relationship set the mapping cardinality must be one of the following types: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One to one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One to many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Many to one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Many to many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="" xmlns:a16="http://schemas.microsoft.com/office/drawing/2014/main" id="{B7FDFECB-BF84-4C4B-9869-536D9A33F5EE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Mapping Cardinalities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2529459" y="4675886"/>
            <a:ext cx="1416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700" dirty="0"/>
              <a:t>One to one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6265696" y="4679855"/>
            <a:ext cx="14874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700" dirty="0"/>
              <a:t>One to many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1488821" y="5267579"/>
            <a:ext cx="6069290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kumimoji="1" lang="en-US" altLang="en-US" sz="1700" dirty="0"/>
              <a:t>Note: Some elements in </a:t>
            </a:r>
            <a:r>
              <a:rPr kumimoji="1" lang="en-US" altLang="en-US" sz="1700" i="1" dirty="0"/>
              <a:t>A</a:t>
            </a:r>
            <a:r>
              <a:rPr kumimoji="1" lang="en-US" altLang="en-US" sz="1700" dirty="0"/>
              <a:t> and </a:t>
            </a:r>
            <a:r>
              <a:rPr kumimoji="1" lang="en-US" altLang="en-US" sz="1700" i="1" dirty="0"/>
              <a:t>B</a:t>
            </a:r>
            <a:r>
              <a:rPr kumimoji="1" lang="en-US" altLang="en-US" sz="1700" dirty="0"/>
              <a:t> may not be mapped to any </a:t>
            </a:r>
          </a:p>
          <a:p>
            <a:r>
              <a:rPr kumimoji="1" lang="en-US" altLang="en-US" sz="1700" dirty="0"/>
              <a:t>elements in the other set</a:t>
            </a:r>
          </a:p>
        </p:txBody>
      </p:sp>
      <p:pic>
        <p:nvPicPr>
          <p:cNvPr id="28678" name="Picture 7" descr="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680" y="1389379"/>
            <a:ext cx="5939028" cy="3025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="" xmlns:a16="http://schemas.microsoft.com/office/drawing/2014/main" id="{96131B0C-19E4-4A63-BF29-BB039C88E935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Mapping Cardinalities </a:t>
            </a: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2284921" y="4593781"/>
            <a:ext cx="1689671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700" dirty="0"/>
              <a:t>Many to one</a:t>
            </a: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5962206" y="4632452"/>
            <a:ext cx="16097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700" dirty="0"/>
              <a:t>Many to many</a:t>
            </a:r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1507109" y="5126038"/>
            <a:ext cx="6045181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kumimoji="1" lang="en-US" altLang="en-US" sz="1700" dirty="0"/>
              <a:t>Note: Some elements in A and B may not be mapped to any </a:t>
            </a:r>
          </a:p>
          <a:p>
            <a:r>
              <a:rPr kumimoji="1" lang="en-US" altLang="en-US" sz="1700" dirty="0"/>
              <a:t>elements in the other set</a:t>
            </a:r>
          </a:p>
        </p:txBody>
      </p:sp>
      <p:pic>
        <p:nvPicPr>
          <p:cNvPr id="29702" name="Picture 7" descr="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313" y="1277156"/>
            <a:ext cx="5851524" cy="3053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="" xmlns:a16="http://schemas.microsoft.com/office/drawing/2014/main" id="{5B171FF3-63AB-41B5-B0A2-FC5B1E933C3E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Representing Cardinality Constraints in ER Diagram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33475"/>
            <a:ext cx="7647681" cy="27447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700" dirty="0"/>
              <a:t>We express cardinality constraints by drawing either a directed line (</a:t>
            </a:r>
            <a:r>
              <a:rPr lang="en-US" altLang="en-US" sz="1700" dirty="0">
                <a:sym typeface="Symbol" panose="05050102010706020507" pitchFamily="18" charset="2"/>
              </a:rPr>
              <a:t>), signifying “one,” or an undirected line (—), signifying “many,” between the relationship set and the entity set.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endParaRPr lang="en-US" altLang="en-US" sz="8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en-US" sz="1700" dirty="0"/>
              <a:t>One-to-one relationship between an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and a </a:t>
            </a:r>
            <a:r>
              <a:rPr lang="en-US" altLang="en-US" sz="1700" i="1" dirty="0"/>
              <a:t>student </a:t>
            </a:r>
            <a:r>
              <a:rPr lang="en-US" altLang="en-US" sz="1700" dirty="0"/>
              <a:t>: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>
                <a:ea typeface="ＭＳ Ｐゴシック" panose="020B0600070205080204" pitchFamily="34" charset="-128"/>
              </a:rPr>
              <a:t>A student is associated with at most one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instructor</a:t>
            </a:r>
            <a:r>
              <a:rPr lang="en-US" altLang="en-US" sz="1700" dirty="0">
                <a:ea typeface="ＭＳ Ｐゴシック" panose="020B0600070205080204" pitchFamily="34" charset="-128"/>
              </a:rPr>
              <a:t> via the relationship </a:t>
            </a:r>
            <a:r>
              <a:rPr lang="en-US" altLang="en-US" sz="1700" i="1" dirty="0" smtClean="0">
                <a:ea typeface="ＭＳ Ｐゴシック" panose="020B0600070205080204" pitchFamily="34" charset="-128"/>
              </a:rPr>
              <a:t>advisor</a:t>
            </a:r>
            <a:endParaRPr lang="en-US" altLang="en-US" sz="1700" i="1" dirty="0">
              <a:ea typeface="ＭＳ Ｐゴシック" panose="020B0600070205080204" pitchFamily="34" charset="-128"/>
            </a:endParaRPr>
          </a:p>
        </p:txBody>
      </p:sp>
      <p:pic>
        <p:nvPicPr>
          <p:cNvPr id="3072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418"/>
          <a:stretch>
            <a:fillRect/>
          </a:stretch>
        </p:blipFill>
        <p:spPr bwMode="auto">
          <a:xfrm>
            <a:off x="2267712" y="3654347"/>
            <a:ext cx="5534851" cy="1453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="" xmlns:a16="http://schemas.microsoft.com/office/drawing/2014/main" id="{A184CFEF-5B98-4A34-910C-283EB9B840BF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98690" name="Rectangle 2"/>
          <p:cNvSpPr>
            <a:spLocks noGrp="1" noChangeArrowheads="1"/>
          </p:cNvSpPr>
          <p:nvPr>
            <p:ph type="title"/>
          </p:nvPr>
        </p:nvSpPr>
        <p:spPr>
          <a:xfrm>
            <a:off x="819150" y="9525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One-to-Many Relationship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3481" y="1087438"/>
            <a:ext cx="7643672" cy="1582610"/>
          </a:xfrm>
        </p:spPr>
        <p:txBody>
          <a:bodyPr/>
          <a:lstStyle/>
          <a:p>
            <a:r>
              <a:rPr lang="en-US" altLang="en-US" sz="1700" dirty="0"/>
              <a:t>one-to-many relationship between an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and a </a:t>
            </a:r>
            <a:r>
              <a:rPr lang="en-US" altLang="en-US" sz="1700" i="1" dirty="0"/>
              <a:t>student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an instructor is associated with several (including 0) students via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advisor 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a student is associated with at most one instructor via advisor, </a:t>
            </a:r>
          </a:p>
        </p:txBody>
      </p:sp>
      <p:pic>
        <p:nvPicPr>
          <p:cNvPr id="3174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459" b="44698"/>
          <a:stretch>
            <a:fillRect/>
          </a:stretch>
        </p:blipFill>
        <p:spPr bwMode="auto">
          <a:xfrm>
            <a:off x="2340864" y="2372472"/>
            <a:ext cx="5152400" cy="1497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="" xmlns:a16="http://schemas.microsoft.com/office/drawing/2014/main" id="{9DA7C434-1F11-433B-B868-5B8C52821A12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>
          <a:xfrm>
            <a:off x="852488" y="225425"/>
            <a:ext cx="8113712" cy="4572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Many-to-One Relationships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5724" y="1108012"/>
            <a:ext cx="7752101" cy="1814512"/>
          </a:xfrm>
        </p:spPr>
        <p:txBody>
          <a:bodyPr/>
          <a:lstStyle/>
          <a:p>
            <a:r>
              <a:rPr lang="en-US" altLang="en-US" sz="1700" dirty="0"/>
              <a:t>In a many-to-one relationship between an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and a </a:t>
            </a:r>
            <a:r>
              <a:rPr lang="en-US" altLang="en-US" sz="1700" i="1" dirty="0"/>
              <a:t>student, 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an instructor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 </a:t>
            </a:r>
            <a:r>
              <a:rPr lang="en-US" altLang="en-US" sz="1700" dirty="0">
                <a:ea typeface="ＭＳ Ｐゴシック" panose="020B0600070205080204" pitchFamily="34" charset="-128"/>
              </a:rPr>
              <a:t> is associated with at most one student via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advisor</a:t>
            </a:r>
            <a:r>
              <a:rPr lang="en-US" altLang="en-US" sz="1700" dirty="0">
                <a:ea typeface="ＭＳ Ｐゴシック" panose="020B0600070205080204" pitchFamily="34" charset="-128"/>
              </a:rPr>
              <a:t>, 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and a student is associated with several (including 0) instructors via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advisor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0F11A9D3-B35F-4D20-8A97-EE883DFF5759}"/>
              </a:ext>
            </a:extLst>
          </p:cNvPr>
          <p:cNvGrpSpPr/>
          <p:nvPr/>
        </p:nvGrpSpPr>
        <p:grpSpPr>
          <a:xfrm>
            <a:off x="1999869" y="2532454"/>
            <a:ext cx="5876163" cy="1814513"/>
            <a:chOff x="1999869" y="2532454"/>
            <a:chExt cx="5876163" cy="1814513"/>
          </a:xfrm>
        </p:grpSpPr>
        <p:pic>
          <p:nvPicPr>
            <p:cNvPr id="32772" name="Picture 5"/>
            <p:cNvPicPr preferRelativeResize="0"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8164" b="6378"/>
            <a:stretch>
              <a:fillRect/>
            </a:stretch>
          </p:blipFill>
          <p:spPr bwMode="auto">
            <a:xfrm>
              <a:off x="1999869" y="2532454"/>
              <a:ext cx="5876163" cy="1814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773" name="Line 6"/>
            <p:cNvSpPr>
              <a:spLocks noChangeShapeType="1"/>
            </p:cNvSpPr>
            <p:nvPr/>
          </p:nvSpPr>
          <p:spPr bwMode="auto">
            <a:xfrm>
              <a:off x="6361211" y="3472078"/>
              <a:ext cx="228600" cy="15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="" xmlns:a16="http://schemas.microsoft.com/office/drawing/2014/main" id="{B4D901F7-E18E-4092-8CEE-D775F0E83EE9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02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Many-to-Many Relationship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3788"/>
            <a:ext cx="7772972" cy="1546225"/>
          </a:xfrm>
        </p:spPr>
        <p:txBody>
          <a:bodyPr/>
          <a:lstStyle/>
          <a:p>
            <a:r>
              <a:rPr lang="en-US" altLang="en-US" sz="1700" dirty="0"/>
              <a:t>An instructor is associated with several (possibly 0) students via </a:t>
            </a:r>
            <a:r>
              <a:rPr lang="en-US" altLang="en-US" sz="1700" i="1" dirty="0"/>
              <a:t>advisor</a:t>
            </a:r>
          </a:p>
          <a:p>
            <a:r>
              <a:rPr lang="en-US" altLang="en-US" sz="1700" dirty="0"/>
              <a:t>A student is associated with several (possibly 0) instructors via </a:t>
            </a:r>
            <a:r>
              <a:rPr lang="en-US" altLang="en-US" sz="1700" i="1" dirty="0"/>
              <a:t>advisor</a:t>
            </a:r>
            <a:r>
              <a:rPr lang="en-US" altLang="en-US" sz="1700" dirty="0"/>
              <a:t> </a:t>
            </a:r>
          </a:p>
        </p:txBody>
      </p:sp>
      <p:pic>
        <p:nvPicPr>
          <p:cNvPr id="3379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334480"/>
            <a:ext cx="6161088" cy="1260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="" xmlns:a16="http://schemas.microsoft.com/office/drawing/2014/main" id="{D38CDAE9-E387-4B01-A720-4ACF35118A59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25413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/>
              </a:rPr>
              <a:t>Design Phases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1" y="1185799"/>
            <a:ext cx="7595870" cy="3764153"/>
          </a:xfrm>
        </p:spPr>
        <p:txBody>
          <a:bodyPr/>
          <a:lstStyle/>
          <a:p>
            <a:r>
              <a:rPr lang="en-US" altLang="en-US" sz="1800" dirty="0"/>
              <a:t>Initial phase -- characterize fully the data needs of the prospective database users. </a:t>
            </a:r>
          </a:p>
          <a:p>
            <a:r>
              <a:rPr lang="en-US" altLang="en-US" sz="1800" dirty="0"/>
              <a:t>Second phase  -- choosing  a data model</a:t>
            </a:r>
          </a:p>
          <a:p>
            <a:pPr lvl="1"/>
            <a:r>
              <a:rPr lang="en-US" altLang="en-US" sz="1800" dirty="0">
                <a:ea typeface="ＭＳ Ｐゴシック" panose="020B0600070205080204" pitchFamily="34" charset="-128"/>
              </a:rPr>
              <a:t>Applying the concepts of the chosen data model</a:t>
            </a:r>
          </a:p>
          <a:p>
            <a:pPr lvl="1"/>
            <a:r>
              <a:rPr lang="en-US" altLang="en-US" sz="1800" dirty="0">
                <a:ea typeface="ＭＳ Ｐゴシック" panose="020B0600070205080204" pitchFamily="34" charset="-128"/>
              </a:rPr>
              <a:t>Translating  these requirements into a conceptual schema of the database.</a:t>
            </a:r>
          </a:p>
          <a:p>
            <a:pPr lvl="1"/>
            <a:r>
              <a:rPr lang="en-US" altLang="en-US" sz="1800" dirty="0">
                <a:ea typeface="ＭＳ Ｐゴシック" panose="020B0600070205080204" pitchFamily="34" charset="-128"/>
              </a:rPr>
              <a:t>A fully developed conceptual schema indicates the functional requirements of the enterprise. </a:t>
            </a:r>
          </a:p>
          <a:p>
            <a:pPr lvl="2"/>
            <a:r>
              <a:rPr lang="en-US" altLang="en-US" sz="1800" dirty="0">
                <a:ea typeface="ＭＳ Ｐゴシック" panose="020B0600070205080204" pitchFamily="34" charset="-128"/>
              </a:rPr>
              <a:t>Describe the kinds of operations (or transactions) that will be performed on the data.</a:t>
            </a:r>
          </a:p>
          <a:p>
            <a:pPr>
              <a:buFont typeface="Monotype Sorts" charset="2"/>
              <a:buNone/>
            </a:pPr>
            <a:endParaRPr lang="en-US" altLang="en-US" dirty="0"/>
          </a:p>
          <a:p>
            <a:pPr>
              <a:buFont typeface="Monotype Sorts" charset="2"/>
              <a:buNone/>
            </a:pP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="" xmlns:a16="http://schemas.microsoft.com/office/drawing/2014/main" id="{80AAD82A-5D5B-40A7-94DA-C76C720BA788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04834" name="Rectangle 2"/>
          <p:cNvSpPr>
            <a:spLocks noGrp="1" noChangeArrowheads="1"/>
          </p:cNvSpPr>
          <p:nvPr>
            <p:ph type="title"/>
          </p:nvPr>
        </p:nvSpPr>
        <p:spPr>
          <a:xfrm>
            <a:off x="1296988" y="233363"/>
            <a:ext cx="7427912" cy="455612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Total and Partial Participation</a:t>
            </a: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772357" y="1068642"/>
            <a:ext cx="7762043" cy="4576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08585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00" b="1" dirty="0"/>
              <a:t>Total participation </a:t>
            </a:r>
            <a:r>
              <a:rPr kumimoji="1" lang="en-US" altLang="en-US" sz="1700" dirty="0"/>
              <a:t>(indicated by double line):  every entity in the entity set participates in at least one relationship in the relationship set</a:t>
            </a:r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endParaRPr kumimoji="1" lang="en-US" altLang="en-US" sz="1700" dirty="0"/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endParaRPr kumimoji="1" lang="en-US" altLang="en-US" sz="1700" dirty="0"/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endParaRPr kumimoji="1" lang="en-US" altLang="en-US" sz="1700" dirty="0"/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endParaRPr kumimoji="1" lang="en-US" altLang="en-US" sz="1700" dirty="0"/>
          </a:p>
          <a:p>
            <a:pPr lvl="1">
              <a:spcBef>
                <a:spcPct val="35000"/>
              </a:spcBef>
              <a:buClr>
                <a:schemeClr val="hlink"/>
              </a:buClr>
              <a:buSzPct val="80000"/>
            </a:pPr>
            <a:endParaRPr kumimoji="1" lang="en-US" altLang="en-US" sz="1700" dirty="0"/>
          </a:p>
          <a:p>
            <a:pPr lvl="1">
              <a:spcBef>
                <a:spcPct val="35000"/>
              </a:spcBef>
              <a:buClr>
                <a:schemeClr val="hlink"/>
              </a:buClr>
              <a:buSzPct val="80000"/>
            </a:pPr>
            <a:r>
              <a:rPr kumimoji="1" lang="en-US" altLang="en-US" sz="1700" dirty="0"/>
              <a:t>participation of </a:t>
            </a:r>
            <a:r>
              <a:rPr kumimoji="1" lang="en-US" altLang="en-US" sz="1700" i="1" dirty="0"/>
              <a:t>student  </a:t>
            </a:r>
            <a:r>
              <a:rPr kumimoji="1" lang="en-US" altLang="en-US" sz="1700" dirty="0"/>
              <a:t>in </a:t>
            </a:r>
            <a:r>
              <a:rPr kumimoji="1" lang="en-US" altLang="en-US" sz="1700" i="1" dirty="0"/>
              <a:t>advisor r</a:t>
            </a:r>
            <a:r>
              <a:rPr kumimoji="1" lang="en-US" altLang="en-US" sz="1700" dirty="0"/>
              <a:t>elation is total</a:t>
            </a:r>
          </a:p>
          <a:p>
            <a:pPr marL="1200150" lvl="2" indent="-342900">
              <a:spcBef>
                <a:spcPct val="35000"/>
              </a:spcBef>
              <a:buClr>
                <a:srgbClr val="33CC33"/>
              </a:buClr>
              <a:buSzPct val="90000"/>
              <a:buFont typeface="Wingdings" panose="05000000000000000000" pitchFamily="2" charset="2"/>
              <a:buChar char="§"/>
            </a:pPr>
            <a:r>
              <a:rPr kumimoji="1" lang="en-US" altLang="en-US" sz="1700" dirty="0"/>
              <a:t> every </a:t>
            </a:r>
            <a:r>
              <a:rPr kumimoji="1" lang="en-US" altLang="en-US" sz="1700" i="1" dirty="0"/>
              <a:t>student </a:t>
            </a:r>
            <a:r>
              <a:rPr kumimoji="1" lang="en-US" altLang="en-US" sz="1700" dirty="0"/>
              <a:t>must have an associated instructor</a:t>
            </a:r>
          </a:p>
          <a:p>
            <a:pPr>
              <a:spcBef>
                <a:spcPct val="35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00" b="1" dirty="0"/>
              <a:t>Partial participation</a:t>
            </a:r>
            <a:r>
              <a:rPr kumimoji="1" lang="en-US" altLang="en-US" sz="1700" dirty="0"/>
              <a:t>:  some entities may not participate in any relationship in the relationship set</a:t>
            </a:r>
          </a:p>
          <a:p>
            <a:pPr marL="800100" lvl="1" indent="-342900">
              <a:spcBef>
                <a:spcPct val="35000"/>
              </a:spcBef>
              <a:buClr>
                <a:schemeClr val="hlink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1700" dirty="0"/>
              <a:t>Example: participation of </a:t>
            </a:r>
            <a:r>
              <a:rPr kumimoji="1" lang="en-US" altLang="en-US" sz="1700" i="1" dirty="0"/>
              <a:t>instructor</a:t>
            </a:r>
            <a:r>
              <a:rPr kumimoji="1" lang="en-US" altLang="en-US" sz="1700" dirty="0"/>
              <a:t> in </a:t>
            </a:r>
            <a:r>
              <a:rPr kumimoji="1" lang="en-US" altLang="en-US" sz="1700" i="1" dirty="0"/>
              <a:t>advisor</a:t>
            </a:r>
            <a:r>
              <a:rPr kumimoji="1" lang="en-US" altLang="en-US" sz="1700" dirty="0"/>
              <a:t> is partial</a:t>
            </a:r>
          </a:p>
        </p:txBody>
      </p:sp>
      <p:pic>
        <p:nvPicPr>
          <p:cNvPr id="504851" name="Picture 504850">
            <a:extLst>
              <a:ext uri="{FF2B5EF4-FFF2-40B4-BE49-F238E27FC236}">
                <a16:creationId xmlns="" xmlns:a16="http://schemas.microsoft.com/office/drawing/2014/main" id="{7AD8FC18-4D82-4ED5-AF97-0EC81F628D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2753" y="1836380"/>
            <a:ext cx="5985366" cy="11811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="" xmlns:a16="http://schemas.microsoft.com/office/drawing/2014/main" id="{5C7BCFE4-7BE2-4D24-8AB3-C7558E9772FA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>
          <a:xfrm>
            <a:off x="742950" y="38100"/>
            <a:ext cx="8420100" cy="682625"/>
          </a:xfrm>
        </p:spPr>
        <p:txBody>
          <a:bodyPr/>
          <a:lstStyle/>
          <a:p>
            <a:pPr>
              <a:defRPr/>
            </a:pPr>
            <a:r>
              <a:rPr lang="en-US" altLang="en-US" sz="2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Notation for Expressing More Complex Constraints</a:t>
            </a:r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760707" y="1106487"/>
            <a:ext cx="7632954" cy="4463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8001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00" dirty="0"/>
              <a:t>A line may have an associated minimum and maximum cardinality, shown in the form </a:t>
            </a:r>
            <a:r>
              <a:rPr kumimoji="1" lang="en-US" altLang="en-US" sz="1700" i="1" dirty="0" err="1"/>
              <a:t>l..h</a:t>
            </a:r>
            <a:r>
              <a:rPr kumimoji="1" lang="en-US" altLang="en-US" sz="1700" dirty="0"/>
              <a:t>, where </a:t>
            </a:r>
            <a:r>
              <a:rPr kumimoji="1" lang="en-US" altLang="en-US" sz="1700" i="1" dirty="0"/>
              <a:t>l</a:t>
            </a:r>
            <a:r>
              <a:rPr kumimoji="1" lang="en-US" altLang="en-US" sz="1700" dirty="0"/>
              <a:t> is the minimum and </a:t>
            </a:r>
            <a:r>
              <a:rPr kumimoji="1" lang="en-US" altLang="en-US" sz="1700" i="1" dirty="0"/>
              <a:t>h</a:t>
            </a:r>
            <a:r>
              <a:rPr kumimoji="1" lang="en-US" altLang="en-US" sz="1700" dirty="0"/>
              <a:t> the maximum cardinality</a:t>
            </a:r>
          </a:p>
          <a:p>
            <a:pPr lvl="1">
              <a:spcBef>
                <a:spcPct val="35000"/>
              </a:spcBef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1700" dirty="0"/>
              <a:t>A minimum value of 1 indicates total participation.</a:t>
            </a:r>
          </a:p>
          <a:p>
            <a:pPr lvl="1">
              <a:spcBef>
                <a:spcPct val="35000"/>
              </a:spcBef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1700" dirty="0"/>
              <a:t>A maximum value of 1 indicates that the entity participates  in at most one relationship</a:t>
            </a:r>
          </a:p>
          <a:p>
            <a:pPr lvl="1">
              <a:spcBef>
                <a:spcPct val="35000"/>
              </a:spcBef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1700" dirty="0"/>
              <a:t>A maximum value of * indicates no limit.</a:t>
            </a:r>
          </a:p>
          <a:p>
            <a:pPr>
              <a:spcBef>
                <a:spcPct val="35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00" dirty="0"/>
              <a:t>Example</a:t>
            </a:r>
          </a:p>
          <a:p>
            <a:pPr>
              <a:spcBef>
                <a:spcPct val="35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endParaRPr kumimoji="1" lang="en-US" altLang="en-US" sz="1700" dirty="0"/>
          </a:p>
          <a:p>
            <a:pPr>
              <a:spcBef>
                <a:spcPct val="35000"/>
              </a:spcBef>
              <a:buClr>
                <a:srgbClr val="002060"/>
              </a:buClr>
              <a:buSzPct val="100000"/>
              <a:buFont typeface="Wingdings" panose="05000000000000000000" pitchFamily="2" charset="2"/>
              <a:buChar char="§"/>
            </a:pPr>
            <a:endParaRPr kumimoji="1" lang="en-US" altLang="en-US" sz="1700" dirty="0"/>
          </a:p>
          <a:p>
            <a:pPr>
              <a:spcBef>
                <a:spcPct val="35000"/>
              </a:spcBef>
              <a:buClr>
                <a:srgbClr val="002060"/>
              </a:buClr>
              <a:buSzPct val="100000"/>
              <a:buFont typeface="Wingdings" panose="05000000000000000000" pitchFamily="2" charset="2"/>
              <a:buChar char="§"/>
            </a:pPr>
            <a:endParaRPr kumimoji="1" lang="en-US" altLang="en-US" sz="1700" dirty="0"/>
          </a:p>
          <a:p>
            <a:pPr>
              <a:spcBef>
                <a:spcPct val="35000"/>
              </a:spcBef>
              <a:buClr>
                <a:srgbClr val="002060"/>
              </a:buClr>
              <a:buSzPct val="100000"/>
              <a:buFont typeface="Wingdings" panose="05000000000000000000" pitchFamily="2" charset="2"/>
              <a:buChar char="§"/>
            </a:pPr>
            <a:endParaRPr kumimoji="1" lang="en-US" altLang="en-US" sz="1700" dirty="0"/>
          </a:p>
          <a:p>
            <a:pPr lvl="1">
              <a:spcBef>
                <a:spcPct val="35000"/>
              </a:spcBef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1700" dirty="0"/>
              <a:t>Instructor can advise 0 or more students.  A student must have 1 advisor; cannot have multiple advisors</a:t>
            </a:r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</a:pPr>
            <a:endParaRPr kumimoji="1" lang="en-US" altLang="en-US" sz="1700" dirty="0"/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endParaRPr kumimoji="1" lang="en-US" altLang="en-US" sz="1700" dirty="0"/>
          </a:p>
        </p:txBody>
      </p:sp>
      <p:pic>
        <p:nvPicPr>
          <p:cNvPr id="3584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457" y="3602833"/>
            <a:ext cx="5392484" cy="1053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="" xmlns:a16="http://schemas.microsoft.com/office/drawing/2014/main" id="{05EE80D2-CFF8-494A-BF2A-53B032EA69B0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10978" name="Rectangle 2"/>
          <p:cNvSpPr>
            <a:spLocks noGrp="1" noChangeArrowheads="1"/>
          </p:cNvSpPr>
          <p:nvPr>
            <p:ph type="title"/>
          </p:nvPr>
        </p:nvSpPr>
        <p:spPr>
          <a:xfrm>
            <a:off x="708660" y="53975"/>
            <a:ext cx="8496300" cy="6096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Cardinality Constraints on Ternary Relationship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7" y="1130300"/>
            <a:ext cx="7518203" cy="5189538"/>
          </a:xfrm>
        </p:spPr>
        <p:txBody>
          <a:bodyPr/>
          <a:lstStyle/>
          <a:p>
            <a:pPr>
              <a:defRPr/>
            </a:pPr>
            <a:r>
              <a:rPr lang="en-US" altLang="en-US" sz="1700" dirty="0">
                <a:ea typeface="ＭＳ Ｐゴシック" charset="-128"/>
              </a:rPr>
              <a:t>We allow at most one arrow out of a ternary (or greater degree) relationship to indicate a cardinality constraint</a:t>
            </a:r>
          </a:p>
          <a:p>
            <a:pPr>
              <a:defRPr/>
            </a:pPr>
            <a:r>
              <a:rPr lang="en-US" altLang="en-US" sz="1700" dirty="0">
                <a:ea typeface="ＭＳ Ｐゴシック" charset="-128"/>
              </a:rPr>
              <a:t>For example, an arrow from </a:t>
            </a:r>
            <a:r>
              <a:rPr lang="en-US" altLang="en-US" sz="1700" i="1" dirty="0" err="1">
                <a:ea typeface="ＭＳ Ｐゴシック" charset="-128"/>
              </a:rPr>
              <a:t>proj_guide</a:t>
            </a:r>
            <a:r>
              <a:rPr lang="en-US" altLang="en-US" sz="1700" dirty="0">
                <a:ea typeface="ＭＳ Ｐゴシック" charset="-128"/>
              </a:rPr>
              <a:t> to </a:t>
            </a:r>
            <a:r>
              <a:rPr lang="en-US" altLang="en-US" sz="1700" i="1" dirty="0">
                <a:ea typeface="ＭＳ Ｐゴシック" charset="-128"/>
              </a:rPr>
              <a:t>instructor</a:t>
            </a:r>
            <a:r>
              <a:rPr lang="en-US" altLang="en-US" sz="1700" dirty="0">
                <a:ea typeface="ＭＳ Ｐゴシック" charset="-128"/>
              </a:rPr>
              <a:t> indicates each student has at most one guide for a project</a:t>
            </a:r>
          </a:p>
          <a:p>
            <a:pPr>
              <a:defRPr/>
            </a:pPr>
            <a:r>
              <a:rPr lang="en-US" altLang="en-US" sz="1700" dirty="0">
                <a:ea typeface="ＭＳ Ｐゴシック" charset="-128"/>
              </a:rPr>
              <a:t>If there is more than one arrow, there are two ways of defining the meaning.  </a:t>
            </a:r>
          </a:p>
          <a:p>
            <a:pPr lvl="1">
              <a:defRPr/>
            </a:pPr>
            <a:r>
              <a:rPr lang="en-US" altLang="en-US" sz="1700" dirty="0"/>
              <a:t>For example, a ternary relationship </a:t>
            </a:r>
            <a:r>
              <a:rPr lang="en-US" altLang="en-US" sz="1700" i="1" dirty="0"/>
              <a:t>R </a:t>
            </a:r>
            <a:r>
              <a:rPr lang="en-US" altLang="en-US" sz="1700" i="1" dirty="0" smtClean="0"/>
              <a:t>among</a:t>
            </a:r>
            <a:r>
              <a:rPr lang="en-US" altLang="en-US" sz="1700" dirty="0" smtClean="0"/>
              <a:t> </a:t>
            </a:r>
            <a:r>
              <a:rPr lang="en-US" altLang="en-US" sz="1700" i="1" dirty="0"/>
              <a:t>A</a:t>
            </a:r>
            <a:r>
              <a:rPr lang="en-US" altLang="en-US" sz="1700" dirty="0"/>
              <a:t>,</a:t>
            </a:r>
            <a:r>
              <a:rPr lang="en-US" altLang="en-US" sz="1700" i="1" dirty="0"/>
              <a:t> B </a:t>
            </a:r>
            <a:r>
              <a:rPr lang="en-US" altLang="en-US" sz="1700" dirty="0"/>
              <a:t>and </a:t>
            </a:r>
            <a:r>
              <a:rPr lang="en-US" altLang="en-US" sz="1700" i="1" dirty="0"/>
              <a:t>C </a:t>
            </a:r>
            <a:r>
              <a:rPr lang="en-US" altLang="en-US" sz="1700" dirty="0"/>
              <a:t>with arrows to </a:t>
            </a:r>
            <a:r>
              <a:rPr lang="en-US" altLang="en-US" sz="1700" i="1" dirty="0"/>
              <a:t>B </a:t>
            </a:r>
            <a:r>
              <a:rPr lang="en-US" altLang="en-US" sz="1700" dirty="0"/>
              <a:t>and </a:t>
            </a:r>
            <a:r>
              <a:rPr lang="en-US" altLang="en-US" sz="1700" i="1" dirty="0"/>
              <a:t>C </a:t>
            </a:r>
            <a:r>
              <a:rPr lang="en-US" altLang="en-US" sz="1700" dirty="0"/>
              <a:t>could mean</a:t>
            </a:r>
          </a:p>
          <a:p>
            <a:pPr marL="800100" lvl="2" indent="0">
              <a:buFont typeface="Webdings" panose="05030102010509060703" pitchFamily="18" charset="2"/>
              <a:buNone/>
              <a:defRPr/>
            </a:pPr>
            <a:r>
              <a:rPr lang="en-US" altLang="en-US" sz="1700" dirty="0"/>
              <a:t>	     1.      Each </a:t>
            </a:r>
            <a:r>
              <a:rPr lang="en-US" altLang="en-US" sz="1700" i="1" dirty="0"/>
              <a:t>A </a:t>
            </a:r>
            <a:r>
              <a:rPr lang="en-US" altLang="en-US" sz="1700" dirty="0"/>
              <a:t>entity is associated with a unique entity from B</a:t>
            </a:r>
          </a:p>
          <a:p>
            <a:pPr marL="800100" lvl="2" indent="0">
              <a:buFont typeface="Webdings" panose="05030102010509060703" pitchFamily="18" charset="2"/>
              <a:buNone/>
              <a:defRPr/>
            </a:pPr>
            <a:r>
              <a:rPr lang="en-US" altLang="en-US" sz="1700" dirty="0"/>
              <a:t>                and </a:t>
            </a:r>
            <a:r>
              <a:rPr lang="en-US" altLang="en-US" sz="1700" i="1" dirty="0"/>
              <a:t>C </a:t>
            </a:r>
            <a:r>
              <a:rPr lang="en-US" altLang="en-US" sz="1700" dirty="0"/>
              <a:t>or </a:t>
            </a:r>
          </a:p>
          <a:p>
            <a:pPr lvl="2">
              <a:buFont typeface="Monotype Sorts" charset="2"/>
              <a:buNone/>
              <a:defRPr/>
            </a:pPr>
            <a:r>
              <a:rPr lang="en-US" altLang="en-US" sz="1700" dirty="0"/>
              <a:t>	   2.     Each pair of entities from (</a:t>
            </a:r>
            <a:r>
              <a:rPr lang="en-US" altLang="en-US" sz="1700" i="1" dirty="0"/>
              <a:t>A, B</a:t>
            </a:r>
            <a:r>
              <a:rPr lang="en-US" altLang="en-US" sz="1700" dirty="0"/>
              <a:t>) is associated with a   	unique  </a:t>
            </a:r>
            <a:r>
              <a:rPr lang="en-US" altLang="en-US" sz="1700" i="1" dirty="0"/>
              <a:t>C </a:t>
            </a:r>
            <a:r>
              <a:rPr lang="en-US" altLang="en-US" sz="1700" dirty="0"/>
              <a:t>entity, and each pair (</a:t>
            </a:r>
            <a:r>
              <a:rPr lang="en-US" altLang="en-US" sz="1700" i="1" dirty="0"/>
              <a:t>A, C</a:t>
            </a:r>
            <a:r>
              <a:rPr lang="en-US" altLang="en-US" sz="1700" dirty="0"/>
              <a:t>) is associated 	with a unique </a:t>
            </a:r>
            <a:r>
              <a:rPr lang="en-US" altLang="en-US" sz="1700" i="1" dirty="0"/>
              <a:t>B</a:t>
            </a:r>
          </a:p>
          <a:p>
            <a:pPr lvl="1">
              <a:defRPr/>
            </a:pPr>
            <a:r>
              <a:rPr lang="en-US" altLang="en-US" sz="1700" dirty="0"/>
              <a:t>Each alternative has been used in different formalisms</a:t>
            </a:r>
          </a:p>
          <a:p>
            <a:pPr lvl="1">
              <a:defRPr/>
            </a:pPr>
            <a:r>
              <a:rPr lang="en-US" altLang="en-US" sz="1700" dirty="0"/>
              <a:t>To avoid confusion we outlaw more than one arrow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="" xmlns:a16="http://schemas.microsoft.com/office/drawing/2014/main" id="{C5C6DFD9-7FC0-49F4-952D-5E315506DDB3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Primary Key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49" y="1222375"/>
            <a:ext cx="7647681" cy="3386201"/>
          </a:xfrm>
        </p:spPr>
        <p:txBody>
          <a:bodyPr/>
          <a:lstStyle/>
          <a:p>
            <a:r>
              <a:rPr lang="en-US" altLang="en-US" sz="1700" dirty="0"/>
              <a:t>Primary keys provide a way to specify how entities and  relations are distinguished.  We will consider: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Entity sets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Relationship sets.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Weak entity sets</a:t>
            </a: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="" xmlns:a16="http://schemas.microsoft.com/office/drawing/2014/main" id="{CD15450F-CD50-4228-93A1-517A01BC9FC0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Primary key for Entity Sets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77925"/>
            <a:ext cx="7534401" cy="3893947"/>
          </a:xfrm>
        </p:spPr>
        <p:txBody>
          <a:bodyPr/>
          <a:lstStyle/>
          <a:p>
            <a:r>
              <a:rPr lang="en-US" altLang="en-US" sz="1700" dirty="0"/>
              <a:t>By definition, individual entities are distinct.</a:t>
            </a:r>
          </a:p>
          <a:p>
            <a:r>
              <a:rPr lang="en-US" altLang="en-US" sz="1700" dirty="0"/>
              <a:t>From database perspective, the differences among them must be expressed in terms of their attributes.</a:t>
            </a:r>
          </a:p>
          <a:p>
            <a:r>
              <a:rPr lang="en-US" altLang="en-US" sz="1700" dirty="0"/>
              <a:t>The values of the </a:t>
            </a:r>
            <a:r>
              <a:rPr lang="en-US" altLang="en-US" sz="1700" dirty="0" smtClean="0"/>
              <a:t>attributes </a:t>
            </a:r>
            <a:r>
              <a:rPr lang="en-US" altLang="en-US" sz="1700" dirty="0"/>
              <a:t>of an entity must be such that they can uniquely identify the entity.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No two entities in an entity set are allowed to have exactly the same value for all attributes.</a:t>
            </a:r>
          </a:p>
          <a:p>
            <a:r>
              <a:rPr lang="en-US" altLang="en-US" sz="1700" dirty="0"/>
              <a:t>A key for an entity is a set of attributes that suffice to distinguish entities from each other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="" xmlns:a16="http://schemas.microsoft.com/office/drawing/2014/main" id="{F0B272E9-6B86-466C-89CA-04C4FFF714A9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Primary Key for Relationship Sets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33857"/>
            <a:ext cx="7665436" cy="4462272"/>
          </a:xfrm>
        </p:spPr>
        <p:txBody>
          <a:bodyPr/>
          <a:lstStyle/>
          <a:p>
            <a:r>
              <a:rPr lang="en-US" altLang="en-US" sz="1700" dirty="0"/>
              <a:t>To distinguish among the various relationships of a relationship set we use the individual  primary keys of the entities in the relationship set.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Let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R</a:t>
            </a:r>
            <a:r>
              <a:rPr lang="en-US" altLang="en-US" sz="1700" dirty="0">
                <a:ea typeface="ＭＳ Ｐゴシック" panose="020B0600070205080204" pitchFamily="34" charset="-128"/>
              </a:rPr>
              <a:t> be a relationship set involving entity sets E1, E2, .. </a:t>
            </a:r>
            <a:r>
              <a:rPr lang="en-US" altLang="en-US" sz="1700" dirty="0" err="1">
                <a:ea typeface="ＭＳ Ｐゴシック" panose="020B0600070205080204" pitchFamily="34" charset="-128"/>
              </a:rPr>
              <a:t>En</a:t>
            </a:r>
            <a:endParaRPr lang="en-US" altLang="en-US" sz="1700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The </a:t>
            </a:r>
            <a:r>
              <a:rPr lang="en-US" altLang="en-US" sz="1700" dirty="0" err="1" smtClean="0">
                <a:ea typeface="ＭＳ Ｐゴシック" panose="020B0600070205080204" pitchFamily="34" charset="-128"/>
              </a:rPr>
              <a:t>superkey</a:t>
            </a:r>
            <a:r>
              <a:rPr lang="en-US" altLang="en-US" sz="1700" dirty="0" smtClean="0">
                <a:ea typeface="ＭＳ Ｐゴシック" panose="020B0600070205080204" pitchFamily="34" charset="-128"/>
              </a:rPr>
              <a:t> </a:t>
            </a:r>
            <a:r>
              <a:rPr lang="en-US" altLang="en-US" sz="1700" dirty="0">
                <a:ea typeface="ＭＳ Ｐゴシック" panose="020B0600070205080204" pitchFamily="34" charset="-128"/>
              </a:rPr>
              <a:t>for R </a:t>
            </a:r>
            <a:r>
              <a:rPr lang="en-US" altLang="en-US" sz="1700" dirty="0" smtClean="0">
                <a:ea typeface="ＭＳ Ｐゴシック" panose="020B0600070205080204" pitchFamily="34" charset="-128"/>
              </a:rPr>
              <a:t>consists </a:t>
            </a:r>
            <a:r>
              <a:rPr lang="en-US" altLang="en-US" sz="1700" dirty="0">
                <a:ea typeface="ＭＳ Ｐゴシック" panose="020B0600070205080204" pitchFamily="34" charset="-128"/>
              </a:rPr>
              <a:t>of the  union of the primary keys of entity sets E1, E2, ..En</a:t>
            </a:r>
          </a:p>
          <a:p>
            <a:pPr lvl="1"/>
            <a:r>
              <a:rPr lang="en-US" altLang="en-US" sz="1700" dirty="0" smtClean="0">
                <a:ea typeface="ＭＳ Ｐゴシック" panose="020B0600070205080204" pitchFamily="34" charset="-128"/>
              </a:rPr>
              <a:t>The </a:t>
            </a:r>
            <a:r>
              <a:rPr lang="en-US" altLang="en-US" sz="1700" dirty="0">
                <a:ea typeface="ＭＳ Ｐゴシック" panose="020B0600070205080204" pitchFamily="34" charset="-128"/>
              </a:rPr>
              <a:t>relationship set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R</a:t>
            </a:r>
            <a:r>
              <a:rPr lang="en-US" altLang="en-US" sz="1700" dirty="0">
                <a:ea typeface="ＭＳ Ｐゴシック" panose="020B0600070205080204" pitchFamily="34" charset="-128"/>
              </a:rPr>
              <a:t> </a:t>
            </a:r>
            <a:r>
              <a:rPr lang="en-US" altLang="en-US" sz="1700" dirty="0" smtClean="0">
                <a:ea typeface="ＭＳ Ｐゴシック" panose="020B0600070205080204" pitchFamily="34" charset="-128"/>
              </a:rPr>
              <a:t>can have its own attributes  </a:t>
            </a:r>
            <a:r>
              <a:rPr lang="en-US" altLang="en-US" sz="1700" dirty="0">
                <a:ea typeface="ＭＳ Ｐゴシック" panose="020B0600070205080204" pitchFamily="34" charset="-128"/>
              </a:rPr>
              <a:t>a1, a2, .., am associated with </a:t>
            </a:r>
            <a:r>
              <a:rPr lang="en-US" altLang="en-US" sz="1700" dirty="0" smtClean="0">
                <a:ea typeface="ＭＳ Ｐゴシック" panose="020B0600070205080204" pitchFamily="34" charset="-128"/>
              </a:rPr>
              <a:t>it</a:t>
            </a:r>
            <a:endParaRPr lang="en-US" altLang="en-US" sz="1700" dirty="0">
              <a:ea typeface="ＭＳ Ｐゴシック" panose="020B0600070205080204" pitchFamily="34" charset="-128"/>
            </a:endParaRPr>
          </a:p>
          <a:p>
            <a:r>
              <a:rPr lang="en-US" altLang="en-US" sz="1700" dirty="0"/>
              <a:t>Example: relationship set “advisor”.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The </a:t>
            </a:r>
            <a:r>
              <a:rPr lang="en-US" altLang="en-US" sz="1700" dirty="0" err="1" smtClean="0">
                <a:ea typeface="ＭＳ Ｐゴシック" panose="020B0600070205080204" pitchFamily="34" charset="-128"/>
              </a:rPr>
              <a:t>superkey</a:t>
            </a:r>
            <a:r>
              <a:rPr lang="en-US" altLang="en-US" sz="1700" dirty="0" smtClean="0">
                <a:ea typeface="ＭＳ Ｐゴシック" panose="020B0600070205080204" pitchFamily="34" charset="-128"/>
              </a:rPr>
              <a:t>  </a:t>
            </a:r>
            <a:r>
              <a:rPr lang="en-US" altLang="en-US" sz="1700" dirty="0">
                <a:ea typeface="ＭＳ Ｐゴシック" panose="020B0600070205080204" pitchFamily="34" charset="-128"/>
              </a:rPr>
              <a:t>consists of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instructor.ID</a:t>
            </a:r>
            <a:r>
              <a:rPr lang="en-US" altLang="en-US" sz="1700" dirty="0">
                <a:ea typeface="ＭＳ Ｐゴシック" panose="020B0600070205080204" pitchFamily="34" charset="-128"/>
              </a:rPr>
              <a:t> and s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tudent.ID</a:t>
            </a:r>
          </a:p>
          <a:p>
            <a:r>
              <a:rPr lang="en-US" altLang="en-US" sz="1700" dirty="0"/>
              <a:t>The choice of the primary key for a relationship set depends on  the mapping cardinality of the relationship set.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="" xmlns:a16="http://schemas.microsoft.com/office/drawing/2014/main" id="{47133808-BDE8-4C4B-BE46-AB5DFF7F9160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>
          <a:xfrm>
            <a:off x="951230" y="1174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Choice of Primary key for Binary Relationship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235" y="1193869"/>
            <a:ext cx="7741328" cy="5096060"/>
          </a:xfrm>
        </p:spPr>
        <p:txBody>
          <a:bodyPr/>
          <a:lstStyle/>
          <a:p>
            <a:r>
              <a:rPr lang="en-US" altLang="en-US" sz="1700" dirty="0"/>
              <a:t>Many-to-Many relationships.   The preceding union of the primary keys is a minimal superkey and is chosen  as the primary key.</a:t>
            </a:r>
          </a:p>
          <a:p>
            <a:r>
              <a:rPr lang="en-US" altLang="en-US" sz="1700" dirty="0"/>
              <a:t>One-to-Many relationships . The primary key of the “Many” side is a minimal superkey and is used as the primary key.</a:t>
            </a:r>
          </a:p>
          <a:p>
            <a:r>
              <a:rPr lang="en-US" altLang="en-US" sz="1700" dirty="0"/>
              <a:t>Many-to-one relationships. The primary key of the “Many” side is a minimal superkey and is used as the primary key.</a:t>
            </a:r>
          </a:p>
          <a:p>
            <a:r>
              <a:rPr lang="en-US" altLang="en-US" sz="1700" dirty="0"/>
              <a:t>One-to-one relationships. The primary key of either one of the participating entity sets forms a minimal superkey, and either one can be chosen as the primary key.</a:t>
            </a:r>
          </a:p>
          <a:p>
            <a:endParaRPr lang="en-US" altLang="en-US" sz="17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="" xmlns:a16="http://schemas.microsoft.com/office/drawing/2014/main" id="{267992AA-4E72-44C7-8240-7058EF6CCDF9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Weak Entity Sets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89371"/>
            <a:ext cx="7629925" cy="4138533"/>
          </a:xfrm>
        </p:spPr>
        <p:txBody>
          <a:bodyPr/>
          <a:lstStyle/>
          <a:p>
            <a:r>
              <a:rPr lang="en-US" altLang="en-US" sz="1700" dirty="0"/>
              <a:t>Consider a </a:t>
            </a:r>
            <a:r>
              <a:rPr lang="en-US" altLang="en-US" sz="1700" i="1" dirty="0"/>
              <a:t>section</a:t>
            </a:r>
            <a:r>
              <a:rPr lang="en-US" altLang="en-US" sz="1700" dirty="0"/>
              <a:t> entity, which is uniquely identified by a 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</a:t>
            </a:r>
            <a:r>
              <a:rPr lang="en-US" altLang="en-US" sz="1700" i="1" dirty="0"/>
              <a:t>semester, year</a:t>
            </a:r>
            <a:r>
              <a:rPr lang="en-US" altLang="en-US" sz="1700" dirty="0"/>
              <a:t>, and </a:t>
            </a:r>
            <a:r>
              <a:rPr lang="en-US" altLang="en-US" sz="1700" i="1" dirty="0" err="1"/>
              <a:t>sec_id</a:t>
            </a:r>
            <a:r>
              <a:rPr lang="en-US" altLang="en-US" sz="1700" dirty="0"/>
              <a:t>.</a:t>
            </a:r>
          </a:p>
          <a:p>
            <a:r>
              <a:rPr lang="en-US" altLang="en-US" sz="1700" dirty="0"/>
              <a:t>Clearly, section entities are related to course entities. Suppose we create a relationship set </a:t>
            </a:r>
            <a:r>
              <a:rPr lang="en-US" altLang="en-US" sz="1700" i="1" dirty="0" err="1"/>
              <a:t>sec_course</a:t>
            </a:r>
            <a:r>
              <a:rPr lang="en-US" altLang="en-US" sz="1700" dirty="0"/>
              <a:t> between entity sets </a:t>
            </a:r>
            <a:r>
              <a:rPr lang="en-US" altLang="en-US" sz="1700" i="1" dirty="0"/>
              <a:t>section</a:t>
            </a:r>
            <a:r>
              <a:rPr lang="en-US" altLang="en-US" sz="1700" dirty="0"/>
              <a:t> and </a:t>
            </a:r>
            <a:r>
              <a:rPr lang="en-US" altLang="en-US" sz="1700" i="1" dirty="0"/>
              <a:t>course</a:t>
            </a:r>
            <a:r>
              <a:rPr lang="en-US" altLang="en-US" sz="1700" dirty="0"/>
              <a:t>.</a:t>
            </a:r>
          </a:p>
          <a:p>
            <a:r>
              <a:rPr lang="en-US" altLang="en-US" sz="1700" dirty="0"/>
              <a:t>Note that the information in </a:t>
            </a:r>
            <a:r>
              <a:rPr lang="en-US" altLang="en-US" sz="1700" i="1" dirty="0" err="1"/>
              <a:t>sec_course</a:t>
            </a:r>
            <a:r>
              <a:rPr lang="en-US" altLang="en-US" sz="1700" dirty="0"/>
              <a:t> is redundant, since </a:t>
            </a:r>
            <a:r>
              <a:rPr lang="en-US" altLang="en-US" sz="1700" i="1" dirty="0"/>
              <a:t>section</a:t>
            </a:r>
            <a:r>
              <a:rPr lang="en-US" altLang="en-US" sz="1700" dirty="0"/>
              <a:t> already has an attribute 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which identifies the course with which the section is related. </a:t>
            </a:r>
          </a:p>
          <a:p>
            <a:r>
              <a:rPr lang="en-US" altLang="en-US" sz="1700" dirty="0"/>
              <a:t>One option to deal with this redundancy is to get rid of the relationship </a:t>
            </a:r>
            <a:r>
              <a:rPr lang="en-US" altLang="en-US" sz="1700" dirty="0" err="1"/>
              <a:t>s</a:t>
            </a:r>
            <a:r>
              <a:rPr lang="en-US" altLang="en-US" sz="1700" i="1" dirty="0" err="1"/>
              <a:t>ec_course</a:t>
            </a:r>
            <a:r>
              <a:rPr lang="en-US" altLang="en-US" sz="1700" dirty="0"/>
              <a:t>;  however, by doing so the relationship between </a:t>
            </a:r>
            <a:r>
              <a:rPr lang="en-US" altLang="en-US" sz="1700" i="1" dirty="0"/>
              <a:t>section</a:t>
            </a:r>
            <a:r>
              <a:rPr lang="en-US" altLang="en-US" sz="1700" dirty="0"/>
              <a:t> and </a:t>
            </a:r>
            <a:r>
              <a:rPr lang="en-US" altLang="en-US" sz="1700" i="1" dirty="0"/>
              <a:t>course </a:t>
            </a:r>
            <a:r>
              <a:rPr lang="en-US" altLang="en-US" sz="1700" dirty="0"/>
              <a:t>becomes implicit in an attribute, which is not desirable.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="" xmlns:a16="http://schemas.microsoft.com/office/drawing/2014/main" id="{B6D73449-60D4-4B06-B02E-221FA5D7001F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Weak Entity Sets (Cont.)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56443"/>
            <a:ext cx="7668514" cy="5042732"/>
          </a:xfrm>
        </p:spPr>
        <p:txBody>
          <a:bodyPr/>
          <a:lstStyle/>
          <a:p>
            <a:r>
              <a:rPr lang="en-US" altLang="en-US" sz="1700" dirty="0"/>
              <a:t>An alternative way to deal with this redundancy is to not store the attribute 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  in the </a:t>
            </a:r>
            <a:r>
              <a:rPr lang="en-US" altLang="en-US" sz="1700" i="1" dirty="0"/>
              <a:t>section</a:t>
            </a:r>
            <a:r>
              <a:rPr lang="en-US" altLang="en-US" sz="1700" dirty="0"/>
              <a:t> entity and to only store the remaining attributes </a:t>
            </a:r>
            <a:r>
              <a:rPr lang="en-US" altLang="en-US" sz="1700" i="1" dirty="0" err="1"/>
              <a:t>section_id</a:t>
            </a:r>
            <a:r>
              <a:rPr lang="en-US" altLang="en-US" sz="1700" dirty="0"/>
              <a:t>,  </a:t>
            </a:r>
            <a:r>
              <a:rPr lang="en-US" altLang="en-US" sz="1700" i="1" dirty="0"/>
              <a:t>year</a:t>
            </a:r>
            <a:r>
              <a:rPr lang="en-US" altLang="en-US" sz="1700" dirty="0"/>
              <a:t>, and </a:t>
            </a:r>
            <a:r>
              <a:rPr lang="en-US" altLang="en-US" sz="1700" i="1" dirty="0"/>
              <a:t>semester. 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However, the entity set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section</a:t>
            </a:r>
            <a:r>
              <a:rPr lang="en-US" altLang="en-US" sz="1700" dirty="0">
                <a:ea typeface="ＭＳ Ｐゴシック" panose="020B0600070205080204" pitchFamily="34" charset="-128"/>
              </a:rPr>
              <a:t> then does not have enough attributes to identify a particular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section</a:t>
            </a:r>
            <a:r>
              <a:rPr lang="en-US" altLang="en-US" sz="1700" dirty="0">
                <a:ea typeface="ＭＳ Ｐゴシック" panose="020B0600070205080204" pitchFamily="34" charset="-128"/>
              </a:rPr>
              <a:t> entity uniquely</a:t>
            </a:r>
          </a:p>
          <a:p>
            <a:r>
              <a:rPr lang="en-US" altLang="en-US" sz="1700" dirty="0"/>
              <a:t>To deal with this problem, we treat the relationship </a:t>
            </a:r>
            <a:r>
              <a:rPr lang="en-US" altLang="en-US" sz="1700" i="1" dirty="0" err="1"/>
              <a:t>sec_course</a:t>
            </a:r>
            <a:r>
              <a:rPr lang="en-US" altLang="en-US" sz="1700" dirty="0"/>
              <a:t>  as a special relationship that provides extra information, in this case, the 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required to identify </a:t>
            </a:r>
            <a:r>
              <a:rPr lang="en-US" altLang="en-US" sz="1700" i="1" dirty="0"/>
              <a:t>section</a:t>
            </a:r>
            <a:r>
              <a:rPr lang="en-US" altLang="en-US" sz="1700" dirty="0"/>
              <a:t>  entities uniquely.</a:t>
            </a:r>
          </a:p>
          <a:p>
            <a:r>
              <a:rPr lang="en-US" altLang="en-US" sz="1700" dirty="0"/>
              <a:t>A </a:t>
            </a:r>
            <a:r>
              <a:rPr lang="en-US" altLang="en-US" sz="1700" b="1" dirty="0">
                <a:solidFill>
                  <a:srgbClr val="002060"/>
                </a:solidFill>
              </a:rPr>
              <a:t>weak entity set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is one whose existence is dependent on another entity, called its </a:t>
            </a:r>
            <a:r>
              <a:rPr lang="en-US" altLang="en-US" sz="1700" b="1" dirty="0">
                <a:solidFill>
                  <a:srgbClr val="002060"/>
                </a:solidFill>
              </a:rPr>
              <a:t>identifying entity</a:t>
            </a:r>
            <a:endParaRPr lang="en-US" altLang="en-US" sz="1700" dirty="0">
              <a:solidFill>
                <a:srgbClr val="002060"/>
              </a:solidFill>
            </a:endParaRPr>
          </a:p>
          <a:p>
            <a:r>
              <a:rPr lang="en-US" altLang="en-US" sz="1700" dirty="0"/>
              <a:t>Instead of associating a primary key with a weak entity, we use the identifying entity, along with extra attributes called </a:t>
            </a:r>
            <a:r>
              <a:rPr lang="en-US" altLang="en-US" sz="1700" b="1" dirty="0">
                <a:solidFill>
                  <a:srgbClr val="002060"/>
                </a:solidFill>
              </a:rPr>
              <a:t>discriminator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to uniquely identify a weak entity. </a:t>
            </a:r>
          </a:p>
          <a:p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="" xmlns:a16="http://schemas.microsoft.com/office/drawing/2014/main" id="{14C3A8C8-1BA7-4535-808C-0989B0B796DE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Weak Entity Sets (Cont.)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48415"/>
            <a:ext cx="7534402" cy="4630593"/>
          </a:xfrm>
        </p:spPr>
        <p:txBody>
          <a:bodyPr/>
          <a:lstStyle/>
          <a:p>
            <a:r>
              <a:rPr lang="en-US" altLang="en-US" sz="1700" dirty="0"/>
              <a:t>An entity set that is not a weak entity set is termed a </a:t>
            </a:r>
            <a:r>
              <a:rPr lang="en-US" altLang="en-US" sz="1700" b="1" dirty="0">
                <a:solidFill>
                  <a:srgbClr val="002060"/>
                </a:solidFill>
              </a:rPr>
              <a:t>strong entity set</a:t>
            </a:r>
            <a:r>
              <a:rPr lang="en-US" altLang="en-US" sz="1700" dirty="0">
                <a:solidFill>
                  <a:srgbClr val="000099"/>
                </a:solidFill>
              </a:rPr>
              <a:t>.</a:t>
            </a:r>
          </a:p>
          <a:p>
            <a:r>
              <a:rPr lang="en-US" altLang="en-US" sz="1700" dirty="0"/>
              <a:t>Every weak entity must be associated with an identifying entity; that is, the weak entity set is said to be </a:t>
            </a:r>
            <a:r>
              <a:rPr lang="en-US" altLang="en-US" sz="1700" b="1" dirty="0">
                <a:solidFill>
                  <a:srgbClr val="002060"/>
                </a:solidFill>
              </a:rPr>
              <a:t>existence dependent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on the identifying entity set. </a:t>
            </a:r>
          </a:p>
          <a:p>
            <a:r>
              <a:rPr lang="en-US" altLang="en-US" sz="1700" dirty="0"/>
              <a:t>The identifying entity set is said to </a:t>
            </a:r>
            <a:r>
              <a:rPr lang="en-US" altLang="en-US" sz="1700" b="1" dirty="0">
                <a:solidFill>
                  <a:srgbClr val="002060"/>
                </a:solidFill>
              </a:rPr>
              <a:t>own</a:t>
            </a:r>
            <a:r>
              <a:rPr lang="en-US" altLang="en-US" sz="1700" dirty="0"/>
              <a:t> the weak entity set that it identifies. </a:t>
            </a:r>
          </a:p>
          <a:p>
            <a:r>
              <a:rPr lang="en-US" altLang="en-US" sz="1700" dirty="0"/>
              <a:t>The relationship associating the weak entity set with the identifying entity set is called the </a:t>
            </a:r>
            <a:r>
              <a:rPr lang="en-US" altLang="en-US" sz="1700" b="1" dirty="0">
                <a:solidFill>
                  <a:srgbClr val="002060"/>
                </a:solidFill>
              </a:rPr>
              <a:t>identifying relationship</a:t>
            </a:r>
            <a:r>
              <a:rPr lang="en-US" altLang="en-US" sz="1700" dirty="0"/>
              <a:t>.</a:t>
            </a:r>
          </a:p>
          <a:p>
            <a:r>
              <a:rPr lang="en-US" altLang="en-US" sz="1700" dirty="0"/>
              <a:t>Note that the relational schema we eventually create from the entity set </a:t>
            </a:r>
            <a:r>
              <a:rPr lang="en-US" altLang="en-US" sz="1700" i="1" dirty="0"/>
              <a:t>section</a:t>
            </a:r>
            <a:r>
              <a:rPr lang="en-US" altLang="en-US" sz="1700" dirty="0"/>
              <a:t> does have the attribute 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for reasons that will become clear later, even though we have dropped the attribute 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  from the entity set </a:t>
            </a:r>
            <a:r>
              <a:rPr lang="en-US" altLang="en-US" sz="1700" i="1" dirty="0"/>
              <a:t>section.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="" xmlns:a16="http://schemas.microsoft.com/office/drawing/2014/main" id="{0C1640C5-367D-4A64-85B5-D5EF1C9AED42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effectLst/>
              </a:rPr>
              <a:t>Design Phases (Cont.)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6762" y="1175195"/>
            <a:ext cx="7610476" cy="437515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sz="1700" dirty="0"/>
              <a:t>Final Phase -- Moving from an abstract data model to the implementation of the database</a:t>
            </a:r>
            <a:endParaRPr lang="en-US" altLang="en-US" sz="1700" i="1" dirty="0"/>
          </a:p>
          <a:p>
            <a:pPr marL="800100" lvl="1" indent="-342900"/>
            <a:r>
              <a:rPr lang="en-US" altLang="en-US" sz="1700" dirty="0">
                <a:ea typeface="ＭＳ Ｐゴシック" panose="020B0600070205080204" pitchFamily="34" charset="-128"/>
              </a:rPr>
              <a:t>Logical Design –  Deciding on the database schema. </a:t>
            </a:r>
          </a:p>
          <a:p>
            <a:pPr marL="1143000" lvl="2" indent="-342900"/>
            <a:r>
              <a:rPr lang="en-US" altLang="en-US" dirty="0">
                <a:ea typeface="ＭＳ Ｐゴシック" panose="020B0600070205080204" pitchFamily="34" charset="-128"/>
              </a:rPr>
              <a:t>Database design requires that we find a “good” collection of relation schemas.</a:t>
            </a:r>
          </a:p>
          <a:p>
            <a:pPr marL="1143000" lvl="2" indent="-342900">
              <a:buFont typeface="Wingdings" panose="05000000000000000000" pitchFamily="2" charset="2"/>
              <a:buChar char="§"/>
            </a:pPr>
            <a:r>
              <a:rPr lang="en-US" altLang="en-US" sz="1700" dirty="0">
                <a:ea typeface="ＭＳ Ｐゴシック" panose="020B0600070205080204" pitchFamily="34" charset="-128"/>
              </a:rPr>
              <a:t>Business decision – What attributes should we record in the database?</a:t>
            </a:r>
          </a:p>
          <a:p>
            <a:pPr marL="1143000" lvl="2" indent="-342900">
              <a:buFont typeface="Wingdings" panose="05000000000000000000" pitchFamily="2" charset="2"/>
              <a:buChar char="§"/>
            </a:pPr>
            <a:r>
              <a:rPr lang="en-US" altLang="en-US" sz="1700" dirty="0">
                <a:ea typeface="ＭＳ Ｐゴシック" panose="020B0600070205080204" pitchFamily="34" charset="-128"/>
              </a:rPr>
              <a:t>Computer Science decision –  What relation schemas should we have and how should the attributes be distributed among the various relation schemas?</a:t>
            </a:r>
          </a:p>
          <a:p>
            <a:pPr marL="800100" lvl="1" indent="-342900"/>
            <a:r>
              <a:rPr lang="en-US" altLang="en-US" sz="1700" dirty="0">
                <a:ea typeface="ＭＳ Ｐゴシック" panose="020B0600070205080204" pitchFamily="34" charset="-128"/>
              </a:rPr>
              <a:t>Physical Design – Deciding on the physical layout of the database                </a:t>
            </a:r>
          </a:p>
          <a:p>
            <a:pPr>
              <a:buFont typeface="Monotype Sorts" charset="2"/>
              <a:buNone/>
            </a:pPr>
            <a:endParaRPr lang="en-US" altLang="en-US" dirty="0"/>
          </a:p>
          <a:p>
            <a:pPr>
              <a:buFont typeface="Monotype Sorts" charset="2"/>
              <a:buNone/>
            </a:pPr>
            <a:r>
              <a:rPr lang="en-US" altLang="en-US" dirty="0">
                <a:sym typeface="Symbol" panose="05050102010706020507" pitchFamily="18" charset="2"/>
              </a:rPr>
              <a:t>     </a:t>
            </a:r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927100" y="1074738"/>
            <a:ext cx="74501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Monotype Sorts" charset="2"/>
              <a:buNone/>
            </a:pPr>
            <a:endParaRPr lang="en-US" altLang="en-US"/>
          </a:p>
          <a:p>
            <a:pPr>
              <a:buFont typeface="Monotype Sorts" charset="2"/>
              <a:buNone/>
            </a:pPr>
            <a:r>
              <a:rPr lang="en-US" altLang="en-US">
                <a:sym typeface="Symbol" panose="05050102010706020507" pitchFamily="18" charset="2"/>
              </a:rPr>
              <a:t> 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="" xmlns:a16="http://schemas.microsoft.com/office/drawing/2014/main" id="{017B4A19-FF1C-465B-95AB-C7FE48D7DDD3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8572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Expressing Weak Entity Sets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235" y="1142557"/>
            <a:ext cx="7411789" cy="2222436"/>
          </a:xfrm>
        </p:spPr>
        <p:txBody>
          <a:bodyPr/>
          <a:lstStyle/>
          <a:p>
            <a:r>
              <a:rPr lang="en-US" altLang="en-US" sz="1700" dirty="0"/>
              <a:t>In E-R diagrams, a weak entity set is depicted via a double rectangle.</a:t>
            </a:r>
          </a:p>
          <a:p>
            <a:r>
              <a:rPr lang="en-US" altLang="en-US" sz="1700" dirty="0"/>
              <a:t>We underline the discriminator of a weak entity set  with a dashed line.</a:t>
            </a:r>
          </a:p>
          <a:p>
            <a:r>
              <a:rPr lang="en-US" altLang="en-US" sz="1700" dirty="0"/>
              <a:t>The relationship set connecting the  weak entity set to the identifying strong entity set is depicted by a double diamond. </a:t>
            </a:r>
          </a:p>
          <a:p>
            <a:r>
              <a:rPr lang="en-US" altLang="en-US" sz="1700" dirty="0"/>
              <a:t>Primary key for </a:t>
            </a:r>
            <a:r>
              <a:rPr lang="en-US" altLang="en-US" sz="1700" i="1" dirty="0"/>
              <a:t>section </a:t>
            </a:r>
            <a:r>
              <a:rPr lang="en-US" altLang="en-US" sz="1700" dirty="0"/>
              <a:t>– (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>, </a:t>
            </a:r>
            <a:r>
              <a:rPr lang="en-US" altLang="en-US" sz="1700" i="1" dirty="0" err="1"/>
              <a:t>sec_id</a:t>
            </a:r>
            <a:r>
              <a:rPr lang="en-US" altLang="en-US" sz="1700" i="1" dirty="0"/>
              <a:t>, semester, year</a:t>
            </a:r>
            <a:r>
              <a:rPr lang="en-US" altLang="en-US" sz="2000" dirty="0"/>
              <a:t>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4DAEF5BF-475C-4A31-832E-515CEDA7E2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7965" y="3429000"/>
            <a:ext cx="6591616" cy="13512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="" xmlns:a16="http://schemas.microsoft.com/office/drawing/2014/main" id="{4FE1A20F-926A-46D5-878A-CC8BCEA5D0C5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7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Redundant Attributes</a:t>
            </a:r>
          </a:p>
        </p:txBody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75145"/>
            <a:ext cx="7594415" cy="3313975"/>
          </a:xfrm>
        </p:spPr>
        <p:txBody>
          <a:bodyPr/>
          <a:lstStyle/>
          <a:p>
            <a:r>
              <a:rPr lang="en-US" altLang="en-US" sz="1700" dirty="0"/>
              <a:t>Suppose we have entity sets:</a:t>
            </a:r>
          </a:p>
          <a:p>
            <a:pPr lvl="1"/>
            <a:r>
              <a:rPr lang="en-US" altLang="en-US" sz="1700" i="1" dirty="0">
                <a:ea typeface="ＭＳ Ｐゴシック" panose="020B0600070205080204" pitchFamily="34" charset="-128"/>
              </a:rPr>
              <a:t>student</a:t>
            </a:r>
            <a:r>
              <a:rPr lang="en-US" altLang="en-US" sz="1700" dirty="0">
                <a:ea typeface="ＭＳ Ｐゴシック" panose="020B0600070205080204" pitchFamily="34" charset="-128"/>
              </a:rPr>
              <a:t>, with attributes: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ID</a:t>
            </a:r>
            <a:r>
              <a:rPr lang="en-US" altLang="en-US" sz="1700" dirty="0">
                <a:ea typeface="ＭＳ Ｐゴシック" panose="020B0600070205080204" pitchFamily="34" charset="-128"/>
              </a:rPr>
              <a:t>,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name,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tot_cred</a:t>
            </a:r>
            <a:r>
              <a:rPr lang="en-US" altLang="en-US" sz="1700" dirty="0">
                <a:ea typeface="ＭＳ Ｐゴシック" panose="020B0600070205080204" pitchFamily="34" charset="-128"/>
              </a:rPr>
              <a:t>,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dept_name</a:t>
            </a:r>
          </a:p>
          <a:p>
            <a:pPr lvl="1"/>
            <a:r>
              <a:rPr lang="en-US" altLang="en-US" sz="1700" i="1" dirty="0">
                <a:ea typeface="ＭＳ Ｐゴシック" panose="020B0600070205080204" pitchFamily="34" charset="-128"/>
              </a:rPr>
              <a:t>department, </a:t>
            </a:r>
            <a:r>
              <a:rPr lang="en-US" altLang="en-US" sz="1700" dirty="0">
                <a:ea typeface="ＭＳ Ｐゴシック" panose="020B0600070205080204" pitchFamily="34" charset="-128"/>
              </a:rPr>
              <a:t>with attributes: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dept_name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, building, budget</a:t>
            </a:r>
          </a:p>
          <a:p>
            <a:r>
              <a:rPr lang="en-US" altLang="en-US" sz="1700" dirty="0"/>
              <a:t>We model the fact that each student has an associated department</a:t>
            </a:r>
            <a:r>
              <a:rPr lang="en-US" altLang="en-US" sz="1700" i="1" dirty="0"/>
              <a:t> </a:t>
            </a:r>
            <a:r>
              <a:rPr lang="en-US" altLang="en-US" sz="1700" dirty="0"/>
              <a:t>using a relationship set </a:t>
            </a:r>
            <a:r>
              <a:rPr lang="en-US" altLang="en-US" i="1" dirty="0" err="1"/>
              <a:t>stud</a:t>
            </a:r>
            <a:r>
              <a:rPr lang="en-US" altLang="en-US" sz="1700" i="1" dirty="0" err="1"/>
              <a:t>_dept</a:t>
            </a:r>
            <a:endParaRPr lang="en-US" altLang="en-US" sz="1700" i="1" dirty="0"/>
          </a:p>
          <a:p>
            <a:r>
              <a:rPr lang="en-US" altLang="en-US" sz="1700" dirty="0"/>
              <a:t>The attribute </a:t>
            </a:r>
            <a:r>
              <a:rPr lang="en-US" altLang="en-US" sz="1700" i="1" dirty="0"/>
              <a:t>dept_name </a:t>
            </a:r>
            <a:r>
              <a:rPr lang="en-US" altLang="en-US" sz="1700" dirty="0"/>
              <a:t>in </a:t>
            </a:r>
            <a:r>
              <a:rPr lang="en-US" altLang="en-US" sz="1700" i="1" dirty="0"/>
              <a:t>student</a:t>
            </a:r>
            <a:r>
              <a:rPr lang="en-US" altLang="en-US" sz="1700" dirty="0"/>
              <a:t> below replicates information present in the relationship and is therefore  redundant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and needs to be removed.</a:t>
            </a:r>
          </a:p>
          <a:p>
            <a:r>
              <a:rPr lang="en-US" altLang="en-US" sz="1700" dirty="0"/>
              <a:t>BUT: when converting back to tables, in some cases the attribute gets reintroduced, as we will see later.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31DC5132-C467-4720-85B4-2A9134371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5479" y="4655471"/>
            <a:ext cx="5560258" cy="2085054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C7F3C57B-A0A6-425B-ABE4-183F329F79F4}"/>
              </a:ext>
            </a:extLst>
          </p:cNvPr>
          <p:cNvCxnSpPr/>
          <p:nvPr/>
        </p:nvCxnSpPr>
        <p:spPr bwMode="auto">
          <a:xfrm>
            <a:off x="2006599" y="6075680"/>
            <a:ext cx="924561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="" xmlns:a16="http://schemas.microsoft.com/office/drawing/2014/main" id="{0F9C4E9B-3D94-4F2A-98AF-58F41B649410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>
          <a:xfrm>
            <a:off x="742950" y="38100"/>
            <a:ext cx="8420100" cy="682625"/>
          </a:xfrm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E-R Diagram for a University Enterprise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F52F3C4F-CF32-4104-A221-A27D4040C2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2934"/>
          <a:stretch/>
        </p:blipFill>
        <p:spPr>
          <a:xfrm>
            <a:off x="1247095" y="863601"/>
            <a:ext cx="6464227" cy="5740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="" xmlns:a16="http://schemas.microsoft.com/office/drawing/2014/main" id="{857B4C2C-4A96-44B1-9B21-040C9858EAC8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5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885825" y="2439988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Reduction to Relation Schemas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="" xmlns:a16="http://schemas.microsoft.com/office/drawing/2014/main" id="{0431AD14-9CAC-4B27-9ABE-33EDDFE6F28A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5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885825" y="11430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Reduction to Relation Schemas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8167" y="1130365"/>
            <a:ext cx="7563231" cy="3917124"/>
          </a:xfrm>
        </p:spPr>
        <p:txBody>
          <a:bodyPr/>
          <a:lstStyle/>
          <a:p>
            <a:r>
              <a:rPr lang="en-US" altLang="en-US" sz="1700" dirty="0"/>
              <a:t>Entity sets and relationship sets can be expressed uniformly as </a:t>
            </a:r>
            <a:r>
              <a:rPr lang="en-US" altLang="en-US" sz="1700" i="1" dirty="0"/>
              <a:t>relation schemas </a:t>
            </a:r>
            <a:r>
              <a:rPr lang="en-US" altLang="en-US" sz="1700" dirty="0"/>
              <a:t>that represent the contents of the database.</a:t>
            </a:r>
          </a:p>
          <a:p>
            <a:r>
              <a:rPr lang="en-US" altLang="en-US" sz="1700" dirty="0"/>
              <a:t>A database which conforms to an E-R diagram can be represented by a collection of schemas.</a:t>
            </a:r>
          </a:p>
          <a:p>
            <a:r>
              <a:rPr lang="en-US" altLang="en-US" sz="1700" dirty="0"/>
              <a:t>For each entity set and relationship set there is a unique schema that is assigned the name of the corresponding entity set or relationship set.</a:t>
            </a:r>
          </a:p>
          <a:p>
            <a:r>
              <a:rPr lang="en-US" altLang="en-US" sz="1700" dirty="0"/>
              <a:t>Each schema has a number of columns (generally corresponding to attributes), which have unique names.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="" xmlns:a16="http://schemas.microsoft.com/office/drawing/2014/main" id="{62604BBA-5A1B-425B-BBBF-E447F1A4D69A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6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Representing Entity Sets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41413"/>
            <a:ext cx="7612063" cy="2528887"/>
          </a:xfrm>
        </p:spPr>
        <p:txBody>
          <a:bodyPr/>
          <a:lstStyle/>
          <a:p>
            <a:r>
              <a:rPr lang="en-US" altLang="en-US" sz="1700" dirty="0"/>
              <a:t>A strong entity set reduces to a schema with the same attributes</a:t>
            </a:r>
          </a:p>
          <a:p>
            <a:pPr>
              <a:buFont typeface="Monotype Sorts" charset="2"/>
              <a:buNone/>
            </a:pPr>
            <a:r>
              <a:rPr lang="en-US" altLang="en-US" sz="1700" dirty="0"/>
              <a:t/>
            </a:r>
            <a:br>
              <a:rPr lang="en-US" altLang="en-US" sz="1700" dirty="0"/>
            </a:br>
            <a:r>
              <a:rPr lang="en-US" altLang="en-US" sz="1700" dirty="0"/>
              <a:t>            </a:t>
            </a:r>
            <a:r>
              <a:rPr lang="en-US" altLang="en-US" sz="1700" i="1" dirty="0"/>
              <a:t>student(</a:t>
            </a:r>
            <a:r>
              <a:rPr lang="en-US" altLang="en-US" sz="1700" i="1" u="sng" dirty="0"/>
              <a:t>ID</a:t>
            </a:r>
            <a:r>
              <a:rPr lang="en-US" altLang="en-US" sz="1700" i="1" dirty="0"/>
              <a:t>, name, </a:t>
            </a:r>
            <a:r>
              <a:rPr lang="en-US" altLang="en-US" sz="1700" i="1" dirty="0" err="1"/>
              <a:t>tot_cred</a:t>
            </a:r>
            <a:r>
              <a:rPr lang="en-US" altLang="en-US" sz="1700" i="1" dirty="0"/>
              <a:t>)</a:t>
            </a:r>
          </a:p>
          <a:p>
            <a:pPr>
              <a:buFont typeface="Monotype Sorts" charset="2"/>
              <a:buNone/>
            </a:pPr>
            <a:endParaRPr lang="en-US" altLang="en-US" sz="800" dirty="0"/>
          </a:p>
          <a:p>
            <a:r>
              <a:rPr lang="en-US" altLang="en-US" sz="1700" dirty="0"/>
              <a:t>A weak entity set becomes a table that includes a column for the primary key of the identifying strong entity set </a:t>
            </a:r>
          </a:p>
          <a:p>
            <a:pPr>
              <a:buFont typeface="Monotype Sorts" charset="2"/>
              <a:buNone/>
            </a:pPr>
            <a:r>
              <a:rPr lang="en-US" altLang="en-US" sz="800" dirty="0"/>
              <a:t> </a:t>
            </a:r>
            <a:r>
              <a:rPr lang="en-US" altLang="en-US" sz="1700" dirty="0"/>
              <a:t/>
            </a:r>
            <a:br>
              <a:rPr lang="en-US" altLang="en-US" sz="1700" dirty="0"/>
            </a:br>
            <a:r>
              <a:rPr lang="en-US" altLang="en-US" sz="1700" dirty="0"/>
              <a:t>           </a:t>
            </a:r>
            <a:r>
              <a:rPr lang="en-US" altLang="en-US" sz="1700" i="1" dirty="0"/>
              <a:t>section ( </a:t>
            </a:r>
            <a:r>
              <a:rPr lang="en-US" altLang="en-US" sz="1700" i="1" u="sng" dirty="0" err="1"/>
              <a:t>course_id</a:t>
            </a:r>
            <a:r>
              <a:rPr lang="en-US" altLang="en-US" sz="1700" i="1" u="sng" dirty="0"/>
              <a:t>, </a:t>
            </a:r>
            <a:r>
              <a:rPr lang="en-US" altLang="en-US" sz="1700" i="1" u="sng" dirty="0" err="1"/>
              <a:t>sec_id</a:t>
            </a:r>
            <a:r>
              <a:rPr lang="en-US" altLang="en-US" sz="1700" i="1" u="sng" dirty="0"/>
              <a:t>, </a:t>
            </a:r>
            <a:r>
              <a:rPr lang="en-US" altLang="en-US" sz="1700" i="1" u="sng" dirty="0" err="1"/>
              <a:t>sem</a:t>
            </a:r>
            <a:r>
              <a:rPr lang="en-US" altLang="en-US" sz="1700" i="1" u="sng" dirty="0"/>
              <a:t>, year</a:t>
            </a:r>
            <a:r>
              <a:rPr lang="en-US" altLang="en-US" sz="1700" i="1" dirty="0"/>
              <a:t> )</a:t>
            </a:r>
          </a:p>
          <a:p>
            <a:r>
              <a:rPr lang="en-US" altLang="en-US" sz="1700" dirty="0"/>
              <a:t>Example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="" xmlns:a16="http://schemas.microsoft.com/office/drawing/2014/main" id="{8B6D0D4F-80F3-46B7-992C-E3FCD232DE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86572" y="4185920"/>
            <a:ext cx="6471285" cy="13106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="" xmlns:a16="http://schemas.microsoft.com/office/drawing/2014/main" id="{5B752CFA-C0EB-4F40-9218-876595694A01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6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73113" y="-11113"/>
            <a:ext cx="8370887" cy="609601"/>
          </a:xfrm>
        </p:spPr>
        <p:txBody>
          <a:bodyPr/>
          <a:lstStyle/>
          <a:p>
            <a:pPr>
              <a:defRPr/>
            </a:pPr>
            <a:r>
              <a:rPr lang="en-US" alt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Representation of Entity Sets with Composite Attributes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849563" y="1104900"/>
            <a:ext cx="6026150" cy="50974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sz="1700" dirty="0"/>
              <a:t>Composite attributes are flattened out by creating a separate attribute for each component attribute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sz="1700" dirty="0">
                <a:ea typeface="ＭＳ Ｐゴシック" panose="020B0600070205080204" pitchFamily="34" charset="-128"/>
              </a:rPr>
              <a:t>Example: given entity set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instructor</a:t>
            </a:r>
            <a:r>
              <a:rPr lang="en-US" altLang="en-US" sz="1700" dirty="0">
                <a:ea typeface="ＭＳ Ｐゴシック" panose="020B0600070205080204" pitchFamily="34" charset="-128"/>
              </a:rPr>
              <a:t> with composite attribute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name</a:t>
            </a:r>
            <a:r>
              <a:rPr lang="en-US" altLang="en-US" sz="1700" dirty="0">
                <a:ea typeface="ＭＳ Ｐゴシック" panose="020B0600070205080204" pitchFamily="34" charset="-128"/>
              </a:rPr>
              <a:t> with component attributes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first_name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 </a:t>
            </a:r>
            <a:r>
              <a:rPr lang="en-US" altLang="en-US" sz="1700" dirty="0">
                <a:ea typeface="ＭＳ Ｐゴシック" panose="020B0600070205080204" pitchFamily="34" charset="-128"/>
              </a:rPr>
              <a:t>and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last_name</a:t>
            </a:r>
            <a:r>
              <a:rPr lang="en-US" altLang="en-US" sz="1700" dirty="0">
                <a:ea typeface="ＭＳ Ｐゴシック" panose="020B0600070205080204" pitchFamily="34" charset="-128"/>
              </a:rPr>
              <a:t> the schema corresponding to the entity set has two attributes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name_first_name</a:t>
            </a:r>
            <a:r>
              <a:rPr lang="en-US" altLang="en-US" sz="1700" dirty="0">
                <a:ea typeface="ＭＳ Ｐゴシック" panose="020B0600070205080204" pitchFamily="34" charset="-128"/>
              </a:rPr>
              <a:t>  and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name_last_name</a:t>
            </a:r>
            <a:endParaRPr lang="en-US" altLang="en-US" sz="1700" i="1" dirty="0">
              <a:ea typeface="ＭＳ Ｐゴシック" panose="020B0600070205080204" pitchFamily="34" charset="-128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en-US" sz="1700" dirty="0">
                <a:ea typeface="ＭＳ Ｐゴシック" panose="020B0600070205080204" pitchFamily="34" charset="-128"/>
              </a:rPr>
              <a:t>Prefix omitted if there is no ambiguity (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name_first_name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 </a:t>
            </a:r>
            <a:r>
              <a:rPr lang="en-US" altLang="en-US" sz="1700" dirty="0">
                <a:ea typeface="ＭＳ Ｐゴシック" panose="020B0600070205080204" pitchFamily="34" charset="-128"/>
              </a:rPr>
              <a:t>could be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first_name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)</a:t>
            </a:r>
            <a:endParaRPr lang="en-US" altLang="en-US" sz="1700" dirty="0">
              <a:ea typeface="ＭＳ Ｐゴシック" panose="020B0600070205080204" pitchFamily="34" charset="-128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1700" dirty="0"/>
              <a:t>Ignoring multivalued attributes, extended instructor schema is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sz="1700" i="1" dirty="0">
                <a:ea typeface="ＭＳ Ｐゴシック" panose="020B0600070205080204" pitchFamily="34" charset="-128"/>
              </a:rPr>
              <a:t>instructor(ID, </a:t>
            </a:r>
            <a:br>
              <a:rPr lang="en-US" altLang="en-US" sz="1700" i="1" dirty="0">
                <a:ea typeface="ＭＳ Ｐゴシック" panose="020B0600070205080204" pitchFamily="34" charset="-128"/>
              </a:rPr>
            </a:br>
            <a:r>
              <a:rPr lang="en-US" altLang="en-US" sz="1700" i="1" dirty="0">
                <a:ea typeface="ＭＳ Ｐゴシック" panose="020B0600070205080204" pitchFamily="34" charset="-128"/>
              </a:rPr>
              <a:t>     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first_name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,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middle_initial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, 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last_name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,</a:t>
            </a:r>
            <a:br>
              <a:rPr lang="en-US" altLang="en-US" sz="1700" i="1" dirty="0">
                <a:ea typeface="ＭＳ Ｐゴシック" panose="020B0600070205080204" pitchFamily="34" charset="-128"/>
              </a:rPr>
            </a:br>
            <a:r>
              <a:rPr lang="en-US" altLang="en-US" sz="1700" i="1" dirty="0">
                <a:ea typeface="ＭＳ Ｐゴシック" panose="020B0600070205080204" pitchFamily="34" charset="-128"/>
              </a:rPr>
              <a:t>     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street_number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,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street_name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,  </a:t>
            </a:r>
            <a:br>
              <a:rPr lang="en-US" altLang="en-US" sz="1700" i="1" dirty="0">
                <a:ea typeface="ＭＳ Ｐゴシック" panose="020B0600070205080204" pitchFamily="34" charset="-128"/>
              </a:rPr>
            </a:br>
            <a:r>
              <a:rPr lang="en-US" altLang="en-US" sz="1700" i="1" dirty="0">
                <a:ea typeface="ＭＳ Ｐゴシック" panose="020B0600070205080204" pitchFamily="34" charset="-128"/>
              </a:rPr>
              <a:t>          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apt_number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, city, state,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zip_code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,  </a:t>
            </a:r>
            <a:br>
              <a:rPr lang="en-US" altLang="en-US" sz="1700" i="1" dirty="0">
                <a:ea typeface="ＭＳ Ｐゴシック" panose="020B0600070205080204" pitchFamily="34" charset="-128"/>
              </a:rPr>
            </a:br>
            <a:r>
              <a:rPr lang="en-US" altLang="en-US" sz="1700" i="1" dirty="0">
                <a:ea typeface="ＭＳ Ｐゴシック" panose="020B0600070205080204" pitchFamily="34" charset="-128"/>
              </a:rPr>
              <a:t>     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date_of_birth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)</a:t>
            </a: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</p:txBody>
      </p:sp>
      <p:pic>
        <p:nvPicPr>
          <p:cNvPr id="5222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627" y="1414272"/>
            <a:ext cx="1963786" cy="41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="" xmlns:a16="http://schemas.microsoft.com/office/drawing/2014/main" id="{F4677EE1-E8DB-4D68-A10F-B4FE5C51B6C8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6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0593" y="47625"/>
            <a:ext cx="8537575" cy="609600"/>
          </a:xfrm>
        </p:spPr>
        <p:txBody>
          <a:bodyPr/>
          <a:lstStyle/>
          <a:p>
            <a:pPr>
              <a:defRPr/>
            </a:pPr>
            <a:r>
              <a:rPr lang="en-US" alt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Representation of Entity Sets with Multivalued Attributes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72357" y="1205115"/>
            <a:ext cx="7518204" cy="481773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sz="1700" dirty="0"/>
              <a:t>A multivalued attribute </a:t>
            </a:r>
            <a:r>
              <a:rPr lang="en-US" altLang="en-US" sz="1700" i="1" dirty="0"/>
              <a:t>M</a:t>
            </a:r>
            <a:r>
              <a:rPr lang="en-US" altLang="en-US" sz="1700" dirty="0"/>
              <a:t> of an entity </a:t>
            </a:r>
            <a:r>
              <a:rPr lang="en-US" altLang="en-US" sz="1700" i="1" dirty="0"/>
              <a:t>E</a:t>
            </a:r>
            <a:r>
              <a:rPr lang="en-US" altLang="en-US" sz="1700" dirty="0"/>
              <a:t> is represented by a separate schema </a:t>
            </a:r>
            <a:r>
              <a:rPr lang="en-US" altLang="en-US" sz="1700" i="1" dirty="0"/>
              <a:t>EM</a:t>
            </a:r>
            <a:endParaRPr lang="en-US" altLang="en-US" sz="17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1700" dirty="0"/>
              <a:t>Schema </a:t>
            </a:r>
            <a:r>
              <a:rPr lang="en-US" altLang="en-US" sz="1700" i="1" dirty="0"/>
              <a:t>EM</a:t>
            </a:r>
            <a:r>
              <a:rPr lang="en-US" altLang="en-US" sz="1700" dirty="0"/>
              <a:t> has attributes corresponding to the primary key of </a:t>
            </a:r>
            <a:r>
              <a:rPr lang="en-US" altLang="en-US" sz="1700" i="1" dirty="0"/>
              <a:t>E</a:t>
            </a:r>
            <a:r>
              <a:rPr lang="en-US" altLang="en-US" sz="1700" dirty="0"/>
              <a:t> and an attribute corresponding to multivalued attribute </a:t>
            </a:r>
            <a:r>
              <a:rPr lang="en-US" altLang="en-US" sz="1700" i="1" dirty="0"/>
              <a:t>M</a:t>
            </a:r>
            <a:endParaRPr lang="en-US" altLang="en-US" sz="17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1700" dirty="0"/>
              <a:t>Example:  Multivalued attribute </a:t>
            </a:r>
            <a:r>
              <a:rPr lang="en-US" altLang="en-US" sz="1700" i="1" dirty="0" err="1"/>
              <a:t>phone_number</a:t>
            </a:r>
            <a:r>
              <a:rPr lang="en-US" altLang="en-US" sz="1700" i="1" dirty="0"/>
              <a:t> </a:t>
            </a:r>
            <a:r>
              <a:rPr lang="en-US" altLang="en-US" sz="1700" dirty="0"/>
              <a:t>of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is represented by a schema:</a:t>
            </a:r>
            <a:br>
              <a:rPr lang="en-US" altLang="en-US" sz="1700" dirty="0"/>
            </a:br>
            <a:r>
              <a:rPr lang="en-US" altLang="en-US" sz="1700" dirty="0"/>
              <a:t>    </a:t>
            </a:r>
            <a:r>
              <a:rPr lang="en-US" altLang="en-US" sz="1700" i="1" dirty="0" err="1"/>
              <a:t>inst_phone</a:t>
            </a:r>
            <a:r>
              <a:rPr lang="en-US" altLang="en-US" sz="1700" i="1" dirty="0"/>
              <a:t>= </a:t>
            </a:r>
            <a:r>
              <a:rPr lang="en-US" altLang="en-US" sz="1700" dirty="0"/>
              <a:t>(</a:t>
            </a:r>
            <a:r>
              <a:rPr lang="en-US" altLang="en-US" sz="1700" i="1" dirty="0"/>
              <a:t> </a:t>
            </a:r>
            <a:r>
              <a:rPr lang="en-US" altLang="en-US" sz="1700" i="1" u="sng" dirty="0"/>
              <a:t>ID</a:t>
            </a:r>
            <a:r>
              <a:rPr lang="en-US" altLang="en-US" sz="1700" i="1" dirty="0"/>
              <a:t>, </a:t>
            </a:r>
            <a:r>
              <a:rPr lang="en-US" altLang="en-US" sz="1700" i="1" u="sng" dirty="0" err="1"/>
              <a:t>phone_number</a:t>
            </a:r>
            <a:r>
              <a:rPr lang="en-US" altLang="en-US" sz="1700" dirty="0"/>
              <a:t>)</a:t>
            </a:r>
            <a:r>
              <a:rPr lang="en-US" altLang="en-US" sz="1700" i="1" dirty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1700" dirty="0"/>
              <a:t>Each value of the multivalued attribute maps to a separate tuple of the relation on schema </a:t>
            </a:r>
            <a:r>
              <a:rPr lang="en-US" altLang="en-US" sz="1700" i="1" dirty="0"/>
              <a:t>EM</a:t>
            </a:r>
            <a:endParaRPr lang="en-US" altLang="en-US" sz="1700" dirty="0"/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sz="1700" dirty="0">
                <a:ea typeface="ＭＳ Ｐゴシック" panose="020B0600070205080204" pitchFamily="34" charset="-128"/>
              </a:rPr>
              <a:t>For example, an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instructor</a:t>
            </a:r>
            <a:r>
              <a:rPr lang="en-US" altLang="en-US" sz="1700" dirty="0">
                <a:ea typeface="ＭＳ Ｐゴシック" panose="020B0600070205080204" pitchFamily="34" charset="-128"/>
              </a:rPr>
              <a:t> entity with primary key  22222 and phone numbers 456-7890 and 123-4567 maps to two tuples:   </a:t>
            </a:r>
            <a:br>
              <a:rPr lang="en-US" altLang="en-US" sz="1700" dirty="0">
                <a:ea typeface="ＭＳ Ｐゴシック" panose="020B0600070205080204" pitchFamily="34" charset="-128"/>
              </a:rPr>
            </a:br>
            <a:r>
              <a:rPr lang="en-US" altLang="en-US" sz="1700" dirty="0">
                <a:ea typeface="ＭＳ Ｐゴシック" panose="020B0600070205080204" pitchFamily="34" charset="-128"/>
              </a:rPr>
              <a:t>   (22222, 456-7890) and (22222, 123-4567)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="" xmlns:a16="http://schemas.microsoft.com/office/drawing/2014/main" id="{755F7536-BC6B-4913-B44A-500E76086342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6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66750" y="96838"/>
            <a:ext cx="8429625" cy="603250"/>
          </a:xfrm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Representing Relationship Sets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4603" y="1189038"/>
            <a:ext cx="7523766" cy="1932114"/>
          </a:xfrm>
        </p:spPr>
        <p:txBody>
          <a:bodyPr/>
          <a:lstStyle/>
          <a:p>
            <a:r>
              <a:rPr lang="en-US" altLang="en-US" sz="1700" dirty="0"/>
              <a:t>A many-to-many relationship set is represented as a schema with attributes for the primary keys of the two participating entity sets, and any descriptive attributes of the relationship set. </a:t>
            </a:r>
          </a:p>
          <a:p>
            <a:r>
              <a:rPr lang="en-US" altLang="en-US" sz="1700" dirty="0"/>
              <a:t>Example: schema for relationship set </a:t>
            </a:r>
            <a:r>
              <a:rPr lang="en-US" altLang="en-US" sz="1700" i="1" dirty="0"/>
              <a:t>advisor</a:t>
            </a:r>
          </a:p>
          <a:p>
            <a:pPr>
              <a:buFont typeface="Monotype Sorts" charset="2"/>
              <a:buNone/>
            </a:pPr>
            <a:endParaRPr lang="en-US" altLang="en-US" sz="1700" i="1" dirty="0"/>
          </a:p>
          <a:p>
            <a:pPr>
              <a:buFont typeface="Monotype Sorts" charset="2"/>
              <a:buNone/>
            </a:pPr>
            <a:r>
              <a:rPr lang="en-US" altLang="en-US" sz="1700" dirty="0"/>
              <a:t>	         </a:t>
            </a:r>
            <a:r>
              <a:rPr lang="en-US" altLang="en-US" sz="1700" i="1" dirty="0"/>
              <a:t>advisor = </a:t>
            </a:r>
            <a:r>
              <a:rPr lang="en-US" altLang="en-US" sz="1700" dirty="0"/>
              <a:t>(</a:t>
            </a:r>
            <a:r>
              <a:rPr lang="en-US" altLang="en-US" sz="1700" i="1" u="sng" dirty="0" err="1"/>
              <a:t>s_id</a:t>
            </a:r>
            <a:r>
              <a:rPr lang="en-US" altLang="en-US" sz="1700" i="1" u="sng" dirty="0"/>
              <a:t>, </a:t>
            </a:r>
            <a:r>
              <a:rPr lang="en-US" altLang="en-US" sz="1700" i="1" u="sng" dirty="0" err="1"/>
              <a:t>i_id</a:t>
            </a:r>
            <a:r>
              <a:rPr lang="en-US" altLang="en-US" sz="1700" dirty="0"/>
              <a:t>)</a:t>
            </a:r>
          </a:p>
        </p:txBody>
      </p:sp>
      <p:sp>
        <p:nvSpPr>
          <p:cNvPr id="54276" name="Rectangle 5"/>
          <p:cNvSpPr>
            <a:spLocks noChangeArrowheads="1"/>
          </p:cNvSpPr>
          <p:nvPr/>
        </p:nvSpPr>
        <p:spPr bwMode="auto">
          <a:xfrm rot="-372694">
            <a:off x="2216150" y="3624263"/>
            <a:ext cx="1970088" cy="28098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pic>
        <p:nvPicPr>
          <p:cNvPr id="5427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911" y="3467594"/>
            <a:ext cx="5592445" cy="1144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="" xmlns:a16="http://schemas.microsoft.com/office/drawing/2014/main" id="{CC4510CF-E01A-48DE-9D75-D2621C2E4C18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6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Redundancy of Schemas</a:t>
            </a:r>
          </a:p>
        </p:txBody>
      </p:sp>
      <p:sp>
        <p:nvSpPr>
          <p:cNvPr id="55299" name="Rectangle 4"/>
          <p:cNvSpPr>
            <a:spLocks noChangeArrowheads="1"/>
          </p:cNvSpPr>
          <p:nvPr/>
        </p:nvSpPr>
        <p:spPr bwMode="auto">
          <a:xfrm>
            <a:off x="768350" y="1237997"/>
            <a:ext cx="7729474" cy="2036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35000"/>
              </a:spcBef>
              <a:buClr>
                <a:srgbClr val="002060"/>
              </a:buClr>
              <a:buSzPct val="100000"/>
              <a:buFont typeface="Wingdings" panose="05000000000000000000" pitchFamily="2" charset="2"/>
              <a:buChar char="§"/>
            </a:pPr>
            <a:r>
              <a:rPr kumimoji="1" lang="en-US" altLang="en-US" sz="1700" dirty="0"/>
              <a:t>Many-to-one and one-to-many relationship sets that are total on the many-side can be represented by adding an extra attribute to the “many” side, containing the primary key of the “one” side</a:t>
            </a:r>
          </a:p>
          <a:p>
            <a:pPr>
              <a:lnSpc>
                <a:spcPct val="90000"/>
              </a:lnSpc>
              <a:spcBef>
                <a:spcPct val="35000"/>
              </a:spcBef>
              <a:buClr>
                <a:srgbClr val="002060"/>
              </a:buClr>
              <a:buSzPct val="100000"/>
              <a:buFont typeface="Wingdings" panose="05000000000000000000" pitchFamily="2" charset="2"/>
              <a:buChar char="§"/>
            </a:pPr>
            <a:r>
              <a:rPr kumimoji="1" lang="en-US" altLang="en-US" sz="1700" dirty="0"/>
              <a:t>Example: Instead of creating a schema for relationship set </a:t>
            </a:r>
            <a:r>
              <a:rPr kumimoji="1" lang="en-US" altLang="en-US" sz="1700" i="1" dirty="0" err="1"/>
              <a:t>inst_dept</a:t>
            </a:r>
            <a:r>
              <a:rPr kumimoji="1" lang="en-US" altLang="en-US" sz="1700" dirty="0"/>
              <a:t>, add an attribute </a:t>
            </a:r>
            <a:r>
              <a:rPr kumimoji="1" lang="en-US" altLang="en-US" sz="1700" i="1" dirty="0"/>
              <a:t>dept_name</a:t>
            </a:r>
            <a:r>
              <a:rPr kumimoji="1" lang="en-US" altLang="en-US" sz="1700" dirty="0"/>
              <a:t> to the schema arising from entity set </a:t>
            </a:r>
            <a:r>
              <a:rPr kumimoji="1" lang="en-US" altLang="en-US" sz="1700" i="1" dirty="0"/>
              <a:t>instructor</a:t>
            </a:r>
          </a:p>
          <a:p>
            <a:pPr>
              <a:lnSpc>
                <a:spcPct val="90000"/>
              </a:lnSpc>
              <a:spcBef>
                <a:spcPct val="35000"/>
              </a:spcBef>
              <a:buClr>
                <a:srgbClr val="002060"/>
              </a:buClr>
              <a:buSzPct val="100000"/>
              <a:buFont typeface="Wingdings" panose="05000000000000000000" pitchFamily="2" charset="2"/>
              <a:buChar char="§"/>
            </a:pPr>
            <a:r>
              <a:rPr kumimoji="1" lang="en-US" altLang="en-US" sz="1700" dirty="0"/>
              <a:t>Example</a:t>
            </a:r>
          </a:p>
        </p:txBody>
      </p:sp>
      <p:sp>
        <p:nvSpPr>
          <p:cNvPr id="55300" name="Rectangle 6"/>
          <p:cNvSpPr>
            <a:spLocks noChangeArrowheads="1"/>
          </p:cNvSpPr>
          <p:nvPr/>
        </p:nvSpPr>
        <p:spPr bwMode="auto">
          <a:xfrm rot="-372694">
            <a:off x="1692275" y="3449638"/>
            <a:ext cx="1970088" cy="28098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1452880" y="3243072"/>
            <a:ext cx="6317679" cy="2578608"/>
            <a:chOff x="0" y="1413"/>
            <a:chExt cx="5483" cy="2545"/>
          </a:xfrm>
        </p:grpSpPr>
        <p:pic>
          <p:nvPicPr>
            <p:cNvPr id="55302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952" t="423" r="7481" b="61655"/>
            <a:stretch>
              <a:fillRect/>
            </a:stretch>
          </p:blipFill>
          <p:spPr bwMode="auto">
            <a:xfrm>
              <a:off x="175" y="1413"/>
              <a:ext cx="5308" cy="2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5303" name="Rectangle 11"/>
            <p:cNvSpPr>
              <a:spLocks noChangeArrowheads="1"/>
            </p:cNvSpPr>
            <p:nvPr/>
          </p:nvSpPr>
          <p:spPr bwMode="auto">
            <a:xfrm>
              <a:off x="0" y="1500"/>
              <a:ext cx="1956" cy="4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5304" name="Rectangle 12"/>
            <p:cNvSpPr>
              <a:spLocks noChangeArrowheads="1"/>
            </p:cNvSpPr>
            <p:nvPr/>
          </p:nvSpPr>
          <p:spPr bwMode="auto">
            <a:xfrm>
              <a:off x="1920" y="1690"/>
              <a:ext cx="374" cy="1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="" xmlns:a16="http://schemas.microsoft.com/office/drawing/2014/main" id="{C275412E-4708-4FFB-A8BD-6C2559908320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effectLst/>
              </a:rPr>
              <a:t>Design Alternatives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8350" y="1123950"/>
            <a:ext cx="7612170" cy="4447794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sz="1700" dirty="0"/>
              <a:t>In designing a database schema, we must ensure that we avoid two major pitfalls: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sz="1700" dirty="0">
                <a:ea typeface="ＭＳ Ｐゴシック" panose="020B0600070205080204" pitchFamily="34" charset="-128"/>
              </a:rPr>
              <a:t>Redundancy:  a bad design  may result in repeat information. 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en-US" sz="1700" dirty="0">
                <a:ea typeface="ＭＳ Ｐゴシック" panose="020B0600070205080204" pitchFamily="34" charset="-128"/>
              </a:rPr>
              <a:t>Redundant representation of information may lead to data inconsistency among the various copies of information 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sz="1700" dirty="0">
                <a:ea typeface="ＭＳ Ｐゴシック" panose="020B0600070205080204" pitchFamily="34" charset="-128"/>
              </a:rPr>
              <a:t>Incompleteness: a bad design may make certain aspects of the enterprise difficult or impossible to model.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1700" dirty="0"/>
              <a:t>Avoiding bad designs is not enough. There may be a  large number  of  good designs from which we must choose.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="" xmlns:a16="http://schemas.microsoft.com/office/drawing/2014/main" id="{FC76CA3E-8E5B-4E32-8319-D6101395F8ED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6662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Redundancy of Schemas (Cont.)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8350" y="1203706"/>
            <a:ext cx="7558904" cy="2856230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1700" dirty="0"/>
              <a:t>For one-to-one relationship sets, either side can be chosen to act as the “many” side</a:t>
            </a:r>
          </a:p>
          <a:p>
            <a:pPr lvl="1">
              <a:lnSpc>
                <a:spcPct val="90000"/>
              </a:lnSpc>
              <a:buSzPct val="110000"/>
              <a:buFont typeface="Arial" panose="020B0604020202020204" pitchFamily="34" charset="0"/>
              <a:buChar char="•"/>
            </a:pPr>
            <a:r>
              <a:rPr lang="en-US" altLang="en-US" sz="1700" dirty="0">
                <a:ea typeface="ＭＳ Ｐゴシック" panose="020B0600070205080204" pitchFamily="34" charset="-128"/>
              </a:rPr>
              <a:t>That is, an extra attribute can be added to either of the tables corresponding to the two entity sets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1700" dirty="0"/>
              <a:t>If participation is </a:t>
            </a:r>
            <a:r>
              <a:rPr lang="en-US" altLang="en-US" sz="1700" i="1" dirty="0"/>
              <a:t>partial</a:t>
            </a:r>
            <a:r>
              <a:rPr lang="en-US" altLang="en-US" sz="1700" dirty="0"/>
              <a:t> on the “many” side, replacing a schema by an extra attribute in the schema corresponding to the “many” side could result in null values</a:t>
            </a:r>
          </a:p>
          <a:p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="" xmlns:a16="http://schemas.microsoft.com/office/drawing/2014/main" id="{61B14CE7-7739-4499-9091-0388D54C4160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6662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Redundancy of Schemas (Cont.)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8350" y="1222375"/>
            <a:ext cx="7621047" cy="1545209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1700" dirty="0"/>
              <a:t>The schema corresponding to a relationship set linking a weak entity set to its identifying strong entity set is redundant.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1700" dirty="0"/>
              <a:t>Example: The </a:t>
            </a:r>
            <a:r>
              <a:rPr lang="en-US" altLang="en-US" sz="1700" i="1" dirty="0"/>
              <a:t>section </a:t>
            </a:r>
            <a:r>
              <a:rPr lang="en-US" altLang="en-US" sz="1700" dirty="0"/>
              <a:t>schema already contains the attributes that would appear in the </a:t>
            </a:r>
            <a:r>
              <a:rPr lang="en-US" altLang="en-US" sz="1700" i="1" dirty="0" err="1"/>
              <a:t>sec_course</a:t>
            </a:r>
            <a:r>
              <a:rPr lang="en-US" altLang="en-US" sz="1700" dirty="0"/>
              <a:t> schema</a:t>
            </a:r>
          </a:p>
          <a:p>
            <a:endParaRPr lang="en-US" altLang="en-US" dirty="0"/>
          </a:p>
        </p:txBody>
      </p:sp>
      <p:pic>
        <p:nvPicPr>
          <p:cNvPr id="4" name="Graphic 3">
            <a:extLst>
              <a:ext uri="{FF2B5EF4-FFF2-40B4-BE49-F238E27FC236}">
                <a16:creationId xmlns="" xmlns:a16="http://schemas.microsoft.com/office/drawing/2014/main" id="{F144012E-1398-4884-B663-0D56D36F5B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81760" y="3210718"/>
            <a:ext cx="6930708" cy="14036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="" xmlns:a16="http://schemas.microsoft.com/office/drawing/2014/main" id="{80A76AC4-F330-4D11-A19E-B6BCAEE76B93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>
          <a:xfrm>
            <a:off x="469900" y="2736850"/>
            <a:ext cx="82677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Extended E-R Features</a:t>
            </a:r>
          </a:p>
        </p:txBody>
      </p:sp>
      <p:sp>
        <p:nvSpPr>
          <p:cNvPr id="58371" name="Rectangle 3"/>
          <p:cNvSpPr>
            <a:spLocks noChangeArrowheads="1"/>
          </p:cNvSpPr>
          <p:nvPr/>
        </p:nvSpPr>
        <p:spPr bwMode="auto">
          <a:xfrm>
            <a:off x="1422400" y="2851150"/>
            <a:ext cx="6845300" cy="281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</a:pPr>
            <a:endParaRPr kumimoji="1"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12492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="" xmlns:a16="http://schemas.microsoft.com/office/drawing/2014/main" id="{908D798C-4676-4394-951D-313370757CC9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33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Specialization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208089"/>
            <a:ext cx="7674314" cy="3924744"/>
          </a:xfrm>
        </p:spPr>
        <p:txBody>
          <a:bodyPr/>
          <a:lstStyle/>
          <a:p>
            <a:r>
              <a:rPr lang="en-US" altLang="en-US" sz="1700" dirty="0"/>
              <a:t>Top-down design process; we designate sub-groupings within an entity set that are distinctive from other entities in the set.</a:t>
            </a:r>
          </a:p>
          <a:p>
            <a:r>
              <a:rPr lang="en-US" altLang="en-US" sz="1700" dirty="0"/>
              <a:t>These sub-groupings become lower-level entity sets that have attributes or participate in relationships that do not apply to the higher-level entity set.</a:t>
            </a:r>
          </a:p>
          <a:p>
            <a:r>
              <a:rPr lang="en-US" altLang="en-US" sz="1700" dirty="0"/>
              <a:t>Depicted by a </a:t>
            </a:r>
            <a:r>
              <a:rPr lang="en-US" altLang="en-US" sz="1700" i="1" dirty="0"/>
              <a:t>triangle</a:t>
            </a:r>
            <a:r>
              <a:rPr lang="en-US" altLang="en-US" sz="1700" dirty="0"/>
              <a:t> component labeled ISA (e.g.,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“is a” </a:t>
            </a:r>
            <a:r>
              <a:rPr lang="en-US" altLang="en-US" sz="1700" i="1" dirty="0"/>
              <a:t>person</a:t>
            </a:r>
            <a:r>
              <a:rPr lang="en-US" altLang="en-US" sz="1700" dirty="0"/>
              <a:t>).</a:t>
            </a:r>
          </a:p>
          <a:p>
            <a:r>
              <a:rPr lang="en-US" altLang="en-US" sz="1700" b="1" dirty="0">
                <a:solidFill>
                  <a:srgbClr val="002060"/>
                </a:solidFill>
              </a:rPr>
              <a:t>Attribute inheritance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– a lower-level entity set inherits all the attributes and relationship participation of the higher-level entity set to which it is linked.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4370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="" xmlns:a16="http://schemas.microsoft.com/office/drawing/2014/main" id="{45F89BDF-93E5-44B2-AF99-B53F9EA76A60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Specialization Example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993775"/>
            <a:ext cx="7692898" cy="1240952"/>
          </a:xfrm>
        </p:spPr>
        <p:txBody>
          <a:bodyPr/>
          <a:lstStyle/>
          <a:p>
            <a:r>
              <a:rPr lang="en-US" altLang="en-US" sz="1700" b="1" dirty="0">
                <a:solidFill>
                  <a:srgbClr val="002060"/>
                </a:solidFill>
              </a:rPr>
              <a:t>Overlapping</a:t>
            </a:r>
            <a:r>
              <a:rPr lang="en-US" altLang="en-US" sz="1700" dirty="0"/>
              <a:t> – </a:t>
            </a:r>
            <a:r>
              <a:rPr lang="en-US" altLang="en-US" sz="1700" i="1" dirty="0"/>
              <a:t>employee</a:t>
            </a:r>
            <a:r>
              <a:rPr lang="en-US" altLang="en-US" sz="1700" dirty="0"/>
              <a:t> and </a:t>
            </a:r>
            <a:r>
              <a:rPr lang="en-US" altLang="en-US" sz="1700" i="1" dirty="0"/>
              <a:t>student</a:t>
            </a:r>
          </a:p>
          <a:p>
            <a:r>
              <a:rPr lang="en-US" altLang="en-US" sz="1700" b="1" dirty="0">
                <a:solidFill>
                  <a:srgbClr val="002060"/>
                </a:solidFill>
              </a:rPr>
              <a:t>Disjoint</a:t>
            </a:r>
            <a:r>
              <a:rPr lang="en-US" altLang="en-US" sz="1700" dirty="0"/>
              <a:t> –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and </a:t>
            </a:r>
            <a:r>
              <a:rPr lang="en-US" altLang="en-US" sz="1700" i="1" dirty="0"/>
              <a:t>secretary</a:t>
            </a:r>
          </a:p>
          <a:p>
            <a:r>
              <a:rPr lang="en-US" altLang="en-US" sz="1700" dirty="0"/>
              <a:t>Total and partial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C38F3536-A890-497F-97EC-7CB9E8371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5263" y="2250822"/>
            <a:ext cx="3496612" cy="3613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93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="" xmlns:a16="http://schemas.microsoft.com/office/drawing/2014/main" id="{3F477ECB-1B1D-4830-A530-CDBFA91473C1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707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08038" y="49213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Representing Specialization via Schemas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72360" y="1157289"/>
            <a:ext cx="7507195" cy="44998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altLang="en-US" sz="1700" dirty="0"/>
              <a:t>Method 1: </a:t>
            </a:r>
          </a:p>
          <a:p>
            <a:pPr lvl="1">
              <a:buSzPct val="110000"/>
              <a:buFont typeface="Arial" panose="020B0604020202020204" pitchFamily="34" charset="0"/>
              <a:buChar char="•"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altLang="en-US" sz="1700" dirty="0">
                <a:ea typeface="ＭＳ Ｐゴシック" panose="020B0600070205080204" pitchFamily="34" charset="-128"/>
              </a:rPr>
              <a:t>Form a schema for the higher-level entity </a:t>
            </a:r>
          </a:p>
          <a:p>
            <a:pPr lvl="1">
              <a:buSzPct val="110000"/>
              <a:buFont typeface="Arial" panose="020B0604020202020204" pitchFamily="34" charset="0"/>
              <a:buChar char="•"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altLang="en-US" sz="1700" dirty="0">
                <a:ea typeface="ＭＳ Ｐゴシック" panose="020B0600070205080204" pitchFamily="34" charset="-128"/>
              </a:rPr>
              <a:t>Form a schema for each lower-level entity set, include primary key of higher-level entity set and local attributes</a:t>
            </a:r>
          </a:p>
          <a:p>
            <a:pPr marL="457200" lvl="1" indent="0">
              <a:buSzPct val="110000"/>
              <a:buNone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altLang="en-US" sz="1700" dirty="0">
                <a:ea typeface="ＭＳ Ｐゴシック" panose="020B0600070205080204" pitchFamily="34" charset="-128"/>
              </a:rPr>
              <a:t/>
            </a:r>
            <a:br>
              <a:rPr lang="en-US" altLang="en-US" sz="1700" dirty="0">
                <a:ea typeface="ＭＳ Ｐゴシック" panose="020B0600070205080204" pitchFamily="34" charset="-128"/>
              </a:rPr>
            </a:br>
            <a:r>
              <a:rPr lang="en-US" altLang="en-US" sz="1700" dirty="0">
                <a:ea typeface="ＭＳ Ｐゴシック" panose="020B0600070205080204" pitchFamily="34" charset="-128"/>
              </a:rPr>
              <a:t/>
            </a:r>
            <a:br>
              <a:rPr lang="en-US" altLang="en-US" sz="1700" dirty="0">
                <a:ea typeface="ＭＳ Ｐゴシック" panose="020B0600070205080204" pitchFamily="34" charset="-128"/>
              </a:rPr>
            </a:br>
            <a:endParaRPr lang="en-US" altLang="en-US" sz="1700" dirty="0">
              <a:ea typeface="ＭＳ Ｐゴシック" panose="020B0600070205080204" pitchFamily="34" charset="-128"/>
            </a:endParaRPr>
          </a:p>
          <a:p>
            <a:pPr lvl="1"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endParaRPr lang="en-US" altLang="en-US" sz="1700" dirty="0">
              <a:ea typeface="ＭＳ Ｐゴシック" panose="020B0600070205080204" pitchFamily="34" charset="-128"/>
            </a:endParaRPr>
          </a:p>
          <a:p>
            <a:pPr marL="457200" lvl="1" indent="0">
              <a:buNone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endParaRPr lang="en-US" altLang="en-US" sz="1700" dirty="0">
              <a:ea typeface="ＭＳ Ｐゴシック" panose="020B0600070205080204" pitchFamily="34" charset="-128"/>
            </a:endParaRPr>
          </a:p>
          <a:p>
            <a:pPr lvl="1">
              <a:buSzPct val="110000"/>
              <a:buFont typeface="Arial" panose="020B0604020202020204" pitchFamily="34" charset="0"/>
              <a:buChar char="•"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altLang="en-US" sz="1700" dirty="0">
                <a:ea typeface="ＭＳ Ｐゴシック" panose="020B0600070205080204" pitchFamily="34" charset="-128"/>
              </a:rPr>
              <a:t>Drawback:  getting information about, an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employee</a:t>
            </a:r>
            <a:r>
              <a:rPr lang="en-US" altLang="en-US" sz="1700" dirty="0">
                <a:ea typeface="ＭＳ Ｐゴシック" panose="020B0600070205080204" pitchFamily="34" charset="-128"/>
              </a:rPr>
              <a:t> requires accessing two relations, the one corresponding to the low-level schema and the one corresponding to the high-level schema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2737" y="2621661"/>
            <a:ext cx="3633407" cy="1268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95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="" xmlns:a16="http://schemas.microsoft.com/office/drawing/2014/main" id="{0CD3AA66-3572-4BFF-962D-40C8BC68FF83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727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6027" y="96901"/>
            <a:ext cx="8942773" cy="6096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Representing Specialization as Schemas (Cont.)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3480" y="1148763"/>
            <a:ext cx="7392969" cy="3972941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altLang="en-US" sz="1700" dirty="0"/>
              <a:t>Method 2:  </a:t>
            </a:r>
          </a:p>
          <a:p>
            <a:pPr lvl="1">
              <a:buSzPct val="110000"/>
              <a:buFont typeface="Arial" panose="020B0604020202020204" pitchFamily="34" charset="0"/>
              <a:buChar char="•"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altLang="en-US" sz="1700" dirty="0">
                <a:ea typeface="ＭＳ Ｐゴシック" panose="020B0600070205080204" pitchFamily="34" charset="-128"/>
              </a:rPr>
              <a:t>Form a schema for each entity set with all local and inherited attributes</a:t>
            </a:r>
          </a:p>
          <a:p>
            <a:pPr lvl="1">
              <a:buFont typeface="Monotype Sorts" charset="2"/>
              <a:buNone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endParaRPr lang="en-US" altLang="en-US" sz="1700" dirty="0">
              <a:ea typeface="ＭＳ Ｐゴシック" panose="020B0600070205080204" pitchFamily="34" charset="-128"/>
            </a:endParaRPr>
          </a:p>
          <a:p>
            <a:pPr lvl="1">
              <a:buFont typeface="Monotype Sorts" charset="2"/>
              <a:buNone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endParaRPr lang="en-US" altLang="en-US" sz="1700" dirty="0">
              <a:ea typeface="ＭＳ Ｐゴシック" panose="020B0600070205080204" pitchFamily="34" charset="-128"/>
            </a:endParaRPr>
          </a:p>
          <a:p>
            <a:pPr lvl="1">
              <a:buFont typeface="Monotype Sorts" charset="2"/>
              <a:buNone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endParaRPr lang="en-US" altLang="en-US" sz="1700" dirty="0">
              <a:ea typeface="ＭＳ Ｐゴシック" panose="020B0600070205080204" pitchFamily="34" charset="-128"/>
            </a:endParaRPr>
          </a:p>
          <a:p>
            <a:pPr lvl="1">
              <a:buFont typeface="Monotype Sorts" charset="2"/>
              <a:buNone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endParaRPr lang="en-US" altLang="en-US" sz="1700" dirty="0">
              <a:ea typeface="ＭＳ Ｐゴシック" panose="020B0600070205080204" pitchFamily="34" charset="-128"/>
            </a:endParaRPr>
          </a:p>
          <a:p>
            <a:pPr lvl="1">
              <a:buSzPct val="110000"/>
              <a:buFont typeface="Arial" panose="020B0604020202020204" pitchFamily="34" charset="0"/>
              <a:buChar char="•"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altLang="en-US" sz="1700" dirty="0">
                <a:ea typeface="ＭＳ Ｐゴシック" panose="020B0600070205080204" pitchFamily="34" charset="-128"/>
              </a:rPr>
              <a:t>Drawback: 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name, street</a:t>
            </a:r>
            <a:r>
              <a:rPr lang="en-US" altLang="en-US" sz="1700" dirty="0">
                <a:ea typeface="ＭＳ Ｐゴシック" panose="020B0600070205080204" pitchFamily="34" charset="-128"/>
              </a:rPr>
              <a:t> and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city</a:t>
            </a:r>
            <a:r>
              <a:rPr lang="en-US" altLang="en-US" sz="1700" dirty="0">
                <a:ea typeface="ＭＳ Ｐゴシック" panose="020B0600070205080204" pitchFamily="34" charset="-128"/>
              </a:rPr>
              <a:t> may be stored redundantly for people who are both students and employees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6483" y="2212449"/>
            <a:ext cx="4451033" cy="1216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81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="" xmlns:a16="http://schemas.microsoft.com/office/drawing/2014/main" id="{1EB7603E-9E27-4651-BDF9-F99DC2BE23A6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Generalization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49" y="1168400"/>
            <a:ext cx="7541149" cy="2674938"/>
          </a:xfrm>
        </p:spPr>
        <p:txBody>
          <a:bodyPr/>
          <a:lstStyle/>
          <a:p>
            <a:r>
              <a:rPr lang="en-US" altLang="en-US" sz="1700" b="1" dirty="0">
                <a:solidFill>
                  <a:srgbClr val="002060"/>
                </a:solidFill>
              </a:rPr>
              <a:t>A bottom-up design process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– combine a number of entity sets that share the same features into a higher-level entity set.</a:t>
            </a:r>
          </a:p>
          <a:p>
            <a:r>
              <a:rPr lang="en-US" altLang="en-US" sz="1700" dirty="0"/>
              <a:t>Specialization and generalization are simple inversions of each other; they are represented in an E-R diagram in the same way.</a:t>
            </a:r>
          </a:p>
          <a:p>
            <a:r>
              <a:rPr lang="en-US" altLang="en-US" sz="1700" dirty="0"/>
              <a:t>The terms specialization and generalization are used interchangeably.</a:t>
            </a:r>
          </a:p>
        </p:txBody>
      </p:sp>
    </p:spTree>
    <p:extLst>
      <p:ext uri="{BB962C8B-B14F-4D97-AF65-F5344CB8AC3E}">
        <p14:creationId xmlns:p14="http://schemas.microsoft.com/office/powerpoint/2010/main" val="72566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="" xmlns:a16="http://schemas.microsoft.com/office/drawing/2014/main" id="{8BE5D142-6198-48DE-9A8C-0A4EBCEB4A35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>
          <a:xfrm>
            <a:off x="855663" y="114300"/>
            <a:ext cx="8077200" cy="561975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Completeness constraint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6883" y="1187451"/>
            <a:ext cx="7471591" cy="3165094"/>
          </a:xfrm>
        </p:spPr>
        <p:txBody>
          <a:bodyPr/>
          <a:lstStyle/>
          <a:p>
            <a:r>
              <a:rPr lang="en-US" altLang="en-US" sz="1700" b="1" dirty="0">
                <a:solidFill>
                  <a:srgbClr val="002060"/>
                </a:solidFill>
              </a:rPr>
              <a:t>Completeness constraint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-- specifies whether or not an entity in the higher-level entity set must belong to at least one of the lower-level entity sets within a generalization.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total</a:t>
            </a:r>
            <a:r>
              <a:rPr lang="en-US" altLang="en-US" sz="1700" dirty="0">
                <a:ea typeface="ＭＳ Ｐゴシック" panose="020B0600070205080204" pitchFamily="34" charset="-128"/>
              </a:rPr>
              <a:t>: an entity must belong to one of the lower-level entity sets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partial</a:t>
            </a:r>
            <a:r>
              <a:rPr lang="en-US" altLang="en-US" sz="1700" dirty="0">
                <a:ea typeface="ＭＳ Ｐゴシック" panose="020B0600070205080204" pitchFamily="34" charset="-128"/>
              </a:rPr>
              <a:t>: an entity need not belong to one of the lower-level entity sets</a:t>
            </a:r>
          </a:p>
          <a:p>
            <a:endParaRPr lang="en-US" altLang="en-US" sz="1600" dirty="0"/>
          </a:p>
          <a:p>
            <a:endParaRPr lang="en-US" altLang="en-US" dirty="0"/>
          </a:p>
          <a:p>
            <a:endParaRPr lang="en-US" altLang="en-US" dirty="0"/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18697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="" xmlns:a16="http://schemas.microsoft.com/office/drawing/2014/main" id="{638E0E32-A40D-46FA-A542-E938EC8A1F31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>
          <a:xfrm>
            <a:off x="855663" y="114300"/>
            <a:ext cx="8077200" cy="561975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Completeness constraint (Cont.)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7" y="1233995"/>
            <a:ext cx="7354144" cy="3926657"/>
          </a:xfrm>
        </p:spPr>
        <p:txBody>
          <a:bodyPr/>
          <a:lstStyle/>
          <a:p>
            <a:r>
              <a:rPr lang="en-US" altLang="en-US" sz="1700" dirty="0"/>
              <a:t>Partial generalization is the default.  </a:t>
            </a:r>
          </a:p>
          <a:p>
            <a:r>
              <a:rPr lang="en-US" altLang="en-US" sz="1700" dirty="0"/>
              <a:t>We can specify total generalization in an ER diagram by adding the keyword </a:t>
            </a:r>
            <a:r>
              <a:rPr lang="en-US" altLang="en-US" sz="1700" b="1" dirty="0"/>
              <a:t>total</a:t>
            </a:r>
            <a:r>
              <a:rPr lang="en-US" altLang="en-US" sz="1700" dirty="0"/>
              <a:t> in the diagram and drawing a dashed line from the keyword to the corresponding hollow arrow-head to which it applies (for a total generalization), or to the set of hollow arrow-heads to which it applies (for an overlapping generalization).</a:t>
            </a:r>
          </a:p>
          <a:p>
            <a:r>
              <a:rPr lang="en-US" altLang="en-US" sz="1700" dirty="0"/>
              <a:t>The </a:t>
            </a:r>
            <a:r>
              <a:rPr lang="en-US" altLang="en-US" sz="1700" i="1" dirty="0"/>
              <a:t>student</a:t>
            </a:r>
            <a:r>
              <a:rPr lang="en-US" altLang="en-US" sz="1700" dirty="0"/>
              <a:t> generalization is total: All student entities must be either graduate or undergraduate. Because the higher-level entity set arrived at through generalization is generally composed of only those entities in the lower-level entity sets, the completeness constraint for a generalized higher-level entity set is usually total</a:t>
            </a:r>
          </a:p>
          <a:p>
            <a:endParaRPr lang="en-US" altLang="en-US" sz="2000" dirty="0"/>
          </a:p>
          <a:p>
            <a:endParaRPr lang="en-US" altLang="en-US" sz="2000" dirty="0"/>
          </a:p>
          <a:p>
            <a:endParaRPr lang="en-US" altLang="en-US" dirty="0"/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2998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="" xmlns:a16="http://schemas.microsoft.com/office/drawing/2014/main" id="{1EDAB4D9-DBE9-41E1-A278-0E7435847F71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effectLst/>
              </a:rPr>
              <a:t>Design Approaches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8351" y="1123950"/>
            <a:ext cx="7763090" cy="4581906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sz="1700" dirty="0"/>
              <a:t>Entity Relationship Model (covered in this chapter)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sz="1700" dirty="0">
                <a:ea typeface="ＭＳ Ｐゴシック" panose="020B0600070205080204" pitchFamily="34" charset="-128"/>
              </a:rPr>
              <a:t>Models an enterprise as a collection of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entities </a:t>
            </a:r>
            <a:r>
              <a:rPr lang="en-US" altLang="en-US" sz="1700" dirty="0">
                <a:ea typeface="ＭＳ Ｐゴシック" panose="020B0600070205080204" pitchFamily="34" charset="-128"/>
              </a:rPr>
              <a:t>and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relationships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en-US" sz="1700" dirty="0">
                <a:ea typeface="ＭＳ Ｐゴシック" panose="020B0600070205080204" pitchFamily="34" charset="-128"/>
              </a:rPr>
              <a:t>Entity: a “thing” or “object” in the enterprise that is distinguishable from other objects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altLang="en-US" sz="1700" dirty="0">
                <a:ea typeface="ＭＳ Ｐゴシック" panose="020B0600070205080204" pitchFamily="34" charset="-128"/>
              </a:rPr>
              <a:t>Described by a set of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attributes</a:t>
            </a:r>
            <a:endParaRPr lang="en-US" altLang="en-US" sz="1700" dirty="0">
              <a:ea typeface="ＭＳ Ｐゴシック" panose="020B0600070205080204" pitchFamily="34" charset="-128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en-US" sz="1700" dirty="0">
                <a:ea typeface="ＭＳ Ｐゴシック" panose="020B0600070205080204" pitchFamily="34" charset="-128"/>
              </a:rPr>
              <a:t>Relationship: an association among several entities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sz="1700" dirty="0">
                <a:ea typeface="ＭＳ Ｐゴシック" panose="020B0600070205080204" pitchFamily="34" charset="-128"/>
              </a:rPr>
              <a:t>Represented diagrammatically by an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entity-relationship diagram: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1700" dirty="0"/>
              <a:t>Normalization Theory (Chapter 7)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sz="1700" dirty="0">
                <a:ea typeface="ＭＳ Ｐゴシック" panose="020B0600070205080204" pitchFamily="34" charset="-128"/>
              </a:rPr>
              <a:t>Formalize what designs are bad, and test for them</a:t>
            </a:r>
          </a:p>
          <a:p>
            <a:pPr lvl="1">
              <a:buFont typeface="Monotype Sorts" charset="2"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="" xmlns:a16="http://schemas.microsoft.com/office/drawing/2014/main" id="{4B44043F-A027-4FC0-ABC7-723F0ED4AB87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209675" y="52388"/>
            <a:ext cx="6726238" cy="622300"/>
          </a:xfrm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Aggregation</a:t>
            </a:r>
          </a:p>
        </p:txBody>
      </p:sp>
      <p:sp>
        <p:nvSpPr>
          <p:cNvPr id="66563" name="Rectangle 3"/>
          <p:cNvSpPr>
            <a:spLocks noChangeArrowheads="1"/>
          </p:cNvSpPr>
          <p:nvPr/>
        </p:nvSpPr>
        <p:spPr bwMode="auto">
          <a:xfrm>
            <a:off x="710215" y="1071563"/>
            <a:ext cx="7679184" cy="1007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400050">
              <a:spcBef>
                <a:spcPct val="50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00" dirty="0"/>
              <a:t>Consider the ternary relationship </a:t>
            </a:r>
            <a:r>
              <a:rPr kumimoji="1" lang="en-US" altLang="en-US" sz="1700" i="1" dirty="0" err="1"/>
              <a:t>proj_guide</a:t>
            </a:r>
            <a:r>
              <a:rPr kumimoji="1" lang="en-US" altLang="en-US" sz="1700" dirty="0"/>
              <a:t>, which we saw earlier</a:t>
            </a:r>
          </a:p>
          <a:p>
            <a:pPr marL="400050">
              <a:spcBef>
                <a:spcPct val="50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00" dirty="0"/>
              <a:t>Suppose we want to record evaluations of a student by a guide on a project</a:t>
            </a:r>
          </a:p>
        </p:txBody>
      </p:sp>
      <p:pic>
        <p:nvPicPr>
          <p:cNvPr id="66564" name="Picture 4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6896" y="2201769"/>
            <a:ext cx="4140454" cy="32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4488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="" xmlns:a16="http://schemas.microsoft.com/office/drawing/2014/main" id="{FE20832C-B96D-4B75-BA34-D9E99EE91A32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47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Aggregation (Cont.)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84275"/>
            <a:ext cx="7677723" cy="3760587"/>
          </a:xfrm>
        </p:spPr>
        <p:txBody>
          <a:bodyPr/>
          <a:lstStyle/>
          <a:p>
            <a:r>
              <a:rPr lang="en-US" altLang="en-US" sz="1700" dirty="0"/>
              <a:t>Relationship sets </a:t>
            </a:r>
            <a:r>
              <a:rPr lang="en-US" altLang="en-US" sz="1700" i="1" dirty="0" err="1"/>
              <a:t>eval_for</a:t>
            </a:r>
            <a:r>
              <a:rPr lang="en-US" altLang="en-US" sz="1700" i="1" dirty="0"/>
              <a:t> </a:t>
            </a:r>
            <a:r>
              <a:rPr lang="en-US" altLang="en-US" sz="1700" dirty="0"/>
              <a:t>and </a:t>
            </a:r>
            <a:r>
              <a:rPr lang="en-US" altLang="en-US" sz="1700" i="1" dirty="0" err="1"/>
              <a:t>proj_guide</a:t>
            </a:r>
            <a:r>
              <a:rPr lang="en-US" altLang="en-US" sz="1700" dirty="0"/>
              <a:t> represent overlapping information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Every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eval_for</a:t>
            </a:r>
            <a:r>
              <a:rPr lang="en-US" altLang="en-US" sz="1700" dirty="0">
                <a:ea typeface="ＭＳ Ｐゴシック" panose="020B0600070205080204" pitchFamily="34" charset="-128"/>
              </a:rPr>
              <a:t> relationship corresponds to a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proj_guide</a:t>
            </a:r>
            <a:r>
              <a:rPr lang="en-US" altLang="en-US" sz="1700" dirty="0">
                <a:ea typeface="ＭＳ Ｐゴシック" panose="020B0600070205080204" pitchFamily="34" charset="-128"/>
              </a:rPr>
              <a:t> relationship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However, some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proj_guide</a:t>
            </a:r>
            <a:r>
              <a:rPr lang="en-US" altLang="en-US" sz="1700" dirty="0">
                <a:ea typeface="ＭＳ Ｐゴシック" panose="020B0600070205080204" pitchFamily="34" charset="-128"/>
              </a:rPr>
              <a:t> relationships may not correspond to any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eval_for</a:t>
            </a:r>
            <a:r>
              <a:rPr lang="en-US" altLang="en-US" sz="1700" dirty="0">
                <a:ea typeface="ＭＳ Ｐゴシック" panose="020B0600070205080204" pitchFamily="34" charset="-128"/>
              </a:rPr>
              <a:t> relationships </a:t>
            </a:r>
          </a:p>
          <a:p>
            <a:pPr lvl="2"/>
            <a:r>
              <a:rPr lang="en-US" altLang="en-US" sz="1700" dirty="0">
                <a:ea typeface="ＭＳ Ｐゴシック" panose="020B0600070205080204" pitchFamily="34" charset="-128"/>
              </a:rPr>
              <a:t>So we can’t discard the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proj_guide</a:t>
            </a:r>
            <a:r>
              <a:rPr lang="en-US" altLang="en-US" sz="1700" dirty="0">
                <a:ea typeface="ＭＳ Ｐゴシック" panose="020B0600070205080204" pitchFamily="34" charset="-128"/>
              </a:rPr>
              <a:t> relationship</a:t>
            </a:r>
          </a:p>
          <a:p>
            <a:r>
              <a:rPr lang="en-US" altLang="en-US" sz="1700" dirty="0"/>
              <a:t>Eliminate this redundancy via </a:t>
            </a:r>
            <a:r>
              <a:rPr lang="en-US" altLang="en-US" sz="1700" i="1" dirty="0"/>
              <a:t>aggregation</a:t>
            </a:r>
            <a:endParaRPr lang="en-US" altLang="en-US" sz="1700" dirty="0"/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Treat relationship as an abstract entity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Allows relationships between relationships 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Abstraction of relationship into new entity</a:t>
            </a:r>
          </a:p>
        </p:txBody>
      </p:sp>
    </p:spTree>
    <p:extLst>
      <p:ext uri="{BB962C8B-B14F-4D97-AF65-F5344CB8AC3E}">
        <p14:creationId xmlns:p14="http://schemas.microsoft.com/office/powerpoint/2010/main" val="2506998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="" xmlns:a16="http://schemas.microsoft.com/office/drawing/2014/main" id="{7B140C94-6C41-4365-BD45-45ADE443FAB5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478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Aggregation (Cont.)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8351" y="1106488"/>
            <a:ext cx="7647680" cy="1773237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sz="1700" dirty="0"/>
              <a:t>Eliminate this redundancy via </a:t>
            </a:r>
            <a:r>
              <a:rPr lang="en-US" altLang="en-US" sz="1700" i="1" dirty="0"/>
              <a:t>aggregation</a:t>
            </a:r>
            <a:r>
              <a:rPr lang="en-US" altLang="en-US" sz="1700" dirty="0"/>
              <a:t> without introducing redundancy, the following diagram represents: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sz="1700" dirty="0">
                <a:ea typeface="ＭＳ Ｐゴシック" panose="020B0600070205080204" pitchFamily="34" charset="-128"/>
              </a:rPr>
              <a:t>A student is guided by a particular instructor on a particular project 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sz="1700" dirty="0">
                <a:ea typeface="ＭＳ Ｐゴシック" panose="020B0600070205080204" pitchFamily="34" charset="-128"/>
              </a:rPr>
              <a:t>A student, instructor, project combination may have an associated evaluation</a:t>
            </a:r>
          </a:p>
        </p:txBody>
      </p:sp>
      <p:pic>
        <p:nvPicPr>
          <p:cNvPr id="68612" name="Picture 3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392" y="2837298"/>
            <a:ext cx="3677389" cy="2952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71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="" xmlns:a16="http://schemas.microsoft.com/office/drawing/2014/main" id="{D8962555-0291-4727-B566-F7E227EEC3E4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7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942975" y="-180975"/>
            <a:ext cx="8131175" cy="865188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Reduction to Relational Schemas</a:t>
            </a: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781235" y="1222375"/>
            <a:ext cx="7682172" cy="421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  <a:defRPr/>
            </a:pPr>
            <a:r>
              <a:rPr kumimoji="1" lang="en-US" altLang="en-US" sz="1700" dirty="0">
                <a:ea typeface="ＭＳ Ｐゴシック" charset="-128"/>
              </a:rPr>
              <a:t>To represent aggregation, create a schema containing</a:t>
            </a:r>
          </a:p>
          <a:p>
            <a:pPr marL="800100" lvl="1" indent="-342900">
              <a:spcBef>
                <a:spcPct val="35000"/>
              </a:spcBef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  <a:defRPr/>
            </a:pPr>
            <a:r>
              <a:rPr kumimoji="1" lang="en-US" altLang="en-US" sz="1700" dirty="0">
                <a:ea typeface="ＭＳ Ｐゴシック" charset="-128"/>
              </a:rPr>
              <a:t>Primary key of the aggregated relationship,</a:t>
            </a:r>
          </a:p>
          <a:p>
            <a:pPr marL="800100" lvl="1" indent="-342900">
              <a:spcBef>
                <a:spcPct val="35000"/>
              </a:spcBef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  <a:defRPr/>
            </a:pPr>
            <a:r>
              <a:rPr kumimoji="1" lang="en-US" altLang="en-US" sz="1700" dirty="0">
                <a:ea typeface="ＭＳ Ｐゴシック" charset="-128"/>
              </a:rPr>
              <a:t>The primary key of the associated entity set</a:t>
            </a:r>
          </a:p>
          <a:p>
            <a:pPr marL="800100" lvl="1" indent="-342900">
              <a:spcBef>
                <a:spcPct val="35000"/>
              </a:spcBef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  <a:defRPr/>
            </a:pPr>
            <a:r>
              <a:rPr kumimoji="1" lang="en-US" altLang="en-US" sz="1700" dirty="0">
                <a:ea typeface="ＭＳ Ｐゴシック" charset="-128"/>
              </a:rPr>
              <a:t>Any descriptive attributes</a:t>
            </a:r>
          </a:p>
          <a:p>
            <a:pPr marL="342900" indent="-342900">
              <a:spcBef>
                <a:spcPct val="35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  <a:defRPr/>
            </a:pPr>
            <a:r>
              <a:rPr kumimoji="1" lang="en-US" altLang="en-US" sz="1700" dirty="0">
                <a:ea typeface="ＭＳ Ｐゴシック" charset="-128"/>
              </a:rPr>
              <a:t>In our example:</a:t>
            </a:r>
          </a:p>
          <a:p>
            <a:pPr marL="800100" lvl="1" indent="-342900">
              <a:spcBef>
                <a:spcPct val="35000"/>
              </a:spcBef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  <a:defRPr/>
            </a:pPr>
            <a:r>
              <a:rPr kumimoji="1" lang="en-US" altLang="en-US" sz="1700" dirty="0">
                <a:ea typeface="ＭＳ Ｐゴシック" charset="-128"/>
              </a:rPr>
              <a:t>The schema </a:t>
            </a:r>
            <a:r>
              <a:rPr kumimoji="1" lang="en-US" altLang="en-US" sz="1700" i="1" dirty="0" err="1">
                <a:ea typeface="ＭＳ Ｐゴシック" charset="-128"/>
              </a:rPr>
              <a:t>eval_for</a:t>
            </a:r>
            <a:r>
              <a:rPr kumimoji="1" lang="en-US" altLang="en-US" sz="1700" i="1" dirty="0">
                <a:ea typeface="ＭＳ Ｐゴシック" charset="-128"/>
              </a:rPr>
              <a:t> </a:t>
            </a:r>
            <a:r>
              <a:rPr kumimoji="1" lang="en-US" altLang="en-US" sz="1700" dirty="0">
                <a:ea typeface="ＭＳ Ｐゴシック" charset="-128"/>
              </a:rPr>
              <a:t>is:</a:t>
            </a:r>
          </a:p>
          <a:p>
            <a:pPr lvl="1">
              <a:spcBef>
                <a:spcPct val="35000"/>
              </a:spcBef>
              <a:buClr>
                <a:srgbClr val="FF9933"/>
              </a:buClr>
              <a:buSzPct val="110000"/>
              <a:defRPr/>
            </a:pPr>
            <a:r>
              <a:rPr kumimoji="1" lang="en-US" altLang="en-US" sz="1700" dirty="0">
                <a:ea typeface="ＭＳ Ｐゴシック" charset="-128"/>
              </a:rPr>
              <a:t>	       </a:t>
            </a:r>
            <a:r>
              <a:rPr kumimoji="1" lang="en-US" altLang="en-US" sz="1700" i="1" dirty="0" err="1">
                <a:ea typeface="ＭＳ Ｐゴシック" charset="-128"/>
              </a:rPr>
              <a:t>eval_for</a:t>
            </a:r>
            <a:r>
              <a:rPr kumimoji="1" lang="en-US" altLang="en-US" sz="1700" i="1" dirty="0">
                <a:ea typeface="ＭＳ Ｐゴシック" charset="-128"/>
              </a:rPr>
              <a:t> </a:t>
            </a:r>
            <a:r>
              <a:rPr kumimoji="1" lang="en-US" altLang="en-US" sz="1700" dirty="0">
                <a:ea typeface="ＭＳ Ｐゴシック" charset="-128"/>
              </a:rPr>
              <a:t>(</a:t>
            </a:r>
            <a:r>
              <a:rPr kumimoji="1" lang="en-US" altLang="en-US" sz="1700" i="1" dirty="0" err="1">
                <a:ea typeface="ＭＳ Ｐゴシック" charset="-128"/>
              </a:rPr>
              <a:t>s_ID</a:t>
            </a:r>
            <a:r>
              <a:rPr kumimoji="1" lang="en-US" altLang="en-US" sz="1700" i="1" dirty="0">
                <a:ea typeface="ＭＳ Ｐゴシック" charset="-128"/>
              </a:rPr>
              <a:t>, </a:t>
            </a:r>
            <a:r>
              <a:rPr kumimoji="1" lang="en-US" altLang="en-US" sz="1700" i="1" dirty="0" err="1">
                <a:ea typeface="ＭＳ Ｐゴシック" charset="-128"/>
              </a:rPr>
              <a:t>project_id</a:t>
            </a:r>
            <a:r>
              <a:rPr kumimoji="1" lang="en-US" altLang="en-US" sz="1700" i="1" dirty="0">
                <a:ea typeface="ＭＳ Ｐゴシック" charset="-128"/>
              </a:rPr>
              <a:t>, </a:t>
            </a:r>
            <a:r>
              <a:rPr kumimoji="1" lang="en-US" altLang="en-US" sz="1700" i="1" dirty="0" err="1">
                <a:ea typeface="ＭＳ Ｐゴシック" charset="-128"/>
              </a:rPr>
              <a:t>i_ID</a:t>
            </a:r>
            <a:r>
              <a:rPr kumimoji="1" lang="en-US" altLang="en-US" sz="1700" i="1" dirty="0">
                <a:ea typeface="ＭＳ Ｐゴシック" charset="-128"/>
              </a:rPr>
              <a:t>, </a:t>
            </a:r>
            <a:r>
              <a:rPr kumimoji="1" lang="en-US" altLang="en-US" sz="1700" i="1" dirty="0" err="1">
                <a:ea typeface="ＭＳ Ｐゴシック" charset="-128"/>
              </a:rPr>
              <a:t>evaluation_id</a:t>
            </a:r>
            <a:r>
              <a:rPr kumimoji="1" lang="en-US" altLang="en-US" sz="1700" dirty="0">
                <a:ea typeface="ＭＳ Ｐゴシック" charset="-128"/>
              </a:rPr>
              <a:t>)</a:t>
            </a:r>
          </a:p>
          <a:p>
            <a:pPr marL="800100" lvl="1" indent="-342900">
              <a:spcBef>
                <a:spcPct val="35000"/>
              </a:spcBef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  <a:defRPr/>
            </a:pPr>
            <a:r>
              <a:rPr kumimoji="1" lang="en-US" altLang="en-US" sz="1700" dirty="0">
                <a:ea typeface="ＭＳ Ｐゴシック" charset="-128"/>
              </a:rPr>
              <a:t>The schema </a:t>
            </a:r>
            <a:r>
              <a:rPr kumimoji="1" lang="en-US" altLang="en-US" sz="1700" i="1" dirty="0" err="1">
                <a:ea typeface="ＭＳ Ｐゴシック" charset="-128"/>
              </a:rPr>
              <a:t>proj_guide</a:t>
            </a:r>
            <a:r>
              <a:rPr kumimoji="1" lang="en-US" altLang="en-US" sz="1700" dirty="0">
                <a:ea typeface="ＭＳ Ｐゴシック" charset="-128"/>
              </a:rPr>
              <a:t> is redundant.</a:t>
            </a:r>
          </a:p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/>
            </a:pPr>
            <a:endParaRPr kumimoji="1" lang="en-US" altLang="en-US" sz="1700" dirty="0">
              <a:ea typeface="ＭＳ Ｐゴシック" charset="-128"/>
            </a:endParaRPr>
          </a:p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/>
            </a:pPr>
            <a:endParaRPr kumimoji="1" lang="en-US" altLang="en-US" sz="1800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7676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="" xmlns:a16="http://schemas.microsoft.com/office/drawing/2014/main" id="{51904062-BFCB-4299-9B25-5F1784B3C430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7065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>
                <a:effectLst/>
              </a:rPr>
              <a:t>Design Issues</a:t>
            </a:r>
          </a:p>
        </p:txBody>
      </p:sp>
    </p:spTree>
    <p:extLst>
      <p:ext uri="{BB962C8B-B14F-4D97-AF65-F5344CB8AC3E}">
        <p14:creationId xmlns:p14="http://schemas.microsoft.com/office/powerpoint/2010/main" val="96966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="" xmlns:a16="http://schemas.microsoft.com/office/drawing/2014/main" id="{F639CB37-6CED-4366-8B08-6552F9E6A390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4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52488" y="42863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Common Mistakes in E-R Diagrams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72357" y="1093788"/>
            <a:ext cx="7396283" cy="503364"/>
          </a:xfrm>
        </p:spPr>
        <p:txBody>
          <a:bodyPr/>
          <a:lstStyle/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sz="1700" dirty="0"/>
              <a:t>Example of erroneous E-R diagrams </a:t>
            </a:r>
            <a:r>
              <a:rPr lang="en-US" altLang="en-US" sz="2000" dirty="0"/>
              <a:t/>
            </a:r>
            <a:br>
              <a:rPr lang="en-US" altLang="en-US" sz="2000" dirty="0"/>
            </a:br>
            <a:r>
              <a:rPr lang="en-US" altLang="en-US" sz="2000" b="1" dirty="0">
                <a:solidFill>
                  <a:schemeClr val="tx2"/>
                </a:solidFill>
              </a:rPr>
              <a:t/>
            </a:r>
            <a:br>
              <a:rPr lang="en-US" altLang="en-US" sz="2000" b="1" dirty="0">
                <a:solidFill>
                  <a:schemeClr val="tx2"/>
                </a:solidFill>
              </a:rPr>
            </a:br>
            <a:r>
              <a:rPr lang="en-US" altLang="en-US" sz="2000" dirty="0"/>
              <a:t/>
            </a:r>
            <a:br>
              <a:rPr lang="en-US" altLang="en-US" sz="2000" dirty="0"/>
            </a:br>
            <a:r>
              <a:rPr lang="en-US" altLang="en-US" sz="2000" dirty="0"/>
              <a:t/>
            </a:r>
            <a:br>
              <a:rPr lang="en-US" altLang="en-US" sz="2000" dirty="0"/>
            </a:br>
            <a:r>
              <a:rPr lang="en-US" altLang="en-US" sz="2000" dirty="0"/>
              <a:t/>
            </a:r>
            <a:br>
              <a:rPr lang="en-US" altLang="en-US" sz="2000" dirty="0"/>
            </a:br>
            <a:endParaRPr lang="en-US" altLang="en-US" sz="2000" dirty="0"/>
          </a:p>
          <a:p>
            <a:endParaRPr lang="en-US" altLang="en-US" sz="2000" dirty="0"/>
          </a:p>
          <a:p>
            <a:pPr>
              <a:buFont typeface="Monotype Sorts" charset="2"/>
              <a:buNone/>
            </a:pPr>
            <a:endParaRPr lang="en-US" altLang="en-US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53F4A2C6-AD3A-4980-A730-8ECCCC93F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2763" y="1597152"/>
            <a:ext cx="5515470" cy="4674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73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="" xmlns:a16="http://schemas.microsoft.com/office/drawing/2014/main" id="{CB750DED-DE3D-4B85-A29E-EEF4A31DE8EF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4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52488" y="42863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Common Mistakes in E-R Diagrams (Cont.)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="" xmlns:a16="http://schemas.microsoft.com/office/drawing/2014/main" id="{8CD4B8B1-B217-4EE5-92FB-5CD6F419636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 l="-36205" t="105595" r="36205" b="-56126"/>
          <a:stretch/>
        </p:blipFill>
        <p:spPr>
          <a:xfrm>
            <a:off x="2060437" y="4277264"/>
            <a:ext cx="5023126" cy="21495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F8DA6C23-F47F-4655-AC8F-8208C2E54A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765" y="2478943"/>
            <a:ext cx="6322431" cy="398843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697A24E2-46AE-4A30-BC73-9BEC3131440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44302"/>
          <a:stretch/>
        </p:blipFill>
        <p:spPr>
          <a:xfrm>
            <a:off x="4145280" y="652463"/>
            <a:ext cx="4398328" cy="207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54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="" xmlns:a16="http://schemas.microsoft.com/office/drawing/2014/main" id="{FF10E6B3-244B-40B7-92EA-A85265E64CD0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4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52488" y="42863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Entities vs. Attributes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72357" y="1093788"/>
            <a:ext cx="7606861" cy="4368228"/>
          </a:xfrm>
        </p:spPr>
        <p:txBody>
          <a:bodyPr/>
          <a:lstStyle/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sz="1700" dirty="0"/>
              <a:t>Use of entity sets vs. attributes</a:t>
            </a:r>
            <a:br>
              <a:rPr lang="en-US" altLang="en-US" sz="1700" dirty="0"/>
            </a:br>
            <a:r>
              <a:rPr lang="en-US" altLang="en-US" sz="1700" b="1" dirty="0">
                <a:solidFill>
                  <a:schemeClr val="tx2"/>
                </a:solidFill>
              </a:rPr>
              <a:t/>
            </a:r>
            <a:br>
              <a:rPr lang="en-US" altLang="en-US" sz="1700" b="1" dirty="0">
                <a:solidFill>
                  <a:schemeClr val="tx2"/>
                </a:solidFill>
              </a:rPr>
            </a:br>
            <a:r>
              <a:rPr lang="en-US" altLang="en-US" sz="1700" dirty="0"/>
              <a:t/>
            </a:r>
            <a:br>
              <a:rPr lang="en-US" altLang="en-US" sz="1700" dirty="0"/>
            </a:br>
            <a:r>
              <a:rPr lang="en-US" altLang="en-US" sz="1700" dirty="0"/>
              <a:t/>
            </a:r>
            <a:br>
              <a:rPr lang="en-US" altLang="en-US" sz="1700" dirty="0"/>
            </a:br>
            <a:r>
              <a:rPr lang="en-US" altLang="en-US" sz="1700" dirty="0"/>
              <a:t/>
            </a:r>
            <a:br>
              <a:rPr lang="en-US" altLang="en-US" sz="1700" dirty="0"/>
            </a:br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sz="1700" dirty="0"/>
              <a:t>Use of phone as an entity allows extra information about phone numbers (plus multiple phone numbers)</a:t>
            </a:r>
          </a:p>
        </p:txBody>
      </p:sp>
      <p:pic>
        <p:nvPicPr>
          <p:cNvPr id="7373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642"/>
          <a:stretch>
            <a:fillRect/>
          </a:stretch>
        </p:blipFill>
        <p:spPr bwMode="auto">
          <a:xfrm>
            <a:off x="1600228" y="1835368"/>
            <a:ext cx="5598097" cy="1218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6040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="" xmlns:a16="http://schemas.microsoft.com/office/drawing/2014/main" id="{5297334F-3F8E-4C9E-A3BB-1813819B402E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461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Entities vs. Relationship sets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8350" y="1093788"/>
            <a:ext cx="7416862" cy="4990020"/>
          </a:xfrm>
        </p:spPr>
        <p:txBody>
          <a:bodyPr/>
          <a:lstStyle/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sz="1700" b="1" dirty="0">
                <a:solidFill>
                  <a:srgbClr val="002060"/>
                </a:solidFill>
              </a:rPr>
              <a:t>Use of entity sets vs. relationship sets</a:t>
            </a:r>
          </a:p>
          <a:p>
            <a:pPr>
              <a:buSzPct val="110000"/>
              <a:buFont typeface="Wingdings" panose="05000000000000000000" pitchFamily="2" charset="2"/>
              <a:buChar char="§"/>
            </a:pPr>
            <a:endParaRPr lang="en-US" altLang="en-US" sz="700" b="1" dirty="0">
              <a:solidFill>
                <a:srgbClr val="00206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700" dirty="0"/>
              <a:t>      Possible guideline is to designate a relationship set to describe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en-US" sz="1700" dirty="0"/>
              <a:t>an action that occurs between entities</a:t>
            </a:r>
            <a:endParaRPr lang="en-US" altLang="en-US" sz="1700" b="1" dirty="0">
              <a:solidFill>
                <a:srgbClr val="002060"/>
              </a:solidFill>
            </a:endParaRPr>
          </a:p>
          <a:p>
            <a:pPr>
              <a:buSzPct val="110000"/>
              <a:buFont typeface="Wingdings" panose="05000000000000000000" pitchFamily="2" charset="2"/>
              <a:buChar char="§"/>
            </a:pPr>
            <a:endParaRPr lang="en-US" altLang="en-US" sz="1700" b="1" dirty="0">
              <a:solidFill>
                <a:srgbClr val="002060"/>
              </a:solidFill>
            </a:endParaRPr>
          </a:p>
          <a:p>
            <a:pPr>
              <a:buSzPct val="110000"/>
              <a:buFont typeface="Wingdings" panose="05000000000000000000" pitchFamily="2" charset="2"/>
              <a:buChar char="§"/>
            </a:pPr>
            <a:endParaRPr lang="en-US" altLang="en-US" sz="1700" b="1" dirty="0">
              <a:solidFill>
                <a:srgbClr val="002060"/>
              </a:solidFill>
            </a:endParaRPr>
          </a:p>
          <a:p>
            <a:pPr>
              <a:buSzPct val="110000"/>
              <a:buFont typeface="Wingdings" panose="05000000000000000000" pitchFamily="2" charset="2"/>
              <a:buChar char="§"/>
            </a:pPr>
            <a:endParaRPr lang="en-US" altLang="en-US" sz="1700" b="1" dirty="0">
              <a:solidFill>
                <a:srgbClr val="002060"/>
              </a:solidFill>
            </a:endParaRPr>
          </a:p>
          <a:p>
            <a:pPr>
              <a:buSzPct val="110000"/>
              <a:buFont typeface="Wingdings" panose="05000000000000000000" pitchFamily="2" charset="2"/>
              <a:buChar char="§"/>
            </a:pPr>
            <a:endParaRPr lang="en-US" altLang="en-US" sz="1700" b="1" dirty="0">
              <a:solidFill>
                <a:srgbClr val="002060"/>
              </a:solidFill>
            </a:endParaRPr>
          </a:p>
          <a:p>
            <a:pPr>
              <a:buSzPct val="110000"/>
              <a:buFont typeface="Wingdings" panose="05000000000000000000" pitchFamily="2" charset="2"/>
              <a:buChar char="§"/>
            </a:pPr>
            <a:endParaRPr lang="en-US" altLang="en-US" sz="1700" b="1" dirty="0">
              <a:solidFill>
                <a:srgbClr val="002060"/>
              </a:solidFill>
            </a:endParaRPr>
          </a:p>
          <a:p>
            <a:pPr>
              <a:buSzPct val="110000"/>
              <a:buFont typeface="Wingdings" panose="05000000000000000000" pitchFamily="2" charset="2"/>
              <a:buChar char="§"/>
            </a:pPr>
            <a:endParaRPr lang="en-US" altLang="en-US" sz="1700" b="1" dirty="0">
              <a:solidFill>
                <a:srgbClr val="002060"/>
              </a:solidFill>
            </a:endParaRPr>
          </a:p>
          <a:p>
            <a:pPr>
              <a:buSzPct val="110000"/>
              <a:buFont typeface="Wingdings" panose="05000000000000000000" pitchFamily="2" charset="2"/>
              <a:buChar char="§"/>
            </a:pPr>
            <a:endParaRPr lang="en-US" altLang="en-US" sz="1700" b="1" dirty="0">
              <a:solidFill>
                <a:srgbClr val="002060"/>
              </a:solidFill>
            </a:endParaRPr>
          </a:p>
          <a:p>
            <a:r>
              <a:rPr lang="en-US" altLang="en-US" sz="1700" b="1" dirty="0">
                <a:solidFill>
                  <a:srgbClr val="002060"/>
                </a:solidFill>
              </a:rPr>
              <a:t>Placement of relationship attributes</a:t>
            </a:r>
            <a:endParaRPr lang="en-US" altLang="en-US" sz="2000" b="1" dirty="0">
              <a:solidFill>
                <a:srgbClr val="002060"/>
              </a:solidFill>
            </a:endParaRPr>
          </a:p>
          <a:p>
            <a:endParaRPr lang="en-US" altLang="en-US" sz="2000" b="1" dirty="0">
              <a:solidFill>
                <a:srgbClr val="000099"/>
              </a:solidFill>
            </a:endParaRPr>
          </a:p>
          <a:p>
            <a:endParaRPr lang="en-US" altLang="en-US" sz="2000" b="1" dirty="0">
              <a:solidFill>
                <a:srgbClr val="000099"/>
              </a:solidFill>
            </a:endParaRPr>
          </a:p>
          <a:p>
            <a:endParaRPr lang="en-US" altLang="en-US" sz="2000" b="1" dirty="0">
              <a:solidFill>
                <a:srgbClr val="000099"/>
              </a:solidFill>
            </a:endParaRPr>
          </a:p>
          <a:p>
            <a:pPr marL="37931725" lvl="1" indent="-37474525"/>
            <a:endParaRPr lang="en-US" altLang="en-US" sz="2000" dirty="0">
              <a:solidFill>
                <a:srgbClr val="000099"/>
              </a:solidFill>
              <a:ea typeface="ＭＳ Ｐゴシック" panose="020B0600070205080204" pitchFamily="34" charset="-128"/>
            </a:endParaRPr>
          </a:p>
        </p:txBody>
      </p:sp>
      <p:pic>
        <p:nvPicPr>
          <p:cNvPr id="7475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296" y="2280273"/>
            <a:ext cx="5343596" cy="1964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1127464" y="4935746"/>
            <a:ext cx="6309656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kumimoji="1" lang="en-US" sz="1700" dirty="0">
                <a:latin typeface="+mn-lt"/>
                <a:ea typeface="ＭＳ Ｐゴシック" charset="-128"/>
              </a:rPr>
              <a:t>For example, attribute date as attribute of advisor or as attribute of student</a:t>
            </a:r>
          </a:p>
          <a:p>
            <a:pPr>
              <a:defRPr/>
            </a:pPr>
            <a:endParaRPr kumimoji="1" lang="en-US" sz="1700" dirty="0">
              <a:latin typeface="+mn-lt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7484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="" xmlns:a16="http://schemas.microsoft.com/office/drawing/2014/main" id="{BDE380F1-487D-4B55-B4CE-F7BC3AB41446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4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9525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Binary Vs. Non-Binary Relationships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72358" y="1107341"/>
            <a:ext cx="7572652" cy="4932779"/>
          </a:xfrm>
        </p:spPr>
        <p:txBody>
          <a:bodyPr/>
          <a:lstStyle/>
          <a:p>
            <a:r>
              <a:rPr lang="en-US" altLang="en-US" sz="1700" dirty="0"/>
              <a:t>Although it is possible to replace any non-binary (</a:t>
            </a:r>
            <a:r>
              <a:rPr lang="en-US" altLang="en-US" sz="1700" i="1" dirty="0"/>
              <a:t>n</a:t>
            </a:r>
            <a:r>
              <a:rPr lang="en-US" altLang="en-US" sz="1700" dirty="0"/>
              <a:t>-</a:t>
            </a:r>
            <a:r>
              <a:rPr lang="en-US" altLang="en-US" sz="1700" dirty="0" err="1"/>
              <a:t>ary</a:t>
            </a:r>
            <a:r>
              <a:rPr lang="en-US" altLang="en-US" sz="1700" dirty="0"/>
              <a:t>, for </a:t>
            </a:r>
            <a:r>
              <a:rPr lang="en-US" altLang="en-US" sz="1700" i="1" dirty="0"/>
              <a:t>n</a:t>
            </a:r>
            <a:r>
              <a:rPr lang="en-US" altLang="en-US" sz="1700" dirty="0"/>
              <a:t> &gt; 2) relationship set by a number of distinct binary relationship sets, a </a:t>
            </a:r>
            <a:r>
              <a:rPr lang="en-US" altLang="en-US" sz="1700" i="1" dirty="0"/>
              <a:t>n</a:t>
            </a:r>
            <a:r>
              <a:rPr lang="en-US" altLang="en-US" sz="1700" dirty="0"/>
              <a:t>-</a:t>
            </a:r>
            <a:r>
              <a:rPr lang="en-US" altLang="en-US" sz="1700" dirty="0" err="1"/>
              <a:t>ary</a:t>
            </a:r>
            <a:r>
              <a:rPr lang="en-US" altLang="en-US" sz="1700" dirty="0"/>
              <a:t> relationship set shows more clearly that several entities participate in a single relationship.</a:t>
            </a:r>
          </a:p>
          <a:p>
            <a:r>
              <a:rPr lang="en-US" altLang="en-US" sz="1700" dirty="0"/>
              <a:t>Some relationships that appear to be non-binary may be better represented using binary relationships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For example,  a ternary relationship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parents</a:t>
            </a:r>
            <a:r>
              <a:rPr lang="en-US" altLang="en-US" sz="1700" dirty="0">
                <a:ea typeface="ＭＳ Ｐゴシック" panose="020B0600070205080204" pitchFamily="34" charset="-128"/>
              </a:rPr>
              <a:t>, relating a child to his/her father and mother, is best replaced by two binary relationships, 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father</a:t>
            </a:r>
            <a:r>
              <a:rPr lang="en-US" altLang="en-US" sz="1700" dirty="0">
                <a:ea typeface="ＭＳ Ｐゴシック" panose="020B0600070205080204" pitchFamily="34" charset="-128"/>
              </a:rPr>
              <a:t> and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mother</a:t>
            </a:r>
          </a:p>
          <a:p>
            <a:pPr lvl="2"/>
            <a:r>
              <a:rPr lang="en-US" altLang="en-US" sz="1700" dirty="0">
                <a:ea typeface="ＭＳ Ｐゴシック" panose="020B0600070205080204" pitchFamily="34" charset="-128"/>
              </a:rPr>
              <a:t>Using two binary relationships allows partial information (e.g., only mother being known)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But there are some relationships that are naturally non-binary</a:t>
            </a:r>
          </a:p>
          <a:p>
            <a:pPr lvl="2"/>
            <a:r>
              <a:rPr lang="en-US" altLang="en-US" sz="1700" dirty="0">
                <a:ea typeface="ＭＳ Ｐゴシック" panose="020B0600070205080204" pitchFamily="34" charset="-128"/>
              </a:rPr>
              <a:t>Example: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proj_guide</a:t>
            </a:r>
            <a:endParaRPr lang="en-US" altLang="en-US" sz="1700" i="1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8113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="" xmlns:a16="http://schemas.microsoft.com/office/drawing/2014/main" id="{96334E2B-E53E-40B6-95AC-130B7A6B180F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>
          <a:xfrm>
            <a:off x="469900" y="2736850"/>
            <a:ext cx="8267700" cy="609600"/>
          </a:xfrm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Outline of the ER Model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1422400" y="2851150"/>
            <a:ext cx="6845300" cy="281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</a:pPr>
            <a:endParaRPr kumimoji="1" lang="en-US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="" xmlns:a16="http://schemas.microsoft.com/office/drawing/2014/main" id="{9C3F0691-02FD-4F01-B16B-37F0C98E7651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5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55663" y="6985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Converting Non-Binary Relationships to Binary Form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72357" y="1050925"/>
            <a:ext cx="8012512" cy="3179699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700" dirty="0"/>
              <a:t>In general, any non-binary relationship can be represented using binary relationships by creating an artificial entity set.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>
                <a:ea typeface="ＭＳ Ｐゴシック" panose="020B0600070205080204" pitchFamily="34" charset="-128"/>
              </a:rPr>
              <a:t>Replace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R </a:t>
            </a:r>
            <a:r>
              <a:rPr lang="en-US" altLang="en-US" sz="1700" dirty="0">
                <a:ea typeface="ＭＳ Ｐゴシック" panose="020B0600070205080204" pitchFamily="34" charset="-128"/>
              </a:rPr>
              <a:t>between entity sets A, B and C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 </a:t>
            </a:r>
            <a:r>
              <a:rPr lang="en-US" altLang="en-US" sz="1700" dirty="0">
                <a:ea typeface="ＭＳ Ｐゴシック" panose="020B0600070205080204" pitchFamily="34" charset="-128"/>
              </a:rPr>
              <a:t>by an entity set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E</a:t>
            </a:r>
            <a:r>
              <a:rPr lang="en-US" altLang="en-US" sz="1700" dirty="0">
                <a:ea typeface="ＭＳ Ｐゴシック" panose="020B0600070205080204" pitchFamily="34" charset="-128"/>
              </a:rPr>
              <a:t>, and three relationship sets: 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sz="1700" dirty="0"/>
              <a:t>		1. </a:t>
            </a:r>
            <a:r>
              <a:rPr lang="en-US" altLang="en-US" sz="1700" i="1" dirty="0"/>
              <a:t>R</a:t>
            </a:r>
            <a:r>
              <a:rPr lang="en-US" altLang="en-US" sz="1700" i="1" baseline="-25000" dirty="0"/>
              <a:t>A</a:t>
            </a:r>
            <a:r>
              <a:rPr lang="en-US" altLang="en-US" sz="1700" dirty="0"/>
              <a:t>, relating </a:t>
            </a:r>
            <a:r>
              <a:rPr lang="en-US" altLang="en-US" sz="1700" i="1" dirty="0"/>
              <a:t>E </a:t>
            </a:r>
            <a:r>
              <a:rPr lang="en-US" altLang="en-US" sz="1700" dirty="0"/>
              <a:t>and </a:t>
            </a:r>
            <a:r>
              <a:rPr lang="en-US" altLang="en-US" sz="1700" i="1" dirty="0"/>
              <a:t>A        </a:t>
            </a:r>
            <a:r>
              <a:rPr lang="en-US" altLang="en-US" sz="1700" dirty="0"/>
              <a:t>2.  </a:t>
            </a:r>
            <a:r>
              <a:rPr lang="en-US" altLang="en-US" sz="1700" i="1" dirty="0"/>
              <a:t>R</a:t>
            </a:r>
            <a:r>
              <a:rPr lang="en-US" altLang="en-US" sz="1700" i="1" baseline="-25000" dirty="0"/>
              <a:t>B</a:t>
            </a:r>
            <a:r>
              <a:rPr lang="en-US" altLang="en-US" sz="1700" dirty="0"/>
              <a:t>, relating </a:t>
            </a:r>
            <a:r>
              <a:rPr lang="en-US" altLang="en-US" sz="1700" i="1" dirty="0"/>
              <a:t>E </a:t>
            </a:r>
            <a:r>
              <a:rPr lang="en-US" altLang="en-US" sz="1700" dirty="0"/>
              <a:t>and </a:t>
            </a:r>
            <a:r>
              <a:rPr lang="en-US" altLang="en-US" sz="1700" i="1" dirty="0"/>
              <a:t>B      </a:t>
            </a:r>
            <a:br>
              <a:rPr lang="en-US" altLang="en-US" sz="1700" i="1" dirty="0"/>
            </a:br>
            <a:r>
              <a:rPr lang="en-US" altLang="en-US" sz="1700" i="1" dirty="0"/>
              <a:t>          </a:t>
            </a:r>
            <a:r>
              <a:rPr lang="en-US" altLang="en-US" sz="1700" dirty="0"/>
              <a:t>3. </a:t>
            </a:r>
            <a:r>
              <a:rPr lang="en-US" altLang="en-US" sz="1700" i="1" dirty="0"/>
              <a:t>R</a:t>
            </a:r>
            <a:r>
              <a:rPr lang="en-US" altLang="en-US" sz="1700" i="1" baseline="-25000" dirty="0"/>
              <a:t>C</a:t>
            </a:r>
            <a:r>
              <a:rPr lang="en-US" altLang="en-US" sz="1700" dirty="0"/>
              <a:t>, relating </a:t>
            </a:r>
            <a:r>
              <a:rPr lang="en-US" altLang="en-US" sz="1700" i="1" dirty="0"/>
              <a:t>E </a:t>
            </a:r>
            <a:r>
              <a:rPr lang="en-US" altLang="en-US" sz="1700" dirty="0"/>
              <a:t>and </a:t>
            </a:r>
            <a:r>
              <a:rPr lang="en-US" altLang="en-US" sz="1700" i="1" dirty="0"/>
              <a:t>C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>
                <a:ea typeface="ＭＳ Ｐゴシック" panose="020B0600070205080204" pitchFamily="34" charset="-128"/>
              </a:rPr>
              <a:t>Create an identifying attribute for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E and </a:t>
            </a:r>
            <a:r>
              <a:rPr lang="en-US" altLang="en-US" sz="1700" dirty="0">
                <a:ea typeface="ＭＳ Ｐゴシック" panose="020B0600070205080204" pitchFamily="34" charset="-128"/>
              </a:rPr>
              <a:t>add any attributes of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R </a:t>
            </a:r>
            <a:r>
              <a:rPr lang="en-US" altLang="en-US" sz="1700" dirty="0">
                <a:ea typeface="ＭＳ Ｐゴシック" panose="020B0600070205080204" pitchFamily="34" charset="-128"/>
              </a:rPr>
              <a:t>to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E 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>
                <a:ea typeface="ＭＳ Ｐゴシック" panose="020B0600070205080204" pitchFamily="34" charset="-128"/>
              </a:rPr>
              <a:t>For each relationship (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a</a:t>
            </a:r>
            <a:r>
              <a:rPr lang="en-US" altLang="en-US" sz="1700" i="1" baseline="-25000" dirty="0" err="1">
                <a:ea typeface="ＭＳ Ｐゴシック" panose="020B0600070205080204" pitchFamily="34" charset="-128"/>
              </a:rPr>
              <a:t>i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 , b</a:t>
            </a:r>
            <a:r>
              <a:rPr lang="en-US" altLang="en-US" sz="1700" i="1" baseline="-25000" dirty="0">
                <a:ea typeface="ＭＳ Ｐゴシック" panose="020B0600070205080204" pitchFamily="34" charset="-128"/>
              </a:rPr>
              <a:t>i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 , c</a:t>
            </a:r>
            <a:r>
              <a:rPr lang="en-US" altLang="en-US" sz="1700" i="1" baseline="-25000" dirty="0">
                <a:ea typeface="ＭＳ Ｐゴシック" panose="020B0600070205080204" pitchFamily="34" charset="-128"/>
              </a:rPr>
              <a:t>i</a:t>
            </a:r>
            <a:r>
              <a:rPr lang="en-US" altLang="en-US" sz="1700" dirty="0">
                <a:ea typeface="ＭＳ Ｐゴシック" panose="020B0600070205080204" pitchFamily="34" charset="-128"/>
              </a:rPr>
              <a:t>) in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R,</a:t>
            </a:r>
            <a:r>
              <a:rPr lang="en-US" altLang="en-US" sz="1700" dirty="0">
                <a:ea typeface="ＭＳ Ｐゴシック" panose="020B0600070205080204" pitchFamily="34" charset="-128"/>
              </a:rPr>
              <a:t> create 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sz="1700" dirty="0"/>
              <a:t>	      1. a new entity </a:t>
            </a:r>
            <a:r>
              <a:rPr lang="en-US" altLang="en-US" sz="1700" i="1" dirty="0" err="1"/>
              <a:t>e</a:t>
            </a:r>
            <a:r>
              <a:rPr lang="en-US" altLang="en-US" sz="1700" i="1" baseline="-25000" dirty="0" err="1"/>
              <a:t>i</a:t>
            </a:r>
            <a:r>
              <a:rPr lang="en-US" altLang="en-US" sz="1700" i="1" dirty="0"/>
              <a:t> </a:t>
            </a:r>
            <a:r>
              <a:rPr lang="en-US" altLang="en-US" sz="1700" dirty="0"/>
              <a:t>in the entity set </a:t>
            </a:r>
            <a:r>
              <a:rPr lang="en-US" altLang="en-US" sz="1700" i="1" dirty="0"/>
              <a:t>E       </a:t>
            </a:r>
            <a:r>
              <a:rPr lang="en-US" altLang="en-US" sz="1700" dirty="0"/>
              <a:t>2. add (</a:t>
            </a:r>
            <a:r>
              <a:rPr lang="en-US" altLang="en-US" sz="1700" i="1" dirty="0" err="1"/>
              <a:t>e</a:t>
            </a:r>
            <a:r>
              <a:rPr lang="en-US" altLang="en-US" sz="1700" i="1" baseline="-25000" dirty="0" err="1"/>
              <a:t>i</a:t>
            </a:r>
            <a:r>
              <a:rPr lang="en-US" altLang="en-US" sz="1700" i="1" dirty="0"/>
              <a:t> , </a:t>
            </a:r>
            <a:r>
              <a:rPr lang="en-US" altLang="en-US" sz="1700" i="1" dirty="0" err="1"/>
              <a:t>a</a:t>
            </a:r>
            <a:r>
              <a:rPr lang="en-US" altLang="en-US" sz="1700" i="1" baseline="-25000" dirty="0" err="1"/>
              <a:t>i</a:t>
            </a:r>
            <a:r>
              <a:rPr lang="en-US" altLang="en-US" sz="1700" i="1" baseline="-25000" dirty="0"/>
              <a:t> </a:t>
            </a:r>
            <a:r>
              <a:rPr lang="en-US" altLang="en-US" sz="1700" dirty="0"/>
              <a:t>) to </a:t>
            </a:r>
            <a:r>
              <a:rPr lang="en-US" altLang="en-US" sz="1700" i="1" dirty="0"/>
              <a:t>R</a:t>
            </a:r>
            <a:r>
              <a:rPr lang="en-US" altLang="en-US" sz="1700" i="1" baseline="-25000" dirty="0"/>
              <a:t>A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sz="1700" dirty="0"/>
              <a:t>	      3. add (</a:t>
            </a:r>
            <a:r>
              <a:rPr lang="en-US" altLang="en-US" sz="1700" i="1" dirty="0" err="1"/>
              <a:t>e</a:t>
            </a:r>
            <a:r>
              <a:rPr lang="en-US" altLang="en-US" sz="1700" i="1" baseline="-25000" dirty="0" err="1"/>
              <a:t>i</a:t>
            </a:r>
            <a:r>
              <a:rPr lang="en-US" altLang="en-US" sz="1700" i="1" dirty="0"/>
              <a:t> , b</a:t>
            </a:r>
            <a:r>
              <a:rPr lang="en-US" altLang="en-US" sz="1700" i="1" baseline="-25000" dirty="0"/>
              <a:t>i</a:t>
            </a:r>
            <a:r>
              <a:rPr lang="en-US" altLang="en-US" sz="1700" i="1" dirty="0"/>
              <a:t> </a:t>
            </a:r>
            <a:r>
              <a:rPr lang="en-US" altLang="en-US" sz="1700" dirty="0"/>
              <a:t>) to </a:t>
            </a:r>
            <a:r>
              <a:rPr lang="en-US" altLang="en-US" sz="1700" i="1" dirty="0"/>
              <a:t>R</a:t>
            </a:r>
            <a:r>
              <a:rPr lang="en-US" altLang="en-US" sz="1700" i="1" baseline="-25000" dirty="0"/>
              <a:t>B</a:t>
            </a:r>
            <a:r>
              <a:rPr lang="en-US" altLang="en-US" sz="1700" i="1" dirty="0"/>
              <a:t>      </a:t>
            </a:r>
            <a:r>
              <a:rPr lang="en-US" altLang="en-US" sz="1700" dirty="0"/>
              <a:t>	             4. add (</a:t>
            </a:r>
            <a:r>
              <a:rPr lang="en-US" altLang="en-US" sz="1700" i="1" dirty="0" err="1"/>
              <a:t>e</a:t>
            </a:r>
            <a:r>
              <a:rPr lang="en-US" altLang="en-US" sz="1700" i="1" baseline="-25000" dirty="0" err="1"/>
              <a:t>i</a:t>
            </a:r>
            <a:r>
              <a:rPr lang="en-US" altLang="en-US" sz="1700" i="1" dirty="0"/>
              <a:t> , c</a:t>
            </a:r>
            <a:r>
              <a:rPr lang="en-US" altLang="en-US" sz="1700" i="1" baseline="-25000" dirty="0"/>
              <a:t>i </a:t>
            </a:r>
            <a:r>
              <a:rPr lang="en-US" altLang="en-US" sz="1700" dirty="0"/>
              <a:t>) to </a:t>
            </a:r>
            <a:r>
              <a:rPr lang="en-US" altLang="en-US" sz="1700" i="1" dirty="0"/>
              <a:t>R</a:t>
            </a:r>
            <a:r>
              <a:rPr lang="en-US" altLang="en-US" sz="1700" i="1" baseline="-25000" dirty="0"/>
              <a:t>C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61798D97-0C41-4127-8946-9AD5E15344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993" y="4230624"/>
            <a:ext cx="6516802" cy="2211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29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="" xmlns:a16="http://schemas.microsoft.com/office/drawing/2014/main" id="{7775FB3B-D5B1-47CA-AF72-600243D3EE2E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5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81050" y="-15875"/>
            <a:ext cx="8096250" cy="696913"/>
          </a:xfrm>
        </p:spPr>
        <p:txBody>
          <a:bodyPr/>
          <a:lstStyle/>
          <a:p>
            <a:pPr>
              <a:defRPr/>
            </a:pPr>
            <a:r>
              <a:rPr lang="en-US" alt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Converting Non-Binary Relationships (Cont.)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3294" y="1160463"/>
            <a:ext cx="7594854" cy="3387153"/>
          </a:xfrm>
        </p:spPr>
        <p:txBody>
          <a:bodyPr/>
          <a:lstStyle/>
          <a:p>
            <a:r>
              <a:rPr lang="en-US" altLang="en-US" sz="1700" dirty="0"/>
              <a:t>Also need to translate constraints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Translating all constraints may not be possible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There may be instances in the translated schema that</a:t>
            </a:r>
            <a:br>
              <a:rPr lang="en-US" altLang="en-US" sz="1700" dirty="0">
                <a:ea typeface="ＭＳ Ｐゴシック" panose="020B0600070205080204" pitchFamily="34" charset="-128"/>
              </a:rPr>
            </a:br>
            <a:r>
              <a:rPr lang="en-US" altLang="en-US" sz="1700" dirty="0">
                <a:ea typeface="ＭＳ Ｐゴシック" panose="020B0600070205080204" pitchFamily="34" charset="-128"/>
              </a:rPr>
              <a:t>cannot correspond to any instance of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R</a:t>
            </a:r>
          </a:p>
          <a:p>
            <a:pPr lvl="2"/>
            <a:r>
              <a:rPr lang="en-US" altLang="en-US" sz="1700" dirty="0">
                <a:ea typeface="ＭＳ Ｐゴシック" panose="020B0600070205080204" pitchFamily="34" charset="-128"/>
              </a:rPr>
              <a:t>Exercise: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  add constraints to the relationships R</a:t>
            </a:r>
            <a:r>
              <a:rPr lang="en-US" altLang="en-US" sz="1700" i="1" baseline="-25000" dirty="0">
                <a:ea typeface="ＭＳ Ｐゴシック" panose="020B0600070205080204" pitchFamily="34" charset="-128"/>
              </a:rPr>
              <a:t>A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, R</a:t>
            </a:r>
            <a:r>
              <a:rPr lang="en-US" altLang="en-US" sz="1700" i="1" baseline="-25000" dirty="0">
                <a:ea typeface="ＭＳ Ｐゴシック" panose="020B0600070205080204" pitchFamily="34" charset="-128"/>
              </a:rPr>
              <a:t>B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 and R</a:t>
            </a:r>
            <a:r>
              <a:rPr lang="en-US" altLang="en-US" sz="1700" i="1" baseline="-25000" dirty="0">
                <a:ea typeface="ＭＳ Ｐゴシック" panose="020B0600070205080204" pitchFamily="34" charset="-128"/>
              </a:rPr>
              <a:t>C </a:t>
            </a:r>
            <a:r>
              <a:rPr lang="en-US" altLang="en-US" sz="1700" dirty="0">
                <a:ea typeface="ＭＳ Ｐゴシック" panose="020B0600070205080204" pitchFamily="34" charset="-128"/>
              </a:rPr>
              <a:t>to ensure that a newly created entity corresponds to exactly one entity in each of entity sets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A, B</a:t>
            </a:r>
            <a:r>
              <a:rPr lang="en-US" altLang="en-US" sz="1700" dirty="0">
                <a:ea typeface="ＭＳ Ｐゴシック" panose="020B0600070205080204" pitchFamily="34" charset="-128"/>
              </a:rPr>
              <a:t> and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C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We can avoid creating an identifying attribute by making E a weak entity set (described shortly) identified by the three relationship sets </a:t>
            </a:r>
          </a:p>
          <a:p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31946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="" xmlns:a16="http://schemas.microsoft.com/office/drawing/2014/main" id="{C6C2CC3E-3224-40AD-B723-310FED80F625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51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E-R Design Decisions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66941"/>
            <a:ext cx="7523394" cy="4136580"/>
          </a:xfrm>
        </p:spPr>
        <p:txBody>
          <a:bodyPr/>
          <a:lstStyle/>
          <a:p>
            <a:r>
              <a:rPr lang="en-US" altLang="en-US" sz="1700" dirty="0"/>
              <a:t>The use of an attribute or entity set to represent an object.</a:t>
            </a:r>
          </a:p>
          <a:p>
            <a:r>
              <a:rPr lang="en-US" altLang="en-US" sz="1700" dirty="0"/>
              <a:t>Whether a real-world concept is best expressed by an entity set or a relationship set.</a:t>
            </a:r>
          </a:p>
          <a:p>
            <a:r>
              <a:rPr lang="en-US" altLang="en-US" sz="1700" dirty="0"/>
              <a:t>The use of a ternary relationship versus a pair of binary relationships.</a:t>
            </a:r>
          </a:p>
          <a:p>
            <a:r>
              <a:rPr lang="en-US" altLang="en-US" sz="1700" dirty="0"/>
              <a:t>The use of a strong or weak entity set.</a:t>
            </a:r>
          </a:p>
          <a:p>
            <a:r>
              <a:rPr lang="en-US" altLang="en-US" sz="1700" dirty="0"/>
              <a:t>The use of specialization/generalization – contributes to modularity in the design.</a:t>
            </a:r>
          </a:p>
          <a:p>
            <a:r>
              <a:rPr lang="en-US" altLang="en-US" sz="1700" dirty="0"/>
              <a:t>The use of aggregation – can treat the aggregate entity set as a single unit without concern for the details of its internal structure.</a:t>
            </a:r>
          </a:p>
        </p:txBody>
      </p:sp>
    </p:spTree>
    <p:extLst>
      <p:ext uri="{BB962C8B-B14F-4D97-AF65-F5344CB8AC3E}">
        <p14:creationId xmlns:p14="http://schemas.microsoft.com/office/powerpoint/2010/main" val="2473063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="" xmlns:a16="http://schemas.microsoft.com/office/drawing/2014/main" id="{32E487B1-7683-4B92-9A2E-C2E588216CFE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8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834501" y="155575"/>
            <a:ext cx="7874494" cy="616782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Summary of Symbols Used in E-R Notation</a:t>
            </a:r>
          </a:p>
        </p:txBody>
      </p:sp>
      <p:pic>
        <p:nvPicPr>
          <p:cNvPr id="7987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856"/>
          <a:stretch>
            <a:fillRect/>
          </a:stretch>
        </p:blipFill>
        <p:spPr bwMode="auto">
          <a:xfrm>
            <a:off x="1078261" y="1344062"/>
            <a:ext cx="6987477" cy="4008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2683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="" xmlns:a16="http://schemas.microsoft.com/office/drawing/2014/main" id="{1F001CFF-1B65-48E2-A103-E7276A4941A2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75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Symbols Used in E-R Notation (Cont.)</a:t>
            </a:r>
          </a:p>
        </p:txBody>
      </p:sp>
      <p:pic>
        <p:nvPicPr>
          <p:cNvPr id="8089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372"/>
          <a:stretch>
            <a:fillRect/>
          </a:stretch>
        </p:blipFill>
        <p:spPr bwMode="auto">
          <a:xfrm>
            <a:off x="1719072" y="1265716"/>
            <a:ext cx="6511416" cy="4420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1790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="" xmlns:a16="http://schemas.microsoft.com/office/drawing/2014/main" id="{FA55FA5D-7C94-4D12-B2C8-85BDB30F4204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8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Alternative ER Notations</a:t>
            </a:r>
          </a:p>
        </p:txBody>
      </p:sp>
      <p:sp>
        <p:nvSpPr>
          <p:cNvPr id="81923" name="Rectangle 116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9"/>
            <a:ext cx="7853617" cy="466788"/>
          </a:xfrm>
        </p:spPr>
        <p:txBody>
          <a:bodyPr/>
          <a:lstStyle/>
          <a:p>
            <a:r>
              <a:rPr kumimoji="0" lang="en-US" altLang="en-US" sz="1700" dirty="0"/>
              <a:t> Chen, IDE1FX, …</a:t>
            </a:r>
          </a:p>
        </p:txBody>
      </p:sp>
      <p:pic>
        <p:nvPicPr>
          <p:cNvPr id="8192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594" b="76595"/>
          <a:stretch>
            <a:fillRect/>
          </a:stretch>
        </p:blipFill>
        <p:spPr bwMode="auto">
          <a:xfrm>
            <a:off x="1205469" y="1927291"/>
            <a:ext cx="6335649" cy="1644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552"/>
          <a:stretch>
            <a:fillRect/>
          </a:stretch>
        </p:blipFill>
        <p:spPr bwMode="auto">
          <a:xfrm>
            <a:off x="856932" y="3938653"/>
            <a:ext cx="7676452" cy="893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573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="" xmlns:a16="http://schemas.microsoft.com/office/drawing/2014/main" id="{A9E8D138-CC8C-4690-AA50-FDD14C11BC21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75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Alternative ER Notations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8496" y="1266824"/>
            <a:ext cx="8159882" cy="622935"/>
          </a:xfrm>
        </p:spPr>
        <p:txBody>
          <a:bodyPr/>
          <a:lstStyle/>
          <a:p>
            <a:pPr>
              <a:buFont typeface="Monotype Sorts" charset="2"/>
              <a:buNone/>
            </a:pPr>
            <a:r>
              <a:rPr lang="en-US" altLang="en-US" sz="2000" b="1" dirty="0"/>
              <a:t>                                     </a:t>
            </a:r>
            <a:r>
              <a:rPr lang="en-US" altLang="en-US" b="1" dirty="0"/>
              <a:t>Chen                        IDE1FX (Crows feet notation)</a:t>
            </a:r>
          </a:p>
        </p:txBody>
      </p:sp>
      <p:pic>
        <p:nvPicPr>
          <p:cNvPr id="8294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16" b="11975"/>
          <a:stretch>
            <a:fillRect/>
          </a:stretch>
        </p:blipFill>
        <p:spPr bwMode="auto">
          <a:xfrm>
            <a:off x="1734788" y="1889760"/>
            <a:ext cx="6166262" cy="3770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89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="" xmlns:a16="http://schemas.microsoft.com/office/drawing/2014/main" id="{CFBBC8C7-FE94-41E3-9B6E-04E57B64D6AB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8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UML	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222375"/>
            <a:ext cx="7558903" cy="2508377"/>
          </a:xfrm>
        </p:spPr>
        <p:txBody>
          <a:bodyPr/>
          <a:lstStyle/>
          <a:p>
            <a:r>
              <a:rPr lang="en-US" altLang="en-US" sz="1700" b="1" dirty="0">
                <a:solidFill>
                  <a:srgbClr val="002060"/>
                </a:solidFill>
              </a:rPr>
              <a:t>UML</a:t>
            </a:r>
            <a:r>
              <a:rPr lang="en-US" altLang="en-US" sz="1700" dirty="0"/>
              <a:t>: Unified Modeling Language</a:t>
            </a:r>
          </a:p>
          <a:p>
            <a:r>
              <a:rPr lang="en-US" altLang="en-US" sz="1700" dirty="0"/>
              <a:t>UML has many components to graphically model different aspects of an entire software system</a:t>
            </a:r>
          </a:p>
          <a:p>
            <a:r>
              <a:rPr lang="en-US" altLang="en-US" sz="1700" dirty="0"/>
              <a:t>UML Class Diagrams correspond to E-R Diagram, but several differences.</a:t>
            </a:r>
          </a:p>
        </p:txBody>
      </p:sp>
    </p:spTree>
    <p:extLst>
      <p:ext uri="{BB962C8B-B14F-4D97-AF65-F5344CB8AC3E}">
        <p14:creationId xmlns:p14="http://schemas.microsoft.com/office/powerpoint/2010/main" val="95836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="" xmlns:a16="http://schemas.microsoft.com/office/drawing/2014/main" id="{7BFF8D73-D938-4F02-B927-D1CF54E17D9D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75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858838" y="1047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ER vs. UML Class Diagrams</a:t>
            </a:r>
          </a:p>
        </p:txBody>
      </p:sp>
      <p:sp>
        <p:nvSpPr>
          <p:cNvPr id="84995" name="Text Box 163"/>
          <p:cNvSpPr txBox="1">
            <a:spLocks noChangeArrowheads="1"/>
          </p:cNvSpPr>
          <p:nvPr/>
        </p:nvSpPr>
        <p:spPr bwMode="auto">
          <a:xfrm>
            <a:off x="1376041" y="5493249"/>
            <a:ext cx="62395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b="1" dirty="0">
                <a:solidFill>
                  <a:srgbClr val="002060"/>
                </a:solidFill>
              </a:rPr>
              <a:t>* </a:t>
            </a:r>
            <a:r>
              <a:rPr lang="en-US" altLang="en-US" sz="1800" dirty="0">
                <a:solidFill>
                  <a:schemeClr val="tx2"/>
                </a:solidFill>
              </a:rPr>
              <a:t> </a:t>
            </a:r>
            <a:r>
              <a:rPr lang="en-US" altLang="en-US" sz="1700" dirty="0"/>
              <a:t>Note reversal of position in cardinality constraint depiction</a:t>
            </a:r>
          </a:p>
        </p:txBody>
      </p:sp>
      <p:pic>
        <p:nvPicPr>
          <p:cNvPr id="8499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093"/>
          <a:stretch>
            <a:fillRect/>
          </a:stretch>
        </p:blipFill>
        <p:spPr bwMode="auto">
          <a:xfrm>
            <a:off x="1029791" y="1187354"/>
            <a:ext cx="7084418" cy="4017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745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="" xmlns:a16="http://schemas.microsoft.com/office/drawing/2014/main" id="{492F3774-7C2E-486C-9767-52DB16934122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75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ER vs. UML Class Diagrams</a:t>
            </a:r>
          </a:p>
        </p:txBody>
      </p:sp>
      <p:sp>
        <p:nvSpPr>
          <p:cNvPr id="86019" name="Text Box 82"/>
          <p:cNvSpPr txBox="1">
            <a:spLocks noChangeArrowheads="1"/>
          </p:cNvSpPr>
          <p:nvPr/>
        </p:nvSpPr>
        <p:spPr bwMode="auto">
          <a:xfrm>
            <a:off x="1402715" y="1058863"/>
            <a:ext cx="2562860" cy="37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>
              <a:lnSpc>
                <a:spcPct val="104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US" altLang="en-US" sz="1700" b="1" dirty="0">
                <a:solidFill>
                  <a:srgbClr val="000000"/>
                </a:solidFill>
                <a:latin typeface="Arial" panose="020B0604020202020204" pitchFamily="34" charset="0"/>
              </a:rPr>
              <a:t>ER Diagram Notation</a:t>
            </a:r>
          </a:p>
        </p:txBody>
      </p:sp>
      <p:sp>
        <p:nvSpPr>
          <p:cNvPr id="86020" name="Text Box 83"/>
          <p:cNvSpPr txBox="1">
            <a:spLocks noChangeArrowheads="1"/>
          </p:cNvSpPr>
          <p:nvPr/>
        </p:nvSpPr>
        <p:spPr bwMode="auto">
          <a:xfrm>
            <a:off x="5178428" y="1087438"/>
            <a:ext cx="2230436" cy="37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>
              <a:lnSpc>
                <a:spcPct val="104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US" altLang="en-US" sz="1700" b="1" dirty="0">
                <a:solidFill>
                  <a:srgbClr val="000000"/>
                </a:solidFill>
                <a:latin typeface="Arial" panose="020B0604020202020204" pitchFamily="34" charset="0"/>
              </a:rPr>
              <a:t>Equivalent in UML</a:t>
            </a:r>
          </a:p>
        </p:txBody>
      </p:sp>
      <p:sp>
        <p:nvSpPr>
          <p:cNvPr id="86021" name="Text Box 84"/>
          <p:cNvSpPr txBox="1">
            <a:spLocks noChangeArrowheads="1"/>
          </p:cNvSpPr>
          <p:nvPr/>
        </p:nvSpPr>
        <p:spPr bwMode="auto">
          <a:xfrm>
            <a:off x="1402715" y="5500116"/>
            <a:ext cx="6524543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b="1" dirty="0">
                <a:solidFill>
                  <a:srgbClr val="002060"/>
                </a:solidFill>
              </a:rPr>
              <a:t>*</a:t>
            </a:r>
            <a:r>
              <a:rPr lang="en-US" altLang="en-US" sz="1800" dirty="0">
                <a:solidFill>
                  <a:schemeClr val="tx2"/>
                </a:solidFill>
              </a:rPr>
              <a:t> </a:t>
            </a:r>
            <a:r>
              <a:rPr lang="en-US" altLang="en-US" sz="1700" dirty="0"/>
              <a:t>Generalization can use merged or separate arrows independent</a:t>
            </a:r>
          </a:p>
          <a:p>
            <a:r>
              <a:rPr lang="en-US" altLang="en-US" sz="1700" dirty="0"/>
              <a:t>   of disjoint/overlapping</a:t>
            </a:r>
            <a:endParaRPr lang="en-US" altLang="en-US" sz="1700" dirty="0">
              <a:solidFill>
                <a:schemeClr val="tx2"/>
              </a:solidFill>
            </a:endParaRPr>
          </a:p>
        </p:txBody>
      </p:sp>
      <p:pic>
        <p:nvPicPr>
          <p:cNvPr id="8602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212" r="11429"/>
          <a:stretch>
            <a:fillRect/>
          </a:stretch>
        </p:blipFill>
        <p:spPr bwMode="auto">
          <a:xfrm>
            <a:off x="1051287" y="1561683"/>
            <a:ext cx="6875971" cy="3449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785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="" xmlns:a16="http://schemas.microsoft.com/office/drawing/2014/main" id="{BE62F591-5EAB-44B3-8668-C4274CA39F6F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59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ER model -- Database Modeling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222375"/>
            <a:ext cx="7619746" cy="3678809"/>
          </a:xfrm>
        </p:spPr>
        <p:txBody>
          <a:bodyPr/>
          <a:lstStyle/>
          <a:p>
            <a:r>
              <a:rPr lang="en-US" altLang="en-US" sz="1700" dirty="0"/>
              <a:t>The ER data mode was developed to facilitate database design by allowing specification of an </a:t>
            </a:r>
            <a:r>
              <a:rPr lang="en-US" altLang="en-US" sz="1700" b="1" dirty="0">
                <a:solidFill>
                  <a:srgbClr val="002060"/>
                </a:solidFill>
              </a:rPr>
              <a:t>enterprise schema </a:t>
            </a:r>
            <a:r>
              <a:rPr lang="en-US" altLang="en-US" sz="1700" dirty="0"/>
              <a:t>that represents the overall logical structure of a database.</a:t>
            </a:r>
          </a:p>
          <a:p>
            <a:r>
              <a:rPr lang="en-US" altLang="en-US" sz="1700" dirty="0"/>
              <a:t>The ER data model employs three basic concepts: 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entity sets,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relationship sets, 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attributes.</a:t>
            </a:r>
          </a:p>
          <a:p>
            <a:r>
              <a:rPr lang="en-US" altLang="en-US" sz="1700" dirty="0"/>
              <a:t>The ER model also has an associated diagrammatic representation, the </a:t>
            </a:r>
            <a:r>
              <a:rPr lang="en-US" altLang="en-US" sz="1700" b="1" dirty="0">
                <a:solidFill>
                  <a:srgbClr val="002060"/>
                </a:solidFill>
              </a:rPr>
              <a:t>ER diagram</a:t>
            </a:r>
            <a:r>
              <a:rPr lang="en-US" altLang="en-US" sz="1700" dirty="0"/>
              <a:t>, which can express the overall logical structure of a database graphically</a:t>
            </a:r>
            <a:r>
              <a:rPr lang="en-US" altLang="en-US" sz="2000" dirty="0"/>
              <a:t>.</a:t>
            </a:r>
          </a:p>
          <a:p>
            <a:pPr>
              <a:buFont typeface="Monotype Sorts" charset="2"/>
              <a:buNone/>
            </a:pPr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="" xmlns:a16="http://schemas.microsoft.com/office/drawing/2014/main" id="{22068415-F0CF-42DA-A518-81E10F803A85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9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UML Class Diagrams (Cont.)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222375"/>
            <a:ext cx="7550026" cy="3508121"/>
          </a:xfrm>
        </p:spPr>
        <p:txBody>
          <a:bodyPr/>
          <a:lstStyle/>
          <a:p>
            <a:r>
              <a:rPr lang="en-US" altLang="en-US" sz="1700" dirty="0"/>
              <a:t>Binary relationship sets are represented in UML by just drawing a line connecting the entity sets. The relationship set name is written adjacent to the line.  </a:t>
            </a:r>
          </a:p>
          <a:p>
            <a:r>
              <a:rPr lang="en-US" altLang="en-US" sz="1700" dirty="0"/>
              <a:t>The role played by an entity set in a relationship set may also be specified by writing the role name on the line, adjacent to the entity set. </a:t>
            </a:r>
          </a:p>
          <a:p>
            <a:r>
              <a:rPr lang="en-US" altLang="en-US" sz="1700" dirty="0"/>
              <a:t>The relationship set name may alternatively be written in a box, along with attributes of the relationship set, and the box is connected, using a dotted line, to the line depicting the  relationship set.</a:t>
            </a:r>
          </a:p>
        </p:txBody>
      </p:sp>
    </p:spTree>
    <p:extLst>
      <p:ext uri="{BB962C8B-B14F-4D97-AF65-F5344CB8AC3E}">
        <p14:creationId xmlns:p14="http://schemas.microsoft.com/office/powerpoint/2010/main" val="49858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="" xmlns:a16="http://schemas.microsoft.com/office/drawing/2014/main" id="{44CB005E-8803-4B5E-8921-117E2FAF2418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9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ER vs. UML Class Diagrams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E6FD8724-B97C-4DE0-8186-9B362C8C0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1219" y="844549"/>
            <a:ext cx="4612823" cy="5488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467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="" xmlns:a16="http://schemas.microsoft.com/office/drawing/2014/main" id="{7F6441C8-E573-4A5B-8258-A6E51AFBCB12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9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Other Aspects of Database Design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222375"/>
            <a:ext cx="7449058" cy="1533017"/>
          </a:xfrm>
        </p:spPr>
        <p:txBody>
          <a:bodyPr/>
          <a:lstStyle/>
          <a:p>
            <a:r>
              <a:rPr lang="en-US" altLang="en-US" sz="1700" dirty="0"/>
              <a:t>Functional Requirements</a:t>
            </a:r>
          </a:p>
          <a:p>
            <a:r>
              <a:rPr lang="en-US" altLang="en-US" sz="1700" dirty="0"/>
              <a:t>Data Flow, Workflow</a:t>
            </a:r>
          </a:p>
          <a:p>
            <a:r>
              <a:rPr lang="en-US" altLang="en-US" sz="1700" dirty="0"/>
              <a:t>Schema Evolution</a:t>
            </a:r>
          </a:p>
        </p:txBody>
      </p:sp>
    </p:spTree>
    <p:extLst>
      <p:ext uri="{BB962C8B-B14F-4D97-AF65-F5344CB8AC3E}">
        <p14:creationId xmlns:p14="http://schemas.microsoft.com/office/powerpoint/2010/main" val="2004499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="" xmlns:a16="http://schemas.microsoft.com/office/drawing/2014/main" id="{1544F2F2-5A6B-4799-91D5-5773E98E905B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9837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End of  Chapter  6</a:t>
            </a:r>
            <a:b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="" xmlns:a16="http://schemas.microsoft.com/office/drawing/2014/main" id="{A90696CC-41D0-4058-A673-1DB6F539427B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59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Entity Sets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77394"/>
            <a:ext cx="7514515" cy="4998159"/>
          </a:xfrm>
        </p:spPr>
        <p:txBody>
          <a:bodyPr/>
          <a:lstStyle/>
          <a:p>
            <a:r>
              <a:rPr lang="en-US" altLang="en-US" sz="1700" dirty="0"/>
              <a:t>An </a:t>
            </a:r>
            <a:r>
              <a:rPr lang="en-US" altLang="en-US" sz="1700" b="1" dirty="0">
                <a:solidFill>
                  <a:srgbClr val="002060"/>
                </a:solidFill>
              </a:rPr>
              <a:t>entity</a:t>
            </a:r>
            <a:r>
              <a:rPr lang="en-US" altLang="en-US" sz="1700" b="1" dirty="0"/>
              <a:t> </a:t>
            </a:r>
            <a:r>
              <a:rPr lang="en-US" altLang="en-US" sz="1700" dirty="0"/>
              <a:t>is an object that exists and is distinguishable from other objects.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Example:  specific person, company, event, plant</a:t>
            </a:r>
          </a:p>
          <a:p>
            <a:r>
              <a:rPr lang="en-US" altLang="en-US" sz="1700" dirty="0"/>
              <a:t>An </a:t>
            </a:r>
            <a:r>
              <a:rPr lang="en-US" altLang="en-US" sz="1700" b="1" dirty="0">
                <a:solidFill>
                  <a:srgbClr val="002060"/>
                </a:solidFill>
              </a:rPr>
              <a:t>entity set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is a set of entities of the same type that share the same properties.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Example: set of all persons, companies, trees, holidays</a:t>
            </a:r>
          </a:p>
          <a:p>
            <a:r>
              <a:rPr lang="en-US" altLang="en-US" sz="1700" dirty="0"/>
              <a:t>An entity is represented by a set of attributes; i.e., descriptive properties possessed by all members of an entity set.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Example: </a:t>
            </a:r>
          </a:p>
          <a:p>
            <a:pPr lvl="1">
              <a:buFont typeface="Monotype Sorts" charset="2"/>
              <a:buNone/>
            </a:pPr>
            <a:r>
              <a:rPr lang="en-US" altLang="en-US" sz="1700" dirty="0">
                <a:ea typeface="ＭＳ Ｐゴシック" panose="020B0600070205080204" pitchFamily="34" charset="-128"/>
              </a:rPr>
              <a:t>     	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instructor = </a:t>
            </a:r>
            <a:r>
              <a:rPr lang="en-US" altLang="en-US" sz="1700" dirty="0">
                <a:ea typeface="ＭＳ Ｐゴシック" panose="020B0600070205080204" pitchFamily="34" charset="-128"/>
              </a:rPr>
              <a:t>(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ID, name, salary </a:t>
            </a:r>
            <a:r>
              <a:rPr lang="en-US" altLang="en-US" sz="1700" dirty="0">
                <a:ea typeface="ＭＳ Ｐゴシック" panose="020B0600070205080204" pitchFamily="34" charset="-128"/>
              </a:rPr>
              <a:t>)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/>
            </a:r>
            <a:br>
              <a:rPr lang="en-US" altLang="en-US" sz="1700" i="1" dirty="0">
                <a:ea typeface="ＭＳ Ｐゴシック" panose="020B0600070205080204" pitchFamily="34" charset="-128"/>
              </a:rPr>
            </a:br>
            <a:r>
              <a:rPr lang="en-US" altLang="en-US" sz="1700" i="1" dirty="0">
                <a:ea typeface="ＭＳ Ｐゴシック" panose="020B0600070205080204" pitchFamily="34" charset="-128"/>
              </a:rPr>
              <a:t>	course= </a:t>
            </a:r>
            <a:r>
              <a:rPr lang="en-US" altLang="en-US" sz="1700" dirty="0">
                <a:ea typeface="ＭＳ Ｐゴシック" panose="020B0600070205080204" pitchFamily="34" charset="-128"/>
              </a:rPr>
              <a:t>(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course_id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, title, credits</a:t>
            </a:r>
            <a:r>
              <a:rPr lang="en-US" altLang="en-US" sz="1700" dirty="0">
                <a:ea typeface="ＭＳ Ｐゴシック" panose="020B0600070205080204" pitchFamily="34" charset="-128"/>
              </a:rPr>
              <a:t>)</a:t>
            </a:r>
            <a:endParaRPr lang="en-US" altLang="en-US" sz="1700" i="1" dirty="0">
              <a:solidFill>
                <a:schemeClr val="tx2"/>
              </a:solidFill>
              <a:ea typeface="ＭＳ Ｐゴシック" panose="020B0600070205080204" pitchFamily="34" charset="-128"/>
            </a:endParaRPr>
          </a:p>
          <a:p>
            <a:r>
              <a:rPr lang="en-US" altLang="en-US" sz="1700" dirty="0"/>
              <a:t>A subset of the attributes form a  </a:t>
            </a:r>
            <a:r>
              <a:rPr lang="en-US" altLang="en-US" sz="1700" b="1" dirty="0">
                <a:solidFill>
                  <a:srgbClr val="002060"/>
                </a:solidFill>
              </a:rPr>
              <a:t>primary key </a:t>
            </a:r>
            <a:r>
              <a:rPr lang="en-US" altLang="en-US" sz="1700" dirty="0"/>
              <a:t>of the entity set; i.e., uniquely identifying each member of the set.</a:t>
            </a:r>
          </a:p>
          <a:p>
            <a:pPr>
              <a:buFont typeface="Monotype Sorts" charset="2"/>
              <a:buNone/>
            </a:pP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119932</TotalTime>
  <Words>3992</Words>
  <Application>Microsoft Office PowerPoint</Application>
  <PresentationFormat>全屏显示(4:3)</PresentationFormat>
  <Paragraphs>503</Paragraphs>
  <Slides>83</Slides>
  <Notes>83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83</vt:i4>
      </vt:variant>
      <vt:variant>
        <vt:lpstr>自定义放映</vt:lpstr>
      </vt:variant>
      <vt:variant>
        <vt:i4>1</vt:i4>
      </vt:variant>
    </vt:vector>
  </HeadingPairs>
  <TitlesOfParts>
    <vt:vector size="85" baseType="lpstr">
      <vt:lpstr>2_db-5-grey</vt:lpstr>
      <vt:lpstr>Chapter 6: Database Design Using the E-R Model</vt:lpstr>
      <vt:lpstr>Outline</vt:lpstr>
      <vt:lpstr>Design Phases</vt:lpstr>
      <vt:lpstr>Design Phases (Cont.)</vt:lpstr>
      <vt:lpstr>Design Alternatives</vt:lpstr>
      <vt:lpstr>Design Approaches</vt:lpstr>
      <vt:lpstr>Outline of the ER Model</vt:lpstr>
      <vt:lpstr>ER model -- Database Modeling</vt:lpstr>
      <vt:lpstr>Entity Sets</vt:lpstr>
      <vt:lpstr>Entity Sets -- instructor and student</vt:lpstr>
      <vt:lpstr>Representing Entity sets in ER Diagram</vt:lpstr>
      <vt:lpstr>Relationship Sets</vt:lpstr>
      <vt:lpstr>Relationship Sets (Cont.)</vt:lpstr>
      <vt:lpstr>Representing Relationship  Sets via ER Diagrams </vt:lpstr>
      <vt:lpstr>Relationship Sets (Cont.)</vt:lpstr>
      <vt:lpstr>Relationship Sets with Attributes</vt:lpstr>
      <vt:lpstr>Roles</vt:lpstr>
      <vt:lpstr>Degree of a Relationship Set</vt:lpstr>
      <vt:lpstr>Non-binary Relationship Sets</vt:lpstr>
      <vt:lpstr>Complex Attributes</vt:lpstr>
      <vt:lpstr>Composite Attributes</vt:lpstr>
      <vt:lpstr>Representing Complex Attributes  in ER Diagram</vt:lpstr>
      <vt:lpstr>Mapping Cardinality Constraints</vt:lpstr>
      <vt:lpstr>Mapping Cardinalities</vt:lpstr>
      <vt:lpstr>Mapping Cardinalities </vt:lpstr>
      <vt:lpstr>Representing Cardinality Constraints in ER Diagram</vt:lpstr>
      <vt:lpstr>One-to-Many Relationship</vt:lpstr>
      <vt:lpstr>Many-to-One Relationships</vt:lpstr>
      <vt:lpstr>Many-to-Many Relationship</vt:lpstr>
      <vt:lpstr>Total and Partial Participation</vt:lpstr>
      <vt:lpstr>Notation for Expressing More Complex Constraints</vt:lpstr>
      <vt:lpstr>Cardinality Constraints on Ternary Relationship</vt:lpstr>
      <vt:lpstr>Primary Key</vt:lpstr>
      <vt:lpstr>Primary key for Entity Sets</vt:lpstr>
      <vt:lpstr>Primary Key for Relationship Sets</vt:lpstr>
      <vt:lpstr>Choice of Primary key for Binary Relationship</vt:lpstr>
      <vt:lpstr>Weak Entity Sets</vt:lpstr>
      <vt:lpstr>Weak Entity Sets (Cont.)</vt:lpstr>
      <vt:lpstr>Weak Entity Sets (Cont.)</vt:lpstr>
      <vt:lpstr>Expressing Weak Entity Sets</vt:lpstr>
      <vt:lpstr>Redundant Attributes</vt:lpstr>
      <vt:lpstr>E-R Diagram for a University Enterprise</vt:lpstr>
      <vt:lpstr>Reduction to Relation Schemas</vt:lpstr>
      <vt:lpstr>Reduction to Relation Schemas</vt:lpstr>
      <vt:lpstr>Representing Entity Sets</vt:lpstr>
      <vt:lpstr>Representation of Entity Sets with Composite Attributes</vt:lpstr>
      <vt:lpstr>Representation of Entity Sets with Multivalued Attributes</vt:lpstr>
      <vt:lpstr>Representing Relationship Sets</vt:lpstr>
      <vt:lpstr>Redundancy of Schemas</vt:lpstr>
      <vt:lpstr>Redundancy of Schemas (Cont.)</vt:lpstr>
      <vt:lpstr>Redundancy of Schemas (Cont.)</vt:lpstr>
      <vt:lpstr>Extended E-R Features</vt:lpstr>
      <vt:lpstr>Specialization</vt:lpstr>
      <vt:lpstr>Specialization Example</vt:lpstr>
      <vt:lpstr>Representing Specialization via Schemas</vt:lpstr>
      <vt:lpstr>Representing Specialization as Schemas (Cont.)</vt:lpstr>
      <vt:lpstr>Generalization</vt:lpstr>
      <vt:lpstr>Completeness constraint</vt:lpstr>
      <vt:lpstr>Completeness constraint (Cont.)</vt:lpstr>
      <vt:lpstr>Aggregation</vt:lpstr>
      <vt:lpstr>Aggregation (Cont.)</vt:lpstr>
      <vt:lpstr>Aggregation (Cont.)</vt:lpstr>
      <vt:lpstr>Reduction to Relational Schemas</vt:lpstr>
      <vt:lpstr>Design Issues</vt:lpstr>
      <vt:lpstr>Common Mistakes in E-R Diagrams</vt:lpstr>
      <vt:lpstr>Common Mistakes in E-R Diagrams (Cont.)</vt:lpstr>
      <vt:lpstr>Entities vs. Attributes</vt:lpstr>
      <vt:lpstr>Entities vs. Relationship sets</vt:lpstr>
      <vt:lpstr>Binary Vs. Non-Binary Relationships</vt:lpstr>
      <vt:lpstr>Converting Non-Binary Relationships to Binary Form</vt:lpstr>
      <vt:lpstr>Converting Non-Binary Relationships (Cont.)</vt:lpstr>
      <vt:lpstr>E-R Design Decisions</vt:lpstr>
      <vt:lpstr>Summary of Symbols Used in E-R Notation</vt:lpstr>
      <vt:lpstr>Symbols Used in E-R Notation (Cont.)</vt:lpstr>
      <vt:lpstr>Alternative ER Notations</vt:lpstr>
      <vt:lpstr>Alternative ER Notations</vt:lpstr>
      <vt:lpstr>UML </vt:lpstr>
      <vt:lpstr>ER vs. UML Class Diagrams</vt:lpstr>
      <vt:lpstr>ER vs. UML Class Diagrams</vt:lpstr>
      <vt:lpstr>UML Class Diagrams (Cont.)</vt:lpstr>
      <vt:lpstr>ER vs. UML Class Diagrams</vt:lpstr>
      <vt:lpstr>Other Aspects of Database Design</vt:lpstr>
      <vt:lpstr>End of  Chapter  6 </vt:lpstr>
      <vt:lpstr>Custom Show 1</vt:lpstr>
    </vt:vector>
  </TitlesOfParts>
  <Company>Lucent Technologies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 Relational Database Design</dc:title>
  <dc:creator>Marilyn Turnamian</dc:creator>
  <cp:lastModifiedBy>Mu Bin</cp:lastModifiedBy>
  <cp:revision>506</cp:revision>
  <cp:lastPrinted>1999-06-28T19:27:31Z</cp:lastPrinted>
  <dcterms:created xsi:type="dcterms:W3CDTF">2009-12-21T15:40:22Z</dcterms:created>
  <dcterms:modified xsi:type="dcterms:W3CDTF">2023-03-22T07:39:45Z</dcterms:modified>
</cp:coreProperties>
</file>