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1"/>
  </p:sldMasterIdLst>
  <p:notesMasterIdLst>
    <p:notesMasterId r:id="rId39"/>
  </p:notesMasterIdLst>
  <p:handoutMasterIdLst>
    <p:handoutMasterId r:id="rId40"/>
  </p:handoutMasterIdLst>
  <p:sldIdLst>
    <p:sldId id="323" r:id="rId2"/>
    <p:sldId id="260" r:id="rId3"/>
    <p:sldId id="262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4" r:id="rId13"/>
    <p:sldId id="310" r:id="rId14"/>
    <p:sldId id="311" r:id="rId15"/>
    <p:sldId id="309" r:id="rId16"/>
    <p:sldId id="312" r:id="rId17"/>
    <p:sldId id="263" r:id="rId18"/>
    <p:sldId id="313" r:id="rId19"/>
    <p:sldId id="314" r:id="rId20"/>
    <p:sldId id="315" r:id="rId21"/>
    <p:sldId id="316" r:id="rId22"/>
    <p:sldId id="264" r:id="rId23"/>
    <p:sldId id="317" r:id="rId24"/>
    <p:sldId id="318" r:id="rId25"/>
    <p:sldId id="319" r:id="rId26"/>
    <p:sldId id="320" r:id="rId27"/>
    <p:sldId id="321" r:id="rId28"/>
    <p:sldId id="267" r:id="rId29"/>
    <p:sldId id="299" r:id="rId30"/>
    <p:sldId id="269" r:id="rId31"/>
    <p:sldId id="270" r:id="rId32"/>
    <p:sldId id="271" r:id="rId33"/>
    <p:sldId id="272" r:id="rId34"/>
    <p:sldId id="273" r:id="rId35"/>
    <p:sldId id="274" r:id="rId36"/>
    <p:sldId id="276" r:id="rId37"/>
    <p:sldId id="322" r:id="rId38"/>
  </p:sldIdLst>
  <p:sldSz cx="9144000" cy="6858000" type="screen4x3"/>
  <p:notesSz cx="6997700" cy="9283700"/>
  <p:custShowLst>
    <p:custShow name="Custom Show 1" id="0">
      <p:sldLst>
        <p:sld r:id="rId18"/>
        <p:sld r:id="rId3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003365-D0D8-4646-9027-E5050EB2E287}">
          <p14:sldIdLst>
            <p14:sldId id="323"/>
            <p14:sldId id="260"/>
          </p14:sldIdLst>
        </p14:section>
        <p14:section name="Semi-structured Data" id="{E9E3C2ED-52BB-41DE-A5FB-5CD6258DD660}">
          <p14:sldIdLst>
            <p14:sldId id="262"/>
            <p14:sldId id="300"/>
            <p14:sldId id="301"/>
            <p14:sldId id="302"/>
            <p14:sldId id="303"/>
            <p14:sldId id="305"/>
            <p14:sldId id="306"/>
            <p14:sldId id="307"/>
            <p14:sldId id="308"/>
            <p14:sldId id="304"/>
            <p14:sldId id="310"/>
            <p14:sldId id="311"/>
            <p14:sldId id="309"/>
            <p14:sldId id="312"/>
          </p14:sldIdLst>
        </p14:section>
        <p14:section name="Object Orientation" id="{7F07051D-3682-4309-866B-D733A84BF8AA}">
          <p14:sldIdLst>
            <p14:sldId id="263"/>
            <p14:sldId id="313"/>
            <p14:sldId id="314"/>
            <p14:sldId id="315"/>
            <p14:sldId id="316"/>
          </p14:sldIdLst>
        </p14:section>
        <p14:section name="Textual Data" id="{E4DBAEFE-D2E9-460F-A19D-78E1200559D0}">
          <p14:sldIdLst>
            <p14:sldId id="264"/>
            <p14:sldId id="317"/>
            <p14:sldId id="318"/>
            <p14:sldId id="319"/>
            <p14:sldId id="320"/>
            <p14:sldId id="321"/>
          </p14:sldIdLst>
        </p14:section>
        <p14:section name="Spatial Data" id="{4EB87F01-CE99-4F5D-AF26-F4F0D5A399E0}">
          <p14:sldIdLst>
            <p14:sldId id="267"/>
            <p14:sldId id="299"/>
            <p14:sldId id="269"/>
            <p14:sldId id="270"/>
            <p14:sldId id="271"/>
            <p14:sldId id="272"/>
            <p14:sldId id="273"/>
            <p14:sldId id="274"/>
            <p14:sldId id="276"/>
            <p14:sldId id="32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4815" autoAdjust="0"/>
  </p:normalViewPr>
  <p:slideViewPr>
    <p:cSldViewPr snapToGrid="0">
      <p:cViewPr varScale="1">
        <p:scale>
          <a:sx n="89" d="100"/>
          <a:sy n="89" d="100"/>
        </p:scale>
        <p:origin x="-1434" y="-10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0A6A227-F7E7-48F5-A8F6-E6E63EA91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9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E2748BD-2460-41BE-8072-D39EF92ABE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675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5F24E86D-6723-44FE-8711-F8670374F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E9A57-6A9E-40FA-9838-E464D38B3A3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E8700275-52A8-4345-9228-079FD65CB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5152C2E6-B2E3-4412-80F6-E82683846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99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0F2A02-3DAC-4406-B339-DD2DBC33BFDE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E6508-AA88-4631-85F7-ABFF4331EA9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E64C46-6017-4AA9-A90C-61B73DAA476B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D20E19-FDDF-47EE-9132-05048A168704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59FF91-24A6-4A5F-BFF0-C700CCE9E2A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4D5400-E87F-4451-9683-2C825BC8F7F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FE1F05-5738-48AE-9B96-08E0DD82E088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E7FD40-7BD9-4B48-97EB-A2F022D7E15B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2FA79B-BCC3-48C7-8B14-5B3D81BBB13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DA3A738-B625-42E8-B45B-4F9A2CD8B33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=""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3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EE52E-6090-479A-BF14-A6E202E07B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90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AFFD8-59C2-4F5A-B8EF-A8599026AA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97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84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4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pic>
        <p:nvPicPr>
          <p:cNvPr id="5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BDA3A738-B625-42E8-B45B-4F9A2CD8B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1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0C4E5-17D1-4872-B21D-2B4A18154A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8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4DA84-7C54-4922-9BD2-218B9C934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5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C8CC1-3681-45E8-ABC1-4AED96C0A1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3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E9807-3D77-44A7-8E78-8C65AED10C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0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B68C0-5DDE-4576-AF52-92D32A1CEF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AA7C7-5475-4424-A58D-E64214097C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5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6272F-0669-4616-9815-4752130E87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37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=""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=""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=""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=""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=""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="" xmlns:a16="http://schemas.microsoft.com/office/drawing/2014/main" id="{1C8433E4-37A3-4FD9-882B-A459AB8223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4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54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8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dirty="0" smtClean="0"/>
              <a:t> </a:t>
            </a:r>
            <a:r>
              <a:rPr lang="en-US" dirty="0"/>
              <a:t>Complex Data Types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2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E10462-F0F1-44CD-AE35-4EB7D793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Data in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560AA6-794A-47EF-8B4D-2133BF18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727075"/>
            <a:ext cx="8206358" cy="5367972"/>
          </a:xfrm>
        </p:spPr>
        <p:txBody>
          <a:bodyPr/>
          <a:lstStyle/>
          <a:p>
            <a:r>
              <a:rPr lang="en-IN" sz="1600" i="1" dirty="0"/>
              <a:t>&lt;</a:t>
            </a:r>
            <a:r>
              <a:rPr lang="en-IN" sz="1600" dirty="0"/>
              <a:t>purchase order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identifier</a:t>
            </a:r>
            <a:r>
              <a:rPr lang="en-IN" sz="1600" i="1" dirty="0"/>
              <a:t>&gt; </a:t>
            </a:r>
            <a:r>
              <a:rPr lang="en-IN" sz="1600" dirty="0"/>
              <a:t>P-101 </a:t>
            </a:r>
            <a:r>
              <a:rPr lang="en-IN" sz="1600" i="1" dirty="0"/>
              <a:t>&lt;</a:t>
            </a:r>
            <a:r>
              <a:rPr lang="en-IN" sz="1600" dirty="0"/>
              <a:t>/identifier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purchaser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name</a:t>
            </a:r>
            <a:r>
              <a:rPr lang="en-IN" sz="1600" i="1" dirty="0"/>
              <a:t>&gt; </a:t>
            </a:r>
            <a:r>
              <a:rPr lang="en-IN" sz="1600" dirty="0"/>
              <a:t>Cray Z. Coyote </a:t>
            </a:r>
            <a:r>
              <a:rPr lang="en-IN" sz="1600" i="1" dirty="0"/>
              <a:t>&lt;</a:t>
            </a:r>
            <a:r>
              <a:rPr lang="en-IN" sz="1600" dirty="0"/>
              <a:t>/name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address</a:t>
            </a:r>
            <a:r>
              <a:rPr lang="en-IN" sz="1600" i="1" dirty="0"/>
              <a:t>&gt; </a:t>
            </a:r>
            <a:r>
              <a:rPr lang="en-IN" sz="1600" dirty="0"/>
              <a:t>Route 66, Mesa Flats, Arizona 86047, USA 		</a:t>
            </a:r>
            <a:r>
              <a:rPr lang="en-IN" sz="1600" i="1" dirty="0"/>
              <a:t>&lt;</a:t>
            </a:r>
            <a:r>
              <a:rPr lang="en-IN" sz="1600" dirty="0"/>
              <a:t>/address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/purchaser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supplier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name</a:t>
            </a:r>
            <a:r>
              <a:rPr lang="en-IN" sz="1600" i="1" dirty="0"/>
              <a:t>&gt; </a:t>
            </a:r>
            <a:r>
              <a:rPr lang="en-IN" sz="1600" dirty="0"/>
              <a:t>Acme Supplies </a:t>
            </a:r>
            <a:r>
              <a:rPr lang="en-IN" sz="1600" i="1" dirty="0"/>
              <a:t>&lt;</a:t>
            </a:r>
            <a:r>
              <a:rPr lang="en-IN" sz="1600" dirty="0"/>
              <a:t>/name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address</a:t>
            </a:r>
            <a:r>
              <a:rPr lang="en-IN" sz="1600" i="1" dirty="0"/>
              <a:t>&gt; </a:t>
            </a:r>
            <a:r>
              <a:rPr lang="en-IN" sz="1600" dirty="0"/>
              <a:t>1 Broadway, New York, NY, USA </a:t>
            </a:r>
            <a:r>
              <a:rPr lang="en-IN" sz="1600" i="1" dirty="0"/>
              <a:t>&lt;</a:t>
            </a:r>
            <a:r>
              <a:rPr lang="en-IN" sz="1600" dirty="0"/>
              <a:t>/address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/supplier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 err="1"/>
              <a:t>itemlist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        &lt;</a:t>
            </a:r>
            <a:r>
              <a:rPr lang="en-IN" sz="1600" dirty="0"/>
              <a:t>item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identifier</a:t>
            </a:r>
            <a:r>
              <a:rPr lang="en-IN" sz="1600" i="1" dirty="0"/>
              <a:t>&gt; </a:t>
            </a:r>
            <a:r>
              <a:rPr lang="en-IN" sz="1600" dirty="0"/>
              <a:t>RS1 </a:t>
            </a:r>
            <a:r>
              <a:rPr lang="en-IN" sz="1600" i="1" dirty="0"/>
              <a:t>&lt;</a:t>
            </a:r>
            <a:r>
              <a:rPr lang="en-IN" sz="1600" dirty="0"/>
              <a:t>/identifier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description</a:t>
            </a:r>
            <a:r>
              <a:rPr lang="en-IN" sz="1600" i="1" dirty="0"/>
              <a:t>&gt; </a:t>
            </a:r>
            <a:r>
              <a:rPr lang="en-IN" sz="1600" dirty="0"/>
              <a:t>Atom powered rocket sled </a:t>
            </a:r>
            <a:r>
              <a:rPr lang="en-IN" sz="1600" i="1" dirty="0"/>
              <a:t>&lt;</a:t>
            </a:r>
            <a:r>
              <a:rPr lang="en-IN" sz="1600" dirty="0"/>
              <a:t>/description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quantity</a:t>
            </a:r>
            <a:r>
              <a:rPr lang="en-IN" sz="1600" i="1" dirty="0"/>
              <a:t>&gt; </a:t>
            </a:r>
            <a:r>
              <a:rPr lang="en-IN" sz="1600" dirty="0"/>
              <a:t>2 </a:t>
            </a:r>
            <a:r>
              <a:rPr lang="en-IN" sz="1600" i="1" dirty="0"/>
              <a:t>&lt;</a:t>
            </a:r>
            <a:r>
              <a:rPr lang="en-IN" sz="1600" dirty="0"/>
              <a:t>/quantity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price</a:t>
            </a:r>
            <a:r>
              <a:rPr lang="en-IN" sz="1600" i="1" dirty="0"/>
              <a:t>&gt; </a:t>
            </a:r>
            <a:r>
              <a:rPr lang="en-IN" sz="1600" dirty="0"/>
              <a:t>199.95 </a:t>
            </a:r>
            <a:r>
              <a:rPr lang="en-IN" sz="1600" i="1" dirty="0"/>
              <a:t>&lt;</a:t>
            </a:r>
            <a:r>
              <a:rPr lang="en-IN" sz="1600" dirty="0"/>
              <a:t>/price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        &lt;</a:t>
            </a:r>
            <a:r>
              <a:rPr lang="en-IN" sz="1600" dirty="0"/>
              <a:t>/item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        &lt;</a:t>
            </a:r>
            <a:r>
              <a:rPr lang="en-IN" sz="1600" dirty="0"/>
              <a:t>item</a:t>
            </a:r>
            <a:r>
              <a:rPr lang="en-IN" sz="1600" i="1" dirty="0"/>
              <a:t>&gt;…</a:t>
            </a:r>
            <a:r>
              <a:rPr lang="en-IN" sz="1600" dirty="0"/>
              <a:t>&lt;/item&gt;</a:t>
            </a:r>
            <a:r>
              <a:rPr lang="en-IN" sz="1600" i="1" dirty="0"/>
              <a:t/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/</a:t>
            </a:r>
            <a:r>
              <a:rPr lang="en-IN" sz="1600" dirty="0" err="1"/>
              <a:t>itemlist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total cost</a:t>
            </a:r>
            <a:r>
              <a:rPr lang="en-IN" sz="1600" i="1" dirty="0"/>
              <a:t>&gt; </a:t>
            </a:r>
            <a:r>
              <a:rPr lang="en-IN" sz="1600" dirty="0"/>
              <a:t>429.85 </a:t>
            </a:r>
            <a:r>
              <a:rPr lang="en-IN" sz="1600" i="1" dirty="0"/>
              <a:t>&lt;</a:t>
            </a:r>
            <a:r>
              <a:rPr lang="en-IN" sz="1600" dirty="0"/>
              <a:t>/total cost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         ….</a:t>
            </a:r>
            <a:br>
              <a:rPr lang="en-IN" sz="1600" i="1" dirty="0"/>
            </a:br>
            <a:r>
              <a:rPr lang="en-IN" sz="1600" i="1" dirty="0"/>
              <a:t>&lt;</a:t>
            </a:r>
            <a:r>
              <a:rPr lang="en-IN" sz="1600" dirty="0"/>
              <a:t>/purchase order</a:t>
            </a:r>
            <a:r>
              <a:rPr lang="en-IN" sz="1600" i="1" dirty="0"/>
              <a:t>&gt;</a:t>
            </a:r>
            <a:r>
              <a:rPr lang="en-IN" sz="1600" dirty="0"/>
              <a:t> </a:t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792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E177D-D8EB-4238-B665-37F82433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7F764C-4BA4-4052-9B7C-B82CBB50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IN" dirty="0"/>
              <a:t>XQuery language developed to query nested XML structures</a:t>
            </a:r>
          </a:p>
          <a:p>
            <a:pPr lvl="1"/>
            <a:r>
              <a:rPr lang="en-IN" dirty="0"/>
              <a:t>Not widely used currently</a:t>
            </a:r>
          </a:p>
          <a:p>
            <a:r>
              <a:rPr lang="en-IN" dirty="0"/>
              <a:t>SQL extensions to support XML</a:t>
            </a:r>
          </a:p>
          <a:p>
            <a:pPr lvl="1"/>
            <a:r>
              <a:rPr lang="en-IN" dirty="0"/>
              <a:t>Store XML data</a:t>
            </a:r>
          </a:p>
          <a:p>
            <a:pPr lvl="1"/>
            <a:r>
              <a:rPr lang="en-IN" dirty="0"/>
              <a:t>Generate XML data from relational data</a:t>
            </a:r>
          </a:p>
          <a:p>
            <a:pPr lvl="1"/>
            <a:r>
              <a:rPr lang="en-IN" dirty="0"/>
              <a:t>Extract data from XML data types</a:t>
            </a:r>
          </a:p>
          <a:p>
            <a:pPr lvl="2"/>
            <a:r>
              <a:rPr lang="en-IN" dirty="0"/>
              <a:t>Path expressions </a:t>
            </a:r>
          </a:p>
          <a:p>
            <a:r>
              <a:rPr lang="en-IN" dirty="0"/>
              <a:t>See Chapter 30 (online)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20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A0512-008B-488D-844A-6BB52CDC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48EB6F-1242-4A0D-A4B1-7DFA30E7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901127" cy="5367972"/>
          </a:xfrm>
        </p:spPr>
        <p:txBody>
          <a:bodyPr/>
          <a:lstStyle/>
          <a:p>
            <a:r>
              <a:rPr lang="en-IN" dirty="0"/>
              <a:t>Representation of human knowledge is a long-standing goal of AI</a:t>
            </a:r>
          </a:p>
          <a:p>
            <a:pPr lvl="1"/>
            <a:r>
              <a:rPr lang="en-IN" dirty="0"/>
              <a:t>Various representations of facts and inference rules proposed over time</a:t>
            </a:r>
          </a:p>
          <a:p>
            <a:r>
              <a:rPr lang="en-IN" b="1" dirty="0">
                <a:solidFill>
                  <a:srgbClr val="002060"/>
                </a:solidFill>
              </a:rPr>
              <a:t>RDF: Resource Description Format</a:t>
            </a:r>
          </a:p>
          <a:p>
            <a:pPr lvl="1"/>
            <a:r>
              <a:rPr lang="en-IN" dirty="0"/>
              <a:t>Simplified representation for facts, represented as triples</a:t>
            </a:r>
            <a:br>
              <a:rPr lang="en-IN" dirty="0"/>
            </a:br>
            <a:r>
              <a:rPr lang="en-IN" dirty="0"/>
              <a:t>  (</a:t>
            </a:r>
            <a:r>
              <a:rPr lang="en-IN" i="1" dirty="0"/>
              <a:t>subject, predicate, object</a:t>
            </a:r>
            <a:r>
              <a:rPr lang="en-IN" dirty="0"/>
              <a:t>) </a:t>
            </a:r>
          </a:p>
          <a:p>
            <a:pPr lvl="2"/>
            <a:r>
              <a:rPr lang="en-IN" dirty="0"/>
              <a:t>E.g</a:t>
            </a:r>
            <a:r>
              <a:rPr lang="en-IN" dirty="0" smtClean="0"/>
              <a:t>.,  </a:t>
            </a:r>
            <a:r>
              <a:rPr lang="en-IN" dirty="0"/>
              <a:t>(NBA-2019, </a:t>
            </a:r>
            <a:r>
              <a:rPr lang="en-IN" i="1" dirty="0"/>
              <a:t>winner</a:t>
            </a:r>
            <a:r>
              <a:rPr lang="en-IN" dirty="0"/>
              <a:t>, Raptors)</a:t>
            </a:r>
            <a:br>
              <a:rPr lang="en-IN" dirty="0"/>
            </a:br>
            <a:r>
              <a:rPr lang="en-IN" dirty="0"/>
              <a:t>         (Washington-DC, </a:t>
            </a:r>
            <a:r>
              <a:rPr lang="en-IN" i="1" dirty="0"/>
              <a:t>capital-of</a:t>
            </a:r>
            <a:r>
              <a:rPr lang="en-IN" dirty="0"/>
              <a:t>, USA)</a:t>
            </a:r>
            <a:br>
              <a:rPr lang="en-IN" dirty="0"/>
            </a:br>
            <a:r>
              <a:rPr lang="en-IN" dirty="0"/>
              <a:t>         (Washington-DC, </a:t>
            </a:r>
            <a:r>
              <a:rPr lang="en-IN" i="1" dirty="0"/>
              <a:t>population</a:t>
            </a:r>
            <a:r>
              <a:rPr lang="en-IN" dirty="0"/>
              <a:t>, 6,200,000)</a:t>
            </a:r>
          </a:p>
          <a:p>
            <a:pPr lvl="1"/>
            <a:r>
              <a:rPr lang="en-IN" dirty="0"/>
              <a:t>Models objects that have attributes, and relationships with other objects</a:t>
            </a:r>
          </a:p>
          <a:p>
            <a:pPr lvl="2"/>
            <a:r>
              <a:rPr lang="en-IN" dirty="0"/>
              <a:t>Like the ER model, but with a flexible schema</a:t>
            </a:r>
          </a:p>
          <a:p>
            <a:pPr lvl="2"/>
            <a:r>
              <a:rPr lang="en-IN" dirty="0"/>
              <a:t>(</a:t>
            </a:r>
            <a:r>
              <a:rPr lang="en-IN" i="1" dirty="0"/>
              <a:t>ID, attribute-name, value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(</a:t>
            </a:r>
            <a:r>
              <a:rPr lang="en-IN" i="1" dirty="0"/>
              <a:t>ID1, relationship-name, ID2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Has a natural 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18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970F0-D6DC-4098-AF90-855696BF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View of RDF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2D0A248-AF14-448C-BCC5-2BCF0106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8188602" cy="609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Knowledge graph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38A3F5D6-12D7-4B4D-A19E-CB8B20A5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auto">
          <a:xfrm>
            <a:off x="1511037" y="1843679"/>
            <a:ext cx="6670938" cy="363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9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EF760C-BB81-4649-9463-E35B8D60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Triple View of RDF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4C89DE1-91F0-4EFC-8B5A-D0C5E868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28" y="1154528"/>
            <a:ext cx="5745878" cy="49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32D893-B652-4C06-A04B-B2DB8353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RDF: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C4B9F7-0102-4B38-8E8A-E6B99917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102497"/>
            <a:ext cx="8197480" cy="5367972"/>
          </a:xfrm>
        </p:spPr>
        <p:txBody>
          <a:bodyPr/>
          <a:lstStyle/>
          <a:p>
            <a:r>
              <a:rPr lang="en-IN" dirty="0"/>
              <a:t>Triple patterns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i="1" dirty="0"/>
              <a:t>title </a:t>
            </a:r>
            <a:r>
              <a:rPr lang="en-US" dirty="0"/>
              <a:t>"Intro. to Computer Science" 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i="1" dirty="0"/>
              <a:t>title </a:t>
            </a:r>
            <a:r>
              <a:rPr lang="en-US" dirty="0"/>
              <a:t>"Intro. to Computer Science"</a:t>
            </a:r>
            <a:br>
              <a:rPr lang="en-US" dirty="0"/>
            </a:br>
            <a:r>
              <a:rPr lang="en-US" dirty="0"/>
              <a:t>?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i="1" dirty="0"/>
              <a:t>course </a:t>
            </a:r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</a:t>
            </a:r>
          </a:p>
          <a:p>
            <a:r>
              <a:rPr lang="en-US" dirty="0"/>
              <a:t>SPARQL queries</a:t>
            </a:r>
          </a:p>
          <a:p>
            <a:pPr lvl="1"/>
            <a:r>
              <a:rPr lang="en-US" b="1" dirty="0"/>
              <a:t>select </a:t>
            </a:r>
            <a:r>
              <a:rPr lang="en-US" dirty="0"/>
              <a:t>?name</a:t>
            </a:r>
            <a:br>
              <a:rPr lang="en-US" dirty="0"/>
            </a:br>
            <a:r>
              <a:rPr lang="en-US" b="1" dirty="0"/>
              <a:t>where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?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i="1" dirty="0"/>
              <a:t>title </a:t>
            </a:r>
            <a:r>
              <a:rPr lang="en-US" dirty="0"/>
              <a:t>"Intro. to Computer Science" .</a:t>
            </a:r>
            <a:br>
              <a:rPr lang="en-US" dirty="0"/>
            </a:br>
            <a:r>
              <a:rPr lang="en-US" dirty="0"/>
              <a:t>      ?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i="1" dirty="0"/>
              <a:t>course </a:t>
            </a:r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>      ?id </a:t>
            </a:r>
            <a:r>
              <a:rPr lang="en-US" i="1" dirty="0"/>
              <a:t>takes </a:t>
            </a:r>
            <a:r>
              <a:rPr lang="en-US" dirty="0"/>
              <a:t>?</a:t>
            </a:r>
            <a:r>
              <a:rPr lang="en-US" dirty="0" err="1"/>
              <a:t>sid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>      ?id </a:t>
            </a:r>
            <a:r>
              <a:rPr lang="en-US" i="1" dirty="0"/>
              <a:t>name </a:t>
            </a:r>
            <a:r>
              <a:rPr lang="en-US" dirty="0"/>
              <a:t>?name .</a:t>
            </a:r>
            <a:br>
              <a:rPr lang="en-US" dirty="0"/>
            </a:br>
            <a:r>
              <a:rPr lang="en-US" dirty="0"/>
              <a:t>} </a:t>
            </a:r>
          </a:p>
          <a:p>
            <a:pPr lvl="1"/>
            <a:r>
              <a:rPr lang="en-US" dirty="0"/>
              <a:t>Also supports </a:t>
            </a:r>
          </a:p>
          <a:p>
            <a:pPr lvl="2"/>
            <a:r>
              <a:rPr lang="en-US" dirty="0"/>
              <a:t>Aggregation, Optional joins (similar to </a:t>
            </a:r>
            <a:r>
              <a:rPr lang="en-US" dirty="0" err="1"/>
              <a:t>outerjoins</a:t>
            </a:r>
            <a:r>
              <a:rPr lang="en-US" dirty="0"/>
              <a:t>), Subqueries, etc.</a:t>
            </a:r>
          </a:p>
          <a:p>
            <a:pPr lvl="2"/>
            <a:r>
              <a:rPr lang="en-US" dirty="0"/>
              <a:t>Transitive closure on paths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7E108-C986-4FC2-ACC1-AFC341CB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RDF Representation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2F847A-D69E-427F-817F-78B8269F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7767961" cy="5367972"/>
          </a:xfrm>
        </p:spPr>
        <p:txBody>
          <a:bodyPr/>
          <a:lstStyle/>
          <a:p>
            <a:r>
              <a:rPr lang="en-IN" dirty="0"/>
              <a:t>RDF triples represent binary relationships</a:t>
            </a:r>
          </a:p>
          <a:p>
            <a:r>
              <a:rPr lang="en-IN" dirty="0"/>
              <a:t>How to represent n-</a:t>
            </a:r>
            <a:r>
              <a:rPr lang="en-IN" dirty="0" err="1"/>
              <a:t>ary</a:t>
            </a:r>
            <a:r>
              <a:rPr lang="en-IN" dirty="0"/>
              <a:t> relationships?</a:t>
            </a:r>
          </a:p>
          <a:p>
            <a:pPr lvl="1"/>
            <a:r>
              <a:rPr lang="en-IN" dirty="0"/>
              <a:t>Approach 1 (from Section 6.9.4): Create artificial entity, and link to each of the n entities</a:t>
            </a:r>
          </a:p>
          <a:p>
            <a:pPr lvl="2"/>
            <a:r>
              <a:rPr lang="en-IN" dirty="0"/>
              <a:t>E.g., (Barack Obama, </a:t>
            </a:r>
            <a:r>
              <a:rPr lang="en-IN" i="1" dirty="0"/>
              <a:t>president-of</a:t>
            </a:r>
            <a:r>
              <a:rPr lang="en-IN" dirty="0"/>
              <a:t>, USA, 2008-2016) can be represented as </a:t>
            </a:r>
            <a:br>
              <a:rPr lang="en-IN" dirty="0"/>
            </a:br>
            <a:r>
              <a:rPr lang="en-IN" dirty="0"/>
              <a:t>(</a:t>
            </a:r>
            <a:r>
              <a:rPr lang="en-IN" i="1" dirty="0"/>
              <a:t>e1</a:t>
            </a:r>
            <a:r>
              <a:rPr lang="en-IN" dirty="0"/>
              <a:t>, </a:t>
            </a:r>
            <a:r>
              <a:rPr lang="en-IN" i="1" dirty="0"/>
              <a:t>person</a:t>
            </a:r>
            <a:r>
              <a:rPr lang="en-IN" dirty="0"/>
              <a:t>, Barack Obama), (</a:t>
            </a:r>
            <a:r>
              <a:rPr lang="en-IN" i="1" dirty="0"/>
              <a:t>e1</a:t>
            </a:r>
            <a:r>
              <a:rPr lang="en-IN" dirty="0"/>
              <a:t>, </a:t>
            </a:r>
            <a:r>
              <a:rPr lang="en-IN" i="1" dirty="0"/>
              <a:t>country</a:t>
            </a:r>
            <a:r>
              <a:rPr lang="en-IN" dirty="0"/>
              <a:t>, USA), </a:t>
            </a:r>
            <a:br>
              <a:rPr lang="en-IN" dirty="0"/>
            </a:br>
            <a:r>
              <a:rPr lang="en-IN" dirty="0"/>
              <a:t>(</a:t>
            </a:r>
            <a:r>
              <a:rPr lang="en-IN" i="1" dirty="0"/>
              <a:t>e1</a:t>
            </a:r>
            <a:r>
              <a:rPr lang="en-IN" dirty="0"/>
              <a:t>, </a:t>
            </a:r>
            <a:r>
              <a:rPr lang="en-IN" i="1" dirty="0"/>
              <a:t>president-from</a:t>
            </a:r>
            <a:r>
              <a:rPr lang="en-IN" dirty="0"/>
              <a:t>, 2008) (</a:t>
            </a:r>
            <a:r>
              <a:rPr lang="en-IN" i="1" dirty="0"/>
              <a:t>e1</a:t>
            </a:r>
            <a:r>
              <a:rPr lang="en-IN" dirty="0"/>
              <a:t>, </a:t>
            </a:r>
            <a:r>
              <a:rPr lang="en-IN" i="1" dirty="0"/>
              <a:t>president-till</a:t>
            </a:r>
            <a:r>
              <a:rPr lang="en-IN" dirty="0"/>
              <a:t>, 2016)</a:t>
            </a:r>
          </a:p>
          <a:p>
            <a:pPr lvl="1"/>
            <a:r>
              <a:rPr lang="en-IN" dirty="0"/>
              <a:t>Approach 2: use </a:t>
            </a:r>
            <a:r>
              <a:rPr lang="en-IN" b="1" dirty="0">
                <a:solidFill>
                  <a:srgbClr val="002060"/>
                </a:solidFill>
              </a:rPr>
              <a:t>quads</a:t>
            </a:r>
            <a:r>
              <a:rPr lang="en-IN" dirty="0"/>
              <a:t> instead of triples, with context entity</a:t>
            </a:r>
          </a:p>
          <a:p>
            <a:pPr lvl="2"/>
            <a:r>
              <a:rPr lang="en-IN" dirty="0"/>
              <a:t>E.g., (Barack Obama, </a:t>
            </a:r>
            <a:r>
              <a:rPr lang="en-IN" i="1" dirty="0"/>
              <a:t>president-of</a:t>
            </a:r>
            <a:r>
              <a:rPr lang="en-IN" dirty="0"/>
              <a:t>, USA, </a:t>
            </a:r>
            <a:r>
              <a:rPr lang="en-IN" i="1" dirty="0"/>
              <a:t>c1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(</a:t>
            </a:r>
            <a:r>
              <a:rPr lang="en-IN" i="1" dirty="0"/>
              <a:t>c1</a:t>
            </a:r>
            <a:r>
              <a:rPr lang="en-IN" dirty="0"/>
              <a:t>, </a:t>
            </a:r>
            <a:r>
              <a:rPr lang="en-IN" i="1" dirty="0"/>
              <a:t>president-from</a:t>
            </a:r>
            <a:r>
              <a:rPr lang="en-IN" dirty="0"/>
              <a:t>, 2008) (</a:t>
            </a:r>
            <a:r>
              <a:rPr lang="en-IN" i="1" dirty="0"/>
              <a:t>c1</a:t>
            </a:r>
            <a:r>
              <a:rPr lang="en-IN" dirty="0"/>
              <a:t>, </a:t>
            </a:r>
            <a:r>
              <a:rPr lang="en-IN" i="1" dirty="0"/>
              <a:t>president-till</a:t>
            </a:r>
            <a:r>
              <a:rPr lang="en-IN" dirty="0"/>
              <a:t>, 2016)</a:t>
            </a:r>
          </a:p>
          <a:p>
            <a:r>
              <a:rPr lang="en-IN" dirty="0"/>
              <a:t>RDF widely used as knowledge base representation</a:t>
            </a:r>
          </a:p>
          <a:p>
            <a:pPr lvl="1"/>
            <a:r>
              <a:rPr lang="en-IN" dirty="0" err="1"/>
              <a:t>DBPedia</a:t>
            </a:r>
            <a:r>
              <a:rPr lang="en-IN" dirty="0"/>
              <a:t>, </a:t>
            </a:r>
            <a:r>
              <a:rPr lang="en-IN" dirty="0" err="1"/>
              <a:t>Yago</a:t>
            </a:r>
            <a:r>
              <a:rPr lang="en-IN" dirty="0"/>
              <a:t>, Freebase, </a:t>
            </a:r>
            <a:r>
              <a:rPr lang="en-IN" dirty="0" err="1"/>
              <a:t>WikiData</a:t>
            </a:r>
            <a:r>
              <a:rPr lang="en-IN" dirty="0"/>
              <a:t>, ..</a:t>
            </a:r>
          </a:p>
          <a:p>
            <a:r>
              <a:rPr lang="en-IN" b="1" dirty="0">
                <a:solidFill>
                  <a:srgbClr val="002060"/>
                </a:solidFill>
              </a:rPr>
              <a:t>Linked open data </a:t>
            </a:r>
            <a:r>
              <a:rPr lang="en-IN" dirty="0"/>
              <a:t>project aims to connect different knowledge graphs to allow queries to span databases</a:t>
            </a:r>
          </a:p>
        </p:txBody>
      </p:sp>
    </p:spTree>
    <p:extLst>
      <p:ext uri="{BB962C8B-B14F-4D97-AF65-F5344CB8AC3E}">
        <p14:creationId xmlns:p14="http://schemas.microsoft.com/office/powerpoint/2010/main" val="34492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Object Orientation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74704" y="1102497"/>
            <a:ext cx="779459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Object-relational data model </a:t>
            </a:r>
            <a:r>
              <a:rPr lang="en-US" altLang="en-US" dirty="0"/>
              <a:t>provides richer type system </a:t>
            </a:r>
          </a:p>
          <a:p>
            <a:pPr lvl="1"/>
            <a:r>
              <a:rPr lang="en-US" altLang="en-US" dirty="0"/>
              <a:t>with complex data types and object orientation</a:t>
            </a:r>
          </a:p>
          <a:p>
            <a:r>
              <a:rPr lang="en-US" altLang="en-US" dirty="0"/>
              <a:t>Applications are often written in object-oriented programming languages</a:t>
            </a:r>
          </a:p>
          <a:p>
            <a:pPr lvl="1"/>
            <a:r>
              <a:rPr lang="en-US" altLang="en-US" dirty="0"/>
              <a:t>Type system does not match relational type system</a:t>
            </a:r>
          </a:p>
          <a:p>
            <a:pPr lvl="1"/>
            <a:r>
              <a:rPr lang="en-US" altLang="en-US" dirty="0"/>
              <a:t>Switching between imperative language and SQL is troublesome</a:t>
            </a:r>
          </a:p>
          <a:p>
            <a:r>
              <a:rPr lang="en-US" altLang="en-US" dirty="0"/>
              <a:t>Approaches for integrating object-orientation with databases</a:t>
            </a:r>
          </a:p>
          <a:p>
            <a:pPr lvl="1"/>
            <a:r>
              <a:rPr lang="en-US" altLang="en-US" dirty="0"/>
              <a:t>Build an </a:t>
            </a:r>
            <a:r>
              <a:rPr lang="en-US" altLang="en-US" b="1" dirty="0">
                <a:solidFill>
                  <a:srgbClr val="002060"/>
                </a:solidFill>
              </a:rPr>
              <a:t>object-relational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database</a:t>
            </a:r>
            <a:r>
              <a:rPr lang="en-US" altLang="en-US" dirty="0"/>
              <a:t>, adding object-oriented features to a relational database</a:t>
            </a:r>
          </a:p>
          <a:p>
            <a:pPr lvl="1"/>
            <a:r>
              <a:rPr lang="en-US" altLang="en-US" dirty="0"/>
              <a:t>Automatically convert data between programming language model and relational model; data conversion specified by </a:t>
            </a:r>
            <a:r>
              <a:rPr lang="en-US" altLang="en-US" b="1" dirty="0">
                <a:solidFill>
                  <a:srgbClr val="002060"/>
                </a:solidFill>
              </a:rPr>
              <a:t>object-relational mapping</a:t>
            </a:r>
          </a:p>
          <a:p>
            <a:pPr lvl="1"/>
            <a:r>
              <a:rPr lang="en-US" altLang="en-US" dirty="0"/>
              <a:t>Build an </a:t>
            </a:r>
            <a:r>
              <a:rPr lang="en-US" altLang="en-US" b="1" dirty="0">
                <a:solidFill>
                  <a:srgbClr val="002060"/>
                </a:solidFill>
              </a:rPr>
              <a:t>object-oriented database </a:t>
            </a:r>
            <a:r>
              <a:rPr lang="en-US" altLang="en-US" dirty="0"/>
              <a:t>that natively supports object-oriented data and direct access from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5539B6-C7D5-41DC-AC2D-83CFC019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Object-Relational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46B8D0-35C5-434A-8C42-AEEF06BC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IN" dirty="0"/>
              <a:t>User-defined types</a:t>
            </a:r>
          </a:p>
          <a:p>
            <a:pPr lvl="1"/>
            <a:r>
              <a:rPr lang="en-US" b="1" dirty="0"/>
              <a:t>create type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(</a:t>
            </a:r>
            <a:r>
              <a:rPr lang="en-US" i="1" dirty="0"/>
              <a:t>ID </a:t>
            </a:r>
            <a:r>
              <a:rPr lang="en-US" b="1" dirty="0"/>
              <a:t>varchar</a:t>
            </a:r>
            <a:r>
              <a:rPr lang="en-US" dirty="0"/>
              <a:t>(20) </a:t>
            </a:r>
            <a:r>
              <a:rPr lang="en-US" b="1" dirty="0"/>
              <a:t>primary key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name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address </a:t>
            </a:r>
            <a:r>
              <a:rPr lang="en-US" b="1" dirty="0"/>
              <a:t>varchar</a:t>
            </a:r>
            <a:r>
              <a:rPr lang="en-US" dirty="0"/>
              <a:t>(20))  </a:t>
            </a:r>
            <a:r>
              <a:rPr lang="en-US" b="1" dirty="0"/>
              <a:t>ref from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);  /* More on this later */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people </a:t>
            </a:r>
            <a:r>
              <a:rPr lang="en-US" b="1" dirty="0"/>
              <a:t>of </a:t>
            </a:r>
            <a:r>
              <a:rPr lang="en-US" i="1" dirty="0"/>
              <a:t>Person</a:t>
            </a:r>
            <a:r>
              <a:rPr lang="en-US" dirty="0"/>
              <a:t>;</a:t>
            </a:r>
          </a:p>
          <a:p>
            <a:r>
              <a:rPr lang="en-US" dirty="0"/>
              <a:t>Table types</a:t>
            </a:r>
            <a:endParaRPr lang="en-US" b="1" dirty="0"/>
          </a:p>
          <a:p>
            <a:pPr lvl="1"/>
            <a:r>
              <a:rPr lang="en-US" b="1" dirty="0"/>
              <a:t> create type </a:t>
            </a:r>
            <a:r>
              <a:rPr lang="en-US" i="1" dirty="0"/>
              <a:t>interest </a:t>
            </a:r>
            <a:r>
              <a:rPr lang="en-US" b="1" dirty="0"/>
              <a:t>as table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topic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 err="1"/>
              <a:t>degree_of_interest</a:t>
            </a:r>
            <a:r>
              <a:rPr lang="en-US" i="1" dirty="0"/>
              <a:t> </a:t>
            </a:r>
            <a:r>
              <a:rPr lang="en-US" b="1" dirty="0"/>
              <a:t>int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users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ID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name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interests interest</a:t>
            </a:r>
            <a:r>
              <a:rPr lang="en-US" dirty="0"/>
              <a:t>); </a:t>
            </a:r>
          </a:p>
          <a:p>
            <a:r>
              <a:rPr lang="en-US" dirty="0"/>
              <a:t>Array, multiset data types also supported by many databases</a:t>
            </a:r>
          </a:p>
          <a:p>
            <a:pPr lvl="1"/>
            <a:r>
              <a:rPr lang="en-US" dirty="0"/>
              <a:t>Syntax varies by database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3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B90A0-F43B-40E1-9110-A29687F6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and Table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0B3812-4BFE-4790-8FE3-3C4A0341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Type inheritance</a:t>
            </a:r>
          </a:p>
          <a:p>
            <a:pPr lvl="1"/>
            <a:r>
              <a:rPr lang="en-US" b="1" dirty="0"/>
              <a:t>create type </a:t>
            </a:r>
            <a:r>
              <a:rPr lang="en-US" i="1" dirty="0"/>
              <a:t>Student </a:t>
            </a:r>
            <a:r>
              <a:rPr lang="en-US" b="1" dirty="0"/>
              <a:t>under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dirty="0"/>
              <a:t>(</a:t>
            </a:r>
            <a:r>
              <a:rPr lang="en-US" i="1" dirty="0"/>
              <a:t>degree </a:t>
            </a:r>
            <a:r>
              <a:rPr lang="en-US" b="1" dirty="0"/>
              <a:t>varchar</a:t>
            </a:r>
            <a:r>
              <a:rPr lang="en-US" dirty="0"/>
              <a:t>(20)) ;</a:t>
            </a:r>
            <a:br>
              <a:rPr lang="en-US" dirty="0"/>
            </a:br>
            <a:r>
              <a:rPr lang="en-US" b="1" dirty="0"/>
              <a:t>create type </a:t>
            </a:r>
            <a:r>
              <a:rPr lang="en-US" i="1" dirty="0"/>
              <a:t>Teacher </a:t>
            </a:r>
            <a:r>
              <a:rPr lang="en-US" b="1" dirty="0"/>
              <a:t>under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dirty="0"/>
              <a:t>(</a:t>
            </a:r>
            <a:r>
              <a:rPr lang="en-US" i="1" dirty="0"/>
              <a:t>salary </a:t>
            </a:r>
            <a:r>
              <a:rPr lang="en-US" b="1" dirty="0"/>
              <a:t>integer</a:t>
            </a:r>
            <a:r>
              <a:rPr lang="en-US" dirty="0"/>
              <a:t>);</a:t>
            </a:r>
          </a:p>
          <a:p>
            <a:r>
              <a:rPr lang="en-US" dirty="0"/>
              <a:t>Table inheritance syntax in PostgreSQL and oracle</a:t>
            </a:r>
          </a:p>
          <a:p>
            <a:pPr lvl="1"/>
            <a:r>
              <a:rPr lang="en-US" b="1" dirty="0"/>
              <a:t>create table </a:t>
            </a:r>
            <a:r>
              <a:rPr lang="en-US" i="1" dirty="0"/>
              <a:t>students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(</a:t>
            </a:r>
            <a:r>
              <a:rPr lang="en-US" i="1" dirty="0"/>
              <a:t>degree </a:t>
            </a:r>
            <a:r>
              <a:rPr lang="en-US" b="1" dirty="0"/>
              <a:t>varchar</a:t>
            </a:r>
            <a:r>
              <a:rPr lang="en-US" dirty="0"/>
              <a:t>(20))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inherits </a:t>
            </a:r>
            <a:r>
              <a:rPr lang="en-US" i="1" dirty="0"/>
              <a:t>people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teachers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(</a:t>
            </a:r>
            <a:r>
              <a:rPr lang="en-US" i="1" dirty="0"/>
              <a:t>salary </a:t>
            </a:r>
            <a:r>
              <a:rPr lang="en-US" b="1" dirty="0"/>
              <a:t>integer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inherits </a:t>
            </a:r>
            <a:r>
              <a:rPr lang="en-US" i="1" dirty="0"/>
              <a:t>people</a:t>
            </a:r>
            <a:r>
              <a:rPr lang="en-US" dirty="0"/>
              <a:t>; </a:t>
            </a:r>
          </a:p>
          <a:p>
            <a:pPr lvl="1"/>
            <a:r>
              <a:rPr lang="en-US" b="1" dirty="0"/>
              <a:t>create table </a:t>
            </a:r>
            <a:r>
              <a:rPr lang="en-US" i="1" dirty="0"/>
              <a:t>people </a:t>
            </a:r>
            <a:r>
              <a:rPr lang="en-US" b="1" dirty="0"/>
              <a:t>of </a:t>
            </a:r>
            <a:r>
              <a:rPr lang="en-US" i="1" dirty="0"/>
              <a:t>Person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students </a:t>
            </a:r>
            <a:r>
              <a:rPr lang="en-US" b="1" dirty="0"/>
              <a:t>of </a:t>
            </a:r>
            <a:r>
              <a:rPr lang="en-US" i="1" dirty="0"/>
              <a:t>Student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under </a:t>
            </a:r>
            <a:r>
              <a:rPr lang="en-US" i="1" dirty="0"/>
              <a:t>people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teachers </a:t>
            </a:r>
            <a:r>
              <a:rPr lang="en-US" b="1" dirty="0"/>
              <a:t>of </a:t>
            </a:r>
            <a:r>
              <a:rPr lang="en-US" i="1" dirty="0"/>
              <a:t>Teacher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under </a:t>
            </a:r>
            <a:r>
              <a:rPr lang="en-US" i="1" dirty="0"/>
              <a:t>people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5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59084" cy="4836664"/>
          </a:xfrm>
        </p:spPr>
        <p:txBody>
          <a:bodyPr/>
          <a:lstStyle/>
          <a:p>
            <a:r>
              <a:rPr lang="en-US" altLang="en-US" dirty="0"/>
              <a:t>Semi-Structured Data</a:t>
            </a:r>
          </a:p>
          <a:p>
            <a:r>
              <a:rPr lang="en-US" altLang="en-US" dirty="0"/>
              <a:t>Object Orientation</a:t>
            </a:r>
          </a:p>
          <a:p>
            <a:r>
              <a:rPr lang="en-US" altLang="en-US" dirty="0"/>
              <a:t>Textual Data</a:t>
            </a:r>
          </a:p>
          <a:p>
            <a:r>
              <a:rPr lang="en-US" altLang="en-US" dirty="0"/>
              <a:t>Spatial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6B6C4-5B51-452A-85DB-34E127B2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E871C4-D7E5-4920-B96F-3BE9D666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r>
              <a:rPr lang="en-IN" dirty="0"/>
              <a:t>Creating reference types</a:t>
            </a:r>
          </a:p>
          <a:p>
            <a:pPr lvl="1"/>
            <a:r>
              <a:rPr lang="en-US" b="1" dirty="0"/>
              <a:t>create type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(</a:t>
            </a:r>
            <a:r>
              <a:rPr lang="en-US" i="1" dirty="0"/>
              <a:t>ID </a:t>
            </a:r>
            <a:r>
              <a:rPr lang="en-US" b="1" dirty="0"/>
              <a:t>varchar</a:t>
            </a:r>
            <a:r>
              <a:rPr lang="en-US" dirty="0"/>
              <a:t>(20) </a:t>
            </a:r>
            <a:r>
              <a:rPr lang="en-US" b="1" dirty="0"/>
              <a:t>primary key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name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address </a:t>
            </a:r>
            <a:r>
              <a:rPr lang="en-US" b="1" dirty="0"/>
              <a:t>varchar</a:t>
            </a:r>
            <a:r>
              <a:rPr lang="en-US" dirty="0"/>
              <a:t>(20))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/>
              <a:t>ref from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people </a:t>
            </a:r>
            <a:r>
              <a:rPr lang="en-US" b="1" dirty="0"/>
              <a:t>of </a:t>
            </a:r>
            <a:r>
              <a:rPr lang="en-US" i="1" dirty="0"/>
              <a:t>Person</a:t>
            </a:r>
            <a:r>
              <a:rPr lang="en-US" dirty="0"/>
              <a:t>; </a:t>
            </a:r>
            <a:br>
              <a:rPr lang="en-US" dirty="0"/>
            </a:br>
            <a:r>
              <a:rPr lang="en-US" b="1" dirty="0"/>
              <a:t>create type </a:t>
            </a:r>
            <a:r>
              <a:rPr lang="en-US" i="1" dirty="0"/>
              <a:t>Department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dept_name </a:t>
            </a:r>
            <a:r>
              <a:rPr lang="en-US" b="1" dirty="0"/>
              <a:t>varchar(20)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>
                <a:solidFill>
                  <a:srgbClr val="C00000"/>
                </a:solidFill>
              </a:rPr>
              <a:t>head </a:t>
            </a:r>
            <a:r>
              <a:rPr lang="en-US" b="1" dirty="0">
                <a:solidFill>
                  <a:srgbClr val="C00000"/>
                </a:solidFill>
              </a:rPr>
              <a:t>ref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Person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b="1" dirty="0">
                <a:solidFill>
                  <a:srgbClr val="C00000"/>
                </a:solidFill>
              </a:rPr>
              <a:t>scope </a:t>
            </a:r>
            <a:r>
              <a:rPr lang="en-US" i="1" dirty="0">
                <a:solidFill>
                  <a:srgbClr val="C00000"/>
                </a:solidFill>
              </a:rPr>
              <a:t>people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departments </a:t>
            </a:r>
            <a:r>
              <a:rPr lang="en-US" b="1" dirty="0"/>
              <a:t>of </a:t>
            </a:r>
            <a:r>
              <a:rPr lang="en-US" i="1" dirty="0"/>
              <a:t>Department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insert into </a:t>
            </a:r>
            <a:r>
              <a:rPr lang="en-US" i="1" dirty="0"/>
              <a:t>departments </a:t>
            </a:r>
            <a:r>
              <a:rPr lang="en-US" b="1" dirty="0"/>
              <a:t>values </a:t>
            </a:r>
            <a:r>
              <a:rPr lang="en-US" dirty="0"/>
              <a:t>('CS', '12345’) </a:t>
            </a:r>
          </a:p>
          <a:p>
            <a:pPr lvl="1"/>
            <a:r>
              <a:rPr lang="en-US" dirty="0"/>
              <a:t>System generated references can be retrieved using subqueries</a:t>
            </a:r>
          </a:p>
          <a:p>
            <a:pPr lvl="2"/>
            <a:r>
              <a:rPr lang="en-US" dirty="0"/>
              <a:t>(</a:t>
            </a:r>
            <a:r>
              <a:rPr lang="en-US" b="1" dirty="0"/>
              <a:t>select ref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  </a:t>
            </a:r>
            <a:r>
              <a:rPr lang="en-US" b="1" dirty="0"/>
              <a:t>from </a:t>
            </a:r>
            <a:r>
              <a:rPr lang="en-US" i="1" dirty="0"/>
              <a:t>people </a:t>
            </a:r>
            <a:r>
              <a:rPr lang="en-US" b="1" dirty="0"/>
              <a:t>as </a:t>
            </a:r>
            <a:r>
              <a:rPr lang="en-US" i="1" dirty="0"/>
              <a:t>p    </a:t>
            </a:r>
            <a:r>
              <a:rPr lang="en-US" b="1" dirty="0"/>
              <a:t>where </a:t>
            </a:r>
            <a:r>
              <a:rPr lang="en-US" i="1" dirty="0"/>
              <a:t>ID </a:t>
            </a:r>
            <a:r>
              <a:rPr lang="en-US" dirty="0"/>
              <a:t>= '12345') </a:t>
            </a:r>
          </a:p>
          <a:p>
            <a:r>
              <a:rPr lang="en-US" dirty="0"/>
              <a:t>Using references in </a:t>
            </a:r>
            <a:r>
              <a:rPr lang="en-US" b="1" dirty="0">
                <a:solidFill>
                  <a:srgbClr val="002060"/>
                </a:solidFill>
              </a:rPr>
              <a:t>path expressions</a:t>
            </a:r>
          </a:p>
          <a:p>
            <a:pPr lvl="1"/>
            <a:r>
              <a:rPr lang="en-US" b="1" dirty="0"/>
              <a:t>select </a:t>
            </a:r>
            <a:r>
              <a:rPr lang="en-US" i="1" dirty="0"/>
              <a:t>head</a:t>
            </a:r>
            <a:r>
              <a:rPr lang="en-US" dirty="0"/>
              <a:t>-</a:t>
            </a:r>
            <a:r>
              <a:rPr lang="en-US" i="1" dirty="0"/>
              <a:t>&gt;name</a:t>
            </a:r>
            <a:r>
              <a:rPr lang="en-US" dirty="0"/>
              <a:t>, </a:t>
            </a:r>
            <a:r>
              <a:rPr lang="en-US" i="1" dirty="0"/>
              <a:t>head</a:t>
            </a:r>
            <a:r>
              <a:rPr lang="en-US" dirty="0"/>
              <a:t>-</a:t>
            </a:r>
            <a:r>
              <a:rPr lang="en-US" i="1" dirty="0"/>
              <a:t>&gt;address</a:t>
            </a:r>
            <a:br>
              <a:rPr lang="en-US" i="1" dirty="0"/>
            </a:br>
            <a:r>
              <a:rPr lang="en-US" b="1" dirty="0"/>
              <a:t>from </a:t>
            </a:r>
            <a:r>
              <a:rPr lang="en-US" i="1" dirty="0"/>
              <a:t>departments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5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EFE87-A01F-4A88-AB01-B12DC017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4D21A6-E1F6-4BC2-BEB8-86128762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Object-relational mapping (ORM) systems allow </a:t>
            </a:r>
          </a:p>
          <a:p>
            <a:pPr lvl="1"/>
            <a:r>
              <a:rPr lang="en-IN" dirty="0"/>
              <a:t>Specification of mapping between programming language objects and database tuples </a:t>
            </a:r>
          </a:p>
          <a:p>
            <a:pPr lvl="1"/>
            <a:r>
              <a:rPr lang="en-IN" dirty="0"/>
              <a:t>Automatic creation of database tuples upon creation of objects </a:t>
            </a:r>
          </a:p>
          <a:p>
            <a:pPr lvl="1"/>
            <a:r>
              <a:rPr lang="en-IN" dirty="0"/>
              <a:t>Automatic update/delete of database tuples when objects are update/deleted</a:t>
            </a:r>
          </a:p>
          <a:p>
            <a:pPr lvl="1"/>
            <a:r>
              <a:rPr lang="en-IN" dirty="0"/>
              <a:t>Interface to retrieve objects satisfying specified conditions</a:t>
            </a:r>
          </a:p>
          <a:p>
            <a:pPr lvl="2"/>
            <a:r>
              <a:rPr lang="en-IN" dirty="0"/>
              <a:t>Tuples in database are queried, and object created from the tuples</a:t>
            </a:r>
          </a:p>
          <a:p>
            <a:r>
              <a:rPr lang="en-IN" dirty="0"/>
              <a:t>Details in Section 9.6.2</a:t>
            </a:r>
          </a:p>
          <a:p>
            <a:pPr lvl="1"/>
            <a:r>
              <a:rPr lang="en-IN" dirty="0"/>
              <a:t>Hibernate ORM for Java</a:t>
            </a:r>
          </a:p>
          <a:p>
            <a:pPr lvl="1"/>
            <a:r>
              <a:rPr lang="en-IN" dirty="0"/>
              <a:t>Django ORM for Python</a:t>
            </a:r>
          </a:p>
        </p:txBody>
      </p:sp>
    </p:spTree>
    <p:extLst>
      <p:ext uri="{BB962C8B-B14F-4D97-AF65-F5344CB8AC3E}">
        <p14:creationId xmlns:p14="http://schemas.microsoft.com/office/powerpoint/2010/main" val="1773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Textual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75908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Information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retrieval</a:t>
            </a:r>
            <a:r>
              <a:rPr lang="en-US" altLang="en-US" dirty="0"/>
              <a:t>: querying of unstructured data</a:t>
            </a:r>
          </a:p>
          <a:p>
            <a:pPr lvl="1"/>
            <a:r>
              <a:rPr lang="en-US" altLang="en-US" dirty="0"/>
              <a:t>Simple model of keyword queries:  given query keywords, retrieve documents containing all the keywords</a:t>
            </a:r>
          </a:p>
          <a:p>
            <a:pPr lvl="1"/>
            <a:r>
              <a:rPr lang="en-US" altLang="en-US" dirty="0"/>
              <a:t>More advanced models rank relevance of documents</a:t>
            </a:r>
          </a:p>
          <a:p>
            <a:pPr lvl="1"/>
            <a:r>
              <a:rPr lang="en-US" altLang="en-US" dirty="0"/>
              <a:t>Today, keyword queries return many types of information as answers</a:t>
            </a:r>
          </a:p>
          <a:p>
            <a:pPr lvl="2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a query “cricket” typically returns information about ongoing cricket matches</a:t>
            </a:r>
          </a:p>
          <a:p>
            <a:r>
              <a:rPr lang="en-US" altLang="en-US" dirty="0"/>
              <a:t>Relevance ranking</a:t>
            </a:r>
          </a:p>
          <a:p>
            <a:pPr lvl="1"/>
            <a:r>
              <a:rPr lang="en-US" altLang="en-US" dirty="0"/>
              <a:t>Essential since there are usually many documents matching keywords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600045-1F3A-4028-920E-82D8D6E4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 using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7498B8-1E47-4AA6-94FC-85A61348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r>
              <a:rPr lang="en-IN" dirty="0"/>
              <a:t>Term: keyword occurring in a document/query</a:t>
            </a:r>
          </a:p>
          <a:p>
            <a:r>
              <a:rPr lang="en-US" b="1" dirty="0">
                <a:solidFill>
                  <a:srgbClr val="002060"/>
                </a:solidFill>
              </a:rPr>
              <a:t>Term Frequency:</a:t>
            </a:r>
            <a:r>
              <a:rPr lang="en-US" i="1" dirty="0"/>
              <a:t> TF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), the relevance of a term </a:t>
            </a:r>
            <a:r>
              <a:rPr lang="en-US" i="1" dirty="0"/>
              <a:t>t </a:t>
            </a:r>
            <a:r>
              <a:rPr lang="en-US" dirty="0"/>
              <a:t>to a document </a:t>
            </a:r>
            <a:r>
              <a:rPr lang="en-US" i="1" dirty="0"/>
              <a:t>d</a:t>
            </a:r>
          </a:p>
          <a:p>
            <a:pPr lvl="1"/>
            <a:r>
              <a:rPr lang="en-US" dirty="0"/>
              <a:t>One definition</a:t>
            </a:r>
            <a:r>
              <a:rPr lang="en-US" i="1" dirty="0"/>
              <a:t>:  TF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/>
              <a:t>log</a:t>
            </a:r>
            <a:r>
              <a:rPr lang="en-US" dirty="0"/>
              <a:t>(1 +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 err="1"/>
              <a:t>d,t</a:t>
            </a:r>
            <a:r>
              <a:rPr lang="en-US" dirty="0"/>
              <a:t>)</a:t>
            </a:r>
            <a:r>
              <a:rPr lang="en-US" i="1" dirty="0"/>
              <a:t>/n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)) </a:t>
            </a:r>
            <a:br>
              <a:rPr lang="en-US" dirty="0"/>
            </a:br>
            <a:r>
              <a:rPr lang="en-US" dirty="0"/>
              <a:t>where </a:t>
            </a:r>
            <a:endParaRPr lang="en-US" dirty="0" smtClean="0"/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err="1" smtClean="0"/>
              <a:t>d,t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/>
              <a:t>number of occurrences of term </a:t>
            </a:r>
            <a:r>
              <a:rPr lang="en-US" i="1" dirty="0"/>
              <a:t>t</a:t>
            </a:r>
            <a:r>
              <a:rPr lang="en-US" dirty="0"/>
              <a:t> in document </a:t>
            </a:r>
            <a:r>
              <a:rPr lang="en-US" i="1" dirty="0"/>
              <a:t>d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d</a:t>
            </a:r>
            <a:r>
              <a:rPr lang="en-US" dirty="0"/>
              <a:t>)   = number of terms in document </a:t>
            </a:r>
            <a:r>
              <a:rPr lang="en-US" i="1" dirty="0"/>
              <a:t>d</a:t>
            </a:r>
          </a:p>
          <a:p>
            <a:r>
              <a:rPr lang="en-US" b="1" dirty="0">
                <a:solidFill>
                  <a:srgbClr val="002060"/>
                </a:solidFill>
              </a:rPr>
              <a:t>Inverse document frequency</a:t>
            </a:r>
            <a:r>
              <a:rPr lang="en-US" dirty="0"/>
              <a:t>: IDF(t)</a:t>
            </a:r>
          </a:p>
          <a:p>
            <a:pPr lvl="1"/>
            <a:r>
              <a:rPr lang="en-US" dirty="0"/>
              <a:t>One definition: </a:t>
            </a:r>
            <a:r>
              <a:rPr lang="en-IN" i="1" dirty="0"/>
              <a:t>IDF</a:t>
            </a:r>
            <a:r>
              <a:rPr lang="en-IN" dirty="0"/>
              <a:t>(</a:t>
            </a:r>
            <a:r>
              <a:rPr lang="en-IN" i="1" dirty="0"/>
              <a:t>t</a:t>
            </a:r>
            <a:r>
              <a:rPr lang="en-IN" dirty="0"/>
              <a:t>) = 1/</a:t>
            </a:r>
            <a:r>
              <a:rPr lang="en-IN" i="1" dirty="0"/>
              <a:t>n</a:t>
            </a:r>
            <a:r>
              <a:rPr lang="en-IN" dirty="0"/>
              <a:t>(</a:t>
            </a:r>
            <a:r>
              <a:rPr lang="en-IN" i="1" dirty="0"/>
              <a:t>t</a:t>
            </a:r>
            <a:r>
              <a:rPr lang="en-IN" dirty="0"/>
              <a:t>)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    </a:t>
            </a:r>
            <a:r>
              <a:rPr lang="en-US" dirty="0" smtClean="0"/>
              <a:t>w</a:t>
            </a:r>
            <a:r>
              <a:rPr lang="en-IN" smtClean="0"/>
              <a:t>here </a:t>
            </a:r>
            <a:r>
              <a:rPr lang="en-IN" dirty="0" smtClean="0"/>
              <a:t>n(t) denotes the number of documents that contain </a:t>
            </a:r>
            <a:r>
              <a:rPr lang="en-IN" smtClean="0"/>
              <a:t>the term t</a:t>
            </a:r>
            <a:endParaRPr lang="en-IN" dirty="0"/>
          </a:p>
          <a:p>
            <a:r>
              <a:rPr lang="en-US" b="1" dirty="0">
                <a:solidFill>
                  <a:srgbClr val="002060"/>
                </a:solidFill>
              </a:rPr>
              <a:t>Relevance</a:t>
            </a:r>
            <a:r>
              <a:rPr lang="en-US" b="1" dirty="0"/>
              <a:t> </a:t>
            </a:r>
            <a:r>
              <a:rPr lang="en-US" dirty="0"/>
              <a:t>of a document </a:t>
            </a:r>
            <a:r>
              <a:rPr lang="en-US" i="1" dirty="0"/>
              <a:t>d </a:t>
            </a:r>
            <a:r>
              <a:rPr lang="en-US" dirty="0"/>
              <a:t>to a set of terms </a:t>
            </a:r>
            <a:r>
              <a:rPr lang="en-US" i="1" dirty="0"/>
              <a:t>Q</a:t>
            </a:r>
            <a:endParaRPr lang="en-US" b="1" i="1" dirty="0"/>
          </a:p>
          <a:p>
            <a:pPr lvl="1"/>
            <a:r>
              <a:rPr lang="en-US" i="1" dirty="0"/>
              <a:t>One definition: r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) = ∑</a:t>
            </a:r>
            <a:r>
              <a:rPr lang="en-US" sz="2200" i="1" baseline="-25000" dirty="0" err="1"/>
              <a:t>t</a:t>
            </a:r>
            <a:r>
              <a:rPr lang="en-US" sz="2200" baseline="-25000" dirty="0" err="1"/>
              <a:t>∈</a:t>
            </a:r>
            <a:r>
              <a:rPr lang="en-US" sz="2200" i="1" baseline="-25000" dirty="0" err="1"/>
              <a:t>Q</a:t>
            </a:r>
            <a:r>
              <a:rPr lang="en-US" i="1" dirty="0"/>
              <a:t> TF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∗ </a:t>
            </a:r>
            <a:r>
              <a:rPr lang="en-US" i="1" dirty="0"/>
              <a:t>IDF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 definitions </a:t>
            </a:r>
          </a:p>
          <a:p>
            <a:pPr lvl="2"/>
            <a:r>
              <a:rPr lang="en-US" dirty="0"/>
              <a:t>take </a:t>
            </a:r>
            <a:r>
              <a:rPr lang="en-US" b="1" dirty="0">
                <a:solidFill>
                  <a:srgbClr val="002060"/>
                </a:solidFill>
              </a:rPr>
              <a:t>proximity</a:t>
            </a:r>
            <a:r>
              <a:rPr lang="en-US" dirty="0"/>
              <a:t> of words into account</a:t>
            </a: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Stop words</a:t>
            </a:r>
            <a:r>
              <a:rPr lang="en-US" dirty="0"/>
              <a:t> are often ignored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8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AC03FE-ECDC-4307-AE8C-0102C736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 Using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6987CA-78EE-4AFC-96B5-FAE059D1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IN" dirty="0"/>
              <a:t>Hyperlinks provide very important clues to importance</a:t>
            </a:r>
          </a:p>
          <a:p>
            <a:r>
              <a:rPr lang="en-IN" dirty="0"/>
              <a:t>Google introduced PageRank, a measure of popularity/importance based on hyperlinks to pages</a:t>
            </a:r>
          </a:p>
          <a:p>
            <a:pPr lvl="1"/>
            <a:r>
              <a:rPr lang="en-IN" dirty="0"/>
              <a:t>Pages hyperlinked from many pages should have higher PageRank</a:t>
            </a:r>
          </a:p>
          <a:p>
            <a:pPr lvl="1"/>
            <a:r>
              <a:rPr lang="en-IN" dirty="0"/>
              <a:t>Pages hyperlinked from pages with higher PageRank should have higher PageRank</a:t>
            </a:r>
          </a:p>
          <a:p>
            <a:pPr lvl="1"/>
            <a:r>
              <a:rPr lang="en-IN" dirty="0"/>
              <a:t>Formalized by </a:t>
            </a:r>
            <a:r>
              <a:rPr lang="en-IN" b="1" dirty="0">
                <a:solidFill>
                  <a:srgbClr val="002060"/>
                </a:solidFill>
              </a:rPr>
              <a:t>random walk</a:t>
            </a:r>
            <a:r>
              <a:rPr lang="en-IN" dirty="0"/>
              <a:t> model</a:t>
            </a:r>
          </a:p>
          <a:p>
            <a:r>
              <a:rPr lang="en-IN" dirty="0"/>
              <a:t>Let </a:t>
            </a:r>
            <a:r>
              <a:rPr lang="pl-PL" i="1" dirty="0"/>
              <a:t>T</a:t>
            </a:r>
            <a:r>
              <a:rPr lang="pl-PL" dirty="0"/>
              <a:t>[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]</a:t>
            </a:r>
            <a:r>
              <a:rPr lang="en-IN" dirty="0"/>
              <a:t> be the probability that a random walker who is on page </a:t>
            </a:r>
            <a:r>
              <a:rPr lang="en-IN" i="1" dirty="0" err="1"/>
              <a:t>i</a:t>
            </a:r>
            <a:r>
              <a:rPr lang="en-IN" dirty="0"/>
              <a:t> will click on the link to page </a:t>
            </a:r>
            <a:r>
              <a:rPr lang="en-IN" i="1" dirty="0"/>
              <a:t>j</a:t>
            </a:r>
          </a:p>
          <a:p>
            <a:pPr lvl="1"/>
            <a:r>
              <a:rPr lang="en-IN" dirty="0"/>
              <a:t>Assuming all links are equal, </a:t>
            </a:r>
            <a:r>
              <a:rPr lang="pl-PL" i="1" dirty="0"/>
              <a:t>T</a:t>
            </a:r>
            <a:r>
              <a:rPr lang="pl-PL" dirty="0"/>
              <a:t>[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] = 1∕</a:t>
            </a:r>
            <a:r>
              <a:rPr lang="pl-PL" i="1" dirty="0"/>
              <a:t>Ni</a:t>
            </a:r>
            <a:r>
              <a:rPr lang="pl-PL" dirty="0"/>
              <a:t> </a:t>
            </a:r>
            <a:endParaRPr lang="en-IN" dirty="0"/>
          </a:p>
          <a:p>
            <a:r>
              <a:rPr lang="en-IN" dirty="0"/>
              <a:t>Then PageRank[j] for each page j can be defined as</a:t>
            </a:r>
          </a:p>
          <a:p>
            <a:pPr lvl="1"/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/>
              <a:t>j</a:t>
            </a:r>
            <a:r>
              <a:rPr lang="en-IN" dirty="0"/>
              <a:t>] = </a:t>
            </a:r>
            <a:r>
              <a:rPr lang="el-GR" dirty="0"/>
              <a:t>δ∕</a:t>
            </a:r>
            <a:r>
              <a:rPr lang="en-IN" i="1" dirty="0"/>
              <a:t>N </a:t>
            </a:r>
            <a:r>
              <a:rPr lang="en-IN" dirty="0"/>
              <a:t>+ (1 - </a:t>
            </a:r>
            <a:r>
              <a:rPr lang="el-GR" dirty="0"/>
              <a:t>δ) ∗</a:t>
            </a:r>
            <a:r>
              <a:rPr lang="en-IN" dirty="0"/>
              <a:t> ∑</a:t>
            </a:r>
            <a:r>
              <a:rPr lang="en-IN" i="1" baseline="-25000" dirty="0" err="1"/>
              <a:t>i</a:t>
            </a:r>
            <a:r>
              <a:rPr lang="en-IN" baseline="-25000" dirty="0"/>
              <a:t>=1</a:t>
            </a:r>
            <a:r>
              <a:rPr lang="en-IN" baseline="30000" dirty="0"/>
              <a:t>N</a:t>
            </a:r>
            <a:r>
              <a:rPr lang="en-IN" dirty="0"/>
              <a:t> (</a:t>
            </a:r>
            <a:r>
              <a:rPr lang="en-IN" i="1" dirty="0"/>
              <a:t>T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] ∗ </a:t>
            </a:r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]) </a:t>
            </a:r>
          </a:p>
          <a:p>
            <a:pPr lvl="1"/>
            <a:r>
              <a:rPr lang="en-IN" dirty="0"/>
              <a:t>Where </a:t>
            </a:r>
            <a:r>
              <a:rPr lang="en-IN" i="1" dirty="0"/>
              <a:t>N</a:t>
            </a:r>
            <a:r>
              <a:rPr lang="en-IN" dirty="0"/>
              <a:t> = total number of pages, and </a:t>
            </a:r>
            <a:r>
              <a:rPr lang="el-GR" dirty="0"/>
              <a:t>δ</a:t>
            </a:r>
            <a:r>
              <a:rPr lang="en-IN" dirty="0"/>
              <a:t> a constant usually set to 0.15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0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AC03FE-ECDC-4307-AE8C-0102C736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 Using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6987CA-78EE-4AFC-96B5-FAE059D1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IN" dirty="0"/>
              <a:t>Definition of PageRank is circular, but can be solved as a set of linear equations</a:t>
            </a:r>
          </a:p>
          <a:p>
            <a:pPr lvl="1"/>
            <a:r>
              <a:rPr lang="en-IN" dirty="0"/>
              <a:t>Simple iterative technique works well</a:t>
            </a:r>
          </a:p>
          <a:p>
            <a:pPr lvl="1"/>
            <a:r>
              <a:rPr lang="en-IN" dirty="0"/>
              <a:t>Initialize all P[</a:t>
            </a:r>
            <a:r>
              <a:rPr lang="en-IN" dirty="0" err="1"/>
              <a:t>i</a:t>
            </a:r>
            <a:r>
              <a:rPr lang="en-IN" dirty="0"/>
              <a:t>] = 1/N</a:t>
            </a:r>
            <a:endParaRPr lang="pl-PL" dirty="0"/>
          </a:p>
          <a:p>
            <a:pPr lvl="1"/>
            <a:r>
              <a:rPr lang="en-IN" dirty="0"/>
              <a:t>In each iteration use equation  </a:t>
            </a:r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/>
              <a:t>j</a:t>
            </a:r>
            <a:r>
              <a:rPr lang="en-IN" dirty="0"/>
              <a:t>] = </a:t>
            </a:r>
            <a:r>
              <a:rPr lang="el-GR" dirty="0"/>
              <a:t>δ∕</a:t>
            </a:r>
            <a:r>
              <a:rPr lang="en-IN" i="1" dirty="0"/>
              <a:t>N </a:t>
            </a:r>
            <a:r>
              <a:rPr lang="en-IN" dirty="0"/>
              <a:t>+ (1 - </a:t>
            </a:r>
            <a:r>
              <a:rPr lang="el-GR" dirty="0"/>
              <a:t>δ) ∗</a:t>
            </a:r>
            <a:r>
              <a:rPr lang="en-IN" dirty="0"/>
              <a:t> ∑</a:t>
            </a:r>
            <a:r>
              <a:rPr lang="en-IN" i="1" baseline="-25000" dirty="0" err="1"/>
              <a:t>i</a:t>
            </a:r>
            <a:r>
              <a:rPr lang="en-IN" baseline="-25000" dirty="0"/>
              <a:t>=1</a:t>
            </a:r>
            <a:r>
              <a:rPr lang="en-IN" baseline="30000" dirty="0"/>
              <a:t>N</a:t>
            </a:r>
            <a:r>
              <a:rPr lang="en-IN" dirty="0"/>
              <a:t> (</a:t>
            </a:r>
            <a:r>
              <a:rPr lang="en-IN" i="1" dirty="0"/>
              <a:t>T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] ∗ </a:t>
            </a:r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])  to update </a:t>
            </a:r>
            <a:r>
              <a:rPr lang="en-IN" i="1" dirty="0"/>
              <a:t>P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Stop iteration when changes are small, or some limit (say 30 iterations) is reached.</a:t>
            </a:r>
          </a:p>
          <a:p>
            <a:r>
              <a:rPr lang="en-IN" dirty="0"/>
              <a:t>Other measures of relevance are also important.  For example:</a:t>
            </a:r>
          </a:p>
          <a:p>
            <a:pPr lvl="1"/>
            <a:r>
              <a:rPr lang="en-IN" dirty="0"/>
              <a:t>Keywords in anchor text</a:t>
            </a:r>
          </a:p>
          <a:p>
            <a:pPr lvl="1"/>
            <a:r>
              <a:rPr lang="en-IN" dirty="0"/>
              <a:t>Number of times who ask a query click on a link if it is returned as an answer</a:t>
            </a:r>
          </a:p>
        </p:txBody>
      </p:sp>
    </p:spTree>
    <p:extLst>
      <p:ext uri="{BB962C8B-B14F-4D97-AF65-F5344CB8AC3E}">
        <p14:creationId xmlns:p14="http://schemas.microsoft.com/office/powerpoint/2010/main" val="20582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595DE3-F1B1-4199-8E4B-738E5E10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Retrieval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Measures of effectiveness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Precision</a:t>
            </a:r>
            <a:r>
              <a:rPr lang="en-IN" dirty="0"/>
              <a:t>: what percentage of returned results are actually relevant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Recall</a:t>
            </a:r>
            <a:r>
              <a:rPr lang="en-IN" dirty="0"/>
              <a:t>: what percentage of relevant results were returned</a:t>
            </a:r>
          </a:p>
          <a:p>
            <a:pPr lvl="1"/>
            <a:r>
              <a:rPr lang="en-IN" dirty="0"/>
              <a:t>At some number of answers, e.g. precision@10, recall@10</a:t>
            </a:r>
          </a:p>
          <a:p>
            <a:r>
              <a:rPr lang="en-IN" dirty="0"/>
              <a:t>Keyword querying on structured data and knowledge bases</a:t>
            </a:r>
          </a:p>
          <a:p>
            <a:pPr lvl="1"/>
            <a:r>
              <a:rPr lang="en-IN" dirty="0"/>
              <a:t>Useful if users don’t know schema, or there is no predefined schema</a:t>
            </a:r>
          </a:p>
          <a:p>
            <a:pPr lvl="1"/>
            <a:r>
              <a:rPr lang="en-IN" dirty="0"/>
              <a:t>Can represent data as graphs</a:t>
            </a:r>
          </a:p>
          <a:p>
            <a:pPr lvl="1"/>
            <a:r>
              <a:rPr lang="en-IN" dirty="0"/>
              <a:t>Keywords match tuples</a:t>
            </a:r>
          </a:p>
          <a:p>
            <a:pPr lvl="1"/>
            <a:r>
              <a:rPr lang="en-IN" dirty="0"/>
              <a:t>Keyword search returns closely connected tuples that contain keywords</a:t>
            </a:r>
          </a:p>
          <a:p>
            <a:pPr lvl="2"/>
            <a:r>
              <a:rPr lang="en-IN" dirty="0"/>
              <a:t>E.g. on our university database  given query “Zhang Katz”, Zhang matches a student, Katz an instructor and advisor relationship links them</a:t>
            </a:r>
          </a:p>
        </p:txBody>
      </p:sp>
    </p:spTree>
    <p:extLst>
      <p:ext uri="{BB962C8B-B14F-4D97-AF65-F5344CB8AC3E}">
        <p14:creationId xmlns:p14="http://schemas.microsoft.com/office/powerpoint/2010/main" val="25288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018" y="2541153"/>
            <a:ext cx="3891734" cy="726303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Spatial Data</a:t>
            </a:r>
          </a:p>
        </p:txBody>
      </p:sp>
    </p:spTree>
    <p:extLst>
      <p:ext uri="{BB962C8B-B14F-4D97-AF65-F5344CB8AC3E}">
        <p14:creationId xmlns:p14="http://schemas.microsoft.com/office/powerpoint/2010/main" val="8053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Spatial Data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8984" cy="5367972"/>
          </a:xfrm>
        </p:spPr>
        <p:txBody>
          <a:bodyPr/>
          <a:lstStyle/>
          <a:p>
            <a:r>
              <a:rPr lang="en-US" altLang="en-US" dirty="0"/>
              <a:t>Spatial databases store information related to spatial locations, and support efficient storage, indexing and querying of spatial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Geographic data </a:t>
            </a:r>
            <a:r>
              <a:rPr lang="en-US" altLang="en-US" dirty="0">
                <a:ea typeface="ＭＳ Ｐゴシック" panose="020B0600070205080204" pitchFamily="34" charset="-128"/>
              </a:rPr>
              <a:t>-- road maps, land-usage maps, topographic elevation maps, political maps showing boundaries, land-ownership maps, and so on.  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Geographic information systems </a:t>
            </a:r>
            <a:r>
              <a:rPr lang="en-US" altLang="en-US" dirty="0">
                <a:ea typeface="ＭＳ Ｐゴシック" panose="020B0600070205080204" pitchFamily="34" charset="-128"/>
              </a:rPr>
              <a:t>are special-purpose databases tailored for storing geographic data.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Round-earth coordinate system may be used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(Latitude, longitude, elevation)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Geometric data: </a:t>
            </a:r>
            <a:r>
              <a:rPr lang="en-US" altLang="en-US" dirty="0">
                <a:ea typeface="ＭＳ Ｐゴシック" panose="020B0600070205080204" pitchFamily="34" charset="-128"/>
              </a:rPr>
              <a:t>design information about how objects are constructed . For example, designs of buildings, aircraft, layouts of integrated-circuits. 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2 or 3 dimensional Euclidean space with (X, Y, Z) coordinates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>
                <a:ea typeface="+mj-ea"/>
              </a:rPr>
              <a:t>Represented of Geometric Information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5320" y="1866761"/>
            <a:ext cx="7332092" cy="4603708"/>
          </a:xfrm>
        </p:spPr>
        <p:txBody>
          <a:bodyPr/>
          <a:lstStyle/>
          <a:p>
            <a:pPr>
              <a:tabLst>
                <a:tab pos="971550" algn="l"/>
              </a:tabLst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line segment </a:t>
            </a:r>
            <a:r>
              <a:rPr lang="en-US" altLang="en-US" dirty="0"/>
              <a:t>can be represented by the coordinates of its endpoints.</a:t>
            </a:r>
          </a:p>
          <a:p>
            <a:pPr>
              <a:tabLst>
                <a:tab pos="971550" algn="l"/>
              </a:tabLst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polyline</a:t>
            </a:r>
            <a:r>
              <a:rPr lang="en-US" altLang="en-US" dirty="0"/>
              <a:t> or </a:t>
            </a:r>
            <a:r>
              <a:rPr lang="en-US" altLang="en-US" b="1" dirty="0" err="1">
                <a:solidFill>
                  <a:srgbClr val="002060"/>
                </a:solidFill>
              </a:rPr>
              <a:t>linestring</a:t>
            </a:r>
            <a:r>
              <a:rPr lang="en-US" altLang="en-US" dirty="0"/>
              <a:t> consists of a connected sequence of line segments and can be represented by a list containing the coordinates of the endpoints of the segments, in sequence.</a:t>
            </a:r>
          </a:p>
          <a:p>
            <a:pPr lvl="1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Approximate a curve by partitioning it into a sequence of segments</a:t>
            </a:r>
          </a:p>
          <a:p>
            <a:pPr lvl="2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Useful for two-dimensional features such as roads.</a:t>
            </a:r>
          </a:p>
          <a:p>
            <a:pPr lvl="2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Some systems also support </a:t>
            </a:r>
            <a:r>
              <a:rPr lang="en-US" altLang="en-US" i="1" dirty="0">
                <a:ea typeface="ＭＳ Ｐゴシック" panose="020B0600070205080204" pitchFamily="34" charset="-128"/>
              </a:rPr>
              <a:t>circular arcs </a:t>
            </a:r>
            <a:r>
              <a:rPr lang="en-US" altLang="en-US" dirty="0">
                <a:ea typeface="ＭＳ Ｐゴシック" panose="020B0600070205080204" pitchFamily="34" charset="-128"/>
              </a:rPr>
              <a:t>as primitives, allowing curves to be represented as sequences of arc</a:t>
            </a:r>
          </a:p>
          <a:p>
            <a:pPr>
              <a:tabLst>
                <a:tab pos="971550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Polygons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represented by a list of vertices in order. </a:t>
            </a:r>
          </a:p>
          <a:p>
            <a:pPr lvl="1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The list of vertices specifies the boundary of a polygonal region.</a:t>
            </a:r>
          </a:p>
          <a:p>
            <a:pPr lvl="1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Can also be represented as a set of triangles (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triangulation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>
              <a:tabLst>
                <a:tab pos="971550" algn="l"/>
              </a:tabLst>
            </a:pPr>
            <a:endParaRPr lang="en-US" altLang="en-US" b="1" dirty="0">
              <a:latin typeface="Georgia" panose="02040502050405020303" pitchFamily="18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710213" y="1182671"/>
            <a:ext cx="768719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Various geometric constructs can be represented in a database in a normalized fashion (see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Semi-Structured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076096" cy="4420479"/>
          </a:xfrm>
        </p:spPr>
        <p:txBody>
          <a:bodyPr/>
          <a:lstStyle/>
          <a:p>
            <a:r>
              <a:rPr lang="en-US" altLang="en-US" dirty="0"/>
              <a:t>Many applications require storage of complex data, whose schema changes often</a:t>
            </a:r>
          </a:p>
          <a:p>
            <a:r>
              <a:rPr lang="en-US" altLang="en-US" dirty="0"/>
              <a:t>The relational model’s requirement of atomic data types may be an overkill</a:t>
            </a:r>
          </a:p>
          <a:p>
            <a:pPr lvl="1"/>
            <a:r>
              <a:rPr lang="en-US" altLang="en-US" dirty="0"/>
              <a:t>E.g., storing set of interests as a set-valued attribute of a user profile may be simpler than normalizing it</a:t>
            </a:r>
          </a:p>
          <a:p>
            <a:r>
              <a:rPr lang="en-US" altLang="en-US" dirty="0"/>
              <a:t> Data exchange can benefit greatly from semi-structured data</a:t>
            </a:r>
          </a:p>
          <a:p>
            <a:pPr lvl="1"/>
            <a:r>
              <a:rPr lang="en-US" altLang="en-US" dirty="0"/>
              <a:t>Exchange can be between applications, or between back-end and front-end of an application</a:t>
            </a:r>
          </a:p>
          <a:p>
            <a:pPr lvl="1"/>
            <a:r>
              <a:rPr lang="en-US" altLang="en-US" dirty="0"/>
              <a:t>Web-services are widely used today, with complex data fetched to the front-end and displayed using a mobile app or JavaScript</a:t>
            </a:r>
          </a:p>
          <a:p>
            <a:r>
              <a:rPr lang="en-US" altLang="en-US" dirty="0"/>
              <a:t>JSON and XML are widely used semi-structured data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76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Representation of Geometric Constructs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76" y="1298553"/>
            <a:ext cx="4857686" cy="478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408126" cy="609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ea typeface="+mj-ea"/>
              </a:rPr>
              <a:t>Representation of Geometric Information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39" cy="5367972"/>
          </a:xfrm>
        </p:spPr>
        <p:txBody>
          <a:bodyPr/>
          <a:lstStyle/>
          <a:p>
            <a:r>
              <a:rPr lang="en-US" altLang="en-US" dirty="0"/>
              <a:t>Representation of points and line segment in 3-D similar to 2-D, except that points have an extra z component</a:t>
            </a:r>
          </a:p>
          <a:p>
            <a:r>
              <a:rPr lang="en-US" altLang="en-US" dirty="0"/>
              <a:t>Represent arbitrary </a:t>
            </a:r>
            <a:r>
              <a:rPr lang="en-US" altLang="en-US" dirty="0" err="1"/>
              <a:t>polyhedra</a:t>
            </a:r>
            <a:r>
              <a:rPr lang="en-US" altLang="en-US" dirty="0"/>
              <a:t> by dividing them into tetrahedrons, like triangulating polygons.</a:t>
            </a:r>
          </a:p>
          <a:p>
            <a:r>
              <a:rPr lang="en-US" altLang="en-US" dirty="0"/>
              <a:t>Alternative: List their faces, each of which is a polygon, along with an indication of which side of the face is inside the polyhedron.</a:t>
            </a:r>
          </a:p>
          <a:p>
            <a:r>
              <a:rPr lang="en-US" altLang="en-US" dirty="0"/>
              <a:t>Geometry and geography data types supported by many databases</a:t>
            </a:r>
          </a:p>
          <a:p>
            <a:pPr lvl="1"/>
            <a:r>
              <a:rPr lang="en-US" altLang="en-US" dirty="0"/>
              <a:t>E.g. SQL Server and </a:t>
            </a:r>
            <a:r>
              <a:rPr lang="en-US" altLang="en-US" dirty="0" err="1"/>
              <a:t>PostGIS</a:t>
            </a:r>
            <a:endParaRPr lang="en-US" altLang="en-US" dirty="0"/>
          </a:p>
          <a:p>
            <a:pPr lvl="1"/>
            <a:r>
              <a:rPr lang="en-US" dirty="0"/>
              <a:t>point, </a:t>
            </a:r>
            <a:r>
              <a:rPr lang="en-US" dirty="0" err="1"/>
              <a:t>linestring</a:t>
            </a:r>
            <a:r>
              <a:rPr lang="en-US" dirty="0"/>
              <a:t>, curve, polygons</a:t>
            </a:r>
          </a:p>
          <a:p>
            <a:pPr lvl="1"/>
            <a:r>
              <a:rPr lang="en-US" dirty="0"/>
              <a:t>Collections: multipoint, </a:t>
            </a:r>
            <a:r>
              <a:rPr lang="en-US" dirty="0" err="1"/>
              <a:t>multilinestring</a:t>
            </a:r>
            <a:r>
              <a:rPr lang="en-US" dirty="0"/>
              <a:t>, multicurve, </a:t>
            </a:r>
            <a:r>
              <a:rPr lang="en-US" dirty="0" err="1"/>
              <a:t>multipolygon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LINESTRING(1 1, 2 3, 4 4) </a:t>
            </a:r>
          </a:p>
          <a:p>
            <a:pPr lvl="1"/>
            <a:r>
              <a:rPr lang="en-US" dirty="0"/>
              <a:t>POLYGON((1 1, 2 3, 4 4, 1 1)) </a:t>
            </a:r>
          </a:p>
          <a:p>
            <a:pPr lvl="1"/>
            <a:r>
              <a:rPr lang="en-US" dirty="0"/>
              <a:t>Type conversions: </a:t>
            </a:r>
            <a:r>
              <a:rPr lang="en-US" i="1" dirty="0"/>
              <a:t>ST </a:t>
            </a:r>
            <a:r>
              <a:rPr lang="en-US" i="1" dirty="0" err="1"/>
              <a:t>GeometryFromText</a:t>
            </a:r>
            <a:r>
              <a:rPr lang="en-US" dirty="0"/>
              <a:t>() and </a:t>
            </a:r>
            <a:r>
              <a:rPr lang="en-US" i="1" dirty="0"/>
              <a:t>ST </a:t>
            </a:r>
            <a:r>
              <a:rPr lang="en-US" i="1" dirty="0" err="1"/>
              <a:t>GeographyFromText</a:t>
            </a:r>
            <a:r>
              <a:rPr lang="en-US" dirty="0"/>
              <a:t>() </a:t>
            </a:r>
          </a:p>
          <a:p>
            <a:pPr lvl="1"/>
            <a:r>
              <a:rPr lang="en-US" i="1" dirty="0"/>
              <a:t>Operations: ST Union</a:t>
            </a:r>
            <a:r>
              <a:rPr lang="en-US" dirty="0"/>
              <a:t>(), </a:t>
            </a:r>
            <a:r>
              <a:rPr lang="en-US" i="1" dirty="0"/>
              <a:t>ST Intersection</a:t>
            </a:r>
            <a:r>
              <a:rPr lang="en-US" dirty="0"/>
              <a:t>(), …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Design Databases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3" cy="5367972"/>
          </a:xfrm>
        </p:spPr>
        <p:txBody>
          <a:bodyPr/>
          <a:lstStyle/>
          <a:p>
            <a:r>
              <a:rPr lang="en-US" altLang="en-US" dirty="0"/>
              <a:t>Represent design components as objects (generally geometric objects); the connections between the objects indicate how the design is structured.</a:t>
            </a:r>
          </a:p>
          <a:p>
            <a:r>
              <a:rPr lang="en-US" altLang="en-US" dirty="0"/>
              <a:t>Simple two-dimensional objects: points, lines, triangles, rectangles, polygons.</a:t>
            </a:r>
          </a:p>
          <a:p>
            <a:r>
              <a:rPr lang="en-US" altLang="en-US" dirty="0"/>
              <a:t>Complex two-dimensional objects: formed from simple objects via union, intersection, and difference operations.</a:t>
            </a:r>
          </a:p>
          <a:p>
            <a:r>
              <a:rPr lang="en-US" altLang="en-US" dirty="0"/>
              <a:t>Complex three-dimensional objects: formed from simpler objects such as spheres, cylinders, and cuboids, by union, intersection, and difference operations.</a:t>
            </a:r>
          </a:p>
          <a:p>
            <a:r>
              <a:rPr lang="en-US" altLang="en-US" dirty="0"/>
              <a:t>Wireframe models represent three-dimensional surfaces as a set of simpler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>
                <a:ea typeface="+mj-ea"/>
              </a:rPr>
              <a:t>Representation of Geometric Constructs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918881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Design databases also store non-spatial information about objects (e.g., construction material, color, etc.)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Spatial integrity constraints  are important.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E.g., pipes should not intersect, wires should not be too close to each other, etc.</a:t>
            </a:r>
          </a:p>
        </p:txBody>
      </p:sp>
      <p:pic>
        <p:nvPicPr>
          <p:cNvPr id="16388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59400"/>
            <a:ext cx="5865772" cy="259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Geographic 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670307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Raster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consist of bit maps or pixel maps, in two or more dimensions.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 2-D raster image: satellite image of cloud cover, where each pixel stores the cloud visibility in a particular area.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Additional dimensions might include the temperature at different altitudes at different regions, or measurements taken at different points in time.</a:t>
            </a:r>
          </a:p>
          <a:p>
            <a:r>
              <a:rPr lang="en-US" altLang="en-US" dirty="0"/>
              <a:t>Design databases generally do not store raster data.</a:t>
            </a:r>
            <a:endParaRPr lang="en-US" altLang="en-US"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Geographic Data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5908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Vector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constructed from basic geometric objects:  points, line segments, triangles, and other polygons in two dimensions, and cylinders, spheres, cuboids, and other polyhedrons in three dimensions.</a:t>
            </a:r>
          </a:p>
          <a:p>
            <a:r>
              <a:rPr lang="en-US" altLang="en-US" dirty="0"/>
              <a:t>Vector format often used to represent map data.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Roads can be considered as two-dimensional and represented by lines and curves.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Some features, such as rivers, may be represented either as complex curves or as complex polygons, depending on whether their width is relevant.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Features such as regions and lakes can be depicted as polygons.</a:t>
            </a:r>
            <a:endParaRPr lang="en-US" altLang="en-US" b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Spatial Queries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3582" y="1102497"/>
            <a:ext cx="778571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Region queries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deal with spatial regions. e.g., ask for objects that lie partially or fully inside a specified region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dirty="0" err="1"/>
              <a:t>PostGIS</a:t>
            </a:r>
            <a:r>
              <a:rPr lang="en-US" altLang="en-US" dirty="0"/>
              <a:t>  </a:t>
            </a:r>
            <a:r>
              <a:rPr lang="en-US" altLang="en-US" i="1" dirty="0" err="1"/>
              <a:t>ST_Contains</a:t>
            </a:r>
            <a:r>
              <a:rPr lang="en-US" altLang="en-US" dirty="0"/>
              <a:t>()</a:t>
            </a:r>
            <a:r>
              <a:rPr lang="en-US" altLang="en-US" i="1" dirty="0"/>
              <a:t>, </a:t>
            </a:r>
            <a:r>
              <a:rPr lang="en-US" altLang="en-US" i="1" dirty="0" err="1"/>
              <a:t>ST_Overlaps</a:t>
            </a:r>
            <a:r>
              <a:rPr lang="en-US" altLang="en-US" dirty="0"/>
              <a:t>()</a:t>
            </a:r>
            <a:r>
              <a:rPr lang="en-US" altLang="en-US" i="1" dirty="0"/>
              <a:t>, </a:t>
            </a:r>
            <a:r>
              <a:rPr lang="en-US" altLang="en-US" dirty="0"/>
              <a:t>…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Nearness queries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request objects that lie near a specified location.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Nearest neighbor queries</a:t>
            </a:r>
            <a:r>
              <a:rPr lang="en-US" altLang="en-US" dirty="0"/>
              <a:t>, given a point or an object, find the nearest object that satisfies given conditions.</a:t>
            </a:r>
          </a:p>
          <a:p>
            <a:r>
              <a:rPr lang="en-US" b="1" dirty="0">
                <a:solidFill>
                  <a:srgbClr val="002060"/>
                </a:solidFill>
              </a:rPr>
              <a:t>Spatial graph queries </a:t>
            </a:r>
            <a:r>
              <a:rPr lang="en-US" dirty="0"/>
              <a:t>request information based on spatial graphs</a:t>
            </a:r>
          </a:p>
          <a:p>
            <a:pPr lvl="1"/>
            <a:r>
              <a:rPr lang="en-US" dirty="0"/>
              <a:t>E.g., shortest path between two points via a road network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Spatial join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of two spatial relations with the location playing the role of join attribute.</a:t>
            </a:r>
          </a:p>
          <a:p>
            <a:r>
              <a:rPr lang="en-US" altLang="en-US" dirty="0"/>
              <a:t>Queries that compute intersections or </a:t>
            </a:r>
            <a:r>
              <a:rPr lang="en-US" altLang="en-US" b="1" dirty="0">
                <a:solidFill>
                  <a:srgbClr val="002060"/>
                </a:solidFill>
              </a:rPr>
              <a:t>unions</a:t>
            </a:r>
            <a:r>
              <a:rPr lang="en-US" altLang="en-US" dirty="0"/>
              <a:t> of regions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018" y="2784993"/>
            <a:ext cx="3891734" cy="72630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of Chapter 8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0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219456"/>
            <a:ext cx="8306076" cy="53644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102497"/>
            <a:ext cx="7818740" cy="527391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Flexible schema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Wide column</a:t>
            </a:r>
            <a:r>
              <a:rPr lang="en-IN" dirty="0"/>
              <a:t> representation: allow each tuple to have a different set of attributes, can add new attributes at any time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Sparse column </a:t>
            </a:r>
            <a:r>
              <a:rPr lang="en-IN" dirty="0"/>
              <a:t>representation: schema has a fixed but large set of attributes, </a:t>
            </a:r>
            <a:r>
              <a:rPr lang="en-IN" dirty="0" smtClean="0"/>
              <a:t>b</a:t>
            </a:r>
            <a:r>
              <a:rPr lang="en-US" dirty="0" err="1" smtClean="0"/>
              <a:t>ut</a:t>
            </a:r>
            <a:r>
              <a:rPr lang="en-IN" dirty="0" smtClean="0"/>
              <a:t> </a:t>
            </a:r>
            <a:r>
              <a:rPr lang="en-IN" dirty="0"/>
              <a:t>each tuple may store only a subset</a:t>
            </a:r>
          </a:p>
          <a:p>
            <a:r>
              <a:rPr lang="en-IN" b="1" dirty="0">
                <a:solidFill>
                  <a:srgbClr val="002060"/>
                </a:solidFill>
              </a:rPr>
              <a:t>Multivalued data types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Sets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2060"/>
                </a:solidFill>
              </a:rPr>
              <a:t>multisets</a:t>
            </a:r>
          </a:p>
          <a:p>
            <a:pPr lvl="2"/>
            <a:r>
              <a:rPr lang="en-IN" dirty="0"/>
              <a:t>E.g</a:t>
            </a:r>
            <a:r>
              <a:rPr lang="en-IN" dirty="0" smtClean="0"/>
              <a:t>.,: </a:t>
            </a:r>
            <a:r>
              <a:rPr lang="en-IN" dirty="0"/>
              <a:t>set of interests {‘basketball, ‘La Liga’, ‘cooking’, ‘anime’, ‘jazz’}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Key-value map</a:t>
            </a:r>
            <a:r>
              <a:rPr lang="en-IN" dirty="0"/>
              <a:t> (or just </a:t>
            </a:r>
            <a:r>
              <a:rPr lang="en-IN" b="1" dirty="0">
                <a:solidFill>
                  <a:srgbClr val="002060"/>
                </a:solidFill>
              </a:rPr>
              <a:t>map</a:t>
            </a:r>
            <a:r>
              <a:rPr lang="en-IN" dirty="0"/>
              <a:t> for short)</a:t>
            </a:r>
          </a:p>
          <a:p>
            <a:pPr lvl="2"/>
            <a:r>
              <a:rPr lang="en-IN" dirty="0"/>
              <a:t>Store a set of key-value pairs</a:t>
            </a:r>
          </a:p>
          <a:p>
            <a:pPr lvl="2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{(brand, Apple), (ID, MacBook Air), (size, 13), (</a:t>
            </a:r>
            <a:r>
              <a:rPr lang="en-IN" dirty="0" err="1"/>
              <a:t>color</a:t>
            </a:r>
            <a:r>
              <a:rPr lang="en-IN" dirty="0"/>
              <a:t>, silver)}</a:t>
            </a:r>
          </a:p>
          <a:p>
            <a:pPr lvl="2"/>
            <a:r>
              <a:rPr lang="en-IN" dirty="0"/>
              <a:t>Operations on maps:  </a:t>
            </a:r>
            <a:r>
              <a:rPr lang="en-IN" i="1" dirty="0"/>
              <a:t>put</a:t>
            </a:r>
            <a:r>
              <a:rPr lang="en-IN" dirty="0"/>
              <a:t>(key, value), </a:t>
            </a:r>
            <a:r>
              <a:rPr lang="en-IN" i="1" dirty="0"/>
              <a:t>get</a:t>
            </a:r>
            <a:r>
              <a:rPr lang="en-IN" dirty="0"/>
              <a:t>(key), </a:t>
            </a:r>
            <a:r>
              <a:rPr lang="en-IN" i="1" dirty="0"/>
              <a:t>delete</a:t>
            </a:r>
            <a:r>
              <a:rPr lang="en-IN" dirty="0"/>
              <a:t>(key)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2060"/>
                </a:solidFill>
              </a:rPr>
              <a:t>Arrays </a:t>
            </a:r>
          </a:p>
          <a:p>
            <a:pPr lvl="2"/>
            <a:r>
              <a:rPr lang="en-IN" dirty="0"/>
              <a:t>Widely used for scientific and monitoring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009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09728"/>
            <a:ext cx="8306076" cy="59740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102497"/>
            <a:ext cx="8215235" cy="403033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Arrays </a:t>
            </a:r>
          </a:p>
          <a:p>
            <a:pPr lvl="1"/>
            <a:r>
              <a:rPr lang="en-IN" dirty="0"/>
              <a:t>Widely used for scientific and monitoring applications</a:t>
            </a:r>
          </a:p>
          <a:p>
            <a:pPr lvl="1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readings taken at regular intervals can be represented as array of values instead of (time, value) pairs</a:t>
            </a:r>
          </a:p>
          <a:p>
            <a:pPr lvl="2"/>
            <a:r>
              <a:rPr lang="en-IN" dirty="0"/>
              <a:t>[5, 8, 9, 11] instead of {(1,5), (2, 8), (3, 9), (4, 11)}</a:t>
            </a:r>
          </a:p>
          <a:p>
            <a:r>
              <a:rPr lang="en-IN" dirty="0"/>
              <a:t>Multi-valued attribute types </a:t>
            </a:r>
          </a:p>
          <a:p>
            <a:pPr lvl="1"/>
            <a:r>
              <a:rPr lang="en-IN" dirty="0"/>
              <a:t>Modeled using </a:t>
            </a:r>
            <a:r>
              <a:rPr lang="en-IN" i="1" dirty="0"/>
              <a:t>non first-normal-form </a:t>
            </a:r>
            <a:r>
              <a:rPr lang="en-IN" dirty="0"/>
              <a:t>(</a:t>
            </a:r>
            <a:r>
              <a:rPr lang="en-IN" i="1" dirty="0"/>
              <a:t>NFNF</a:t>
            </a:r>
            <a:r>
              <a:rPr lang="en-IN" dirty="0"/>
              <a:t>) data model</a:t>
            </a:r>
          </a:p>
          <a:p>
            <a:pPr lvl="1"/>
            <a:r>
              <a:rPr lang="en-IN" dirty="0"/>
              <a:t>Supported by most database systems today</a:t>
            </a:r>
          </a:p>
          <a:p>
            <a:r>
              <a:rPr lang="en-IN" b="1" dirty="0">
                <a:solidFill>
                  <a:srgbClr val="002060"/>
                </a:solidFill>
              </a:rPr>
              <a:t>Array database</a:t>
            </a:r>
            <a:r>
              <a:rPr lang="en-IN" dirty="0"/>
              <a:t>:  a database that provides specialized support for arrays</a:t>
            </a:r>
          </a:p>
          <a:p>
            <a:pPr lvl="1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compressed storage, query language extensions etc</a:t>
            </a:r>
          </a:p>
          <a:p>
            <a:pPr lvl="1"/>
            <a:r>
              <a:rPr lang="en-IN" dirty="0"/>
              <a:t>Oracle </a:t>
            </a:r>
            <a:r>
              <a:rPr lang="en-IN" dirty="0" err="1"/>
              <a:t>GeoRaster</a:t>
            </a:r>
            <a:r>
              <a:rPr lang="en-IN" dirty="0"/>
              <a:t>, </a:t>
            </a:r>
            <a:r>
              <a:rPr lang="en-IN" dirty="0" err="1"/>
              <a:t>PostGIS</a:t>
            </a:r>
            <a:r>
              <a:rPr lang="en-IN" dirty="0"/>
              <a:t>, </a:t>
            </a:r>
            <a:r>
              <a:rPr lang="en-IN" dirty="0" err="1"/>
              <a:t>SciDB</a:t>
            </a:r>
            <a:r>
              <a:rPr lang="en-IN" dirty="0"/>
              <a:t>, etc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2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1AFC68-6FC6-4F60-A53B-77E46D41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8CBD1B-12EA-4D39-9327-17ABBF5C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8188601" cy="5367972"/>
          </a:xfrm>
        </p:spPr>
        <p:txBody>
          <a:bodyPr/>
          <a:lstStyle/>
          <a:p>
            <a:r>
              <a:rPr lang="en-IN" dirty="0"/>
              <a:t>Hierarchical data is common in many applications</a:t>
            </a:r>
          </a:p>
          <a:p>
            <a:r>
              <a:rPr lang="en-IN" dirty="0"/>
              <a:t>JSON: JavaScript Object Notation</a:t>
            </a:r>
          </a:p>
          <a:p>
            <a:pPr lvl="1"/>
            <a:r>
              <a:rPr lang="en-IN" dirty="0"/>
              <a:t>Widely used today</a:t>
            </a:r>
          </a:p>
          <a:p>
            <a:r>
              <a:rPr lang="en-IN" dirty="0"/>
              <a:t>XML: Extensible </a:t>
            </a:r>
            <a:r>
              <a:rPr lang="en-IN" dirty="0" err="1"/>
              <a:t>Markup</a:t>
            </a:r>
            <a:r>
              <a:rPr lang="en-IN" dirty="0"/>
              <a:t> Language</a:t>
            </a:r>
          </a:p>
          <a:p>
            <a:pPr lvl="1"/>
            <a:r>
              <a:rPr lang="en-IN" dirty="0"/>
              <a:t>Earlier generation notation, still used extensively</a:t>
            </a:r>
          </a:p>
        </p:txBody>
      </p:sp>
    </p:spTree>
    <p:extLst>
      <p:ext uri="{BB962C8B-B14F-4D97-AF65-F5344CB8AC3E}">
        <p14:creationId xmlns:p14="http://schemas.microsoft.com/office/powerpoint/2010/main" val="12241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E1D7FC-A5D6-4A17-A3FA-5BD405F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8AAFD6-056E-4FDC-9CC3-AA9A12FD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6"/>
            <a:ext cx="8179725" cy="5507025"/>
          </a:xfrm>
        </p:spPr>
        <p:txBody>
          <a:bodyPr/>
          <a:lstStyle/>
          <a:p>
            <a:r>
              <a:rPr lang="en-IN" dirty="0"/>
              <a:t>Textual representation widely used for data exchange</a:t>
            </a:r>
          </a:p>
          <a:p>
            <a:r>
              <a:rPr lang="en-IN" dirty="0"/>
              <a:t>Example of JSON data</a:t>
            </a:r>
            <a:br>
              <a:rPr lang="en-IN" dirty="0"/>
            </a:br>
            <a:r>
              <a:rPr lang="en-IN" sz="1800" dirty="0"/>
              <a:t>{</a:t>
            </a:r>
            <a:br>
              <a:rPr lang="en-IN" sz="1800" dirty="0"/>
            </a:br>
            <a:r>
              <a:rPr lang="en-IN" sz="1800" dirty="0"/>
              <a:t>	"ID": "22222",</a:t>
            </a:r>
            <a:br>
              <a:rPr lang="en-IN" sz="1800" dirty="0"/>
            </a:br>
            <a:r>
              <a:rPr lang="en-IN" sz="1800" dirty="0"/>
              <a:t>	"name": {</a:t>
            </a:r>
            <a:br>
              <a:rPr lang="en-IN" sz="1800" dirty="0"/>
            </a:br>
            <a:r>
              <a:rPr lang="en-IN" sz="1800" dirty="0"/>
              <a:t>		"</a:t>
            </a:r>
            <a:r>
              <a:rPr lang="en-IN" sz="1800" dirty="0" err="1" smtClean="0"/>
              <a:t>firstname</a:t>
            </a:r>
            <a:r>
              <a:rPr lang="en-IN" altLang="zh-CN" sz="1800" dirty="0"/>
              <a:t>"</a:t>
            </a:r>
            <a:r>
              <a:rPr lang="en-IN" sz="1800" dirty="0" smtClean="0"/>
              <a:t>: </a:t>
            </a:r>
            <a:r>
              <a:rPr lang="en-IN" sz="1800" dirty="0"/>
              <a:t>"Albert",</a:t>
            </a:r>
            <a:br>
              <a:rPr lang="en-IN" sz="1800" dirty="0"/>
            </a:br>
            <a:r>
              <a:rPr lang="en-IN" sz="1800" dirty="0"/>
              <a:t>		"</a:t>
            </a:r>
            <a:r>
              <a:rPr lang="en-IN" sz="1800" dirty="0" err="1" smtClean="0"/>
              <a:t>lastname</a:t>
            </a:r>
            <a:r>
              <a:rPr lang="en-IN" altLang="zh-CN" sz="1800" dirty="0"/>
              <a:t>"</a:t>
            </a:r>
            <a:r>
              <a:rPr lang="en-IN" sz="1800" dirty="0" smtClean="0"/>
              <a:t>: </a:t>
            </a:r>
            <a:r>
              <a:rPr lang="en-IN" sz="1800" dirty="0"/>
              <a:t>"Einstein"</a:t>
            </a:r>
            <a:br>
              <a:rPr lang="en-IN" sz="1800" dirty="0"/>
            </a:br>
            <a:r>
              <a:rPr lang="en-IN" sz="1800" dirty="0"/>
              <a:t>	},</a:t>
            </a:r>
            <a:br>
              <a:rPr lang="en-IN" sz="1800" dirty="0"/>
            </a:br>
            <a:r>
              <a:rPr lang="en-IN" sz="1800" dirty="0"/>
              <a:t>	"</a:t>
            </a:r>
            <a:r>
              <a:rPr lang="en-IN" sz="1800" dirty="0" err="1"/>
              <a:t>deptname</a:t>
            </a:r>
            <a:r>
              <a:rPr lang="en-IN" sz="1800" dirty="0"/>
              <a:t>": "Physics",</a:t>
            </a:r>
            <a:br>
              <a:rPr lang="en-IN" sz="1800" dirty="0"/>
            </a:br>
            <a:r>
              <a:rPr lang="en-IN" sz="1800" dirty="0"/>
              <a:t>	"children": [</a:t>
            </a:r>
            <a:br>
              <a:rPr lang="en-IN" sz="1800" dirty="0"/>
            </a:br>
            <a:r>
              <a:rPr lang="en-IN" sz="1800" dirty="0"/>
              <a:t>		{"</a:t>
            </a:r>
            <a:r>
              <a:rPr lang="en-IN" sz="1800" dirty="0" err="1"/>
              <a:t>firstname</a:t>
            </a:r>
            <a:r>
              <a:rPr lang="en-IN" sz="1800" dirty="0"/>
              <a:t>": "Hans", "</a:t>
            </a:r>
            <a:r>
              <a:rPr lang="en-IN" sz="1800" dirty="0" err="1"/>
              <a:t>lastname</a:t>
            </a:r>
            <a:r>
              <a:rPr lang="en-IN" sz="1800" dirty="0"/>
              <a:t>": "Einstein" },</a:t>
            </a:r>
            <a:br>
              <a:rPr lang="en-IN" sz="1800" dirty="0"/>
            </a:br>
            <a:r>
              <a:rPr lang="en-IN" sz="1800" dirty="0"/>
              <a:t>		{"</a:t>
            </a:r>
            <a:r>
              <a:rPr lang="en-IN" sz="1800" dirty="0" err="1"/>
              <a:t>firstname</a:t>
            </a:r>
            <a:r>
              <a:rPr lang="en-IN" sz="1800" dirty="0"/>
              <a:t>": "Eduard", "</a:t>
            </a:r>
            <a:r>
              <a:rPr lang="en-IN" sz="1800" dirty="0" err="1"/>
              <a:t>lastname</a:t>
            </a:r>
            <a:r>
              <a:rPr lang="en-IN" sz="1800" dirty="0"/>
              <a:t>": "Einstein" }</a:t>
            </a:r>
            <a:br>
              <a:rPr lang="en-IN" sz="1800" dirty="0"/>
            </a:br>
            <a:r>
              <a:rPr lang="en-IN" sz="1800" dirty="0"/>
              <a:t>	]</a:t>
            </a:r>
            <a:br>
              <a:rPr lang="en-IN" sz="1800" dirty="0"/>
            </a:br>
            <a:r>
              <a:rPr lang="en-IN" sz="1800" dirty="0"/>
              <a:t>} </a:t>
            </a:r>
          </a:p>
          <a:p>
            <a:r>
              <a:rPr lang="en-IN" dirty="0"/>
              <a:t>Types: integer, real, string, and </a:t>
            </a:r>
          </a:p>
          <a:p>
            <a:pPr lvl="1"/>
            <a:r>
              <a:rPr lang="en-IN" i="1" dirty="0"/>
              <a:t>Objects: are </a:t>
            </a:r>
            <a:r>
              <a:rPr lang="en-IN" dirty="0"/>
              <a:t>key-value maps, i.e. sets of (attribute name, value) pairs</a:t>
            </a:r>
          </a:p>
          <a:p>
            <a:pPr lvl="1"/>
            <a:r>
              <a:rPr lang="en-IN" dirty="0"/>
              <a:t>Arrays are also key-value maps (from offset to value) </a:t>
            </a:r>
          </a:p>
        </p:txBody>
      </p:sp>
    </p:spTree>
    <p:extLst>
      <p:ext uri="{BB962C8B-B14F-4D97-AF65-F5344CB8AC3E}">
        <p14:creationId xmlns:p14="http://schemas.microsoft.com/office/powerpoint/2010/main" val="42142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5993AA-32B5-46DD-B228-B07C8050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3FD355-F895-4632-BA6E-831A5BC8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8188602" cy="5367972"/>
          </a:xfrm>
        </p:spPr>
        <p:txBody>
          <a:bodyPr/>
          <a:lstStyle/>
          <a:p>
            <a:r>
              <a:rPr lang="en-IN" dirty="0"/>
              <a:t>JSON is ubiquitous in data exchange today</a:t>
            </a:r>
          </a:p>
          <a:p>
            <a:pPr lvl="1"/>
            <a:r>
              <a:rPr lang="en-IN" dirty="0"/>
              <a:t>Widely used for web services</a:t>
            </a:r>
          </a:p>
          <a:p>
            <a:pPr lvl="1"/>
            <a:r>
              <a:rPr lang="en-IN" dirty="0"/>
              <a:t>Most modern applications are architected around on web services</a:t>
            </a:r>
          </a:p>
          <a:p>
            <a:r>
              <a:rPr lang="en-IN" dirty="0"/>
              <a:t>SQL extensions for</a:t>
            </a:r>
          </a:p>
          <a:p>
            <a:pPr lvl="1"/>
            <a:r>
              <a:rPr lang="en-IN" dirty="0"/>
              <a:t>JSON types for storing JSON data</a:t>
            </a:r>
          </a:p>
          <a:p>
            <a:pPr lvl="1"/>
            <a:r>
              <a:rPr lang="en-IN" dirty="0"/>
              <a:t>Extracting data from JSON objects using path expressions</a:t>
            </a:r>
          </a:p>
          <a:p>
            <a:pPr lvl="2"/>
            <a:r>
              <a:rPr lang="en-IN" dirty="0"/>
              <a:t>E.g.  </a:t>
            </a:r>
            <a:r>
              <a:rPr lang="en-IN" i="1" dirty="0"/>
              <a:t>V-&gt; ID</a:t>
            </a:r>
            <a:r>
              <a:rPr lang="en-IN" dirty="0"/>
              <a:t>, or </a:t>
            </a:r>
            <a:r>
              <a:rPr lang="en-IN" i="1" dirty="0"/>
              <a:t>v.ID</a:t>
            </a:r>
          </a:p>
          <a:p>
            <a:pPr lvl="1"/>
            <a:r>
              <a:rPr lang="en-IN" dirty="0"/>
              <a:t>Generating JSON from relational data</a:t>
            </a:r>
          </a:p>
          <a:p>
            <a:pPr lvl="2"/>
            <a:r>
              <a:rPr lang="en-IN" dirty="0"/>
              <a:t>E.g. </a:t>
            </a:r>
            <a:r>
              <a:rPr lang="en-IN" dirty="0" err="1"/>
              <a:t>json.build_object</a:t>
            </a:r>
            <a:r>
              <a:rPr lang="en-IN" dirty="0"/>
              <a:t>(‘ID’, 12345, ‘name’, ‘Einstein’)</a:t>
            </a:r>
          </a:p>
          <a:p>
            <a:pPr lvl="1"/>
            <a:r>
              <a:rPr lang="en-IN" dirty="0"/>
              <a:t>Creation of JSON collections using aggregation</a:t>
            </a:r>
          </a:p>
          <a:p>
            <a:pPr lvl="2"/>
            <a:r>
              <a:rPr lang="en-IN" dirty="0"/>
              <a:t>E.g. </a:t>
            </a:r>
            <a:r>
              <a:rPr lang="en-IN" dirty="0" err="1"/>
              <a:t>json_agg</a:t>
            </a:r>
            <a:r>
              <a:rPr lang="en-IN" dirty="0"/>
              <a:t> aggregate function in PostgreSQL</a:t>
            </a:r>
          </a:p>
          <a:p>
            <a:pPr lvl="1"/>
            <a:r>
              <a:rPr lang="en-IN" dirty="0"/>
              <a:t>Syntax varies greatly across databases</a:t>
            </a:r>
          </a:p>
          <a:p>
            <a:r>
              <a:rPr lang="en-IN" dirty="0"/>
              <a:t>JSON is verbose</a:t>
            </a:r>
          </a:p>
          <a:p>
            <a:pPr lvl="1"/>
            <a:r>
              <a:rPr lang="en-IN" dirty="0"/>
              <a:t>Compressed representations such as BSON (Binary JSON) used for efficient data storage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FBEB8A-B8FE-4203-A493-CDBBAFAA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383C40-029E-4EFF-925D-6C9D0040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7"/>
            <a:ext cx="8179725" cy="5367972"/>
          </a:xfrm>
        </p:spPr>
        <p:txBody>
          <a:bodyPr/>
          <a:lstStyle/>
          <a:p>
            <a:r>
              <a:rPr lang="en-IN" dirty="0"/>
              <a:t>XML uses tags to mark up text</a:t>
            </a:r>
          </a:p>
          <a:p>
            <a:r>
              <a:rPr lang="en-IN" dirty="0"/>
              <a:t>E.g. </a:t>
            </a:r>
            <a:br>
              <a:rPr lang="en-IN" dirty="0"/>
            </a:br>
            <a:r>
              <a:rPr lang="en-IN" dirty="0"/>
              <a:t> </a:t>
            </a:r>
            <a:r>
              <a:rPr lang="en-US" dirty="0"/>
              <a:t>&lt;course&gt;</a:t>
            </a:r>
            <a:br>
              <a:rPr lang="en-US" dirty="0"/>
            </a:br>
            <a:r>
              <a:rPr lang="en-US" dirty="0"/>
              <a:t>  	&lt;course id&gt; CS-101 &lt;/course id&gt;</a:t>
            </a:r>
            <a:br>
              <a:rPr lang="en-US" dirty="0"/>
            </a:br>
            <a:r>
              <a:rPr lang="en-US" dirty="0"/>
              <a:t>	&lt;title&gt; Intro. to Computer Science &lt;/title&gt;</a:t>
            </a:r>
            <a:br>
              <a:rPr lang="en-US" dirty="0"/>
            </a:br>
            <a:r>
              <a:rPr lang="en-US" dirty="0"/>
              <a:t>	&lt;dept name&gt; Comp. Sci. &lt;/dept name&gt;</a:t>
            </a:r>
            <a:br>
              <a:rPr lang="en-US" dirty="0"/>
            </a:br>
            <a:r>
              <a:rPr lang="en-US" dirty="0"/>
              <a:t>	&lt;credits&gt; 4 &lt;/credits&gt;</a:t>
            </a:r>
            <a:br>
              <a:rPr lang="en-US" dirty="0"/>
            </a:br>
            <a:r>
              <a:rPr lang="en-US" dirty="0"/>
              <a:t> &lt;/course&gt; </a:t>
            </a:r>
          </a:p>
          <a:p>
            <a:r>
              <a:rPr lang="en-US" dirty="0"/>
              <a:t>Tags make the data self-documenting</a:t>
            </a:r>
          </a:p>
          <a:p>
            <a:r>
              <a:rPr lang="en-US" dirty="0"/>
              <a:t>Tags can be hierarchical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4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50138</TotalTime>
  <Words>2168</Words>
  <Application>Microsoft Office PowerPoint</Application>
  <PresentationFormat>全屏显示(4:3)</PresentationFormat>
  <Paragraphs>281</Paragraphs>
  <Slides>37</Slides>
  <Notes>14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  <vt:variant>
        <vt:lpstr>自定义放映</vt:lpstr>
      </vt:variant>
      <vt:variant>
        <vt:i4>1</vt:i4>
      </vt:variant>
    </vt:vector>
  </HeadingPairs>
  <TitlesOfParts>
    <vt:vector size="40" baseType="lpstr">
      <vt:lpstr>db</vt:lpstr>
      <vt:lpstr>Clip</vt:lpstr>
      <vt:lpstr>Chapter 8: Complex Data Types</vt:lpstr>
      <vt:lpstr>Outline</vt:lpstr>
      <vt:lpstr>Semi-Structured Data</vt:lpstr>
      <vt:lpstr>Features of Semi-Structured Data Models</vt:lpstr>
      <vt:lpstr>Features of Semi-Structured Data Models</vt:lpstr>
      <vt:lpstr>Nested Data Types</vt:lpstr>
      <vt:lpstr>JSON</vt:lpstr>
      <vt:lpstr>JSON</vt:lpstr>
      <vt:lpstr>XML</vt:lpstr>
      <vt:lpstr>Example of Data in XML</vt:lpstr>
      <vt:lpstr>XML Cont.</vt:lpstr>
      <vt:lpstr>Knowledge Representation</vt:lpstr>
      <vt:lpstr>Graph View of RDF Data</vt:lpstr>
      <vt:lpstr>Triple View of RDF Data</vt:lpstr>
      <vt:lpstr>Querying RDF: SPARQL</vt:lpstr>
      <vt:lpstr>RDF Representation (Cont.)</vt:lpstr>
      <vt:lpstr>Object Orientation</vt:lpstr>
      <vt:lpstr>Object-Relational Database Systems</vt:lpstr>
      <vt:lpstr>Type and Table Inheritance</vt:lpstr>
      <vt:lpstr>Reference Types</vt:lpstr>
      <vt:lpstr>Object-Relational Mapping</vt:lpstr>
      <vt:lpstr>Textual Data</vt:lpstr>
      <vt:lpstr>Ranking using TF-IDF</vt:lpstr>
      <vt:lpstr>Ranking Using Hyperlinks</vt:lpstr>
      <vt:lpstr>Ranking Using Hyperlinks</vt:lpstr>
      <vt:lpstr>Retrieval Effectiveness</vt:lpstr>
      <vt:lpstr>PowerPoint 演示文稿</vt:lpstr>
      <vt:lpstr>Spatial Data</vt:lpstr>
      <vt:lpstr>Represented of Geometric Information</vt:lpstr>
      <vt:lpstr>Representation of Geometric Constructs</vt:lpstr>
      <vt:lpstr>Representation of Geometric Information (Cont.)</vt:lpstr>
      <vt:lpstr>Design Databases</vt:lpstr>
      <vt:lpstr>Representation of Geometric Constructs</vt:lpstr>
      <vt:lpstr>Geographic Data</vt:lpstr>
      <vt:lpstr>Geographic Data (Cont.)</vt:lpstr>
      <vt:lpstr>Spatial Queries</vt:lpstr>
      <vt:lpstr>PowerPoint 演示文稿</vt:lpstr>
      <vt:lpstr>Custom Show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Complex Data Types</dc:title>
  <dc:creator>Silberschatz, Korth and Sudarshan</dc:creator>
  <cp:lastModifiedBy>Mu Bin</cp:lastModifiedBy>
  <cp:revision>290</cp:revision>
  <cp:lastPrinted>2005-01-10T21:51:57Z</cp:lastPrinted>
  <dcterms:created xsi:type="dcterms:W3CDTF">2009-12-23T00:01:06Z</dcterms:created>
  <dcterms:modified xsi:type="dcterms:W3CDTF">2022-04-25T02:29:32Z</dcterms:modified>
</cp:coreProperties>
</file>