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0" r:id="rId2"/>
    <p:sldId id="272" r:id="rId3"/>
    <p:sldId id="273" r:id="rId4"/>
    <p:sldId id="383" r:id="rId5"/>
    <p:sldId id="382" r:id="rId6"/>
    <p:sldId id="381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2D0"/>
    <a:srgbClr val="ED936B"/>
    <a:srgbClr val="919FC7"/>
    <a:srgbClr val="7DC0A6"/>
    <a:srgbClr val="4C9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6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61B3A-E7F1-407C-A964-03237EC30CB3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19BDF-7FFF-4586-A201-6E4E2E1DA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6DD7-6795-4212-A327-F2BD6B16E0DD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8265-9648-489A-BCF9-0D31EC8EA9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6DD7-6795-4212-A327-F2BD6B16E0DD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8265-9648-489A-BCF9-0D31EC8EA9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6DD7-6795-4212-A327-F2BD6B16E0DD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8265-9648-489A-BCF9-0D31EC8EA9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963" y="6483619"/>
            <a:ext cx="1093545" cy="262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6DD7-6795-4212-A327-F2BD6B16E0DD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8265-9648-489A-BCF9-0D31EC8EA9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87400" y="279707"/>
            <a:ext cx="264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同舟共济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6DD7-6795-4212-A327-F2BD6B16E0DD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8265-9648-489A-BCF9-0D31EC8EA9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6DD7-6795-4212-A327-F2BD6B16E0DD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8265-9648-489A-BCF9-0D31EC8EA9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6DD7-6795-4212-A327-F2BD6B16E0DD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8265-9648-489A-BCF9-0D31EC8EA9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6DD7-6795-4212-A327-F2BD6B16E0DD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8265-9648-489A-BCF9-0D31EC8EA94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9532123" y="146872"/>
            <a:ext cx="2460588" cy="655320"/>
            <a:chOff x="9488724" y="3354030"/>
            <a:chExt cx="2545960" cy="73101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963" y="6483619"/>
            <a:ext cx="1093545" cy="262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6DD7-6795-4212-A327-F2BD6B16E0DD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8265-9648-489A-BCF9-0D31EC8EA9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6DD7-6795-4212-A327-F2BD6B16E0DD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8265-9648-489A-BCF9-0D31EC8EA9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6DD7-6795-4212-A327-F2BD6B16E0DD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8265-9648-489A-BCF9-0D31EC8EA9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6DD7-6795-4212-A327-F2BD6B16E0DD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8265-9648-489A-BCF9-0D31EC8EA9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6" b="7963"/>
          <a:stretch>
            <a:fillRect/>
          </a:stretch>
        </p:blipFill>
        <p:spPr>
          <a:xfrm flipH="1">
            <a:off x="943" y="856036"/>
            <a:ext cx="12190111" cy="52224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4" y="856036"/>
            <a:ext cx="12191998" cy="5222402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93000"/>
                </a:schemeClr>
              </a:gs>
              <a:gs pos="75000">
                <a:schemeClr val="accent1">
                  <a:alpha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648433" y="4817074"/>
            <a:ext cx="83337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3997" y="2789044"/>
            <a:ext cx="6842248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发展路线与演进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44421" y="2067417"/>
            <a:ext cx="1841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PART-02</a:t>
            </a:r>
            <a:endParaRPr lang="zh-CN" altLang="en-US" sz="3200" dirty="0">
              <a:solidFill>
                <a:schemeClr val="accent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0405" y="328427"/>
            <a:ext cx="2257027" cy="371948"/>
            <a:chOff x="240405" y="328428"/>
            <a:chExt cx="2257027" cy="371948"/>
          </a:xfrm>
        </p:grpSpPr>
        <p:sp>
          <p:nvSpPr>
            <p:cNvPr id="16" name="iconfont-11208-5297042"/>
            <p:cNvSpPr/>
            <p:nvPr/>
          </p:nvSpPr>
          <p:spPr>
            <a:xfrm>
              <a:off x="240405" y="328428"/>
              <a:ext cx="546995" cy="364626"/>
            </a:xfrm>
            <a:custGeom>
              <a:avLst/>
              <a:gdLst>
                <a:gd name="T0" fmla="*/ 9997 w 9997"/>
                <a:gd name="T1" fmla="*/ 1668 h 6664"/>
                <a:gd name="T2" fmla="*/ 9902 w 9997"/>
                <a:gd name="T3" fmla="*/ 1803 h 6664"/>
                <a:gd name="T4" fmla="*/ 5041 w 9997"/>
                <a:gd name="T5" fmla="*/ 3331 h 6664"/>
                <a:gd name="T6" fmla="*/ 4997 w 9997"/>
                <a:gd name="T7" fmla="*/ 3336 h 6664"/>
                <a:gd name="T8" fmla="*/ 4953 w 9997"/>
                <a:gd name="T9" fmla="*/ 3331 h 6664"/>
                <a:gd name="T10" fmla="*/ 2123 w 9997"/>
                <a:gd name="T11" fmla="*/ 2436 h 6664"/>
                <a:gd name="T12" fmla="*/ 1816 w 9997"/>
                <a:gd name="T13" fmla="*/ 2919 h 6664"/>
                <a:gd name="T14" fmla="*/ 1668 w 9997"/>
                <a:gd name="T15" fmla="*/ 3694 h 6664"/>
                <a:gd name="T16" fmla="*/ 1941 w 9997"/>
                <a:gd name="T17" fmla="*/ 4167 h 6664"/>
                <a:gd name="T18" fmla="*/ 1690 w 9997"/>
                <a:gd name="T19" fmla="*/ 4631 h 6664"/>
                <a:gd name="T20" fmla="*/ 1941 w 9997"/>
                <a:gd name="T21" fmla="*/ 6509 h 6664"/>
                <a:gd name="T22" fmla="*/ 1906 w 9997"/>
                <a:gd name="T23" fmla="*/ 6617 h 6664"/>
                <a:gd name="T24" fmla="*/ 1802 w 9997"/>
                <a:gd name="T25" fmla="*/ 6664 h 6664"/>
                <a:gd name="T26" fmla="*/ 970 w 9997"/>
                <a:gd name="T27" fmla="*/ 6664 h 6664"/>
                <a:gd name="T28" fmla="*/ 866 w 9997"/>
                <a:gd name="T29" fmla="*/ 6617 h 6664"/>
                <a:gd name="T30" fmla="*/ 831 w 9997"/>
                <a:gd name="T31" fmla="*/ 6509 h 6664"/>
                <a:gd name="T32" fmla="*/ 1085 w 9997"/>
                <a:gd name="T33" fmla="*/ 4630 h 6664"/>
                <a:gd name="T34" fmla="*/ 833 w 9997"/>
                <a:gd name="T35" fmla="*/ 4167 h 6664"/>
                <a:gd name="T36" fmla="*/ 1116 w 9997"/>
                <a:gd name="T37" fmla="*/ 3685 h 6664"/>
                <a:gd name="T38" fmla="*/ 1542 w 9997"/>
                <a:gd name="T39" fmla="*/ 2253 h 6664"/>
                <a:gd name="T40" fmla="*/ 95 w 9997"/>
                <a:gd name="T41" fmla="*/ 1803 h 6664"/>
                <a:gd name="T42" fmla="*/ 0 w 9997"/>
                <a:gd name="T43" fmla="*/ 1668 h 6664"/>
                <a:gd name="T44" fmla="*/ 95 w 9997"/>
                <a:gd name="T45" fmla="*/ 1533 h 6664"/>
                <a:gd name="T46" fmla="*/ 4956 w 9997"/>
                <a:gd name="T47" fmla="*/ 5 h 6664"/>
                <a:gd name="T48" fmla="*/ 5000 w 9997"/>
                <a:gd name="T49" fmla="*/ 0 h 6664"/>
                <a:gd name="T50" fmla="*/ 5043 w 9997"/>
                <a:gd name="T51" fmla="*/ 5 h 6664"/>
                <a:gd name="T52" fmla="*/ 9902 w 9997"/>
                <a:gd name="T53" fmla="*/ 1533 h 6664"/>
                <a:gd name="T54" fmla="*/ 9997 w 9997"/>
                <a:gd name="T55" fmla="*/ 1668 h 6664"/>
                <a:gd name="T56" fmla="*/ 7697 w 9997"/>
                <a:gd name="T57" fmla="*/ 3074 h 6664"/>
                <a:gd name="T58" fmla="*/ 7776 w 9997"/>
                <a:gd name="T59" fmla="*/ 4446 h 6664"/>
                <a:gd name="T60" fmla="*/ 7420 w 9997"/>
                <a:gd name="T61" fmla="*/ 5002 h 6664"/>
                <a:gd name="T62" fmla="*/ 6399 w 9997"/>
                <a:gd name="T63" fmla="*/ 5408 h 6664"/>
                <a:gd name="T64" fmla="*/ 4998 w 9997"/>
                <a:gd name="T65" fmla="*/ 5558 h 6664"/>
                <a:gd name="T66" fmla="*/ 3597 w 9997"/>
                <a:gd name="T67" fmla="*/ 5408 h 6664"/>
                <a:gd name="T68" fmla="*/ 2577 w 9997"/>
                <a:gd name="T69" fmla="*/ 5002 h 6664"/>
                <a:gd name="T70" fmla="*/ 2221 w 9997"/>
                <a:gd name="T71" fmla="*/ 4446 h 6664"/>
                <a:gd name="T72" fmla="*/ 2299 w 9997"/>
                <a:gd name="T73" fmla="*/ 3074 h 6664"/>
                <a:gd name="T74" fmla="*/ 4791 w 9997"/>
                <a:gd name="T75" fmla="*/ 3861 h 6664"/>
                <a:gd name="T76" fmla="*/ 4999 w 9997"/>
                <a:gd name="T77" fmla="*/ 3891 h 6664"/>
                <a:gd name="T78" fmla="*/ 5208 w 9997"/>
                <a:gd name="T79" fmla="*/ 3861 h 6664"/>
                <a:gd name="T80" fmla="*/ 7697 w 9997"/>
                <a:gd name="T81" fmla="*/ 3074 h 6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997" h="6664">
                  <a:moveTo>
                    <a:pt x="9997" y="1668"/>
                  </a:moveTo>
                  <a:cubicBezTo>
                    <a:pt x="9997" y="1734"/>
                    <a:pt x="9966" y="1779"/>
                    <a:pt x="9902" y="1803"/>
                  </a:cubicBezTo>
                  <a:lnTo>
                    <a:pt x="5041" y="3331"/>
                  </a:lnTo>
                  <a:cubicBezTo>
                    <a:pt x="5030" y="3334"/>
                    <a:pt x="5015" y="3336"/>
                    <a:pt x="4997" y="3336"/>
                  </a:cubicBezTo>
                  <a:cubicBezTo>
                    <a:pt x="4980" y="3336"/>
                    <a:pt x="4966" y="3334"/>
                    <a:pt x="4953" y="3331"/>
                  </a:cubicBezTo>
                  <a:lnTo>
                    <a:pt x="2123" y="2436"/>
                  </a:lnTo>
                  <a:cubicBezTo>
                    <a:pt x="2000" y="2534"/>
                    <a:pt x="1896" y="2696"/>
                    <a:pt x="1816" y="2919"/>
                  </a:cubicBezTo>
                  <a:cubicBezTo>
                    <a:pt x="1735" y="3143"/>
                    <a:pt x="1686" y="3402"/>
                    <a:pt x="1668" y="3694"/>
                  </a:cubicBezTo>
                  <a:cubicBezTo>
                    <a:pt x="1851" y="3798"/>
                    <a:pt x="1941" y="3957"/>
                    <a:pt x="1941" y="4167"/>
                  </a:cubicBezTo>
                  <a:cubicBezTo>
                    <a:pt x="1941" y="4367"/>
                    <a:pt x="1857" y="4522"/>
                    <a:pt x="1690" y="4631"/>
                  </a:cubicBezTo>
                  <a:lnTo>
                    <a:pt x="1941" y="6509"/>
                  </a:lnTo>
                  <a:cubicBezTo>
                    <a:pt x="1947" y="6549"/>
                    <a:pt x="1935" y="6586"/>
                    <a:pt x="1906" y="6617"/>
                  </a:cubicBezTo>
                  <a:cubicBezTo>
                    <a:pt x="1879" y="6648"/>
                    <a:pt x="1845" y="6664"/>
                    <a:pt x="1802" y="6664"/>
                  </a:cubicBezTo>
                  <a:lnTo>
                    <a:pt x="970" y="6664"/>
                  </a:lnTo>
                  <a:cubicBezTo>
                    <a:pt x="926" y="6664"/>
                    <a:pt x="891" y="6648"/>
                    <a:pt x="866" y="6617"/>
                  </a:cubicBezTo>
                  <a:cubicBezTo>
                    <a:pt x="837" y="6586"/>
                    <a:pt x="826" y="6549"/>
                    <a:pt x="831" y="6509"/>
                  </a:cubicBezTo>
                  <a:lnTo>
                    <a:pt x="1085" y="4630"/>
                  </a:lnTo>
                  <a:cubicBezTo>
                    <a:pt x="916" y="4521"/>
                    <a:pt x="833" y="4364"/>
                    <a:pt x="833" y="4167"/>
                  </a:cubicBezTo>
                  <a:cubicBezTo>
                    <a:pt x="833" y="3955"/>
                    <a:pt x="927" y="3794"/>
                    <a:pt x="1116" y="3685"/>
                  </a:cubicBezTo>
                  <a:cubicBezTo>
                    <a:pt x="1147" y="3085"/>
                    <a:pt x="1290" y="2609"/>
                    <a:pt x="1542" y="2253"/>
                  </a:cubicBezTo>
                  <a:lnTo>
                    <a:pt x="95" y="1803"/>
                  </a:lnTo>
                  <a:cubicBezTo>
                    <a:pt x="31" y="1779"/>
                    <a:pt x="0" y="1735"/>
                    <a:pt x="0" y="1668"/>
                  </a:cubicBezTo>
                  <a:cubicBezTo>
                    <a:pt x="0" y="1602"/>
                    <a:pt x="31" y="1557"/>
                    <a:pt x="95" y="1533"/>
                  </a:cubicBezTo>
                  <a:lnTo>
                    <a:pt x="4956" y="5"/>
                  </a:lnTo>
                  <a:cubicBezTo>
                    <a:pt x="4967" y="2"/>
                    <a:pt x="4982" y="0"/>
                    <a:pt x="5000" y="0"/>
                  </a:cubicBezTo>
                  <a:cubicBezTo>
                    <a:pt x="5017" y="0"/>
                    <a:pt x="5031" y="2"/>
                    <a:pt x="5043" y="5"/>
                  </a:cubicBezTo>
                  <a:lnTo>
                    <a:pt x="9902" y="1533"/>
                  </a:lnTo>
                  <a:cubicBezTo>
                    <a:pt x="9966" y="1557"/>
                    <a:pt x="9997" y="1602"/>
                    <a:pt x="9997" y="1668"/>
                  </a:cubicBezTo>
                  <a:close/>
                  <a:moveTo>
                    <a:pt x="7697" y="3074"/>
                  </a:moveTo>
                  <a:lnTo>
                    <a:pt x="7776" y="4446"/>
                  </a:lnTo>
                  <a:cubicBezTo>
                    <a:pt x="7787" y="4646"/>
                    <a:pt x="7670" y="4830"/>
                    <a:pt x="7420" y="5002"/>
                  </a:cubicBezTo>
                  <a:cubicBezTo>
                    <a:pt x="7170" y="5172"/>
                    <a:pt x="6831" y="5307"/>
                    <a:pt x="6399" y="5408"/>
                  </a:cubicBezTo>
                  <a:cubicBezTo>
                    <a:pt x="5968" y="5508"/>
                    <a:pt x="5502" y="5558"/>
                    <a:pt x="4998" y="5558"/>
                  </a:cubicBezTo>
                  <a:cubicBezTo>
                    <a:pt x="4494" y="5558"/>
                    <a:pt x="4027" y="5508"/>
                    <a:pt x="3597" y="5408"/>
                  </a:cubicBezTo>
                  <a:cubicBezTo>
                    <a:pt x="3166" y="5308"/>
                    <a:pt x="2827" y="5174"/>
                    <a:pt x="2577" y="5002"/>
                  </a:cubicBezTo>
                  <a:cubicBezTo>
                    <a:pt x="2327" y="4832"/>
                    <a:pt x="2209" y="4646"/>
                    <a:pt x="2221" y="4446"/>
                  </a:cubicBezTo>
                  <a:lnTo>
                    <a:pt x="2299" y="3074"/>
                  </a:lnTo>
                  <a:lnTo>
                    <a:pt x="4791" y="3861"/>
                  </a:lnTo>
                  <a:cubicBezTo>
                    <a:pt x="4854" y="3882"/>
                    <a:pt x="4924" y="3891"/>
                    <a:pt x="4999" y="3891"/>
                  </a:cubicBezTo>
                  <a:cubicBezTo>
                    <a:pt x="5075" y="3891"/>
                    <a:pt x="5144" y="3882"/>
                    <a:pt x="5208" y="3861"/>
                  </a:cubicBezTo>
                  <a:lnTo>
                    <a:pt x="7697" y="3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" name="PA_矩形 29"/>
            <p:cNvSpPr/>
            <p:nvPr>
              <p:custDataLst>
                <p:tags r:id="rId1"/>
              </p:custDataLst>
            </p:nvPr>
          </p:nvSpPr>
          <p:spPr>
            <a:xfrm>
              <a:off x="705837" y="331044"/>
              <a:ext cx="1791595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endParaRPr lang="en-US" altLang="zh-CN" spc="300" dirty="0">
                <a:solidFill>
                  <a:schemeClr val="accent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722716" y="6421225"/>
            <a:ext cx="1093905" cy="203200"/>
            <a:chOff x="2400300" y="-914400"/>
            <a:chExt cx="1093905" cy="203200"/>
          </a:xfrm>
        </p:grpSpPr>
        <p:sp>
          <p:nvSpPr>
            <p:cNvPr id="19" name="椭圆 18"/>
            <p:cNvSpPr/>
            <p:nvPr/>
          </p:nvSpPr>
          <p:spPr>
            <a:xfrm>
              <a:off x="2400300" y="-914400"/>
              <a:ext cx="203200" cy="203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845653" y="-914400"/>
              <a:ext cx="203200" cy="203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291005" y="-914400"/>
              <a:ext cx="203200" cy="203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61" y="1798770"/>
            <a:ext cx="3339508" cy="33369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0644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473756" y="943215"/>
            <a:ext cx="11340680" cy="3186047"/>
            <a:chOff x="474391" y="900670"/>
            <a:chExt cx="11340680" cy="3186047"/>
          </a:xfrm>
        </p:grpSpPr>
        <p:grpSp>
          <p:nvGrpSpPr>
            <p:cNvPr id="6" name="iṡḷïḋê"/>
            <p:cNvGrpSpPr/>
            <p:nvPr/>
          </p:nvGrpSpPr>
          <p:grpSpPr>
            <a:xfrm>
              <a:off x="474391" y="900670"/>
              <a:ext cx="10401552" cy="1400525"/>
              <a:chOff x="474391" y="900670"/>
              <a:chExt cx="10401552" cy="1400525"/>
            </a:xfrm>
          </p:grpSpPr>
          <p:sp>
            <p:nvSpPr>
              <p:cNvPr id="19" name="íşḻidè"/>
              <p:cNvSpPr/>
              <p:nvPr/>
            </p:nvSpPr>
            <p:spPr>
              <a:xfrm>
                <a:off x="2448590" y="1013607"/>
                <a:ext cx="8427353" cy="994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由加州大学伯克利分校的的研究团队发起项目，旨在回解决传统商用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ISA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授权昂贵、架构封闭等问题，强调指令集的简洁性、模块化、开放性。</a:t>
                </a:r>
              </a:p>
            </p:txBody>
          </p:sp>
          <p:sp>
            <p:nvSpPr>
              <p:cNvPr id="20" name="íSlíḋé"/>
              <p:cNvSpPr/>
              <p:nvPr/>
            </p:nvSpPr>
            <p:spPr>
              <a:xfrm>
                <a:off x="474391" y="900670"/>
                <a:ext cx="1974199" cy="1400525"/>
              </a:xfrm>
              <a:prstGeom prst="rightArrow">
                <a:avLst/>
              </a:prstGeom>
              <a:solidFill>
                <a:schemeClr val="accent2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2010</a:t>
                </a:r>
                <a:r>
                  <a:rPr lang="zh-CN" altLang="en-US" sz="2400" b="1" dirty="0"/>
                  <a:t>年</a:t>
                </a:r>
                <a:endParaRPr lang="en-GB" altLang="zh-CN" sz="2400" dirty="0"/>
              </a:p>
            </p:txBody>
          </p:sp>
        </p:grpSp>
        <p:grpSp>
          <p:nvGrpSpPr>
            <p:cNvPr id="7" name="iṩ1ïďe"/>
            <p:cNvGrpSpPr/>
            <p:nvPr/>
          </p:nvGrpSpPr>
          <p:grpSpPr>
            <a:xfrm>
              <a:off x="2405632" y="2686192"/>
              <a:ext cx="9409439" cy="1400525"/>
              <a:chOff x="2405632" y="2814851"/>
              <a:chExt cx="9409439" cy="1400525"/>
            </a:xfrm>
          </p:grpSpPr>
          <p:sp>
            <p:nvSpPr>
              <p:cNvPr id="16" name="îšľiḓé"/>
              <p:cNvSpPr/>
              <p:nvPr/>
            </p:nvSpPr>
            <p:spPr>
              <a:xfrm flipH="1">
                <a:off x="2405632" y="2876953"/>
                <a:ext cx="7516495" cy="11984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RISC-V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第一版正式发布，采用“精简核心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+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可选扩展”的设计方式。基础指令集不足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50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条，覆盖了定点运算、存储访问等基本功能。</a:t>
                </a:r>
              </a:p>
            </p:txBody>
          </p:sp>
          <p:sp>
            <p:nvSpPr>
              <p:cNvPr id="17" name="íṡḷiḓê"/>
              <p:cNvSpPr/>
              <p:nvPr/>
            </p:nvSpPr>
            <p:spPr>
              <a:xfrm flipH="1">
                <a:off x="9850898" y="2814851"/>
                <a:ext cx="1964173" cy="1400525"/>
              </a:xfrm>
              <a:prstGeom prst="rightArrow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r"/>
                <a:r>
                  <a:rPr lang="en-US" altLang="zh-CN" sz="2200" b="1" dirty="0"/>
                  <a:t>2011</a:t>
                </a:r>
                <a:r>
                  <a:rPr lang="zh-CN" altLang="en-US" sz="2200" b="1" dirty="0"/>
                  <a:t>年</a:t>
                </a:r>
              </a:p>
            </p:txBody>
          </p:sp>
        </p:grpSp>
      </p:grpSp>
      <p:sp>
        <p:nvSpPr>
          <p:cNvPr id="2" name="íşḻidè"/>
          <p:cNvSpPr/>
          <p:nvPr/>
        </p:nvSpPr>
        <p:spPr>
          <a:xfrm>
            <a:off x="4049387" y="4966406"/>
            <a:ext cx="7697589" cy="108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+mn-lt"/>
              </a:rPr>
              <a:t>RISC-V </a:t>
            </a:r>
            <a:r>
              <a:rPr lang="zh-CN" altLang="en-US" sz="2000" dirty="0">
                <a:solidFill>
                  <a:schemeClr val="tx1"/>
                </a:solidFill>
                <a:sym typeface="+mn-lt"/>
              </a:rPr>
              <a:t>采取 </a:t>
            </a:r>
            <a:r>
              <a:rPr lang="en-US" altLang="zh-CN" sz="2000" b="1" dirty="0">
                <a:solidFill>
                  <a:schemeClr val="tx1"/>
                </a:solidFill>
                <a:sym typeface="+mn-lt"/>
              </a:rPr>
              <a:t>BSD </a:t>
            </a:r>
            <a:r>
              <a:rPr lang="zh-CN" altLang="en-US" sz="2000" b="1" dirty="0">
                <a:solidFill>
                  <a:schemeClr val="tx1"/>
                </a:solidFill>
                <a:sym typeface="+mn-lt"/>
              </a:rPr>
              <a:t>开源协议</a:t>
            </a:r>
            <a:r>
              <a:rPr lang="zh-CN" altLang="en-US" sz="2000" dirty="0">
                <a:solidFill>
                  <a:schemeClr val="tx1"/>
                </a:solidFill>
                <a:sym typeface="+mn-lt"/>
              </a:rPr>
              <a:t>，同时发布了 </a:t>
            </a:r>
            <a:r>
              <a:rPr lang="en-US" altLang="zh-CN" sz="2000" b="1" dirty="0">
                <a:solidFill>
                  <a:schemeClr val="tx1"/>
                </a:solidFill>
                <a:sym typeface="+mn-lt"/>
              </a:rPr>
              <a:t>Rocket </a:t>
            </a:r>
            <a:r>
              <a:rPr lang="zh-CN" altLang="en-US" sz="2000" b="1" dirty="0">
                <a:solidFill>
                  <a:schemeClr val="tx1"/>
                </a:solidFill>
                <a:sym typeface="+mn-lt"/>
              </a:rPr>
              <a:t>等开源处理器核</a:t>
            </a:r>
            <a:r>
              <a:rPr lang="zh-CN" altLang="en-US" sz="2000" dirty="0">
                <a:solidFill>
                  <a:schemeClr val="tx1"/>
                </a:solidFill>
                <a:sym typeface="+mn-lt"/>
              </a:rPr>
              <a:t>，消除了专利壁垒，为全世界提供了低成本、可持续发展的架构基础。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280" y="1974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2.1 </a:t>
            </a:r>
            <a:r>
              <a:rPr lang="zh-CN" altLang="en-US" sz="2800" dirty="0"/>
              <a:t>起源与设计理念</a:t>
            </a:r>
          </a:p>
        </p:txBody>
      </p:sp>
      <p:sp>
        <p:nvSpPr>
          <p:cNvPr id="4" name="íSlíḋé"/>
          <p:cNvSpPr/>
          <p:nvPr/>
        </p:nvSpPr>
        <p:spPr>
          <a:xfrm>
            <a:off x="1630168" y="4806529"/>
            <a:ext cx="2376260" cy="1400525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r>
              <a:rPr lang="zh-CN" altLang="en-US" sz="2400" b="1" dirty="0"/>
              <a:t>构建开源生态</a:t>
            </a:r>
            <a:endParaRPr lang="en-GB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220557-1DA1-6395-AD25-7C56428AE5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15"/>
          <a:stretch/>
        </p:blipFill>
        <p:spPr>
          <a:xfrm>
            <a:off x="468636" y="2354848"/>
            <a:ext cx="1765391" cy="16020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C42377D-98C8-F532-124F-7D333C8A3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64" y="4059169"/>
            <a:ext cx="2032104" cy="101605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30175" y="20891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>
                <a:sym typeface="+mn-ea"/>
              </a:rPr>
              <a:t> 2.2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技术演进与生态体系构建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B77D6C-355E-9E7C-3A2E-6406B7693A64}"/>
              </a:ext>
            </a:extLst>
          </p:cNvPr>
          <p:cNvSpPr txBox="1"/>
          <p:nvPr/>
        </p:nvSpPr>
        <p:spPr>
          <a:xfrm>
            <a:off x="805197" y="790673"/>
            <a:ext cx="643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RISC-V </a:t>
            </a:r>
            <a:r>
              <a:rPr lang="zh-CN" altLang="en-US" dirty="0">
                <a:solidFill>
                  <a:schemeClr val="tx1"/>
                </a:solidFill>
              </a:rPr>
              <a:t>自 </a:t>
            </a:r>
            <a:r>
              <a:rPr lang="en-US" altLang="zh-CN" dirty="0">
                <a:solidFill>
                  <a:schemeClr val="tx1"/>
                </a:solidFill>
              </a:rPr>
              <a:t>2011 </a:t>
            </a:r>
            <a:r>
              <a:rPr lang="zh-CN" altLang="en-US" dirty="0">
                <a:solidFill>
                  <a:schemeClr val="tx1"/>
                </a:solidFill>
              </a:rPr>
              <a:t>年发布以来，经历了</a:t>
            </a:r>
            <a:r>
              <a:rPr lang="zh-CN" altLang="en-US" dirty="0">
                <a:solidFill>
                  <a:srgbClr val="00B050"/>
                </a:solidFill>
              </a:rPr>
              <a:t>四个主要发展阶段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43AB9-5FA2-AA32-5E51-19686656DDFA}"/>
              </a:ext>
            </a:extLst>
          </p:cNvPr>
          <p:cNvSpPr/>
          <p:nvPr/>
        </p:nvSpPr>
        <p:spPr>
          <a:xfrm>
            <a:off x="6533020" y="3947058"/>
            <a:ext cx="5415824" cy="23003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B050"/>
                </a:solidFill>
              </a:rPr>
              <a:t>2014 -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2017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RISC-V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生态</a:t>
            </a:r>
            <a:r>
              <a:rPr lang="zh-CN" altLang="en-US" dirty="0">
                <a:solidFill>
                  <a:schemeClr val="tx1"/>
                </a:solidFill>
              </a:rPr>
              <a:t>开始逐步构建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编译器</a:t>
            </a:r>
            <a:r>
              <a:rPr lang="zh-CN" altLang="en-US" dirty="0">
                <a:solidFill>
                  <a:schemeClr val="tx1"/>
                </a:solidFill>
              </a:rPr>
              <a:t>如 </a:t>
            </a:r>
            <a:r>
              <a:rPr lang="en-US" altLang="zh-CN" dirty="0">
                <a:solidFill>
                  <a:schemeClr val="tx1"/>
                </a:solidFill>
              </a:rPr>
              <a:t>GCC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LLVM </a:t>
            </a:r>
            <a:r>
              <a:rPr lang="zh-CN" altLang="en-US" dirty="0">
                <a:solidFill>
                  <a:schemeClr val="tx1"/>
                </a:solidFill>
              </a:rPr>
              <a:t>加入支持，仿真与调试工具也逐渐完善。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多个</a:t>
            </a:r>
            <a:r>
              <a:rPr lang="zh-CN" altLang="en-US" b="1" dirty="0">
                <a:solidFill>
                  <a:schemeClr val="tx1"/>
                </a:solidFill>
              </a:rPr>
              <a:t>操作系统</a:t>
            </a:r>
            <a:r>
              <a:rPr lang="zh-CN" altLang="en-US" dirty="0">
                <a:solidFill>
                  <a:schemeClr val="tx1"/>
                </a:solidFill>
              </a:rPr>
              <a:t>开始适配 </a:t>
            </a:r>
            <a:r>
              <a:rPr lang="en-US" altLang="zh-CN" dirty="0">
                <a:solidFill>
                  <a:schemeClr val="tx1"/>
                </a:solidFill>
              </a:rPr>
              <a:t>RISC-V</a:t>
            </a:r>
            <a:r>
              <a:rPr lang="zh-CN" altLang="en-US" dirty="0">
                <a:solidFill>
                  <a:schemeClr val="tx1"/>
                </a:solidFill>
              </a:rPr>
              <a:t>，包括 </a:t>
            </a:r>
            <a:r>
              <a:rPr lang="en-US" altLang="zh-CN" dirty="0" err="1">
                <a:solidFill>
                  <a:schemeClr val="tx1"/>
                </a:solidFill>
              </a:rPr>
              <a:t>FreeRTOS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Linux </a:t>
            </a:r>
            <a:r>
              <a:rPr lang="zh-CN" altLang="en-US" dirty="0">
                <a:solidFill>
                  <a:schemeClr val="tx1"/>
                </a:solidFill>
              </a:rPr>
              <a:t>等，基本形成了从源代码到运行时的全流程工具链，为后续产业化打下软件基础。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A60F7-DAAD-1F23-47B4-C2951F3A5180}"/>
              </a:ext>
            </a:extLst>
          </p:cNvPr>
          <p:cNvSpPr/>
          <p:nvPr/>
        </p:nvSpPr>
        <p:spPr>
          <a:xfrm>
            <a:off x="329798" y="1362973"/>
            <a:ext cx="7000918" cy="1841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B050"/>
                </a:solidFill>
              </a:rPr>
              <a:t>2011 – 2014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RISC-V</a:t>
            </a:r>
            <a:r>
              <a:rPr lang="zh-CN" altLang="en-US" dirty="0">
                <a:solidFill>
                  <a:schemeClr val="tx1"/>
                </a:solidFill>
              </a:rPr>
              <a:t>定位为</a:t>
            </a:r>
            <a:r>
              <a:rPr lang="zh-CN" altLang="en-US" dirty="0">
                <a:solidFill>
                  <a:srgbClr val="FF0000"/>
                </a:solidFill>
              </a:rPr>
              <a:t>一个简洁、模块化且架构中立的指令集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zh-CN" dirty="0">
                <a:solidFill>
                  <a:schemeClr val="tx1"/>
                </a:solidFill>
              </a:rPr>
              <a:t>用于教学研究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发布了</a:t>
            </a:r>
            <a:r>
              <a:rPr lang="zh-CN" altLang="en-US" b="1" dirty="0">
                <a:solidFill>
                  <a:schemeClr val="tx1"/>
                </a:solidFill>
              </a:rPr>
              <a:t>基础 </a:t>
            </a:r>
            <a:r>
              <a:rPr lang="en-US" altLang="zh-CN" b="1" dirty="0">
                <a:solidFill>
                  <a:schemeClr val="tx1"/>
                </a:solidFill>
              </a:rPr>
              <a:t>RV32I/RV64I </a:t>
            </a:r>
            <a:r>
              <a:rPr lang="zh-CN" altLang="en-US" b="1" dirty="0">
                <a:solidFill>
                  <a:schemeClr val="tx1"/>
                </a:solidFill>
              </a:rPr>
              <a:t>指令集</a:t>
            </a:r>
            <a:r>
              <a:rPr lang="zh-CN" altLang="en-US" dirty="0">
                <a:solidFill>
                  <a:schemeClr val="tx1"/>
                </a:solidFill>
              </a:rPr>
              <a:t>，并通过 </a:t>
            </a:r>
            <a:r>
              <a:rPr lang="en-US" altLang="zh-CN" dirty="0">
                <a:solidFill>
                  <a:schemeClr val="tx1"/>
                </a:solidFill>
              </a:rPr>
              <a:t>M/F/D/A </a:t>
            </a:r>
            <a:r>
              <a:rPr lang="zh-CN" altLang="en-US" dirty="0">
                <a:solidFill>
                  <a:schemeClr val="tx1"/>
                </a:solidFill>
              </a:rPr>
              <a:t>四个扩展满足更复杂的计算场景。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M </a:t>
            </a:r>
            <a:r>
              <a:rPr lang="zh-CN" altLang="en-US" sz="1400" dirty="0">
                <a:solidFill>
                  <a:schemeClr val="tx1"/>
                </a:solidFill>
              </a:rPr>
              <a:t>扩展（整数乘除法）、</a:t>
            </a:r>
            <a:r>
              <a:rPr lang="en-US" altLang="zh-CN" sz="1400" dirty="0">
                <a:solidFill>
                  <a:schemeClr val="tx1"/>
                </a:solidFill>
              </a:rPr>
              <a:t>F </a:t>
            </a:r>
            <a:r>
              <a:rPr lang="zh-CN" altLang="en-US" sz="1400" dirty="0">
                <a:solidFill>
                  <a:schemeClr val="tx1"/>
                </a:solidFill>
              </a:rPr>
              <a:t>与 </a:t>
            </a:r>
            <a:r>
              <a:rPr lang="en-US" altLang="zh-CN" sz="1400" dirty="0">
                <a:solidFill>
                  <a:schemeClr val="tx1"/>
                </a:solidFill>
              </a:rPr>
              <a:t>D </a:t>
            </a:r>
            <a:r>
              <a:rPr lang="zh-CN" altLang="en-US" sz="1400" dirty="0">
                <a:solidFill>
                  <a:schemeClr val="tx1"/>
                </a:solidFill>
              </a:rPr>
              <a:t>扩展（单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双精度浮点运算）、</a:t>
            </a:r>
            <a:r>
              <a:rPr lang="en-US" altLang="zh-CN" sz="1400" dirty="0">
                <a:solidFill>
                  <a:schemeClr val="tx1"/>
                </a:solidFill>
              </a:rPr>
              <a:t>A </a:t>
            </a:r>
            <a:r>
              <a:rPr lang="zh-CN" altLang="en-US" sz="1400" dirty="0">
                <a:solidFill>
                  <a:schemeClr val="tx1"/>
                </a:solidFill>
              </a:rPr>
              <a:t>扩展（原子操作）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FB81378-C900-313B-513E-4AE8C4095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03" y="3895895"/>
            <a:ext cx="5890011" cy="235148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98AD25E-910F-5486-4525-D37FB56922D1}"/>
              </a:ext>
            </a:extLst>
          </p:cNvPr>
          <p:cNvSpPr/>
          <p:nvPr/>
        </p:nvSpPr>
        <p:spPr>
          <a:xfrm>
            <a:off x="7628180" y="1131684"/>
            <a:ext cx="1399216" cy="34221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基础指令集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085D60-6BCF-72E7-2BAD-32C9FF628213}"/>
              </a:ext>
            </a:extLst>
          </p:cNvPr>
          <p:cNvSpPr/>
          <p:nvPr/>
        </p:nvSpPr>
        <p:spPr>
          <a:xfrm>
            <a:off x="7628180" y="2215037"/>
            <a:ext cx="1399216" cy="34221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扩展指令集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EEB042-1701-4493-8351-374132EF437D}"/>
              </a:ext>
            </a:extLst>
          </p:cNvPr>
          <p:cNvSpPr/>
          <p:nvPr/>
        </p:nvSpPr>
        <p:spPr>
          <a:xfrm>
            <a:off x="9223777" y="1123394"/>
            <a:ext cx="1917507" cy="342214"/>
          </a:xfrm>
          <a:prstGeom prst="rect">
            <a:avLst/>
          </a:prstGeom>
          <a:solidFill>
            <a:srgbClr val="FDF2D0"/>
          </a:solidFill>
          <a:ln>
            <a:solidFill>
              <a:srgbClr val="FFC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32</a:t>
            </a:r>
            <a:r>
              <a:rPr lang="zh-CN" altLang="en-US" sz="1400" dirty="0">
                <a:solidFill>
                  <a:schemeClr val="tx1"/>
                </a:solidFill>
              </a:rPr>
              <a:t>位整数指令集</a:t>
            </a:r>
            <a:r>
              <a:rPr lang="en-US" altLang="zh-CN" sz="1400" dirty="0">
                <a:solidFill>
                  <a:schemeClr val="tx1"/>
                </a:solidFill>
              </a:rPr>
              <a:t>RV32I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AB52A4-9489-4932-271B-AB48059D0D12}"/>
              </a:ext>
            </a:extLst>
          </p:cNvPr>
          <p:cNvSpPr/>
          <p:nvPr/>
        </p:nvSpPr>
        <p:spPr>
          <a:xfrm>
            <a:off x="9223776" y="1592459"/>
            <a:ext cx="1917507" cy="342214"/>
          </a:xfrm>
          <a:prstGeom prst="rect">
            <a:avLst/>
          </a:prstGeom>
          <a:solidFill>
            <a:srgbClr val="FDF2D0"/>
          </a:solidFill>
          <a:ln>
            <a:solidFill>
              <a:srgbClr val="FFC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64</a:t>
            </a:r>
            <a:r>
              <a:rPr lang="zh-CN" altLang="en-US" sz="1400" dirty="0">
                <a:solidFill>
                  <a:schemeClr val="tx1"/>
                </a:solidFill>
              </a:rPr>
              <a:t>位整数指令集</a:t>
            </a:r>
            <a:r>
              <a:rPr lang="en-US" altLang="zh-CN" sz="1400" dirty="0">
                <a:solidFill>
                  <a:schemeClr val="tx1"/>
                </a:solidFill>
              </a:rPr>
              <a:t>RV64I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D9C70B-96E6-CE4F-35FE-A332060D99C4}"/>
              </a:ext>
            </a:extLst>
          </p:cNvPr>
          <p:cNvSpPr/>
          <p:nvPr/>
        </p:nvSpPr>
        <p:spPr>
          <a:xfrm>
            <a:off x="9223773" y="2194603"/>
            <a:ext cx="1917507" cy="342214"/>
          </a:xfrm>
          <a:prstGeom prst="rect">
            <a:avLst/>
          </a:prstGeom>
          <a:solidFill>
            <a:srgbClr val="FDF2D0"/>
          </a:solidFill>
          <a:ln>
            <a:solidFill>
              <a:srgbClr val="FFC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 </a:t>
            </a:r>
            <a:r>
              <a:rPr lang="zh-CN" altLang="en-US" sz="1400" dirty="0">
                <a:solidFill>
                  <a:schemeClr val="tx1"/>
                </a:solidFill>
              </a:rPr>
              <a:t>乘除法指令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B6BACD-13F9-A465-933D-57C9FE1E376C}"/>
              </a:ext>
            </a:extLst>
          </p:cNvPr>
          <p:cNvSpPr/>
          <p:nvPr/>
        </p:nvSpPr>
        <p:spPr>
          <a:xfrm>
            <a:off x="9223776" y="2593656"/>
            <a:ext cx="1917507" cy="342214"/>
          </a:xfrm>
          <a:prstGeom prst="rect">
            <a:avLst/>
          </a:prstGeom>
          <a:solidFill>
            <a:srgbClr val="FDF2D0"/>
          </a:solidFill>
          <a:ln>
            <a:solidFill>
              <a:srgbClr val="FFC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 </a:t>
            </a:r>
            <a:r>
              <a:rPr lang="zh-CN" altLang="en-US" sz="1400" dirty="0">
                <a:solidFill>
                  <a:schemeClr val="tx1"/>
                </a:solidFill>
              </a:rPr>
              <a:t>单精度浮点指令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F808C9-6EC8-0E7B-B6C3-2259986C17EF}"/>
              </a:ext>
            </a:extLst>
          </p:cNvPr>
          <p:cNvSpPr/>
          <p:nvPr/>
        </p:nvSpPr>
        <p:spPr>
          <a:xfrm>
            <a:off x="9223773" y="3000348"/>
            <a:ext cx="1917507" cy="342214"/>
          </a:xfrm>
          <a:prstGeom prst="rect">
            <a:avLst/>
          </a:prstGeom>
          <a:solidFill>
            <a:srgbClr val="FDF2D0"/>
          </a:solidFill>
          <a:ln>
            <a:solidFill>
              <a:srgbClr val="FFC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 </a:t>
            </a:r>
            <a:r>
              <a:rPr lang="zh-CN" altLang="en-US" sz="1400" dirty="0">
                <a:solidFill>
                  <a:schemeClr val="tx1"/>
                </a:solidFill>
              </a:rPr>
              <a:t>原子操作指令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1128AF-CEA3-D4DE-66A3-40130BC40C89}"/>
              </a:ext>
            </a:extLst>
          </p:cNvPr>
          <p:cNvSpPr/>
          <p:nvPr/>
        </p:nvSpPr>
        <p:spPr>
          <a:xfrm>
            <a:off x="9223774" y="3408594"/>
            <a:ext cx="1917507" cy="342214"/>
          </a:xfrm>
          <a:prstGeom prst="rect">
            <a:avLst/>
          </a:prstGeom>
          <a:solidFill>
            <a:srgbClr val="FDF2D0"/>
          </a:solidFill>
          <a:ln>
            <a:solidFill>
              <a:srgbClr val="FFC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F862A59-2C10-3BCA-0F76-63ED6169B554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9027396" y="1294501"/>
            <a:ext cx="196381" cy="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BD272C0-48CE-8DC5-B333-9018F5A61CAF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9027396" y="1302791"/>
            <a:ext cx="196380" cy="460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ADA47A5-2746-C5BE-6AE9-309AE17C952A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 flipV="1">
            <a:off x="9027396" y="2365710"/>
            <a:ext cx="196377" cy="20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7918A61-1E98-3493-48DE-5DA309782911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027396" y="2386144"/>
            <a:ext cx="196380" cy="378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AEBC298-D7D0-5852-10AE-8850BFDAA61A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9027396" y="2386144"/>
            <a:ext cx="196377" cy="785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FDCA74A-BED2-8E92-CFE7-0F0BE7278394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9027396" y="2386144"/>
            <a:ext cx="196378" cy="119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3426D-0D45-4963-8089-56143815C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>
            <a:extLst>
              <a:ext uri="{FF2B5EF4-FFF2-40B4-BE49-F238E27FC236}">
                <a16:creationId xmlns:a16="http://schemas.microsoft.com/office/drawing/2014/main" id="{EAD640E6-D4DD-0C6C-6CF8-B9BA6E33DCE3}"/>
              </a:ext>
            </a:extLst>
          </p:cNvPr>
          <p:cNvSpPr txBox="1"/>
          <p:nvPr/>
        </p:nvSpPr>
        <p:spPr>
          <a:xfrm>
            <a:off x="130175" y="20891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>
                <a:sym typeface="+mn-ea"/>
              </a:rPr>
              <a:t> 2.2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技术演进与生态体系构建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5A6E79-767F-038B-D206-468D7779F9BB}"/>
              </a:ext>
            </a:extLst>
          </p:cNvPr>
          <p:cNvSpPr txBox="1"/>
          <p:nvPr/>
        </p:nvSpPr>
        <p:spPr>
          <a:xfrm>
            <a:off x="805197" y="790673"/>
            <a:ext cx="643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RISC-V </a:t>
            </a:r>
            <a:r>
              <a:rPr lang="zh-CN" altLang="en-US" dirty="0">
                <a:solidFill>
                  <a:schemeClr val="tx1"/>
                </a:solidFill>
              </a:rPr>
              <a:t>自 </a:t>
            </a:r>
            <a:r>
              <a:rPr lang="en-US" altLang="zh-CN" dirty="0">
                <a:solidFill>
                  <a:schemeClr val="tx1"/>
                </a:solidFill>
              </a:rPr>
              <a:t>2011 </a:t>
            </a:r>
            <a:r>
              <a:rPr lang="zh-CN" altLang="en-US" dirty="0">
                <a:solidFill>
                  <a:schemeClr val="tx1"/>
                </a:solidFill>
              </a:rPr>
              <a:t>年发布以来，经历了</a:t>
            </a:r>
            <a:r>
              <a:rPr lang="zh-CN" altLang="en-US" dirty="0">
                <a:solidFill>
                  <a:srgbClr val="00B050"/>
                </a:solidFill>
              </a:rPr>
              <a:t>四个主要发展阶段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7883FE-928C-8D20-F11C-61A9A5163FF0}"/>
              </a:ext>
            </a:extLst>
          </p:cNvPr>
          <p:cNvSpPr/>
          <p:nvPr/>
        </p:nvSpPr>
        <p:spPr>
          <a:xfrm>
            <a:off x="2419481" y="4385272"/>
            <a:ext cx="5914447" cy="21540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B050"/>
                </a:solidFill>
              </a:rPr>
              <a:t>2021-  </a:t>
            </a:r>
            <a:r>
              <a:rPr lang="zh-CN" altLang="en-US" dirty="0">
                <a:solidFill>
                  <a:srgbClr val="00B050"/>
                </a:solidFill>
              </a:rPr>
              <a:t>至今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RISC-V </a:t>
            </a:r>
            <a:r>
              <a:rPr lang="zh-CN" altLang="en-US" dirty="0">
                <a:solidFill>
                  <a:schemeClr val="tx1"/>
                </a:solidFill>
              </a:rPr>
              <a:t>进入</a:t>
            </a:r>
            <a:r>
              <a:rPr lang="zh-CN" altLang="en-US" dirty="0">
                <a:solidFill>
                  <a:srgbClr val="FF0000"/>
                </a:solidFill>
              </a:rPr>
              <a:t>标准化与全球协作</a:t>
            </a:r>
            <a:r>
              <a:rPr lang="zh-CN" altLang="en-US" dirty="0">
                <a:solidFill>
                  <a:schemeClr val="tx1"/>
                </a:solidFill>
              </a:rPr>
              <a:t>阶段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RISC-V International </a:t>
            </a:r>
            <a:r>
              <a:rPr lang="zh-CN" altLang="en-US" dirty="0">
                <a:solidFill>
                  <a:schemeClr val="tx1"/>
                </a:solidFill>
              </a:rPr>
              <a:t>作为全球治理机构，推动 </a:t>
            </a:r>
            <a:r>
              <a:rPr lang="en-US" altLang="zh-CN" dirty="0">
                <a:solidFill>
                  <a:schemeClr val="tx1"/>
                </a:solidFill>
              </a:rPr>
              <a:t>ISA </a:t>
            </a:r>
            <a:r>
              <a:rPr lang="zh-CN" altLang="en-US" dirty="0">
                <a:solidFill>
                  <a:schemeClr val="tx1"/>
                </a:solidFill>
              </a:rPr>
              <a:t>的模块化分层治理与标准扩展规范化，包括 </a:t>
            </a:r>
            <a:r>
              <a:rPr lang="en-US" altLang="zh-CN" dirty="0">
                <a:solidFill>
                  <a:schemeClr val="tx1"/>
                </a:solidFill>
              </a:rPr>
              <a:t>Profile-A</a:t>
            </a:r>
            <a:r>
              <a:rPr lang="zh-CN" altLang="en-US" dirty="0">
                <a:solidFill>
                  <a:schemeClr val="tx1"/>
                </a:solidFill>
              </a:rPr>
              <a:t>（高性能）、</a:t>
            </a:r>
            <a:r>
              <a:rPr lang="en-US" altLang="zh-CN" dirty="0">
                <a:solidFill>
                  <a:schemeClr val="tx1"/>
                </a:solidFill>
              </a:rPr>
              <a:t>Profile-B</a:t>
            </a:r>
            <a:r>
              <a:rPr lang="zh-CN" altLang="en-US" dirty="0">
                <a:solidFill>
                  <a:schemeClr val="tx1"/>
                </a:solidFill>
              </a:rPr>
              <a:t>（嵌入式）、</a:t>
            </a:r>
            <a:r>
              <a:rPr lang="en-US" altLang="zh-CN" dirty="0">
                <a:solidFill>
                  <a:schemeClr val="tx1"/>
                </a:solidFill>
              </a:rPr>
              <a:t>Profile-C</a:t>
            </a:r>
            <a:r>
              <a:rPr lang="zh-CN" altLang="en-US" dirty="0">
                <a:solidFill>
                  <a:schemeClr val="tx1"/>
                </a:solidFill>
              </a:rPr>
              <a:t>（通用兼容）等子体系，旨在增强生态兼容性与开发协作效率。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6F59A5-680E-FE19-2329-56027ADB7CA5}"/>
              </a:ext>
            </a:extLst>
          </p:cNvPr>
          <p:cNvSpPr/>
          <p:nvPr/>
        </p:nvSpPr>
        <p:spPr>
          <a:xfrm>
            <a:off x="3246428" y="1395699"/>
            <a:ext cx="8763512" cy="2534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B050"/>
                </a:solidFill>
              </a:rPr>
              <a:t>2017 - 2021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RISC-V </a:t>
            </a:r>
            <a:r>
              <a:rPr lang="zh-CN" altLang="en-US" dirty="0">
                <a:solidFill>
                  <a:schemeClr val="tx1"/>
                </a:solidFill>
              </a:rPr>
              <a:t>迎来了</a:t>
            </a:r>
            <a:r>
              <a:rPr lang="zh-CN" altLang="en-US" dirty="0">
                <a:solidFill>
                  <a:srgbClr val="FF0000"/>
                </a:solidFill>
              </a:rPr>
              <a:t>软硬件协同</a:t>
            </a:r>
            <a:r>
              <a:rPr lang="zh-CN" altLang="en-US" dirty="0">
                <a:solidFill>
                  <a:schemeClr val="tx1"/>
                </a:solidFill>
              </a:rPr>
              <a:t>发展的高峰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软硬件协同演进机制</a:t>
            </a:r>
            <a:r>
              <a:rPr lang="zh-CN" altLang="en-US" dirty="0">
                <a:solidFill>
                  <a:schemeClr val="tx1"/>
                </a:solidFill>
              </a:rPr>
              <a:t>：每一项新指令扩展的提出，都伴随着软件工具链的同步跟进和生态适配，从而确保架构创新具备可实现性与部署路径。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标准定义阶段</a:t>
            </a:r>
            <a:r>
              <a:rPr lang="zh-CN" altLang="en-US" dirty="0">
                <a:solidFill>
                  <a:schemeClr val="tx1"/>
                </a:solidFill>
              </a:rPr>
              <a:t>：制定扩展标准，确保新指令具备软硬件语义支持。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工具链适配阶段</a:t>
            </a:r>
            <a:r>
              <a:rPr lang="zh-CN" altLang="en-US" dirty="0">
                <a:solidFill>
                  <a:schemeClr val="tx1"/>
                </a:solidFill>
              </a:rPr>
              <a:t>：主流编译器逐步实现新指令的生成；调试与仿真工具支持指令级调试。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操作系统协同阶段</a:t>
            </a:r>
            <a:r>
              <a:rPr lang="zh-CN" altLang="en-US" dirty="0">
                <a:solidFill>
                  <a:schemeClr val="tx1"/>
                </a:solidFill>
              </a:rPr>
              <a:t>：新指令扩展同步集成进主流 </a:t>
            </a:r>
            <a:r>
              <a:rPr lang="en-US" altLang="zh-CN" dirty="0">
                <a:solidFill>
                  <a:schemeClr val="tx1"/>
                </a:solidFill>
              </a:rPr>
              <a:t>OS </a:t>
            </a:r>
            <a:r>
              <a:rPr lang="zh-CN" altLang="en-US" dirty="0">
                <a:solidFill>
                  <a:schemeClr val="tx1"/>
                </a:solidFill>
              </a:rPr>
              <a:t>内核，保障系统层面稳定运行。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B1EC25-769B-B689-BBD3-365D3798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24" r="2756"/>
          <a:stretch/>
        </p:blipFill>
        <p:spPr>
          <a:xfrm>
            <a:off x="8456666" y="5006098"/>
            <a:ext cx="3491905" cy="9124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D76682-A1C3-CA3C-4E95-94B44BA81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79" y="1219793"/>
            <a:ext cx="2872574" cy="29907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139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30175" y="208915"/>
            <a:ext cx="6096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>
                <a:sym typeface="+mn-ea"/>
              </a:rPr>
              <a:t> 2.3</a:t>
            </a:r>
            <a:r>
              <a:rPr lang="zh-CN" altLang="en-US" sz="2800" dirty="0">
                <a:sym typeface="+mn-ea"/>
              </a:rPr>
              <a:t>中国 </a:t>
            </a:r>
            <a:r>
              <a:rPr lang="en-US" altLang="zh-CN" sz="2800" dirty="0">
                <a:sym typeface="+mn-ea"/>
              </a:rPr>
              <a:t>RISC-V </a:t>
            </a:r>
            <a:r>
              <a:rPr lang="zh-CN" altLang="en-US" sz="2800" dirty="0">
                <a:sym typeface="+mn-ea"/>
              </a:rPr>
              <a:t>技术发展现状</a:t>
            </a:r>
            <a:endParaRPr lang="zh-CN" altLang="en-US" sz="2800" dirty="0"/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5418962" y="2913888"/>
            <a:ext cx="5183951" cy="394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650359" y="4117868"/>
            <a:ext cx="4411296" cy="23194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科研层面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5040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清华大学、中科院等多所高校投入架构研究，推出了“玄铁”、“悟空”等具有自主知识产权的处理器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indent="5040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涵盖从低功耗芯片到多核高性能架构设计，部分项目已实现流片与规模量产，标志着自主研发能力日益成熟。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3A3B0C-7053-6BEA-083A-FE1075C995B6}"/>
              </a:ext>
            </a:extLst>
          </p:cNvPr>
          <p:cNvSpPr/>
          <p:nvPr/>
        </p:nvSpPr>
        <p:spPr>
          <a:xfrm>
            <a:off x="6329997" y="4117868"/>
            <a:ext cx="4411296" cy="23194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产业层面</a:t>
            </a:r>
          </a:p>
          <a:p>
            <a:pPr indent="5040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阿里平头哥推出的玄铁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910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已进入边缘计算设备应用。华为、龙芯、紫光、中兴等亦在特定产品中引入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RISC-V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技术。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040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此外，初创公司如芯来、芯动等也在构建从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到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EDA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工具的完整国产化替代方案。</a:t>
            </a:r>
          </a:p>
        </p:txBody>
      </p:sp>
      <p:pic>
        <p:nvPicPr>
          <p:cNvPr id="2050" name="Picture 2" descr="为何RISC-V在中国遭遇冰火两重天？-电子工程专辑">
            <a:extLst>
              <a:ext uri="{FF2B5EF4-FFF2-40B4-BE49-F238E27FC236}">
                <a16:creationId xmlns:a16="http://schemas.microsoft.com/office/drawing/2014/main" id="{90C79332-88CB-192B-1EC7-1D7598C2D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t="15908" r="2536" b="6262"/>
          <a:stretch/>
        </p:blipFill>
        <p:spPr bwMode="auto">
          <a:xfrm>
            <a:off x="4294014" y="858849"/>
            <a:ext cx="5750440" cy="31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85AE86-50C2-4F9F-78D5-70AE5240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7" y="1657349"/>
            <a:ext cx="1952842" cy="18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111" y="228967"/>
            <a:ext cx="92386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>
                <a:sym typeface="+mn-ea"/>
              </a:rPr>
              <a:t> 2.4 </a:t>
            </a:r>
            <a:r>
              <a:rPr lang="zh-CN" altLang="en-US" sz="2800" dirty="0">
                <a:sym typeface="+mn-ea"/>
              </a:rPr>
              <a:t>未来发展机遇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963" y="6483619"/>
            <a:ext cx="1093545" cy="2629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36088" y="1059767"/>
            <a:ext cx="6206986" cy="5116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504000" fontAlgn="base">
              <a:lnSpc>
                <a:spcPct val="150000"/>
              </a:lnSpc>
            </a:pPr>
            <a:r>
              <a:rPr lang="zh-CN" altLang="en-US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当前，</a:t>
            </a:r>
            <a:r>
              <a:rPr lang="en-US" altLang="zh-CN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RISC-V </a:t>
            </a:r>
            <a:r>
              <a:rPr lang="zh-CN" altLang="en-US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面临前所未有的发展机遇。边缘计算、</a:t>
            </a:r>
            <a:r>
              <a:rPr lang="en-US" altLang="zh-CN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AI</a:t>
            </a:r>
            <a:r>
              <a:rPr lang="zh-CN" altLang="en-US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、物联网等新兴场景对计算提出了“</a:t>
            </a:r>
            <a:r>
              <a:rPr lang="zh-CN" altLang="en-US" sz="2000" b="1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小型化、高能效、定制化</a:t>
            </a:r>
            <a:r>
              <a:rPr lang="zh-CN" altLang="en-US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”的需求，而这些正是 </a:t>
            </a:r>
            <a:r>
              <a:rPr lang="en-US" altLang="zh-CN" sz="2000" b="0" i="0" kern="100" dirty="0">
                <a:solidFill>
                  <a:srgbClr val="FF0000"/>
                </a:solidFill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RISC-V </a:t>
            </a:r>
            <a:r>
              <a:rPr lang="zh-CN" altLang="en-US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擅长的方向。</a:t>
            </a:r>
            <a:endParaRPr lang="en-US" altLang="zh-CN" sz="2000" b="0" i="0" kern="100" dirty="0">
              <a:effectLst/>
              <a:latin typeface="Songti SC Regular" panose="02010800040101010101" pitchFamily="2" charset="-122"/>
              <a:ea typeface="Songti SC Regular" panose="02010800040101010101" pitchFamily="2" charset="-122"/>
            </a:endParaRPr>
          </a:p>
          <a:p>
            <a:pPr marL="0" marR="0" indent="504000" fontAlgn="base">
              <a:lnSpc>
                <a:spcPct val="150000"/>
              </a:lnSpc>
            </a:pPr>
            <a:r>
              <a:rPr lang="zh-CN" altLang="en-US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尤其是在</a:t>
            </a:r>
            <a:r>
              <a:rPr lang="zh-CN" altLang="en-US" sz="2000" b="0" i="0" kern="100" dirty="0">
                <a:solidFill>
                  <a:srgbClr val="FF0000"/>
                </a:solidFill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大模型驱动的 </a:t>
            </a:r>
            <a:r>
              <a:rPr lang="en-US" altLang="zh-CN" sz="2000" b="0" i="0" kern="100" dirty="0">
                <a:solidFill>
                  <a:srgbClr val="FF0000"/>
                </a:solidFill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AI </a:t>
            </a:r>
            <a:r>
              <a:rPr lang="zh-CN" altLang="en-US" sz="2000" b="0" i="0" kern="100" dirty="0">
                <a:solidFill>
                  <a:srgbClr val="FF0000"/>
                </a:solidFill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计算</a:t>
            </a:r>
            <a:r>
              <a:rPr lang="zh-CN" altLang="en-US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方面，通过向量扩展（</a:t>
            </a:r>
            <a:r>
              <a:rPr lang="en-US" altLang="zh-CN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V</a:t>
            </a:r>
            <a:r>
              <a:rPr lang="zh-CN" altLang="en-US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）与自定义指令机制，可以高效支持 </a:t>
            </a:r>
            <a:r>
              <a:rPr lang="en-US" altLang="zh-CN" sz="2000" b="1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Transformer</a:t>
            </a:r>
            <a:r>
              <a:rPr lang="en-US" altLang="zh-CN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 </a:t>
            </a:r>
            <a:r>
              <a:rPr lang="zh-CN" altLang="en-US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等模型的推理加速。</a:t>
            </a:r>
            <a:endParaRPr lang="en-US" altLang="zh-CN" sz="2000" b="0" i="0" kern="100" dirty="0">
              <a:effectLst/>
              <a:latin typeface="Songti SC Regular" panose="02010800040101010101" pitchFamily="2" charset="-122"/>
              <a:ea typeface="Songti SC Regular" panose="02010800040101010101" pitchFamily="2" charset="-122"/>
            </a:endParaRPr>
          </a:p>
          <a:p>
            <a:pPr marL="0" marR="0" indent="504000" fontAlgn="base">
              <a:lnSpc>
                <a:spcPct val="150000"/>
              </a:lnSpc>
            </a:pPr>
            <a:r>
              <a:rPr lang="zh-CN" altLang="en-US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同时，与 </a:t>
            </a:r>
            <a:r>
              <a:rPr lang="en-US" altLang="zh-CN" sz="2000" b="1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Chisel</a:t>
            </a:r>
            <a:r>
              <a:rPr lang="en-US" altLang="zh-CN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 </a:t>
            </a:r>
            <a:r>
              <a:rPr lang="zh-CN" altLang="en-US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等硬件开发语言结合，</a:t>
            </a:r>
            <a:r>
              <a:rPr lang="en-US" altLang="zh-CN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RISC-V </a:t>
            </a:r>
            <a:r>
              <a:rPr lang="zh-CN" altLang="en-US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支持软硬件联合优化，为训练和推理提供基础设施。我们甚至可以期待未来 </a:t>
            </a:r>
            <a:r>
              <a:rPr lang="en-US" altLang="zh-CN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RISC-V </a:t>
            </a:r>
            <a:r>
              <a:rPr lang="zh-CN" altLang="en-US" sz="2000" b="0" i="0" kern="100" dirty="0">
                <a:effectLst/>
                <a:latin typeface="Songti SC Regular" panose="02010800040101010101" pitchFamily="2" charset="-122"/>
                <a:ea typeface="Songti SC Regular" panose="02010800040101010101" pitchFamily="2" charset="-122"/>
              </a:rPr>
              <a:t>架构下诞生“为大模型量身定制”的处理器。</a:t>
            </a:r>
          </a:p>
        </p:txBody>
      </p:sp>
      <p:pic>
        <p:nvPicPr>
          <p:cNvPr id="1026" name="Picture 2" descr="AI Systems">
            <a:extLst>
              <a:ext uri="{FF2B5EF4-FFF2-40B4-BE49-F238E27FC236}">
                <a16:creationId xmlns:a16="http://schemas.microsoft.com/office/drawing/2014/main" id="{9926B90D-56A9-D747-CC7B-24B6A71D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2" y="1059767"/>
            <a:ext cx="3079040" cy="230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35DF2E-A14E-6872-9680-43EF0C7F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562" y="3429000"/>
            <a:ext cx="3034225" cy="29091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E5M2Q3YTk2NzExM2ViYmM0ZjRmYzRhOWQ2NWVkYzYifQ=="/>
  <p:tag name="RESOURCE_RECORD_KEY" val="{&quot;10&quot;:[21564672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1.56*333.516"/>
  <p:tag name="KSO_WM_SLIDE_POSITION" val="494.595*146.274"/>
  <p:tag name="KSO_WM_SLIDE_LAYOUT" val="a_β_l"/>
  <p:tag name="KSO_WM_SLIDE_LAYOUT_CNT" val="1_1_1"/>
  <p:tag name="KSO_WM_SPECIAL_SOURCE" val="bdnull"/>
  <p:tag name="KSO_WM_DIAGRAM_GROUP_CODE" val="l1-1"/>
  <p:tag name="KSO_WM_SLIDE_DIAGTYPE" val="l"/>
  <p:tag name="KSO_WM_TEMPLATE_INDEX" val="20231174"/>
  <p:tag name="KSO_WM_TEMPLATE_SUBCATEGORY" val="0"/>
  <p:tag name="KSO_WM_SLIDE_INDEX" val="1"/>
  <p:tag name="KSO_WM_TAG_VERSION" val="3.0"/>
  <p:tag name="KSO_WM_SLIDE_ID" val="custom20231174_1"/>
  <p:tag name="KSO_WM_SLIDE_ITEM_CNT" val="3"/>
</p:tagLst>
</file>

<file path=ppt/theme/theme1.xml><?xml version="1.0" encoding="utf-8"?>
<a:theme xmlns:a="http://schemas.openxmlformats.org/drawingml/2006/main" name="Office 主题">
  <a:themeElements>
    <a:clrScheme name="自定义 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1557"/>
      </a:accent1>
      <a:accent2>
        <a:srgbClr val="B48F5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dy4i51f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114</TotalTime>
  <Words>742</Words>
  <Application>Microsoft Office PowerPoint</Application>
  <PresentationFormat>宽屏</PresentationFormat>
  <Paragraphs>50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Songti SC Regular</vt:lpstr>
      <vt:lpstr>黑体</vt:lpstr>
      <vt:lpstr>华文行楷</vt:lpstr>
      <vt:lpstr>思源黑体</vt:lpstr>
      <vt:lpstr>思源宋体 Heavy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小鬼谷子</dc:creator>
  <cp:lastModifiedBy>1298512407@qq.com</cp:lastModifiedBy>
  <cp:revision>47</cp:revision>
  <dcterms:created xsi:type="dcterms:W3CDTF">2025-06-01T12:19:28Z</dcterms:created>
  <dcterms:modified xsi:type="dcterms:W3CDTF">2025-06-02T13:42:07Z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F2372CF5C914133EA98229686B9AB3E5_43</vt:lpwstr>
  </property>
  <property fmtid="{D5CDD505-2E9C-101B-9397-08002B2CF9AE}" pid="3" name="KSOProductBuildVer">
    <vt:lpwstr>2052-6.14.0.8924</vt:lpwstr>
  </property>
</Properties>
</file>