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9"/>
  </p:notesMasterIdLst>
  <p:sldIdLst>
    <p:sldId id="338" r:id="rId2"/>
    <p:sldId id="339" r:id="rId3"/>
    <p:sldId id="340" r:id="rId4"/>
    <p:sldId id="341" r:id="rId5"/>
    <p:sldId id="342" r:id="rId6"/>
    <p:sldId id="333" r:id="rId7"/>
    <p:sldId id="313" r:id="rId8"/>
    <p:sldId id="314" r:id="rId9"/>
    <p:sldId id="343" r:id="rId10"/>
    <p:sldId id="316" r:id="rId11"/>
    <p:sldId id="344" r:id="rId12"/>
    <p:sldId id="315" r:id="rId13"/>
    <p:sldId id="317" r:id="rId14"/>
    <p:sldId id="318" r:id="rId15"/>
    <p:sldId id="319" r:id="rId16"/>
    <p:sldId id="321" r:id="rId17"/>
    <p:sldId id="320" r:id="rId18"/>
    <p:sldId id="322" r:id="rId19"/>
    <p:sldId id="323" r:id="rId20"/>
    <p:sldId id="325" r:id="rId21"/>
    <p:sldId id="334" r:id="rId22"/>
    <p:sldId id="345" r:id="rId23"/>
    <p:sldId id="346" r:id="rId24"/>
    <p:sldId id="336" r:id="rId25"/>
    <p:sldId id="347" r:id="rId26"/>
    <p:sldId id="348" r:id="rId27"/>
    <p:sldId id="29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99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8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BD0B9-7E63-4405-8646-761498C0C01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3907-9818-4CDA-A6C4-7125A04B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09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3907-9818-4CDA-A6C4-7125A04BFD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27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1B4686F-7010-4907-9F31-E75FE588B6A8}" type="slidenum">
              <a:rPr lang="en-US" altLang="en-US">
                <a:solidFill>
                  <a:srgbClr val="000000"/>
                </a:solidFill>
              </a:rPr>
              <a:pPr eaLnBrk="1" hangingPunct="1"/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774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3907-9818-4CDA-A6C4-7125A04BFDC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05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84028EA-9814-449E-B3E0-480FB22FD6E5}" type="slidenum">
              <a:rPr lang="en-US" altLang="en-US">
                <a:solidFill>
                  <a:srgbClr val="000000"/>
                </a:solidFill>
              </a:rPr>
              <a:pPr eaLnBrk="1" hangingPunct="1"/>
              <a:t>27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</a:rPr>
              <a:t>In case</a:t>
            </a:r>
            <a:r>
              <a:rPr lang="en-US" altLang="en-US" baseline="0" dirty="0">
                <a:latin typeface="Arial" panose="020B0604020202020204" pitchFamily="34" charset="0"/>
              </a:rPr>
              <a:t> you care I thought no but am no longer sure</a:t>
            </a:r>
          </a:p>
        </p:txBody>
      </p:sp>
    </p:spTree>
    <p:extLst>
      <p:ext uri="{BB962C8B-B14F-4D97-AF65-F5344CB8AC3E}">
        <p14:creationId xmlns:p14="http://schemas.microsoft.com/office/powerpoint/2010/main" val="233111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01A6-825E-46CA-8637-47BC10D0210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1DC6-A3D6-4424-BB50-4C4ADDB8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4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01A6-825E-46CA-8637-47BC10D0210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1DC6-A3D6-4424-BB50-4C4ADDB8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01A6-825E-46CA-8637-47BC10D0210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1DC6-A3D6-4424-BB50-4C4ADDB8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3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01A6-825E-46CA-8637-47BC10D0210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1DC6-A3D6-4424-BB50-4C4ADDB8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6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01A6-825E-46CA-8637-47BC10D0210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1DC6-A3D6-4424-BB50-4C4ADDB8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0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01A6-825E-46CA-8637-47BC10D0210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1DC6-A3D6-4424-BB50-4C4ADDB8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3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01A6-825E-46CA-8637-47BC10D0210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1DC6-A3D6-4424-BB50-4C4ADDB8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4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sz="4800" baseline="0">
                <a:solidFill>
                  <a:srgbClr val="D60093"/>
                </a:solidFill>
                <a:latin typeface="+mj-lt"/>
              </a:defRPr>
            </a:lvl1pPr>
          </a:lstStyle>
          <a:p>
            <a:r>
              <a:rPr lang="en-US" dirty="0"/>
              <a:t>Hello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01A6-825E-46CA-8637-47BC10D0210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1DC6-A3D6-4424-BB50-4C4ADDB8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6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01A6-825E-46CA-8637-47BC10D0210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1DC6-A3D6-4424-BB50-4C4ADDB8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6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01A6-825E-46CA-8637-47BC10D0210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1DC6-A3D6-4424-BB50-4C4ADDB8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2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01A6-825E-46CA-8637-47BC10D0210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1DC6-A3D6-4424-BB50-4C4ADDB8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0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701A6-825E-46CA-8637-47BC10D0210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91DC6-A3D6-4424-BB50-4C4ADDB8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4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tmp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0.png"/><Relationship Id="rId2" Type="http://schemas.openxmlformats.org/officeDocument/2006/relationships/image" Target="../media/image8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870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917" y="772312"/>
            <a:ext cx="6645227" cy="1318182"/>
          </a:xfr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D60093"/>
                </a:solidFill>
              </a:rPr>
              <a:t>How many deleted bits </a:t>
            </a:r>
            <a:br>
              <a:rPr lang="en-US" sz="4800" dirty="0">
                <a:solidFill>
                  <a:srgbClr val="D60093"/>
                </a:solidFill>
              </a:rPr>
            </a:br>
            <a:r>
              <a:rPr lang="en-US" sz="4800" dirty="0">
                <a:solidFill>
                  <a:srgbClr val="D60093"/>
                </a:solidFill>
              </a:rPr>
              <a:t>can one recover?</a:t>
            </a:r>
            <a:endParaRPr lang="en-US" sz="4400" dirty="0">
              <a:solidFill>
                <a:srgbClr val="D6009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475" y="2760853"/>
            <a:ext cx="7976353" cy="1241822"/>
          </a:xfrm>
        </p:spPr>
        <p:txBody>
          <a:bodyPr>
            <a:normAutofit/>
          </a:bodyPr>
          <a:lstStyle/>
          <a:p>
            <a:r>
              <a:rPr lang="en-US" sz="3400" i="1" dirty="0">
                <a:solidFill>
                  <a:schemeClr val="accent5">
                    <a:lumMod val="75000"/>
                  </a:schemeClr>
                </a:solidFill>
              </a:rPr>
              <a:t>Venkatesan Guruswami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Carnegie Mellon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7375" y="5660958"/>
            <a:ext cx="51124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 Big-O Theory Club</a:t>
            </a:r>
          </a:p>
          <a:p>
            <a:pPr algn="ctr"/>
            <a:r>
              <a:rPr lang="en-US" sz="2000" dirty="0" smtClean="0"/>
              <a:t> Georgia Tech, Dec 3, 2018</a:t>
            </a:r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524049" y="4513545"/>
            <a:ext cx="6591493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00FF"/>
                </a:solidFill>
              </a:rPr>
              <a:t>Joint work with Boris Bukh &amp; Johan Håstad</a:t>
            </a:r>
          </a:p>
        </p:txBody>
      </p:sp>
    </p:spTree>
    <p:extLst>
      <p:ext uri="{BB962C8B-B14F-4D97-AF65-F5344CB8AC3E}">
        <p14:creationId xmlns:p14="http://schemas.microsoft.com/office/powerpoint/2010/main" val="31004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6" y="2362891"/>
            <a:ext cx="7886700" cy="1325563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7030A0"/>
                </a:solidFill>
              </a:rPr>
              <a:t>For talk: </a:t>
            </a:r>
            <a:br>
              <a:rPr lang="en-US" sz="4000" dirty="0">
                <a:solidFill>
                  <a:srgbClr val="7030A0"/>
                </a:solidFill>
              </a:rPr>
            </a:br>
            <a:r>
              <a:rPr lang="en-US" sz="4000" dirty="0">
                <a:solidFill>
                  <a:srgbClr val="7030A0"/>
                </a:solidFill>
              </a:rPr>
              <a:t>Weaker result giving binary codes for recovery from </a:t>
            </a:r>
            <a:r>
              <a:rPr lang="en-US" sz="4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1/3</a:t>
            </a:r>
            <a:r>
              <a:rPr lang="en-US" sz="4000" dirty="0">
                <a:solidFill>
                  <a:srgbClr val="7030A0"/>
                </a:solidFill>
              </a:rPr>
              <a:t> deletion fraction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46960" y="4495109"/>
            <a:ext cx="6021532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500" u="sng" dirty="0"/>
              <a:t>Note</a:t>
            </a:r>
            <a:r>
              <a:rPr lang="en-US" sz="2500" dirty="0"/>
              <a:t>: this is already much better than the earlier 17% deletion fraction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23E0241F-8C29-4454-AA87-7DA8D99E9CDA}"/>
                  </a:ext>
                </a:extLst>
              </p:cNvPr>
              <p:cNvSpPr txBox="1"/>
              <p:nvPr/>
            </p:nvSpPr>
            <p:spPr>
              <a:xfrm>
                <a:off x="988760" y="292135"/>
                <a:ext cx="7974123" cy="142936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dirty="0" smtClean="0"/>
                      <m:t>For</m:t>
                    </m:r>
                    <m:r>
                      <m:rPr>
                        <m:nor/>
                      </m:rPr>
                      <a:rPr lang="en-US" sz="2800" b="0" i="0" dirty="0" smtClean="0"/>
                      <m:t> </m:t>
                    </m:r>
                    <m:r>
                      <m:rPr>
                        <m:nor/>
                      </m:rPr>
                      <a:rPr lang="en-US" sz="2800" dirty="0" smtClean="0"/>
                      <m:t>any</m:t>
                    </m:r>
                    <m:r>
                      <m:rPr>
                        <m:nor/>
                      </m:rPr>
                      <a:rPr lang="en-US" sz="2800" dirty="0" smtClean="0"/>
                      <m:t> 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−1≈0.414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, </a:t>
                </a:r>
                <a:r>
                  <a:rPr lang="en-US" sz="2800" b="1" i="1" dirty="0"/>
                  <a:t>explicit</a:t>
                </a:r>
                <a:r>
                  <a:rPr lang="en-US" sz="2800" dirty="0"/>
                  <a:t> construction of positive rate </a:t>
                </a:r>
                <a:r>
                  <a:rPr lang="en-US" sz="2800" b="1" i="1" dirty="0">
                    <a:solidFill>
                      <a:srgbClr val="7030A0"/>
                    </a:solidFill>
                  </a:rPr>
                  <a:t>binary</a:t>
                </a:r>
                <a:r>
                  <a:rPr lang="en-US" sz="2800" i="1" dirty="0">
                    <a:solidFill>
                      <a:srgbClr val="7030A0"/>
                    </a:solidFill>
                  </a:rPr>
                  <a:t> </a:t>
                </a:r>
                <a:r>
                  <a:rPr lang="en-US" sz="2800" dirty="0"/>
                  <a:t>codes that can </a:t>
                </a:r>
                <a:r>
                  <a:rPr lang="en-US" sz="2800" b="1" i="1" dirty="0"/>
                  <a:t>efficiently</a:t>
                </a:r>
                <a:r>
                  <a:rPr lang="en-US" sz="2800" dirty="0"/>
                  <a:t> correct a fraction </a:t>
                </a:r>
                <a:r>
                  <a:rPr lang="en-US" sz="2800" dirty="0">
                    <a:solidFill>
                      <a:srgbClr val="FF0000"/>
                    </a:solidFill>
                  </a:rPr>
                  <a:t>p</a:t>
                </a:r>
                <a:r>
                  <a:rPr lang="en-US" sz="2800" dirty="0"/>
                  <a:t> of adversarial deletions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E0241F-8C29-4454-AA87-7DA8D99E9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760" y="292135"/>
                <a:ext cx="7974123" cy="1429366"/>
              </a:xfrm>
              <a:prstGeom prst="rect">
                <a:avLst/>
              </a:prstGeom>
              <a:blipFill>
                <a:blip r:embed="rId2"/>
                <a:stretch>
                  <a:fillRect l="-1529" t="-1709" r="-459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28263" y="1140570"/>
                <a:ext cx="7752297" cy="156465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dirty="0" smtClean="0"/>
                      <m:t>For</m:t>
                    </m:r>
                    <m:r>
                      <m:rPr>
                        <m:nor/>
                      </m:rPr>
                      <a:rPr lang="en-US" sz="2800" b="0" i="0" dirty="0" smtClean="0"/>
                      <m:t> </m:t>
                    </m:r>
                    <m:r>
                      <m:rPr>
                        <m:nor/>
                      </m:rPr>
                      <a:rPr lang="en-US" sz="2800" dirty="0"/>
                      <m:t>any</m:t>
                    </m:r>
                    <m:r>
                      <m:rPr>
                        <m:nor/>
                      </m:rPr>
                      <a:rPr lang="en-US" sz="2800" dirty="0"/>
                      <m:t> 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, </a:t>
                </a:r>
                <a:r>
                  <a:rPr lang="en-US" sz="2800" b="1" i="1" dirty="0"/>
                  <a:t>explicit</a:t>
                </a:r>
                <a:r>
                  <a:rPr lang="en-US" sz="2800" dirty="0"/>
                  <a:t> construction of positive rate </a:t>
                </a:r>
                <a:r>
                  <a:rPr lang="en-US" sz="2800" i="1" dirty="0">
                    <a:solidFill>
                      <a:srgbClr val="7030A0"/>
                    </a:solidFill>
                  </a:rPr>
                  <a:t>binary </a:t>
                </a:r>
                <a:r>
                  <a:rPr lang="en-US" sz="2800" dirty="0"/>
                  <a:t>codes that can </a:t>
                </a:r>
                <a:r>
                  <a:rPr lang="en-US" sz="2800" b="1" i="1" dirty="0"/>
                  <a:t>efficiently</a:t>
                </a:r>
                <a:r>
                  <a:rPr lang="en-US" sz="2800" dirty="0"/>
                  <a:t> correct a fraction </a:t>
                </a:r>
                <a:r>
                  <a:rPr lang="en-US" sz="2800" dirty="0">
                    <a:solidFill>
                      <a:srgbClr val="FF0000"/>
                    </a:solidFill>
                  </a:rPr>
                  <a:t>p</a:t>
                </a:r>
                <a:r>
                  <a:rPr lang="en-US" sz="2800" dirty="0"/>
                  <a:t> of adversarial deletions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63" y="1140570"/>
                <a:ext cx="7752297" cy="1564659"/>
              </a:xfrm>
              <a:prstGeom prst="rect">
                <a:avLst/>
              </a:prstGeom>
              <a:blipFill rotWithShape="0">
                <a:blip r:embed="rId2"/>
                <a:stretch>
                  <a:fillRect l="-1572" r="-2909" b="-97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811386" y="4763386"/>
            <a:ext cx="45719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52954" y="3382119"/>
                <a:ext cx="7752297" cy="179754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dirty="0" smtClean="0"/>
                      <m:t>For</m:t>
                    </m:r>
                    <m:r>
                      <m:rPr>
                        <m:nor/>
                      </m:rPr>
                      <a:rPr lang="en-US" sz="2800" b="0" i="0" dirty="0" smtClean="0"/>
                      <m:t> </m:t>
                    </m:r>
                    <m:r>
                      <m:rPr>
                        <m:nor/>
                      </m:rPr>
                      <a:rPr lang="en-US" sz="2800" b="0" i="0" dirty="0" smtClean="0"/>
                      <m:t>alphabet</m:t>
                    </m:r>
                    <m:r>
                      <m:rPr>
                        <m:nor/>
                      </m:rPr>
                      <a:rPr lang="en-US" sz="2800" b="0" i="0" dirty="0" smtClean="0"/>
                      <m:t> </m:t>
                    </m:r>
                    <m:r>
                      <m:rPr>
                        <m:nor/>
                      </m:rPr>
                      <a:rPr lang="en-US" sz="2800" b="0" i="0" dirty="0" smtClean="0"/>
                      <m:t>size</m:t>
                    </m:r>
                    <m:r>
                      <m:rPr>
                        <m:nor/>
                      </m:rPr>
                      <a:rPr lang="en-US" sz="2800" b="0" i="0" dirty="0" smtClean="0"/>
                      <m:t> 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dirty="0" smtClean="0"/>
                      <m:t>, </m:t>
                    </m:r>
                    <m:r>
                      <m:rPr>
                        <m:nor/>
                      </m:rPr>
                      <a:rPr lang="en-US" sz="2800" b="0" i="0" dirty="0" smtClean="0"/>
                      <m:t>similar</m:t>
                    </m:r>
                    <m:r>
                      <m:rPr>
                        <m:nor/>
                      </m:rPr>
                      <a:rPr lang="en-US" sz="2800" b="0" i="0" dirty="0" smtClean="0"/>
                      <m:t> </m:t>
                    </m:r>
                    <m:r>
                      <m:rPr>
                        <m:nor/>
                      </m:rPr>
                      <a:rPr lang="en-US" sz="2800" b="0" i="0" dirty="0" smtClean="0"/>
                      <m:t>result</m:t>
                    </m:r>
                    <m:r>
                      <m:rPr>
                        <m:nor/>
                      </m:rPr>
                      <a:rPr lang="en-US" sz="2800" b="0" i="0" dirty="0" smtClean="0"/>
                      <m:t> </m:t>
                    </m:r>
                    <m:r>
                      <m:rPr>
                        <m:nor/>
                      </m:rPr>
                      <a:rPr lang="en-US" sz="2800" b="0" i="0" dirty="0" smtClean="0"/>
                      <m:t>for</m:t>
                    </m:r>
                    <m:r>
                      <m:rPr>
                        <m:nor/>
                      </m:rPr>
                      <a:rPr lang="en-US" sz="2800" b="0" i="0" dirty="0" smtClean="0"/>
                      <m:t> </m:t>
                    </m:r>
                    <m:r>
                      <m:rPr>
                        <m:nor/>
                      </m:rPr>
                      <a:rPr lang="en-US" sz="2800" b="0" i="0" dirty="0" smtClean="0"/>
                      <m:t>all</m:t>
                    </m:r>
                    <m:r>
                      <m:rPr>
                        <m:nor/>
                      </m:rPr>
                      <a:rPr lang="en-US" sz="2800" dirty="0" smtClean="0"/>
                      <m:t> 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800" dirty="0"/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chemeClr val="tx1"/>
                    </a:solidFill>
                  </a:rPr>
                  <a:t> trivial upper limit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chemeClr val="tx1"/>
                    </a:solidFill>
                  </a:rPr>
                  <a:t> optimal deletion fraction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1 −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4" y="3382119"/>
                <a:ext cx="7752297" cy="1797543"/>
              </a:xfrm>
              <a:prstGeom prst="rect">
                <a:avLst/>
              </a:prstGeom>
              <a:blipFill rotWithShape="0">
                <a:blip r:embed="rId3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93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180" y="67414"/>
            <a:ext cx="78867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Concatenated codes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8989" y="1320227"/>
                <a:ext cx="8765011" cy="13696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400" i="1" dirty="0"/>
                  <a:t>Outer </a:t>
                </a:r>
                <a:r>
                  <a:rPr lang="en-US" sz="2500" dirty="0"/>
                  <a:t>code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  <m:sup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500" dirty="0"/>
                  <a:t> over a large but fixed alphabet size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500" dirty="0"/>
                  <a:t>.</a:t>
                </a:r>
              </a:p>
              <a:p>
                <a:endParaRPr lang="en-US" sz="2500" dirty="0"/>
              </a:p>
              <a:p>
                <a:pPr algn="r">
                  <a:spcBef>
                    <a:spcPts val="600"/>
                  </a:spcBef>
                </a:pPr>
                <a:endParaRPr lang="en-US" sz="25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89" y="1320227"/>
                <a:ext cx="8765011" cy="1369606"/>
              </a:xfrm>
              <a:prstGeom prst="rect">
                <a:avLst/>
              </a:prstGeom>
              <a:blipFill rotWithShape="0">
                <a:blip r:embed="rId2"/>
                <a:stretch>
                  <a:fillRect l="-904" t="-40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1180" y="2889653"/>
                <a:ext cx="8511850" cy="12464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/>
                  <a:t>Concatenated code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𝑐𝑜𝑛𝑐𝑎𝑡</m:t>
                        </m:r>
                      </m:sub>
                    </m:sSub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𝑁𝑚</m:t>
                        </m:r>
                      </m:sup>
                    </m:sSup>
                  </m:oMath>
                </a14:m>
                <a:endParaRPr lang="en-US" sz="2500" dirty="0"/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en-US" sz="2500" dirty="0"/>
                  <a:t>For every </a:t>
                </a:r>
                <a:r>
                  <a:rPr lang="en-US" sz="2500" dirty="0" err="1"/>
                  <a:t>codeword</a:t>
                </a:r>
                <a:r>
                  <a:rPr lang="en-US" sz="25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sz="2500" dirty="0"/>
                  <a:t>, </a:t>
                </a:r>
              </a:p>
              <a:p>
                <a:pPr lvl="1"/>
                <a:r>
                  <a:rPr lang="en-US" sz="2500" dirty="0"/>
                  <a:t>	encode each of its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/>
                  <a:t>symbols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sz="25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80" y="2889653"/>
                <a:ext cx="8511850" cy="1246495"/>
              </a:xfrm>
              <a:prstGeom prst="rect">
                <a:avLst/>
              </a:prstGeom>
              <a:blipFill rotWithShape="0">
                <a:blip r:embed="rId3"/>
                <a:stretch>
                  <a:fillRect l="-1146" t="-3902" b="-102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6139" y="1871487"/>
                <a:ext cx="7118937" cy="861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500" i="1" dirty="0"/>
                  <a:t>Inner</a:t>
                </a:r>
                <a:r>
                  <a:rPr lang="en-US" sz="2500" dirty="0"/>
                  <a:t> binary code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500" dirty="0"/>
                  <a:t> with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500" dirty="0"/>
                  <a:t> codewords</a:t>
                </a:r>
              </a:p>
              <a:p>
                <a:r>
                  <a:rPr lang="en-US" sz="2500" dirty="0"/>
                  <a:t>	w</a:t>
                </a:r>
                <a:r>
                  <a:rPr lang="en-US" sz="2500" b="0" dirty="0"/>
                  <a:t>ith encoding map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begChr m:val="["/>
                        <m:endChr m:val="]"/>
                        <m:ctrl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5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39" y="1871487"/>
                <a:ext cx="7118937" cy="861774"/>
              </a:xfrm>
              <a:prstGeom prst="rect">
                <a:avLst/>
              </a:prstGeom>
              <a:blipFill rotWithShape="0">
                <a:blip r:embed="rId4"/>
                <a:stretch>
                  <a:fillRect l="-1285" t="-5674" r="-600" b="-163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49531" y="4409630"/>
                <a:ext cx="7139968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    ⋯         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500" dirty="0"/>
                  <a:t>		(outer </a:t>
                </a:r>
                <a:r>
                  <a:rPr lang="en-US" sz="2500" dirty="0" err="1"/>
                  <a:t>codeword</a:t>
                </a:r>
                <a:r>
                  <a:rPr lang="en-US" sz="2500" dirty="0"/>
                  <a:t>)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531" y="4409630"/>
                <a:ext cx="7139968" cy="477054"/>
              </a:xfrm>
              <a:prstGeom prst="rect">
                <a:avLst/>
              </a:prstGeom>
              <a:blipFill rotWithShape="0">
                <a:blip r:embed="rId5"/>
                <a:stretch>
                  <a:fillRect t="-10127" r="-512" b="-278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1652155" y="4914899"/>
            <a:ext cx="10391" cy="4520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47504" y="4886684"/>
            <a:ext cx="10391" cy="4520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39045" y="4856841"/>
            <a:ext cx="10391" cy="4520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90934" y="5279003"/>
                <a:ext cx="8153066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)  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) ⋯ 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dirty="0"/>
                  <a:t>	(concatenated </a:t>
                </a:r>
                <a:r>
                  <a:rPr lang="en-US" sz="2500" dirty="0" err="1"/>
                  <a:t>codeword</a:t>
                </a:r>
                <a:r>
                  <a:rPr lang="en-US" sz="2500" dirty="0"/>
                  <a:t>)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934" y="5279003"/>
                <a:ext cx="8153066" cy="477054"/>
              </a:xfrm>
              <a:prstGeom prst="rect">
                <a:avLst/>
              </a:prstGeom>
              <a:blipFill rotWithShape="0">
                <a:blip r:embed="rId6"/>
                <a:stretch>
                  <a:fillRect t="-11538" r="-374" b="-294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32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2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395" y="0"/>
            <a:ext cx="7886700" cy="1325563"/>
          </a:xfrm>
        </p:spPr>
        <p:txBody>
          <a:bodyPr/>
          <a:lstStyle/>
          <a:p>
            <a:r>
              <a:rPr lang="en-US" dirty="0"/>
              <a:t>Choosing outer &amp; inner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81891" y="1101307"/>
                <a:ext cx="3387437" cy="8529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    ⋯         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500" dirty="0"/>
                  <a:t>		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91" y="1101307"/>
                <a:ext cx="3387437" cy="8529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742951" y="1599311"/>
            <a:ext cx="10391" cy="4520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638300" y="1571096"/>
            <a:ext cx="10391" cy="4520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29841" y="1541253"/>
            <a:ext cx="10391" cy="4520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2042" y="2051316"/>
                <a:ext cx="4801314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)  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) ⋯ 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dirty="0"/>
                  <a:t>	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42" y="2051316"/>
                <a:ext cx="4801314" cy="4770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 flipH="1">
                <a:off x="4164430" y="1157276"/>
                <a:ext cx="4921998" cy="144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Common subsequence of two outer </a:t>
                </a:r>
                <a:r>
                  <a:rPr lang="en-US" sz="2200" dirty="0" err="1"/>
                  <a:t>codewords</a:t>
                </a:r>
                <a:r>
                  <a:rPr lang="en-US" sz="2200" dirty="0"/>
                  <a:t> leads to common </a:t>
                </a:r>
                <a:r>
                  <a:rPr lang="en-US" sz="2200" dirty="0" err="1"/>
                  <a:t>subseq</a:t>
                </a:r>
                <a:r>
                  <a:rPr lang="en-US" sz="2200" dirty="0"/>
                  <a:t>. of same (fractional) length in </a:t>
                </a:r>
                <a:r>
                  <a:rPr lang="en-US" sz="2200" dirty="0" err="1"/>
                  <a:t>concat</a:t>
                </a:r>
                <a:r>
                  <a:rPr lang="en-US" sz="2200" dirty="0"/>
                  <a:t>. code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𝐿𝐶𝑆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𝑐𝑜𝑛𝑐𝑎𝑡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𝐿𝐶𝑆</m:t>
                    </m:r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64430" y="1157276"/>
                <a:ext cx="4921998" cy="1446550"/>
              </a:xfrm>
              <a:prstGeom prst="rect">
                <a:avLst/>
              </a:prstGeom>
              <a:blipFill rotWithShape="0">
                <a:blip r:embed="rId4"/>
                <a:stretch>
                  <a:fillRect l="-1609" t="-2954" b="-63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9268" y="2972413"/>
                <a:ext cx="8332794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500" dirty="0"/>
                  <a:t>Can 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sz="2500" dirty="0"/>
                  <a:t> with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𝐿𝐶𝑆</m:t>
                    </m:r>
                    <m:d>
                      <m:dPr>
                        <m:ctrl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500" dirty="0"/>
                  <a:t> for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dirty="0"/>
                  <a:t> large enough</a:t>
                </a:r>
              </a:p>
              <a:p>
                <a:pPr marL="800100" lvl="1" indent="-342900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US" sz="2500" dirty="0"/>
                  <a:t>	even explicitly </a:t>
                </a:r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</a:rPr>
                  <a:t>[G.-Wang’15], </a:t>
                </a:r>
                <a:r>
                  <a:rPr lang="en-US" sz="2500" dirty="0"/>
                  <a:t>with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500" dirty="0"/>
                  <a:t> poly(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500" dirty="0"/>
              </a:p>
              <a:p>
                <a:endParaRPr lang="en-US" sz="25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68" y="2972413"/>
                <a:ext cx="8332794" cy="1323439"/>
              </a:xfrm>
              <a:prstGeom prst="rect">
                <a:avLst/>
              </a:prstGeom>
              <a:blipFill rotWithShape="0">
                <a:blip r:embed="rId5"/>
                <a:stretch>
                  <a:fillRect l="-1170" t="-4147" r="-2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 flipH="1">
                <a:off x="88323" y="4134793"/>
                <a:ext cx="9169978" cy="21745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/>
                  <a:t>   Inner binary code: 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500" dirty="0"/>
                  <a:t>	seems like small LCS is good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500" dirty="0"/>
                  <a:t>	this is the original problem, but…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500" dirty="0"/>
                  <a:t>	don’t care about rate, can have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500" dirty="0">
                    <a:solidFill>
                      <a:srgbClr val="0000FF"/>
                    </a:solidFill>
                  </a:rPr>
                  <a:t> </a:t>
                </a:r>
                <a:r>
                  <a:rPr lang="en-US" sz="25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5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begChr m:val="["/>
                        <m:endChr m:val="]"/>
                        <m:ctrlPr>
                          <a:rPr lang="en-U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sz="25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5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500" dirty="0"/>
                  <a:t>  can even make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𝐿𝐶𝑆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5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8323" y="4134793"/>
                <a:ext cx="9169978" cy="2174506"/>
              </a:xfrm>
              <a:prstGeom prst="rect">
                <a:avLst/>
              </a:prstGeom>
              <a:blipFill rotWithShape="0">
                <a:blip r:embed="rId6"/>
                <a:stretch>
                  <a:fillRect t="-2241" b="-16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62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418" y="0"/>
            <a:ext cx="7886700" cy="1325563"/>
          </a:xfrm>
        </p:spPr>
        <p:txBody>
          <a:bodyPr/>
          <a:lstStyle/>
          <a:p>
            <a:r>
              <a:rPr lang="en-US" dirty="0"/>
              <a:t>Inner code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7995" y="1098275"/>
                <a:ext cx="8344079" cy="6356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500" dirty="0"/>
                  <a:t>How to pick small no. of binary strings with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𝐿𝐶𝑆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500" dirty="0"/>
                  <a:t> 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[Bukh,Ma]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95" y="1098275"/>
                <a:ext cx="8344079" cy="635623"/>
              </a:xfrm>
              <a:prstGeom prst="rect">
                <a:avLst/>
              </a:prstGeom>
              <a:blipFill rotWithShape="0">
                <a:blip r:embed="rId2"/>
                <a:stretch>
                  <a:fillRect l="-1242" b="-86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13028" y="1816178"/>
            <a:ext cx="2108269" cy="86177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000000000000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1111111111111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3028" y="2768476"/>
            <a:ext cx="2108269" cy="4770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000000111111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0498" y="3238348"/>
            <a:ext cx="2108269" cy="4770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010101010101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31978" y="1816178"/>
            <a:ext cx="5277470" cy="86177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Consider strings oscillating at different </a:t>
            </a:r>
          </a:p>
          <a:p>
            <a:r>
              <a:rPr lang="en-US" sz="2500" dirty="0"/>
              <a:t>frequencies: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37766" y="2638606"/>
                <a:ext cx="1463156" cy="621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766" y="2638606"/>
                <a:ext cx="1463156" cy="6215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367009" y="2538175"/>
                <a:ext cx="1473417" cy="708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009" y="2538175"/>
                <a:ext cx="1473417" cy="7083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2358" y="4185274"/>
                <a:ext cx="7713971" cy="200445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500" dirty="0"/>
                  <a:t>Fact:  Above two strings have a long common </a:t>
                </a:r>
                <a:r>
                  <a:rPr lang="en-US" sz="2500" dirty="0" err="1"/>
                  <a:t>subsquence</a:t>
                </a:r>
                <a:r>
                  <a:rPr lang="en-US" sz="2500" dirty="0"/>
                  <a:t> </a:t>
                </a:r>
              </a:p>
              <a:p>
                <a:r>
                  <a:rPr lang="en-US" sz="2500" dirty="0"/>
                  <a:t>	</a:t>
                </a:r>
                <a:r>
                  <a:rPr lang="en-US" sz="2500" dirty="0" err="1"/>
                  <a:t>iff</a:t>
                </a:r>
                <a:r>
                  <a:rPr lang="en-US" sz="2500" dirty="0"/>
                  <a:t> their “periods”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500" dirty="0"/>
                  <a:t> and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500" dirty="0"/>
                  <a:t> are close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500" dirty="0"/>
                  <a:t>	(fractional) LCS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2−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den>
                    </m:f>
                  </m:oMath>
                </a14:m>
                <a:endParaRPr lang="en-US" sz="2800" b="0" dirty="0">
                  <a:solidFill>
                    <a:srgbClr val="0000FF"/>
                  </a:solidFill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500" dirty="0"/>
                  <a:t>Close to ½ if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5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58" y="4185274"/>
                <a:ext cx="7713971" cy="2004459"/>
              </a:xfrm>
              <a:prstGeom prst="rect">
                <a:avLst/>
              </a:prstGeom>
              <a:blipFill rotWithShape="0">
                <a:blip r:embed="rId5"/>
                <a:stretch>
                  <a:fillRect l="-1264" t="-2744" b="-64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54943" y="3313110"/>
                <a:ext cx="4265468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200" dirty="0"/>
                  <a:t> :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/>
                  <a:t> repeated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times;</a:t>
                </a:r>
              </a:p>
              <a:p>
                <a:r>
                  <a:rPr lang="en-US" sz="2200" dirty="0"/>
                  <a:t>assume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943" y="3313110"/>
                <a:ext cx="4265468" cy="769441"/>
              </a:xfrm>
              <a:prstGeom prst="rect">
                <a:avLst/>
              </a:prstGeom>
              <a:blipFill rotWithShape="0">
                <a:blip r:embed="rId6"/>
                <a:stretch>
                  <a:fillRect l="-1857" t="-4724" b="-149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11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524" y="-82383"/>
            <a:ext cx="78867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Deletion </a:t>
            </a:r>
            <a:r>
              <a:rPr lang="en-US" sz="4400" dirty="0">
                <a:latin typeface="Palatino"/>
              </a:rPr>
              <a:t>1/3</a:t>
            </a:r>
            <a:r>
              <a:rPr lang="en-US" sz="4400" dirty="0"/>
              <a:t> codes: 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54219" y="1038644"/>
                <a:ext cx="8331448" cy="105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500" dirty="0"/>
                  <a:t>Start with a code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  <m:sup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500" dirty="0"/>
                  <a:t> over alphabet size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500" dirty="0">
                    <a:solidFill>
                      <a:srgbClr val="0000FF"/>
                    </a:solidFill>
                  </a:rPr>
                  <a:t> poly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5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5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5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5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sz="2500" dirty="0"/>
              </a:p>
              <a:p>
                <a:r>
                  <a:rPr lang="en-US" sz="2500" dirty="0"/>
                  <a:t>no two of whose </a:t>
                </a:r>
                <a:r>
                  <a:rPr lang="en-US" sz="2500" dirty="0" err="1"/>
                  <a:t>codewords</a:t>
                </a:r>
                <a:r>
                  <a:rPr lang="en-US" sz="2500" dirty="0"/>
                  <a:t> have a LCS of length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500" b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19" y="1038644"/>
                <a:ext cx="8331448" cy="1052789"/>
              </a:xfrm>
              <a:prstGeom prst="rect">
                <a:avLst/>
              </a:prstGeom>
              <a:blipFill rotWithShape="0">
                <a:blip r:embed="rId2"/>
                <a:stretch>
                  <a:fillRect l="-1244" b="-127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0510" y="2237880"/>
                <a:ext cx="5293481" cy="1899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/>
                  <a:t>Map symbols in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500" dirty="0">
                    <a:solidFill>
                      <a:srgbClr val="0000FF"/>
                    </a:solidFill>
                  </a:rPr>
                  <a:t> </a:t>
                </a:r>
                <a:r>
                  <a:rPr lang="en-US" sz="2500" dirty="0"/>
                  <a:t>to long binary words oscillating at varying periods</a:t>
                </a:r>
              </a:p>
              <a:p>
                <a:pPr marL="342900" indent="-342900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US" sz="2500" dirty="0"/>
                  <a:t>exponentially increasing periods </a:t>
                </a:r>
              </a:p>
              <a:p>
                <a:r>
                  <a:rPr lang="en-US" sz="2500" b="0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500" dirty="0"/>
                  <a:t>, for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</m:e>
                    </m:d>
                  </m:oMath>
                </a14:m>
                <a:endParaRPr lang="en-US" sz="25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10" y="2237880"/>
                <a:ext cx="5293481" cy="1899174"/>
              </a:xfrm>
              <a:prstGeom prst="rect">
                <a:avLst/>
              </a:prstGeom>
              <a:blipFill>
                <a:blip r:embed="rId3"/>
                <a:stretch>
                  <a:fillRect l="-1959" t="-2564" b="-12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80089" y="2394410"/>
                <a:ext cx="4448628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000000000111111111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089" y="2394410"/>
                <a:ext cx="4448628" cy="4770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80089" y="2853293"/>
                <a:ext cx="4448628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000111000111000111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089" y="2853293"/>
                <a:ext cx="4448628" cy="4770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80089" y="3330347"/>
                <a:ext cx="4448628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010101010101010101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089" y="3330347"/>
                <a:ext cx="4448628" cy="4770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4218" y="4420718"/>
                <a:ext cx="8019311" cy="6680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500" u="sng" dirty="0"/>
                  <a:t>Thm:</a:t>
                </a:r>
                <a:r>
                  <a:rPr lang="en-US" sz="2500" dirty="0"/>
                  <a:t> Resulting binary code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m:rPr>
                        <m:lit/>
                      </m:rP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500" dirty="0"/>
                  <a:t> has LCS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5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18" y="4420718"/>
                <a:ext cx="8019311" cy="668068"/>
              </a:xfrm>
              <a:prstGeom prst="rect">
                <a:avLst/>
              </a:prstGeom>
              <a:blipFill rotWithShape="0">
                <a:blip r:embed="rId7"/>
                <a:stretch>
                  <a:fillRect l="-1293" b="-5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02093" y="5495052"/>
                <a:ext cx="5835700" cy="86177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500" dirty="0"/>
                  <a:t>Gives </a:t>
                </a:r>
                <a:r>
                  <a:rPr lang="en-US" sz="2500" i="1" dirty="0"/>
                  <a:t>explicit</a:t>
                </a:r>
                <a:r>
                  <a:rPr lang="en-US" sz="2500" dirty="0"/>
                  <a:t> binary code </a:t>
                </a:r>
                <a:r>
                  <a:rPr lang="en-US" sz="2500" i="1" dirty="0"/>
                  <a:t>capable</a:t>
                </a:r>
                <a:r>
                  <a:rPr lang="en-US" sz="2500" dirty="0"/>
                  <a:t> of </a:t>
                </a:r>
              </a:p>
              <a:p>
                <a:pPr algn="ctr"/>
                <a:r>
                  <a:rPr lang="en-US" sz="2500" dirty="0"/>
                  <a:t>correcting a fraction</a:t>
                </a:r>
                <a14:m>
                  <m:oMath xmlns:m="http://schemas.openxmlformats.org/officeDocument/2006/math">
                    <m:r>
                      <a:rPr lang="en-US" sz="25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1/3−</m:t>
                        </m:r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2500" dirty="0"/>
                  <a:t> of deletions</a:t>
                </a:r>
                <a:endParaRPr lang="en-US" sz="2600" b="1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093" y="5495052"/>
                <a:ext cx="5835700" cy="861774"/>
              </a:xfrm>
              <a:prstGeom prst="rect">
                <a:avLst/>
              </a:prstGeom>
              <a:blipFill rotWithShape="0">
                <a:blip r:embed="rId8"/>
                <a:stretch>
                  <a:fillRect l="-1358" t="-5634" r="-1149" b="-154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03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deletion correction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59758" y="2886933"/>
                <a:ext cx="8172943" cy="127727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500" dirty="0"/>
                  <a:t>To get </a:t>
                </a:r>
                <a:r>
                  <a:rPr lang="en-US" sz="2500" b="1" i="1" dirty="0"/>
                  <a:t>efficient</a:t>
                </a:r>
                <a:r>
                  <a:rPr lang="en-US" sz="2500" dirty="0"/>
                  <a:t> decoding </a:t>
                </a:r>
                <a:r>
                  <a:rPr lang="en-US" sz="2500" dirty="0" err="1"/>
                  <a:t>algo</a:t>
                </a:r>
                <a:r>
                  <a:rPr lang="en-US" sz="2500" dirty="0"/>
                  <a:t>. 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1/3−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2500" dirty="0"/>
                  <a:t> deletion </a:t>
                </a:r>
                <a:r>
                  <a:rPr lang="en-US" sz="2500" dirty="0" err="1"/>
                  <a:t>frac</a:t>
                </a:r>
                <a:r>
                  <a:rPr lang="en-US" sz="2500" dirty="0"/>
                  <a:t>., </a:t>
                </a:r>
              </a:p>
              <a:p>
                <a:pPr algn="ctr"/>
                <a:r>
                  <a:rPr lang="en-US" sz="2500" dirty="0"/>
                  <a:t>we combine this with an outer </a:t>
                </a:r>
                <a:r>
                  <a:rPr lang="en-US" sz="2600" i="1" dirty="0">
                    <a:solidFill>
                      <a:srgbClr val="0000FF"/>
                    </a:solidFill>
                  </a:rPr>
                  <a:t>Reed-Solomon code</a:t>
                </a:r>
                <a:r>
                  <a:rPr lang="en-US" sz="2500" dirty="0">
                    <a:solidFill>
                      <a:srgbClr val="0000FF"/>
                    </a:solidFill>
                  </a:rPr>
                  <a:t> </a:t>
                </a:r>
                <a:r>
                  <a:rPr lang="en-US" sz="2500" dirty="0"/>
                  <a:t>&amp;</a:t>
                </a:r>
              </a:p>
              <a:p>
                <a:pPr algn="ctr"/>
                <a:r>
                  <a:rPr lang="en-US" sz="2500" dirty="0"/>
                  <a:t> exploit its </a:t>
                </a:r>
                <a:r>
                  <a:rPr lang="en-US" sz="2600" b="1" i="1" dirty="0">
                    <a:solidFill>
                      <a:srgbClr val="7030A0"/>
                    </a:solidFill>
                  </a:rPr>
                  <a:t>list </a:t>
                </a:r>
                <a:r>
                  <a:rPr lang="en-US" sz="2600" b="1" i="1" dirty="0" err="1">
                    <a:solidFill>
                      <a:srgbClr val="7030A0"/>
                    </a:solidFill>
                  </a:rPr>
                  <a:t>decodability</a:t>
                </a:r>
                <a:endParaRPr lang="en-US" sz="2600" b="1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58" y="2886933"/>
                <a:ext cx="8172943" cy="1277273"/>
              </a:xfrm>
              <a:prstGeom prst="rect">
                <a:avLst/>
              </a:prstGeom>
              <a:blipFill rotWithShape="0">
                <a:blip r:embed="rId2"/>
                <a:stretch>
                  <a:fillRect l="-671" t="-4306" r="-746" b="-114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91045" y="1690689"/>
                <a:ext cx="7722114" cy="861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500" dirty="0"/>
                  <a:t>Above code explicit, but we do not know</a:t>
                </a:r>
              </a:p>
              <a:p>
                <a:r>
                  <a:rPr lang="en-US" sz="2500" dirty="0"/>
                  <a:t>an efficient algorithm to correct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500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500" b="0" i="1" dirty="0" smtClean="0">
                        <a:latin typeface="Cambria Math" panose="02040503050406030204" pitchFamily="18" charset="0"/>
                      </a:rPr>
                      <m:t>1/3</m:t>
                    </m:r>
                  </m:oMath>
                </a14:m>
                <a:r>
                  <a:rPr lang="en-US" sz="2500" dirty="0"/>
                  <a:t> deletion fraction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045" y="1690689"/>
                <a:ext cx="7722114" cy="861774"/>
              </a:xfrm>
              <a:prstGeom prst="rect">
                <a:avLst/>
              </a:prstGeom>
              <a:blipFill rotWithShape="0">
                <a:blip r:embed="rId3"/>
                <a:stretch>
                  <a:fillRect l="-1342" t="-5634" b="-154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91045" y="4557180"/>
                <a:ext cx="6976590" cy="17924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500" dirty="0"/>
                  <a:t>Though this will return the list, can prune the list as </a:t>
                </a:r>
              </a:p>
              <a:p>
                <a:r>
                  <a:rPr lang="en-US" sz="2500" dirty="0" err="1"/>
                  <a:t>combinatorially</a:t>
                </a:r>
                <a:r>
                  <a:rPr lang="en-US" sz="2500" dirty="0"/>
                  <a:t> there is at most one </a:t>
                </a:r>
                <a:r>
                  <a:rPr lang="en-US" sz="2500" dirty="0" err="1"/>
                  <a:t>codeword</a:t>
                </a:r>
                <a:endParaRPr lang="en-US" sz="2500" dirty="0"/>
              </a:p>
              <a:p>
                <a:r>
                  <a:rPr lang="en-US" sz="2500" dirty="0"/>
                  <a:t>which has a given subsequence of length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500" dirty="0">
                  <a:solidFill>
                    <a:srgbClr val="0000FF"/>
                  </a:solidFill>
                </a:endParaRPr>
              </a:p>
              <a:p>
                <a:endParaRPr lang="en-US" sz="25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045" y="4557180"/>
                <a:ext cx="6976590" cy="1792478"/>
              </a:xfrm>
              <a:prstGeom prst="rect">
                <a:avLst/>
              </a:prstGeom>
              <a:blipFill rotWithShape="0">
                <a:blip r:embed="rId4"/>
                <a:stretch>
                  <a:fillRect l="-1486" t="-3061" r="-4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16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253" y="-59644"/>
            <a:ext cx="7886700" cy="1325563"/>
          </a:xfrm>
        </p:spPr>
        <p:txBody>
          <a:bodyPr/>
          <a:lstStyle/>
          <a:p>
            <a:r>
              <a:rPr lang="en-US" dirty="0"/>
              <a:t>Why 2/3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381620" y="1417137"/>
                <a:ext cx="4448628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0000000011111111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620" y="1417137"/>
                <a:ext cx="4448628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56383" y="2212384"/>
                <a:ext cx="4448628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0011001100110011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383" y="2212384"/>
                <a:ext cx="4448628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433574" y="2212385"/>
                <a:ext cx="4448628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0101010101010101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3574" y="2212385"/>
                <a:ext cx="4448628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56383" y="1396991"/>
                <a:ext cx="4448628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0000111100001111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383" y="1396991"/>
                <a:ext cx="4448628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31203" y="2192238"/>
                <a:ext cx="4448628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0000000011111111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203" y="2192238"/>
                <a:ext cx="4448628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231203" y="1393945"/>
                <a:ext cx="4448628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0101010101010101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203" y="1393945"/>
                <a:ext cx="4448628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 flipH="1">
            <a:off x="462395" y="1347638"/>
            <a:ext cx="15588" cy="13773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477983" y="1372314"/>
            <a:ext cx="2600143" cy="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62396" y="2723878"/>
            <a:ext cx="5433357" cy="7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80769" y="2195284"/>
            <a:ext cx="12685" cy="5285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94471" y="914884"/>
            <a:ext cx="320922" cy="86177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a</a:t>
            </a:r>
          </a:p>
          <a:p>
            <a:endParaRPr lang="en-US" sz="2500" dirty="0"/>
          </a:p>
        </p:txBody>
      </p:sp>
      <p:sp>
        <p:nvSpPr>
          <p:cNvPr id="31" name="TextBox 30"/>
          <p:cNvSpPr txBox="1"/>
          <p:nvPr/>
        </p:nvSpPr>
        <p:spPr>
          <a:xfrm>
            <a:off x="4479447" y="2683945"/>
            <a:ext cx="325730" cy="86177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c</a:t>
            </a:r>
          </a:p>
          <a:p>
            <a:endParaRPr lang="en-US" sz="2500" dirty="0"/>
          </a:p>
        </p:txBody>
      </p:sp>
      <p:sp>
        <p:nvSpPr>
          <p:cNvPr id="32" name="TextBox 31"/>
          <p:cNvSpPr txBox="1"/>
          <p:nvPr/>
        </p:nvSpPr>
        <p:spPr>
          <a:xfrm>
            <a:off x="4413115" y="960398"/>
            <a:ext cx="344966" cy="86177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b</a:t>
            </a:r>
          </a:p>
          <a:p>
            <a:endParaRPr lang="en-US" sz="2500" dirty="0"/>
          </a:p>
        </p:txBody>
      </p:sp>
      <p:sp>
        <p:nvSpPr>
          <p:cNvPr id="33" name="TextBox 32"/>
          <p:cNvSpPr txBox="1"/>
          <p:nvPr/>
        </p:nvSpPr>
        <p:spPr>
          <a:xfrm>
            <a:off x="1494522" y="2681950"/>
            <a:ext cx="348172" cy="86177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d</a:t>
            </a:r>
          </a:p>
          <a:p>
            <a:endParaRPr lang="en-US" sz="2500" dirty="0"/>
          </a:p>
        </p:txBody>
      </p:sp>
      <p:sp>
        <p:nvSpPr>
          <p:cNvPr id="34" name="TextBox 33"/>
          <p:cNvSpPr txBox="1"/>
          <p:nvPr/>
        </p:nvSpPr>
        <p:spPr>
          <a:xfrm>
            <a:off x="7279533" y="914884"/>
            <a:ext cx="348172" cy="86177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d</a:t>
            </a:r>
          </a:p>
          <a:p>
            <a:endParaRPr lang="en-US" sz="2500" dirty="0"/>
          </a:p>
        </p:txBody>
      </p:sp>
      <p:sp>
        <p:nvSpPr>
          <p:cNvPr id="35" name="TextBox 34"/>
          <p:cNvSpPr txBox="1"/>
          <p:nvPr/>
        </p:nvSpPr>
        <p:spPr>
          <a:xfrm>
            <a:off x="7378979" y="2623125"/>
            <a:ext cx="320922" cy="86177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a</a:t>
            </a:r>
          </a:p>
          <a:p>
            <a:endParaRPr lang="en-US" sz="25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3168325" y="1372314"/>
            <a:ext cx="0" cy="7747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3179376" y="2136766"/>
            <a:ext cx="2701393" cy="103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>
            <a:off x="3233530" y="1351722"/>
            <a:ext cx="5645427" cy="1391478"/>
          </a:xfrm>
          <a:custGeom>
            <a:avLst/>
            <a:gdLst>
              <a:gd name="connsiteX0" fmla="*/ 4306957 w 5645427"/>
              <a:gd name="connsiteY0" fmla="*/ 1358348 h 1391478"/>
              <a:gd name="connsiteX1" fmla="*/ 5645427 w 5645427"/>
              <a:gd name="connsiteY1" fmla="*/ 1272208 h 1391478"/>
              <a:gd name="connsiteX2" fmla="*/ 5559287 w 5645427"/>
              <a:gd name="connsiteY2" fmla="*/ 6626 h 1391478"/>
              <a:gd name="connsiteX3" fmla="*/ 0 w 5645427"/>
              <a:gd name="connsiteY3" fmla="*/ 0 h 1391478"/>
              <a:gd name="connsiteX4" fmla="*/ 66261 w 5645427"/>
              <a:gd name="connsiteY4" fmla="*/ 616226 h 1391478"/>
              <a:gd name="connsiteX5" fmla="*/ 2842592 w 5645427"/>
              <a:gd name="connsiteY5" fmla="*/ 695739 h 1391478"/>
              <a:gd name="connsiteX6" fmla="*/ 2941983 w 5645427"/>
              <a:gd name="connsiteY6" fmla="*/ 1391478 h 1391478"/>
              <a:gd name="connsiteX7" fmla="*/ 4306957 w 5645427"/>
              <a:gd name="connsiteY7" fmla="*/ 1358348 h 139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45427" h="1391478">
                <a:moveTo>
                  <a:pt x="4306957" y="1358348"/>
                </a:moveTo>
                <a:lnTo>
                  <a:pt x="5645427" y="1272208"/>
                </a:lnTo>
                <a:lnTo>
                  <a:pt x="5559287" y="6626"/>
                </a:lnTo>
                <a:lnTo>
                  <a:pt x="0" y="0"/>
                </a:lnTo>
                <a:lnTo>
                  <a:pt x="66261" y="616226"/>
                </a:lnTo>
                <a:lnTo>
                  <a:pt x="2842592" y="695739"/>
                </a:lnTo>
                <a:lnTo>
                  <a:pt x="2941983" y="1391478"/>
                </a:lnTo>
                <a:lnTo>
                  <a:pt x="4306957" y="1358348"/>
                </a:lnTo>
                <a:close/>
              </a:path>
            </a:pathLst>
          </a:cu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65253" y="3286935"/>
            <a:ext cx="8292719" cy="4770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Match larger period block fully with two smaller period blocks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91038" y="4002233"/>
            <a:ext cx="6151573" cy="4770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500" dirty="0"/>
              <a:t>Over 3 blocks can get LCS of length 2 blocks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27314" y="4897409"/>
                <a:ext cx="8577695" cy="132343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/>
                  <a:t>We show this is close to the worst-case </a:t>
                </a:r>
                <a:r>
                  <a:rPr lang="en-US" sz="2200" dirty="0"/>
                  <a:t>(provided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𝐿𝐶𝑆</m:t>
                    </m:r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200" b="0" dirty="0"/>
              </a:p>
              <a:p>
                <a:pPr marL="342900" indent="-34290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US" sz="2500" dirty="0"/>
                  <a:t>Analyze common subsequences of </a:t>
                </a:r>
                <a:r>
                  <a:rPr lang="en-US" sz="2500" b="1" i="1" dirty="0" err="1"/>
                  <a:t>subwords</a:t>
                </a:r>
                <a:r>
                  <a:rPr lang="en-US" sz="2500" dirty="0"/>
                  <a:t> of inner </a:t>
                </a:r>
                <a:r>
                  <a:rPr lang="en-US" sz="2500" dirty="0" err="1"/>
                  <a:t>codewords</a:t>
                </a:r>
                <a:r>
                  <a:rPr lang="en-US" sz="2500" dirty="0"/>
                  <a:t> (that may be of different lengths)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4" y="4897409"/>
                <a:ext cx="8577695" cy="1323439"/>
              </a:xfrm>
              <a:prstGeom prst="rect">
                <a:avLst/>
              </a:prstGeom>
              <a:blipFill rotWithShape="0">
                <a:blip r:embed="rId8"/>
                <a:stretch>
                  <a:fillRect l="-1208" t="-3687" b="-101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18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1" grpId="0"/>
      <p:bldP spid="42" grpId="0" animBg="1"/>
      <p:bldP spid="43" grpId="0"/>
      <p:bldP spid="44" grpId="0" animBg="1"/>
      <p:bldP spid="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682" y="0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Key notion: </a:t>
            </a:r>
            <a:br>
              <a:rPr lang="en-US" dirty="0"/>
            </a:br>
            <a:r>
              <a:rPr lang="en-US" i="1" dirty="0"/>
              <a:t>span</a:t>
            </a:r>
            <a:r>
              <a:rPr lang="en-US" dirty="0"/>
              <a:t> of common subsequences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763732" y="1849582"/>
            <a:ext cx="3636818" cy="31692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74618" y="1849581"/>
            <a:ext cx="2382982" cy="3169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4064" y="3785756"/>
            <a:ext cx="3143250" cy="31692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08811" y="3785756"/>
            <a:ext cx="1840920" cy="3169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39636" y="2786352"/>
            <a:ext cx="1162050" cy="31692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2146" y="1758424"/>
                <a:ext cx="641586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46" y="1758424"/>
                <a:ext cx="641586" cy="4770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5105" y="3667588"/>
                <a:ext cx="649024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05" y="3667588"/>
                <a:ext cx="649024" cy="4770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175" y="2545242"/>
                <a:ext cx="2041906" cy="1092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500" dirty="0"/>
                  <a:t> </a:t>
                </a:r>
              </a:p>
              <a:p>
                <a:pPr algn="ctr"/>
                <a:r>
                  <a:rPr lang="en-US" sz="2000" dirty="0"/>
                  <a:t>(a common</a:t>
                </a:r>
              </a:p>
              <a:p>
                <a:pPr algn="ctr"/>
                <a:r>
                  <a:rPr lang="en-US" sz="2000" dirty="0" err="1"/>
                  <a:t>subseq</a:t>
                </a:r>
                <a:r>
                  <a:rPr lang="en-US" sz="2000" dirty="0"/>
                  <a:t>.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5" y="2545242"/>
                <a:ext cx="2041906" cy="1092607"/>
              </a:xfrm>
              <a:prstGeom prst="rect">
                <a:avLst/>
              </a:prstGeom>
              <a:blipFill rotWithShape="0">
                <a:blip r:embed="rId4"/>
                <a:stretch>
                  <a:fillRect l="-2687" r="-2687" b="-94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44896" y="1357260"/>
                <a:ext cx="641586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896" y="1357260"/>
                <a:ext cx="641586" cy="4770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24103" y="4081803"/>
                <a:ext cx="649024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103" y="4081803"/>
                <a:ext cx="649024" cy="4770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234368" y="1758424"/>
                <a:ext cx="3172150" cy="12464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500" dirty="0"/>
                  <a:t> = smallest </a:t>
                </a:r>
                <a:r>
                  <a:rPr lang="en-US" sz="2500" dirty="0" err="1"/>
                  <a:t>subword</a:t>
                </a:r>
                <a:endParaRPr lang="en-US" sz="2500" dirty="0"/>
              </a:p>
              <a:p>
                <a:r>
                  <a:rPr lang="en-US" sz="2500" dirty="0"/>
                  <a:t>(contiguous)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500" dirty="0"/>
                  <a:t> that</a:t>
                </a:r>
              </a:p>
              <a:p>
                <a:r>
                  <a:rPr lang="en-US" sz="2500" dirty="0"/>
                  <a:t>contains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500" dirty="0"/>
                  <a:t> as </a:t>
                </a:r>
                <a:r>
                  <a:rPr lang="en-US" sz="2500" dirty="0" err="1"/>
                  <a:t>subseq</a:t>
                </a:r>
                <a:r>
                  <a:rPr lang="en-US" sz="2500" dirty="0"/>
                  <a:t>.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368" y="1758424"/>
                <a:ext cx="3172150" cy="1246495"/>
              </a:xfrm>
              <a:prstGeom prst="rect">
                <a:avLst/>
              </a:prstGeom>
              <a:blipFill rotWithShape="0">
                <a:blip r:embed="rId7"/>
                <a:stretch>
                  <a:fillRect l="-3269" t="-3902" r="-2115" b="-102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flipH="1">
                <a:off x="4917238" y="3354869"/>
                <a:ext cx="3572135" cy="95410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</a:rPr>
                  <a:t>span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w.r.t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b="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:=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len(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8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) + </a:t>
                </a:r>
                <a:r>
                  <a:rPr lang="en-US" sz="2800" dirty="0" err="1">
                    <a:solidFill>
                      <a:srgbClr val="0000FF"/>
                    </a:solidFill>
                  </a:rPr>
                  <a:t>len</a:t>
                </a:r>
                <a:r>
                  <a:rPr lang="en-US" sz="2800" dirty="0">
                    <a:solidFill>
                      <a:srgbClr val="0000FF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17238" y="3354869"/>
                <a:ext cx="3572135" cy="954107"/>
              </a:xfrm>
              <a:prstGeom prst="rect">
                <a:avLst/>
              </a:prstGeom>
              <a:blipFill>
                <a:blip r:embed="rId8"/>
                <a:stretch>
                  <a:fillRect l="-3584" t="-6369" b="-165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45105" y="5034226"/>
            <a:ext cx="8627765" cy="8617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500" dirty="0"/>
              <a:t>span = </a:t>
            </a:r>
            <a:r>
              <a:rPr lang="en-US" sz="2500" b="1" i="1" dirty="0"/>
              <a:t>cost measure </a:t>
            </a:r>
            <a:r>
              <a:rPr lang="en-US" sz="2500" dirty="0"/>
              <a:t>of creating common subsequence in </a:t>
            </a:r>
          </a:p>
          <a:p>
            <a:r>
              <a:rPr lang="en-US" sz="2500" dirty="0"/>
              <a:t>	terms of # symbols “consumed” in the two parent strings</a:t>
            </a:r>
          </a:p>
        </p:txBody>
      </p:sp>
    </p:spTree>
    <p:extLst>
      <p:ext uri="{BB962C8B-B14F-4D97-AF65-F5344CB8AC3E}">
        <p14:creationId xmlns:p14="http://schemas.microsoft.com/office/powerpoint/2010/main" val="176925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2" grpId="0"/>
      <p:bldP spid="13" grpId="0"/>
      <p:bldP spid="15" grpId="0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5053" y="-145968"/>
            <a:ext cx="78867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Span example &amp;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9253" y="1008378"/>
            <a:ext cx="3210791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0000000011111111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9253" y="1545612"/>
            <a:ext cx="3210791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0101010101010101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75908" y="1043421"/>
                <a:ext cx="4551219" cy="5099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/>
                  <a:t>span(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sz="2500" dirty="0"/>
                  <a:t>)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ℓ+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  <m:r>
                          <a:rPr lang="en-US" sz="25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≈3ℓ</m:t>
                    </m:r>
                  </m:oMath>
                </a14:m>
                <a:endParaRPr lang="en-US" sz="25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08" y="1043421"/>
                <a:ext cx="4551219" cy="509948"/>
              </a:xfrm>
              <a:prstGeom prst="rect">
                <a:avLst/>
              </a:prstGeom>
              <a:blipFill rotWithShape="0">
                <a:blip r:embed="rId2"/>
                <a:stretch>
                  <a:fillRect l="-2142" t="-7143" b="-226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0831" y="963784"/>
                <a:ext cx="45719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31" y="963784"/>
                <a:ext cx="45719" cy="477054"/>
              </a:xfrm>
              <a:prstGeom prst="rect">
                <a:avLst/>
              </a:prstGeom>
              <a:blipFill rotWithShape="0">
                <a:blip r:embed="rId3"/>
                <a:stretch>
                  <a:fillRect r="-6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0830" y="1545612"/>
                <a:ext cx="45719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30" y="1545612"/>
                <a:ext cx="45719" cy="477054"/>
              </a:xfrm>
              <a:prstGeom prst="rect">
                <a:avLst/>
              </a:prstGeom>
              <a:blipFill rotWithShape="0">
                <a:blip r:embed="rId4"/>
                <a:stretch>
                  <a:fillRect r="-6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 flipH="1">
                <a:off x="835428" y="600574"/>
                <a:ext cx="242212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5428" y="600574"/>
                <a:ext cx="242212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 flipH="1">
                <a:off x="882705" y="2084480"/>
                <a:ext cx="8033213" cy="490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/>
                  <a:t>span(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sSub>
                          <m:sSub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sSub>
                          <m:sSub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500" dirty="0"/>
                  <a:t>)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≈3(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5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82705" y="2084480"/>
                <a:ext cx="8033213" cy="490775"/>
              </a:xfrm>
              <a:prstGeom prst="rect">
                <a:avLst/>
              </a:prstGeom>
              <a:blipFill rotWithShape="0">
                <a:blip r:embed="rId6"/>
                <a:stretch>
                  <a:fillRect l="-1290" t="-8750" b="-28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98814" y="2757250"/>
                <a:ext cx="6987887" cy="219842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500" u="sng" dirty="0"/>
                  <a:t>Span Lemma</a:t>
                </a:r>
                <a:r>
                  <a:rPr lang="en-US" sz="2500" dirty="0"/>
                  <a:t>: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5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5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sz="25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5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5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25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5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5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5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sz="25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5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5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25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500" dirty="0"/>
                  <a:t> and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500" dirty="0"/>
                  <a:t> be a common subsequence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500" dirty="0"/>
                  <a:t>. </a:t>
                </a:r>
              </a:p>
              <a:p>
                <a:r>
                  <a:rPr lang="en-US" sz="2500" dirty="0"/>
                  <a:t>Then </a:t>
                </a:r>
                <a:r>
                  <a:rPr lang="en-US" sz="2500" dirty="0">
                    <a:solidFill>
                      <a:srgbClr val="0000FF"/>
                    </a:solidFill>
                  </a:rPr>
                  <a:t>span(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dirty="0">
                    <a:solidFill>
                      <a:srgbClr val="0000FF"/>
                    </a:solidFill>
                  </a:rPr>
                  <a:t> </a:t>
                </a:r>
                <a:r>
                  <a:rPr lang="en-US" sz="2500" dirty="0"/>
                  <a:t>w.r.t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500" dirty="0"/>
                  <a:t> is </a:t>
                </a:r>
                <a:r>
                  <a:rPr lang="en-US" sz="2500" dirty="0">
                    <a:solidFill>
                      <a:srgbClr val="0000FF"/>
                    </a:solidFill>
                  </a:rPr>
                  <a:t>at least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3−</m:t>
                          </m:r>
                          <m:f>
                            <m:fPr>
                              <m:ctrlPr>
                                <a:rPr lang="en-US" sz="2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2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sz="2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𝑙𝑒𝑛</m:t>
                      </m:r>
                      <m:d>
                        <m:dPr>
                          <m:ctrlPr>
                            <a:rPr lang="en-US" sz="2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sz="2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14" y="2757250"/>
                <a:ext cx="6987887" cy="2198422"/>
              </a:xfrm>
              <a:prstGeom prst="rect">
                <a:avLst/>
              </a:prstGeom>
              <a:blipFill rotWithShape="0">
                <a:blip r:embed="rId7"/>
                <a:stretch>
                  <a:fillRect l="-13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flipH="1">
                <a:off x="420830" y="5122370"/>
                <a:ext cx="8495088" cy="14927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500" u="sng" dirty="0"/>
                  <a:t>Proof idea</a:t>
                </a:r>
                <a:r>
                  <a:rPr lang="en-US" sz="2500" dirty="0"/>
                  <a:t>: common </a:t>
                </a:r>
                <a:r>
                  <a:rPr lang="en-US" sz="2500" dirty="0" err="1"/>
                  <a:t>subseq</a:t>
                </a:r>
                <a:r>
                  <a:rPr lang="en-US" sz="2500" dirty="0"/>
                  <a:t>.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p>
                      <m:sSupPr>
                        <m:ctrl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</m:oMath>
                </a14:m>
                <a:endParaRPr lang="en-US" sz="2500" dirty="0"/>
              </a:p>
              <a:p>
                <a:r>
                  <a:rPr lang="en-US" sz="2200" dirty="0"/>
                  <a:t>Count </a:t>
                </a:r>
                <a:r>
                  <a:rPr lang="en-US" sz="2200" i="1" dirty="0"/>
                  <a:t>runs </a:t>
                </a:r>
                <a:r>
                  <a:rPr lang="en-US" sz="22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200" dirty="0"/>
                  <a:t> spanned by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; gives a span nearly 3 times the length.    The first &amp; last runs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200" dirty="0"/>
                  <a:t> may not be fully spanned, subtract to account for this.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20830" y="5122370"/>
                <a:ext cx="8495088" cy="1492716"/>
              </a:xfrm>
              <a:prstGeom prst="rect">
                <a:avLst/>
              </a:prstGeom>
              <a:blipFill rotWithShape="0">
                <a:blip r:embed="rId8"/>
                <a:stretch>
                  <a:fillRect l="-1148" t="-3265" b="-77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00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065" y="-33444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Codes for worst-case deletions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8673" y="1690689"/>
            <a:ext cx="184731" cy="4770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613065" y="1101792"/>
            <a:ext cx="7346374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500" dirty="0"/>
              <a:t>We consider problem of recovering from </a:t>
            </a:r>
          </a:p>
          <a:p>
            <a:r>
              <a:rPr lang="en-US" sz="2500" dirty="0"/>
              <a:t>constant </a:t>
            </a:r>
            <a:r>
              <a:rPr lang="en-US" sz="2500" b="1" i="1" dirty="0"/>
              <a:t>fraction</a:t>
            </a:r>
            <a:r>
              <a:rPr lang="en-US" sz="2500" dirty="0"/>
              <a:t> of </a:t>
            </a:r>
            <a:r>
              <a:rPr lang="en-US" sz="2500" b="1" i="1" dirty="0"/>
              <a:t>adversarial </a:t>
            </a:r>
            <a:r>
              <a:rPr lang="en-US" sz="2500" dirty="0"/>
              <a:t>deletions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3065" y="2089721"/>
                <a:ext cx="7791748" cy="861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500" dirty="0"/>
                  <a:t>For some (noise parameter) </a:t>
                </a:r>
                <a:r>
                  <a:rPr lang="en-US" sz="2500" dirty="0">
                    <a:solidFill>
                      <a:srgbClr val="0000FF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5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500" dirty="0"/>
                  <a:t> channel deletes an </a:t>
                </a:r>
              </a:p>
              <a:p>
                <a:r>
                  <a:rPr lang="en-US" sz="2500" dirty="0"/>
                  <a:t>arbitrary fraction </a:t>
                </a:r>
                <a:r>
                  <a:rPr lang="en-US" sz="2500" dirty="0">
                    <a:solidFill>
                      <a:srgbClr val="0000FF"/>
                    </a:solidFill>
                  </a:rPr>
                  <a:t>p</a:t>
                </a:r>
                <a:r>
                  <a:rPr lang="en-US" sz="2500" dirty="0"/>
                  <a:t> out of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500" dirty="0"/>
                  <a:t> transmitted symbols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65" y="2089721"/>
                <a:ext cx="7791748" cy="861774"/>
              </a:xfrm>
              <a:prstGeom prst="rect">
                <a:avLst/>
              </a:prstGeom>
              <a:blipFill>
                <a:blip r:embed="rId2"/>
                <a:stretch>
                  <a:fillRect l="-1330" t="-6383" r="-235" b="-163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4871644" y="3216121"/>
            <a:ext cx="940983" cy="198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83725" y="3691276"/>
            <a:ext cx="6031238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altLang="en-US" sz="2200" dirty="0">
                <a:latin typeface="Palatino"/>
              </a:rPr>
              <a:t>001110010001   	</a:t>
            </a:r>
            <a:r>
              <a:rPr lang="en-US" altLang="en-US" sz="2200" dirty="0">
                <a:latin typeface="Tahoma" panose="020B0604030504040204" pitchFamily="34" charset="0"/>
              </a:rPr>
              <a:t>       01100001 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856060" y="3746268"/>
            <a:ext cx="940983" cy="198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8457" y="4282281"/>
            <a:ext cx="803650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500" dirty="0"/>
              <a:t>Receiver gets a shorter </a:t>
            </a:r>
            <a:r>
              <a:rPr lang="en-US" altLang="en-US" sz="2500" b="1" i="1" dirty="0"/>
              <a:t>subsequence</a:t>
            </a:r>
            <a:r>
              <a:rPr lang="en-US" altLang="en-US" sz="2500" dirty="0"/>
              <a:t> of transmitted sequence (locations of deletions </a:t>
            </a:r>
            <a:r>
              <a:rPr lang="en-US" altLang="en-US" sz="2500" i="1" dirty="0"/>
              <a:t>NOT</a:t>
            </a:r>
            <a:r>
              <a:rPr lang="en-US" altLang="en-US" sz="2500" dirty="0"/>
              <a:t> known to receiver)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500" dirty="0"/>
              <a:t>Makes recovery much more challenging compared to </a:t>
            </a:r>
            <a:r>
              <a:rPr lang="en-US" altLang="en-US" sz="2500" i="1" dirty="0">
                <a:solidFill>
                  <a:srgbClr val="7030A0"/>
                </a:solidFill>
              </a:rPr>
              <a:t>erasure</a:t>
            </a:r>
            <a:r>
              <a:rPr lang="en-US" altLang="en-US" sz="2500" i="1" dirty="0"/>
              <a:t> </a:t>
            </a:r>
            <a:r>
              <a:rPr lang="en-US" altLang="en-US" sz="2500" dirty="0"/>
              <a:t>model, where locations of missing symbols </a:t>
            </a:r>
            <a:r>
              <a:rPr lang="en-US" altLang="en-US" sz="2500" b="1" i="1" dirty="0">
                <a:solidFill>
                  <a:srgbClr val="7030A0"/>
                </a:solidFill>
              </a:rPr>
              <a:t>are</a:t>
            </a:r>
            <a:r>
              <a:rPr lang="en-US" altLang="en-US" sz="2500" dirty="0"/>
              <a:t> known </a:t>
            </a:r>
            <a:r>
              <a:rPr lang="en-US" altLang="en-US" sz="2400" dirty="0">
                <a:latin typeface="Palatino"/>
              </a:rPr>
              <a:t>001110010001                  0?1?100??001</a:t>
            </a:r>
            <a:endParaRPr lang="en-US" sz="2400" dirty="0"/>
          </a:p>
        </p:txBody>
      </p:sp>
      <p:sp>
        <p:nvSpPr>
          <p:cNvPr id="12" name="Right Arrow 11"/>
          <p:cNvSpPr/>
          <p:nvPr/>
        </p:nvSpPr>
        <p:spPr>
          <a:xfrm>
            <a:off x="4193522" y="6056918"/>
            <a:ext cx="940983" cy="198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3065" y="2985323"/>
            <a:ext cx="8101898" cy="86177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500" dirty="0" err="1"/>
              <a:t>abracadabrainlastsessnatsda</a:t>
            </a:r>
            <a:r>
              <a:rPr lang="en-US" sz="2500" dirty="0"/>
              <a:t>  	         </a:t>
            </a:r>
            <a:r>
              <a:rPr lang="en-US" sz="2500" dirty="0" err="1"/>
              <a:t>aracbrinlasesnatsda</a:t>
            </a:r>
            <a:endParaRPr lang="en-US" sz="2500" dirty="0"/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90102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0" grpId="0" animBg="1"/>
      <p:bldP spid="12" grpId="0" animBg="1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60901"/>
            <a:ext cx="7886700" cy="1325563"/>
          </a:xfrm>
        </p:spPr>
        <p:txBody>
          <a:bodyPr/>
          <a:lstStyle/>
          <a:p>
            <a:r>
              <a:rPr lang="en-US" dirty="0"/>
              <a:t>Analysis of concatenated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 flipH="1">
                <a:off x="283273" y="955607"/>
                <a:ext cx="8291648" cy="12772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/>
                  <a:t> be a common sequence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sz="2400" dirty="0"/>
                  <a:t>from concatenated code</a:t>
                </a: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Look at parent symbols in outer </a:t>
                </a:r>
                <a:r>
                  <a:rPr lang="en-US" sz="2400" dirty="0" err="1"/>
                  <a:t>codewords</a:t>
                </a:r>
                <a:r>
                  <a:rPr lang="en-US" sz="2400" dirty="0"/>
                  <a:t> that yield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th symbol of common subsequence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3273" y="955607"/>
                <a:ext cx="8291648" cy="1277273"/>
              </a:xfrm>
              <a:prstGeom prst="rect">
                <a:avLst/>
              </a:prstGeom>
              <a:blipFill rotWithShape="0">
                <a:blip r:embed="rId3"/>
                <a:stretch>
                  <a:fillRect l="-955" t="-3828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 flipH="1">
                <a:off x="283273" y="3939561"/>
                <a:ext cx="896463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these are different letters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sz="2400" dirty="0"/>
                  <a:t>say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symbol is </a:t>
                </a:r>
                <a:r>
                  <a:rPr lang="en-US" sz="2400" i="1" dirty="0"/>
                  <a:t>badly-matched.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3273" y="3939561"/>
                <a:ext cx="896463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884" t="-10526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206573" y="4401226"/>
                <a:ext cx="9350573" cy="12464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500" dirty="0"/>
                  <a:t>    By span lemma: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en-US" sz="2500" dirty="0"/>
                  <a:t>	if </a:t>
                </a:r>
                <a:r>
                  <a:rPr lang="en-US" sz="2500" b="1" i="1" dirty="0"/>
                  <a:t>all</a:t>
                </a:r>
                <a:r>
                  <a:rPr lang="en-US" sz="2500" dirty="0"/>
                  <a:t> symbols of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500" dirty="0"/>
                  <a:t> </a:t>
                </a:r>
                <a:r>
                  <a:rPr lang="en-US" sz="2500" i="1" dirty="0"/>
                  <a:t>badly-matched,</a:t>
                </a:r>
                <a:r>
                  <a:rPr lang="en-US" sz="2500" dirty="0"/>
                  <a:t> span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sz="2500" dirty="0"/>
                  <a:t> w.r.t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sz="2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en-US" sz="2500" dirty="0"/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en-US" sz="2500" dirty="0"/>
                  <a:t>	</a:t>
                </a:r>
                <a:r>
                  <a:rPr lang="en-US" sz="2500" dirty="0">
                    <a:solidFill>
                      <a:srgbClr val="0000FF"/>
                    </a:solidFill>
                  </a:rPr>
                  <a:t>span(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500" dirty="0">
                    <a:solidFill>
                      <a:srgbClr val="0000FF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⟹</m:t>
                    </m:r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/3</m:t>
                    </m:r>
                  </m:oMath>
                </a14:m>
                <a:endParaRPr lang="en-US" sz="25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6573" y="4401226"/>
                <a:ext cx="9350573" cy="1246495"/>
              </a:xfrm>
              <a:prstGeom prst="rect">
                <a:avLst/>
              </a:prstGeom>
              <a:blipFill rotWithShape="0">
                <a:blip r:embed="rId5"/>
                <a:stretch>
                  <a:fillRect t="-4412" b="-107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deletioncodes.pdf - Sumatra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54054" r="1666" b="16217"/>
          <a:stretch/>
        </p:blipFill>
        <p:spPr>
          <a:xfrm>
            <a:off x="-28603" y="2263160"/>
            <a:ext cx="8915400" cy="16764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4350" y="5865669"/>
                <a:ext cx="8686800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5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𝐿𝐶𝑆</m:t>
                    </m:r>
                    <m:d>
                      <m:dPr>
                        <m:ctrlPr>
                          <a:rPr lang="en-U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5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  <m:r>
                      <a:rPr lang="en-US" sz="25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5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2500" i="1" dirty="0"/>
                  <a:t>Well-matched </a:t>
                </a:r>
                <a:r>
                  <a:rPr lang="en-US" sz="2500" dirty="0"/>
                  <a:t>symbols don’t contribute much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" y="5865669"/>
                <a:ext cx="8686800" cy="477054"/>
              </a:xfrm>
              <a:prstGeom prst="rect">
                <a:avLst/>
              </a:prstGeom>
              <a:blipFill rotWithShape="0">
                <a:blip r:embed="rId7"/>
                <a:stretch>
                  <a:fillRect t="-10256" b="-294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93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71" y="-235163"/>
            <a:ext cx="78867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5773" y="904472"/>
                <a:ext cx="7508860" cy="129266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600" dirty="0"/>
                  <a:t>One can correct deletion fraction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600" dirty="0"/>
                  <a:t> with binary codes of positive rate for any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endParaRPr lang="en-US" sz="2600" dirty="0">
                  <a:solidFill>
                    <a:srgbClr val="FF0000"/>
                  </a:solidFill>
                </a:endParaRPr>
              </a:p>
              <a:p>
                <a:r>
                  <a:rPr lang="en-US" sz="2600" dirty="0"/>
                  <a:t>+ </a:t>
                </a:r>
                <a:r>
                  <a:rPr lang="en-US" sz="2600" i="1" dirty="0"/>
                  <a:t>explicit</a:t>
                </a:r>
                <a:r>
                  <a:rPr lang="en-US" sz="2600" dirty="0"/>
                  <a:t> construction with </a:t>
                </a:r>
                <a:r>
                  <a:rPr lang="en-US" sz="2600" i="1" dirty="0"/>
                  <a:t>efficient</a:t>
                </a:r>
                <a:r>
                  <a:rPr lang="en-US" sz="2600" dirty="0"/>
                  <a:t> decoding </a:t>
                </a:r>
                <a:r>
                  <a:rPr lang="en-US" sz="2600" dirty="0" err="1"/>
                  <a:t>algo</a:t>
                </a:r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73" y="904472"/>
                <a:ext cx="7508860" cy="1292662"/>
              </a:xfrm>
              <a:prstGeom prst="rect">
                <a:avLst/>
              </a:prstGeom>
              <a:blipFill rotWithShape="0">
                <a:blip r:embed="rId2"/>
                <a:stretch>
                  <a:fillRect l="-1461" t="-4245" r="-2029" b="-113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5183" y="2462668"/>
                <a:ext cx="7730088" cy="114377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dirty="0" smtClean="0"/>
                      <m:t>For</m:t>
                    </m:r>
                    <m:r>
                      <m:rPr>
                        <m:nor/>
                      </m:rPr>
                      <a:rPr lang="en-US" sz="2800" b="0" i="0" dirty="0" smtClean="0"/>
                      <m:t> </m:t>
                    </m:r>
                    <m:r>
                      <m:rPr>
                        <m:nor/>
                      </m:rPr>
                      <a:rPr lang="en-US" sz="2800" b="0" i="0" dirty="0" smtClean="0"/>
                      <m:t>alphabet</m:t>
                    </m:r>
                    <m:r>
                      <m:rPr>
                        <m:nor/>
                      </m:rPr>
                      <a:rPr lang="en-US" sz="2800" b="0" i="0" dirty="0" smtClean="0"/>
                      <m:t> </m:t>
                    </m:r>
                    <m:r>
                      <m:rPr>
                        <m:nor/>
                      </m:rPr>
                      <a:rPr lang="en-US" sz="2800" b="0" i="0" dirty="0" smtClean="0"/>
                      <m:t>size</m:t>
                    </m:r>
                    <m:r>
                      <m:rPr>
                        <m:nor/>
                      </m:rPr>
                      <a:rPr lang="en-US" sz="2800" b="0" i="0" dirty="0" smtClean="0"/>
                      <m:t> 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dirty="0" smtClean="0"/>
                      <m:t>, </m:t>
                    </m:r>
                    <m:r>
                      <m:rPr>
                        <m:nor/>
                      </m:rPr>
                      <a:rPr lang="en-US" sz="2800" b="0" i="0" dirty="0" smtClean="0"/>
                      <m:t>similar</m:t>
                    </m:r>
                    <m:r>
                      <m:rPr>
                        <m:nor/>
                      </m:rPr>
                      <a:rPr lang="en-US" sz="2800" b="0" i="0" dirty="0" smtClean="0"/>
                      <m:t> </m:t>
                    </m:r>
                    <m:r>
                      <m:rPr>
                        <m:nor/>
                      </m:rPr>
                      <a:rPr lang="en-US" sz="2800" b="0" i="0" dirty="0" smtClean="0"/>
                      <m:t>code</m:t>
                    </m:r>
                    <m:r>
                      <m:rPr>
                        <m:nor/>
                      </m:rPr>
                      <a:rPr lang="en-US" sz="2800" b="0" i="0" dirty="0" smtClean="0"/>
                      <m:t> </m:t>
                    </m:r>
                    <m:r>
                      <m:rPr>
                        <m:nor/>
                      </m:rPr>
                      <a:rPr lang="en-US" sz="2800" b="0" i="0" dirty="0" smtClean="0"/>
                      <m:t>construction</m:t>
                    </m:r>
                    <m:r>
                      <m:rPr>
                        <m:nor/>
                      </m:rPr>
                      <a:rPr lang="en-US" sz="2800" b="0" i="0" dirty="0" smtClean="0"/>
                      <m:t> </m:t>
                    </m:r>
                    <m:r>
                      <m:rPr>
                        <m:nor/>
                      </m:rPr>
                      <a:rPr lang="en-US" sz="2800" b="0" i="0" dirty="0" smtClean="0"/>
                      <m:t>for</m:t>
                    </m:r>
                    <m:r>
                      <m:rPr>
                        <m:nor/>
                      </m:rPr>
                      <a:rPr lang="en-US" sz="2800" b="0" i="0" dirty="0" smtClean="0"/>
                      <m:t> </m:t>
                    </m:r>
                    <m:r>
                      <m:rPr>
                        <m:nor/>
                      </m:rPr>
                      <a:rPr lang="en-US" sz="2800" b="0" i="0" dirty="0" smtClean="0"/>
                      <m:t>deletion</m:t>
                    </m:r>
                    <m:r>
                      <m:rPr>
                        <m:nor/>
                      </m:rPr>
                      <a:rPr lang="en-US" sz="2800" b="0" i="0" dirty="0" smtClean="0"/>
                      <m:t> </m:t>
                    </m:r>
                    <m:r>
                      <m:rPr>
                        <m:nor/>
                      </m:rPr>
                      <a:rPr lang="en-US" sz="2800" b="0" i="0" dirty="0" smtClean="0"/>
                      <m:t>fraction</m:t>
                    </m:r>
                    <m:r>
                      <m:rPr>
                        <m:nor/>
                      </m:rPr>
                      <a:rPr lang="en-US" sz="2800" dirty="0" smtClean="0"/>
                      <m:t> 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83" y="2462668"/>
                <a:ext cx="7730088" cy="1143775"/>
              </a:xfrm>
              <a:prstGeom prst="rect">
                <a:avLst/>
              </a:prstGeom>
              <a:blipFill rotWithShape="0">
                <a:blip r:embed="rId3"/>
                <a:stretch>
                  <a:fillRect l="-473" t="-58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88571" y="3778382"/>
            <a:ext cx="870758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 code correcting </a:t>
            </a:r>
            <a:r>
              <a:rPr lang="en-US" sz="2400" dirty="0">
                <a:solidFill>
                  <a:srgbClr val="0000FF"/>
                </a:solidFill>
              </a:rPr>
              <a:t>t</a:t>
            </a:r>
            <a:r>
              <a:rPr lang="en-US" sz="2400" dirty="0"/>
              <a:t> deletions can correct (</a:t>
            </a:r>
            <a:r>
              <a:rPr lang="en-US" sz="2400" dirty="0" err="1"/>
              <a:t>combinatorially</a:t>
            </a:r>
            <a:r>
              <a:rPr lang="en-US" sz="2400" dirty="0"/>
              <a:t>) </a:t>
            </a:r>
            <a:r>
              <a:rPr lang="en-US" sz="2400" i="1" dirty="0"/>
              <a:t>any combination</a:t>
            </a:r>
            <a:r>
              <a:rPr lang="en-US" sz="2400" dirty="0"/>
              <a:t> of a total of </a:t>
            </a:r>
            <a:r>
              <a:rPr lang="en-US" sz="2400" dirty="0">
                <a:solidFill>
                  <a:srgbClr val="0000FF"/>
                </a:solidFill>
              </a:rPr>
              <a:t>t</a:t>
            </a:r>
            <a:r>
              <a:rPr lang="en-US" sz="2400" dirty="0"/>
              <a:t> insertions and deletions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[Levenshtein’66]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/>
              <a:t>Can also make this </a:t>
            </a:r>
            <a:r>
              <a:rPr lang="en-US" sz="2400" i="1" dirty="0"/>
              <a:t>efficient </a:t>
            </a:r>
            <a:r>
              <a:rPr lang="en-US" sz="2400" dirty="0"/>
              <a:t>for our codes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[G.,Li’16]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1584" y="5187691"/>
                <a:ext cx="8281556" cy="10438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u="sng" dirty="0"/>
                  <a:t>Further improvement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:</a:t>
                </a:r>
                <a:r>
                  <a:rPr lang="en-US" sz="2500" dirty="0"/>
                  <a:t> Different choice of inner binary code that enables correction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500" dirty="0"/>
                  <a:t> fraction of deletions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4" y="5187691"/>
                <a:ext cx="8281556" cy="1043812"/>
              </a:xfrm>
              <a:prstGeom prst="rect">
                <a:avLst/>
              </a:prstGeom>
              <a:blipFill rotWithShape="0">
                <a:blip r:embed="rId4"/>
                <a:stretch>
                  <a:fillRect l="-1252" t="-4678" b="-29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55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77" y="-128442"/>
            <a:ext cx="7886700" cy="1325563"/>
          </a:xfrm>
        </p:spPr>
        <p:txBody>
          <a:bodyPr/>
          <a:lstStyle/>
          <a:p>
            <a:r>
              <a:rPr lang="en-US" dirty="0"/>
              <a:t>Increasing the span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00102" y="1009945"/>
                <a:ext cx="2371034" cy="915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= 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02" y="1009945"/>
                <a:ext cx="2371034" cy="91505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34051" y="916961"/>
                <a:ext cx="5976251" cy="861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500" dirty="0"/>
                  <a:t>For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500" dirty="0"/>
                  <a:t>, can think of runs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500" dirty="0"/>
                  <a:t> as infinite</a:t>
                </a:r>
              </a:p>
              <a:p>
                <a:r>
                  <a:rPr lang="en-US" sz="2500" dirty="0"/>
                  <a:t>(relative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500" dirty="0"/>
                  <a:t>)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051" y="916961"/>
                <a:ext cx="5976251" cy="861774"/>
              </a:xfrm>
              <a:prstGeom prst="rect">
                <a:avLst/>
              </a:prstGeom>
              <a:blipFill rotWithShape="0">
                <a:blip r:embed="rId3"/>
                <a:stretch>
                  <a:fillRect l="-1735" t="-5634" r="-612" b="-154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79675" y="1778735"/>
                <a:ext cx="7546337" cy="861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/>
                  <a:t>Get </a:t>
                </a:r>
                <a:r>
                  <a:rPr lang="en-US" sz="2500" i="1" dirty="0"/>
                  <a:t>relative</a:t>
                </a:r>
                <a:r>
                  <a:rPr lang="en-US" sz="2500" dirty="0"/>
                  <a:t> span (i.e., span/length) of 3 by </a:t>
                </a:r>
              </a:p>
              <a:p>
                <a:r>
                  <a:rPr lang="en-US" sz="2500" dirty="0"/>
                  <a:t>consuming symbols at rate 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5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500" dirty="0"/>
                  <a:t> and rate 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5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sz="25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675" y="1778735"/>
                <a:ext cx="7546337" cy="861774"/>
              </a:xfrm>
              <a:prstGeom prst="rect">
                <a:avLst/>
              </a:prstGeom>
              <a:blipFill rotWithShape="0">
                <a:blip r:embed="rId4"/>
                <a:stretch>
                  <a:fillRect l="-1374" t="-6383" b="-163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1613" y="2768495"/>
                <a:ext cx="7091796" cy="86177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500" u="sng" dirty="0"/>
                  <a:t>Idea</a:t>
                </a:r>
                <a:r>
                  <a:rPr lang="en-US" sz="2500" dirty="0"/>
                  <a:t>: Introduce “dirt” (of proportion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&lt;1) </m:t>
                    </m:r>
                  </m:oMath>
                </a14:m>
                <a:r>
                  <a:rPr lang="en-US" sz="2500" dirty="0"/>
                  <a:t>in runs,   	appropriately often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13" y="2768495"/>
                <a:ext cx="7091796" cy="861774"/>
              </a:xfrm>
              <a:prstGeom prst="rect">
                <a:avLst/>
              </a:prstGeom>
              <a:blipFill rotWithShape="0">
                <a:blip r:embed="rId5"/>
                <a:stretch>
                  <a:fillRect l="-1375" t="-5634" r="-1117" b="-154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7477" y="3823802"/>
                <a:ext cx="2478819" cy="483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5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25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𝑐𝑑</m:t>
                          </m:r>
                        </m:sup>
                      </m:sSup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5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25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𝑐𝑑</m:t>
                          </m:r>
                        </m:sup>
                      </m:sSup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77" y="3823802"/>
                <a:ext cx="2478819" cy="48391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95203" y="3728398"/>
                <a:ext cx="4645502" cy="861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500" dirty="0"/>
                  <a:t>Run of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500" dirty="0"/>
                  <a:t> 0’s (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500" dirty="0"/>
                  <a:t>) interspersed</a:t>
                </a:r>
              </a:p>
              <a:p>
                <a:r>
                  <a:rPr lang="en-US" sz="2500" dirty="0"/>
                  <a:t>with </a:t>
                </a:r>
                <a:r>
                  <a:rPr lang="en-US" sz="2500" dirty="0">
                    <a:solidFill>
                      <a:srgbClr val="C00000"/>
                    </a:solidFill>
                  </a:rPr>
                  <a:t>dirt</a:t>
                </a:r>
                <a:r>
                  <a:rPr lang="en-US" sz="2500" dirty="0"/>
                  <a:t> of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500" dirty="0"/>
                  <a:t>’s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203" y="3728398"/>
                <a:ext cx="4645502" cy="861774"/>
              </a:xfrm>
              <a:prstGeom prst="rect">
                <a:avLst/>
              </a:prstGeom>
              <a:blipFill rotWithShape="0">
                <a:blip r:embed="rId7"/>
                <a:stretch>
                  <a:fillRect l="-2100" t="-6383" b="-163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6515" y="4333940"/>
                <a:ext cx="2340961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p>
                        <m:s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….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15" y="4333940"/>
                <a:ext cx="2340961" cy="47705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195203" y="4590172"/>
                <a:ext cx="5099538" cy="861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500" dirty="0"/>
                  <a:t>If we skip the dirt and only match 0’s, </a:t>
                </a:r>
              </a:p>
              <a:p>
                <a:r>
                  <a:rPr lang="en-US" sz="2500" dirty="0"/>
                  <a:t>relative span </a:t>
                </a:r>
                <a14:m>
                  <m:oMath xmlns:m="http://schemas.openxmlformats.org/officeDocument/2006/math">
                    <m:r>
                      <a:rPr lang="en-US" sz="250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+2=</m:t>
                    </m:r>
                    <m:r>
                      <a:rPr lang="en-US" sz="2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3+</m:t>
                    </m:r>
                    <m:r>
                      <a:rPr lang="en-US" sz="2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5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203" y="4590172"/>
                <a:ext cx="5099538" cy="861774"/>
              </a:xfrm>
              <a:prstGeom prst="rect">
                <a:avLst/>
              </a:prstGeom>
              <a:blipFill rotWithShape="0">
                <a:blip r:embed="rId9"/>
                <a:stretch>
                  <a:fillRect l="-1912" t="-6383" r="-956" b="-163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34573" y="5522187"/>
                <a:ext cx="6705875" cy="10867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500" dirty="0"/>
                  <a:t>If we match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500" dirty="0"/>
                  <a:t>’s also, </a:t>
                </a:r>
                <a:r>
                  <a:rPr lang="en-US" sz="2500" dirty="0" err="1"/>
                  <a:t>eg</a:t>
                </a:r>
                <a:r>
                  <a:rPr lang="en-US" sz="2500" dirty="0"/>
                  <a:t>. substring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500" dirty="0"/>
                  <a:t> fully, </a:t>
                </a:r>
              </a:p>
              <a:p>
                <a:r>
                  <a:rPr lang="en-US" sz="2500" dirty="0"/>
                  <a:t>relative span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≈1+ </m:t>
                    </m:r>
                    <m:f>
                      <m:f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0" smtClean="0">
                            <a:latin typeface="Cambria Math" panose="02040503050406030204" pitchFamily="18" charset="0"/>
                          </a:rPr>
                          <m:t> 1+</m:t>
                        </m:r>
                        <m:r>
                          <m:rPr>
                            <m:sty m:val="p"/>
                          </m:rPr>
                          <a:rPr lang="en-US" sz="25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500" b="0" i="0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r>
                          <a:rPr lang="en-US" sz="25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5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2+ </m:t>
                    </m:r>
                    <m:f>
                      <m:fPr>
                        <m:ctrlP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sz="25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73" y="5522187"/>
                <a:ext cx="6705875" cy="1086708"/>
              </a:xfrm>
              <a:prstGeom prst="rect">
                <a:avLst/>
              </a:prstGeom>
              <a:blipFill rotWithShape="0">
                <a:blip r:embed="rId10"/>
                <a:stretch>
                  <a:fillRect l="-1455" t="-5056" r="-545" b="-33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1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027" y="-102465"/>
            <a:ext cx="7886700" cy="1325563"/>
          </a:xfrm>
        </p:spPr>
        <p:txBody>
          <a:bodyPr/>
          <a:lstStyle/>
          <a:p>
            <a:r>
              <a:rPr lang="en-US" dirty="0"/>
              <a:t>Better span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81172" y="1032437"/>
                <a:ext cx="5264262" cy="9367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500" dirty="0"/>
                  <a:t>Balance these by picking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−1</m:t>
                    </m:r>
                    <m:r>
                      <a:rPr lang="en-US" sz="25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500" b="0" dirty="0"/>
              </a:p>
              <a:p>
                <a:r>
                  <a:rPr lang="en-US" sz="2500" dirty="0"/>
                  <a:t>	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500" dirty="0"/>
                  <a:t> gives relative span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2+</m:t>
                    </m:r>
                    <m:rad>
                      <m:radPr>
                        <m:degHide m:val="on"/>
                        <m:ctrlP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sz="2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72" y="1032437"/>
                <a:ext cx="5264262" cy="936795"/>
              </a:xfrm>
              <a:prstGeom prst="rect">
                <a:avLst/>
              </a:prstGeom>
              <a:blipFill rotWithShape="0">
                <a:blip r:embed="rId2"/>
                <a:stretch>
                  <a:fillRect l="-1970" t="-1299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74254" y="2238235"/>
            <a:ext cx="8302273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To get more strings, introduce dirt in all clean strings </a:t>
            </a:r>
          </a:p>
          <a:p>
            <a:r>
              <a:rPr lang="en-US" sz="2500" dirty="0"/>
              <a:t>(with varying periods) at frequencies that are well separated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500" dirty="0"/>
              <a:t>	Dirt introduced more often in strings of longer periods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6553" y="3830677"/>
                <a:ext cx="6553332" cy="8992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500" dirty="0"/>
                  <a:t>Gives inner code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500" dirty="0"/>
                  <a:t>with relative span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5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2+</m:t>
                    </m:r>
                    <m:rad>
                      <m:radPr>
                        <m:degHide m:val="on"/>
                        <m:ctrlP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sz="2500" dirty="0">
                  <a:solidFill>
                    <a:srgbClr val="FF0000"/>
                  </a:solidFill>
                </a:endParaRPr>
              </a:p>
              <a:p>
                <a:r>
                  <a:rPr lang="en-US" sz="2500" dirty="0"/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53" y="3830677"/>
                <a:ext cx="6553332" cy="899285"/>
              </a:xfrm>
              <a:prstGeom prst="rect">
                <a:avLst/>
              </a:prstGeom>
              <a:blipFill rotWithShape="0">
                <a:blip r:embed="rId3"/>
                <a:stretch>
                  <a:fillRect l="-1488" t="-13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7763" y="4780181"/>
                <a:ext cx="7103227" cy="10445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500" dirty="0"/>
                  <a:t>Plugging into concatenation scheme gives explicit</a:t>
                </a:r>
              </a:p>
              <a:p>
                <a:r>
                  <a:rPr lang="en-US" sz="2500" dirty="0"/>
                  <a:t>binary code C with LCS(C)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2+</m:t>
                        </m:r>
                        <m:rad>
                          <m:radPr>
                            <m:degHide m:val="on"/>
                            <m:ctrlPr>
                              <a:rPr lang="en-US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≈0.414+</m:t>
                    </m:r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5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63" y="4780181"/>
                <a:ext cx="7103227" cy="1044581"/>
              </a:xfrm>
              <a:prstGeom prst="rect">
                <a:avLst/>
              </a:prstGeom>
              <a:blipFill rotWithShape="0">
                <a:blip r:embed="rId4"/>
                <a:stretch>
                  <a:fillRect l="-1373" t="-4651" b="-23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76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695" y="0"/>
            <a:ext cx="7886700" cy="1325563"/>
          </a:xfrm>
        </p:spPr>
        <p:txBody>
          <a:bodyPr/>
          <a:lstStyle/>
          <a:p>
            <a:r>
              <a:rPr lang="en-US" dirty="0"/>
              <a:t>Open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5236" y="1519257"/>
                <a:ext cx="8645237" cy="14050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/>
                  <a:t>What is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500" dirty="0"/>
                  <a:t> </a:t>
                </a:r>
                <a:r>
                  <a:rPr lang="en-US" sz="2000" dirty="0"/>
                  <a:t>(largest correctable deletion </a:t>
                </a:r>
                <a:r>
                  <a:rPr lang="en-US" sz="2000" dirty="0" err="1"/>
                  <a:t>frac</a:t>
                </a:r>
                <a:r>
                  <a:rPr lang="en-US" sz="2000" dirty="0"/>
                  <a:t>. for binary codes</a:t>
                </a:r>
                <a:r>
                  <a:rPr lang="en-US" sz="2400" dirty="0"/>
                  <a:t>)</a:t>
                </a:r>
                <a:r>
                  <a:rPr lang="en-US" sz="2500" dirty="0"/>
                  <a:t>?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500" dirty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sz="2500" dirty="0"/>
                  <a:t> 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500" dirty="0"/>
                  <a:t>Or can one show non-trivial limitation of deletion codes?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36" y="1519257"/>
                <a:ext cx="8645237" cy="1405065"/>
              </a:xfrm>
              <a:prstGeom prst="rect">
                <a:avLst/>
              </a:prstGeom>
              <a:blipFill rotWithShape="0">
                <a:blip r:embed="rId2"/>
                <a:stretch>
                  <a:fillRect l="-1128" t="-3463" r="-846"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9927" y="3348053"/>
                <a:ext cx="3805144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500" dirty="0"/>
                  <a:t>What is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5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27" y="3348053"/>
                <a:ext cx="3805144" cy="477054"/>
              </a:xfrm>
              <a:prstGeom prst="rect">
                <a:avLst/>
              </a:prstGeom>
              <a:blipFill rotWithShape="0">
                <a:blip r:embed="rId3"/>
                <a:stretch>
                  <a:fillRect l="-2724" t="-10256" b="-294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27859" y="4248838"/>
            <a:ext cx="7083991" cy="12464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Rate vs. deletion fraction trade-off.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500" dirty="0"/>
              <a:t>	better constructions (even inefficient) </a:t>
            </a:r>
          </a:p>
          <a:p>
            <a:pPr lvl="1"/>
            <a:r>
              <a:rPr lang="en-US" sz="2500" dirty="0"/>
              <a:t>     as well as combinatorial limitations on codes</a:t>
            </a:r>
          </a:p>
        </p:txBody>
      </p:sp>
    </p:spTree>
    <p:extLst>
      <p:ext uri="{BB962C8B-B14F-4D97-AF65-F5344CB8AC3E}">
        <p14:creationId xmlns:p14="http://schemas.microsoft.com/office/powerpoint/2010/main" val="167246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C2D9F8E0-B262-4B91-B3C8-E6E0C17FD11E}"/>
              </a:ext>
            </a:extLst>
          </p:cNvPr>
          <p:cNvSpPr/>
          <p:nvPr/>
        </p:nvSpPr>
        <p:spPr>
          <a:xfrm>
            <a:off x="1276391" y="3346154"/>
            <a:ext cx="6788404" cy="6743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695" y="0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How large can span be?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0D3C1912-6B79-4268-BAAC-10D73F694F79}"/>
                  </a:ext>
                </a:extLst>
              </p:cNvPr>
              <p:cNvSpPr txBox="1"/>
              <p:nvPr/>
            </p:nvSpPr>
            <p:spPr>
              <a:xfrm>
                <a:off x="432166" y="1078003"/>
                <a:ext cx="8831841" cy="1408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500" dirty="0"/>
                  <a:t>Construction approach:  A growing size collection of binary </a:t>
                </a:r>
              </a:p>
              <a:p>
                <a:r>
                  <a:rPr lang="en-US" sz="2500" dirty="0"/>
                  <a:t>strings </a:t>
                </a:r>
                <a:r>
                  <a:rPr lang="en-US" sz="2500" dirty="0" err="1"/>
                  <a:t>s.t.</a:t>
                </a:r>
                <a:r>
                  <a:rPr lang="en-US" sz="2500" dirty="0"/>
                  <a:t> common </a:t>
                </a:r>
                <a:r>
                  <a:rPr lang="en-US" sz="2500" dirty="0" err="1"/>
                  <a:t>subseqs</a:t>
                </a:r>
                <a:r>
                  <a:rPr lang="en-US" sz="2500" dirty="0"/>
                  <a:t>. of every pair have </a:t>
                </a:r>
                <a:r>
                  <a:rPr lang="en-US" sz="2200" dirty="0"/>
                  <a:t>(relative) </a:t>
                </a:r>
                <a:r>
                  <a:rPr lang="en-US" sz="2500" dirty="0"/>
                  <a:t>span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500" dirty="0"/>
                  <a:t> </a:t>
                </a:r>
                <a:endParaRPr lang="en-US" sz="25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500" b="0" i="1" dirty="0" smtClean="0">
                        <a:latin typeface="Cambria Math" panose="02040503050406030204" pitchFamily="18" charset="0"/>
                      </a:rPr>
                      <m:t>       ⟹</m:t>
                    </m:r>
                  </m:oMath>
                </a14:m>
                <a:r>
                  <a:rPr lang="en-US" sz="2500" dirty="0"/>
                  <a:t> Positive rate binary codes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/>
                  <a:t>with LCS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dirty="0"/>
                  <a:t>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5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3C1912-6B79-4268-BAAC-10D73F694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66" y="1078003"/>
                <a:ext cx="8831841" cy="1408399"/>
              </a:xfrm>
              <a:prstGeom prst="rect">
                <a:avLst/>
              </a:prstGeom>
              <a:blipFill>
                <a:blip r:embed="rId2"/>
                <a:stretch>
                  <a:fillRect l="-1173" t="-389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85ADE719-83BB-46EF-92D7-BEBF5D3A8B8B}"/>
                  </a:ext>
                </a:extLst>
              </p:cNvPr>
              <p:cNvSpPr txBox="1"/>
              <p:nvPr/>
            </p:nvSpPr>
            <p:spPr>
              <a:xfrm>
                <a:off x="521784" y="2486402"/>
                <a:ext cx="6325834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Oscillating strings with different periods: span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≈3</m:t>
                    </m:r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ADE719-83BB-46EF-92D7-BEBF5D3A8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84" y="2486402"/>
                <a:ext cx="6325834" cy="430887"/>
              </a:xfrm>
              <a:prstGeom prst="rect">
                <a:avLst/>
              </a:prstGeom>
              <a:blipFill>
                <a:blip r:embed="rId3"/>
                <a:stretch>
                  <a:fillRect l="-1157" t="-9859" b="-267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9B9289A1-D29E-4E2C-8A04-B9798F7A1C2A}"/>
                  </a:ext>
                </a:extLst>
              </p:cNvPr>
              <p:cNvSpPr txBox="1"/>
              <p:nvPr/>
            </p:nvSpPr>
            <p:spPr>
              <a:xfrm>
                <a:off x="521784" y="2889939"/>
                <a:ext cx="4982518" cy="4562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Dirty oscillating strings: span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≈2+√2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9289A1-D29E-4E2C-8A04-B9798F7A1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84" y="2889939"/>
                <a:ext cx="4982518" cy="456215"/>
              </a:xfrm>
              <a:prstGeom prst="rect">
                <a:avLst/>
              </a:prstGeom>
              <a:blipFill>
                <a:blip r:embed="rId4"/>
                <a:stretch>
                  <a:fillRect l="-1469" t="-4000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B2717D-AFB1-47D8-954F-5E8187C73ABC}"/>
              </a:ext>
            </a:extLst>
          </p:cNvPr>
          <p:cNvSpPr txBox="1"/>
          <p:nvPr/>
        </p:nvSpPr>
        <p:spPr>
          <a:xfrm>
            <a:off x="1621847" y="3408948"/>
            <a:ext cx="6353021" cy="86177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What’s the largest (relative) span one can have?</a:t>
            </a:r>
          </a:p>
          <a:p>
            <a:endParaRPr lang="en-US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CC02518A-6D23-4A2C-A6C1-DDA26F75DFBF}"/>
                  </a:ext>
                </a:extLst>
              </p:cNvPr>
              <p:cNvSpPr txBox="1"/>
              <p:nvPr/>
            </p:nvSpPr>
            <p:spPr>
              <a:xfrm>
                <a:off x="521784" y="4263516"/>
                <a:ext cx="7986610" cy="164493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500" dirty="0"/>
                  <a:t>Formally, what’s the supremum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500" dirty="0"/>
                  <a:t> of reals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500" dirty="0"/>
                  <a:t> </a:t>
                </a:r>
                <a:r>
                  <a:rPr lang="en-US" sz="2500" dirty="0" err="1"/>
                  <a:t>s.t.</a:t>
                </a:r>
                <a:r>
                  <a:rPr lang="en-US" sz="2500" dirty="0"/>
                  <a:t> </a:t>
                </a:r>
              </a:p>
              <a:p>
                <a:r>
                  <a:rPr lang="en-US" sz="2500" b="0" dirty="0"/>
                  <a:t>   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500" dirty="0"/>
                  <a:t>, </a:t>
                </a:r>
                <a14:m>
                  <m:oMath xmlns:m="http://schemas.openxmlformats.org/officeDocument/2006/math">
                    <m:r>
                      <a:rPr lang="en-US" sz="25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∃ℓ</m:t>
                    </m:r>
                  </m:oMath>
                </a14:m>
                <a:r>
                  <a:rPr lang="en-US" sz="2500" dirty="0"/>
                  <a:t> and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500" b="0" i="0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  <m:r>
                      <a:rPr lang="en-US" sz="25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/>
                  <a:t>of size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500" dirty="0"/>
                  <a:t> </a:t>
                </a:r>
              </a:p>
              <a:p>
                <a:r>
                  <a:rPr lang="en-US" sz="2500" dirty="0"/>
                  <a:t>	s.t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′∈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500" dirty="0"/>
                  <a:t> and common subsequence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500" dirty="0"/>
                  <a:t> of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500" dirty="0"/>
                  <a:t>, </a:t>
                </a:r>
              </a:p>
              <a:p>
                <a:r>
                  <a:rPr lang="en-US" sz="2500" dirty="0"/>
                  <a:t>	the span of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500" dirty="0"/>
                  <a:t> w.r.t 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500" dirty="0"/>
                  <a:t> has length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endParaRPr lang="en-US" sz="25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02518A-6D23-4A2C-A6C1-DDA26F75D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84" y="4263516"/>
                <a:ext cx="7986610" cy="1644937"/>
              </a:xfrm>
              <a:prstGeom prst="rect">
                <a:avLst/>
              </a:prstGeom>
              <a:blipFill>
                <a:blip r:embed="rId5"/>
                <a:stretch>
                  <a:fillRect l="-1298" t="-2963" r="-76" b="-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0580D631-FB3D-45A2-9FB8-7E3D61A8774D}"/>
                  </a:ext>
                </a:extLst>
              </p:cNvPr>
              <p:cNvSpPr txBox="1"/>
              <p:nvPr/>
            </p:nvSpPr>
            <p:spPr>
              <a:xfrm>
                <a:off x="2735535" y="5991990"/>
                <a:ext cx="3672929" cy="5145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500" b="0" dirty="0"/>
                  <a:t>We have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2+</m:t>
                    </m:r>
                    <m:rad>
                      <m:radPr>
                        <m:degHide m:val="on"/>
                        <m:ctrl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25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80D631-FB3D-45A2-9FB8-7E3D61A87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535" y="5991990"/>
                <a:ext cx="3672929" cy="514564"/>
              </a:xfrm>
              <a:prstGeom prst="rect">
                <a:avLst/>
              </a:prstGeom>
              <a:blipFill>
                <a:blip r:embed="rId6"/>
                <a:stretch>
                  <a:fillRect l="-2824" t="-3571" b="-27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40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8" grpId="0"/>
      <p:bldP spid="6" grpId="0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695" y="0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Thoughts on larger span?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1B4B2E5-4954-456C-ABDD-B27781D22B93}"/>
              </a:ext>
            </a:extLst>
          </p:cNvPr>
          <p:cNvSpPr txBox="1"/>
          <p:nvPr/>
        </p:nvSpPr>
        <p:spPr>
          <a:xfrm>
            <a:off x="378587" y="1111231"/>
            <a:ext cx="8765413" cy="16312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Two reasons why subsequences have big span in our construction: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500" dirty="0"/>
              <a:t>Oscillation frequencies are very different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500" dirty="0"/>
              <a:t>Impurities in the form of dirt</a:t>
            </a:r>
          </a:p>
          <a:p>
            <a:pPr marL="457200" indent="-457200">
              <a:buFont typeface="+mj-lt"/>
              <a:buAutoNum type="arabicPeriod"/>
            </a:pPr>
            <a:endParaRPr lang="en-US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B2717D-AFB1-47D8-954F-5E8187C73ABC}"/>
              </a:ext>
            </a:extLst>
          </p:cNvPr>
          <p:cNvSpPr txBox="1"/>
          <p:nvPr/>
        </p:nvSpPr>
        <p:spPr>
          <a:xfrm>
            <a:off x="2524975" y="2436794"/>
            <a:ext cx="4472635" cy="12464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500" dirty="0"/>
              <a:t>Span is large because we discard </a:t>
            </a:r>
          </a:p>
          <a:p>
            <a:pPr algn="ctr"/>
            <a:r>
              <a:rPr lang="en-US" sz="2500" dirty="0"/>
              <a:t>half of the high frequency word,</a:t>
            </a:r>
          </a:p>
          <a:p>
            <a:pPr algn="ctr"/>
            <a:r>
              <a:rPr lang="en-US" sz="2500" dirty="0"/>
              <a:t>and all the dirt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CC02518A-6D23-4A2C-A6C1-DDA26F75DFBF}"/>
                  </a:ext>
                </a:extLst>
              </p:cNvPr>
              <p:cNvSpPr txBox="1"/>
              <p:nvPr/>
            </p:nvSpPr>
            <p:spPr>
              <a:xfrm>
                <a:off x="576695" y="3979193"/>
                <a:ext cx="8374377" cy="240065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/>
                  <a:t>To approach (relative) span 4, need fraction of dirt to approach</a:t>
                </a:r>
              </a:p>
              <a:p>
                <a:r>
                  <a:rPr lang="en-US" sz="2500" dirty="0"/>
                  <a:t>half the word length. 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At odds with intuition of  being “dirt,” which should be in minority.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Perhaps different approach needed to prove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500" dirty="0"/>
                  <a:t>	</a:t>
                </a:r>
                <a:r>
                  <a:rPr lang="en-US" sz="2100" dirty="0"/>
                  <a:t>(if that’s indeed the right answer)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02518A-6D23-4A2C-A6C1-DDA26F75D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95" y="3979193"/>
                <a:ext cx="8374377" cy="2400657"/>
              </a:xfrm>
              <a:prstGeom prst="rect">
                <a:avLst/>
              </a:prstGeom>
              <a:blipFill>
                <a:blip r:embed="rId2"/>
                <a:stretch>
                  <a:fillRect l="-1238" t="-2284" r="-73" b="-12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75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71020" y="187037"/>
            <a:ext cx="77724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800" dirty="0">
                <a:solidFill>
                  <a:srgbClr val="D60093"/>
                </a:solidFill>
              </a:rPr>
              <a:t>Which way would you bet?  </a:t>
            </a:r>
            <a:endParaRPr lang="en-US" altLang="en-US" sz="6000" dirty="0">
              <a:solidFill>
                <a:srgbClr val="D6009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4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25597" y="1428750"/>
                <a:ext cx="7730837" cy="1928359"/>
              </a:xfrm>
            </p:spPr>
            <p:txBody>
              <a:bodyPr>
                <a:normAutofit fontScale="25000" lnSpcReduction="20000"/>
              </a:bodyPr>
              <a:lstStyle/>
              <a:p>
                <a:pPr marL="609600" indent="-609600" eaLnBrk="1" hangingPunct="1">
                  <a:lnSpc>
                    <a:spcPct val="50000"/>
                  </a:lnSpc>
                  <a:buFontTx/>
                  <a:buNone/>
                </a:pPr>
                <a:endParaRPr lang="en-US" altLang="en-US" sz="2400" dirty="0"/>
              </a:p>
              <a:p>
                <a:pPr marL="609600" indent="-609600" eaLnBrk="1" hangingPunct="1">
                  <a:lnSpc>
                    <a:spcPct val="110000"/>
                  </a:lnSpc>
                  <a:buFontTx/>
                  <a:buNone/>
                </a:pPr>
                <a:r>
                  <a:rPr lang="en-US" altLang="en-US" sz="10400" dirty="0"/>
                  <a:t>Can we correct a fraction </a:t>
                </a:r>
                <a14:m>
                  <m:oMath xmlns:m="http://schemas.openxmlformats.org/officeDocument/2006/math">
                    <m:r>
                      <a:rPr lang="en-US" altLang="en-US" sz="10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0.499</m:t>
                    </m:r>
                    <m:r>
                      <a:rPr lang="en-US" altLang="en-US" sz="10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0400" dirty="0">
                    <a:sym typeface="Symbol" panose="05050102010706020507" pitchFamily="18" charset="2"/>
                  </a:rPr>
                  <a:t>of deletions </a:t>
                </a:r>
              </a:p>
              <a:p>
                <a:pPr marL="609600" indent="-609600" eaLnBrk="1" hangingPunct="1">
                  <a:lnSpc>
                    <a:spcPct val="110000"/>
                  </a:lnSpc>
                  <a:buFontTx/>
                  <a:buNone/>
                </a:pPr>
                <a:r>
                  <a:rPr lang="en-US" altLang="en-US" sz="10400" dirty="0">
                    <a:sym typeface="Symbol" panose="05050102010706020507" pitchFamily="18" charset="2"/>
                  </a:rPr>
                  <a:t>with rate bounded away from 0? </a:t>
                </a:r>
                <a:endParaRPr lang="en-US" altLang="en-US" sz="10400" dirty="0"/>
              </a:p>
              <a:p>
                <a:pPr marL="609600" indent="-609600" eaLnBrk="1" hangingPunct="1">
                  <a:lnSpc>
                    <a:spcPct val="90000"/>
                  </a:lnSpc>
                  <a:spcBef>
                    <a:spcPts val="1800"/>
                  </a:spcBef>
                  <a:buFontTx/>
                  <a:buNone/>
                </a:pPr>
                <a:r>
                  <a:rPr lang="en-US" altLang="en-US" sz="10400" dirty="0"/>
                  <a:t>That is,</a:t>
                </a:r>
              </a:p>
              <a:p>
                <a:pPr marL="609600" indent="-609600" eaLnBrk="1" hangingPunct="1">
                  <a:lnSpc>
                    <a:spcPct val="120000"/>
                  </a:lnSpc>
                  <a:buFontTx/>
                  <a:buNone/>
                </a:pPr>
                <a:endParaRPr lang="en-US" altLang="en-US" sz="10400" dirty="0"/>
              </a:p>
              <a:p>
                <a:pPr marL="609600" indent="-609600">
                  <a:lnSpc>
                    <a:spcPct val="110000"/>
                  </a:lnSpc>
                  <a:buNone/>
                </a:pPr>
                <a:r>
                  <a:rPr lang="en-US" altLang="en-US" sz="9600" dirty="0">
                    <a:sym typeface="Symbol" panose="05050102010706020507" pitchFamily="18" charset="2"/>
                  </a:rPr>
                  <a:t>	</a:t>
                </a:r>
                <a:endParaRPr lang="en-US" altLang="en-US" sz="2400" dirty="0">
                  <a:latin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324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25597" y="1428750"/>
                <a:ext cx="7730837" cy="1928359"/>
              </a:xfrm>
              <a:blipFill rotWithShape="0">
                <a:blip r:embed="rId3"/>
                <a:stretch>
                  <a:fillRect l="-1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2810" y="3455822"/>
                <a:ext cx="8354291" cy="108504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609600" indent="-609600">
                  <a:lnSpc>
                    <a:spcPct val="120000"/>
                  </a:lnSpc>
                </a:pPr>
                <a:r>
                  <a:rPr lang="en-US" altLang="en-US" sz="2600" dirty="0"/>
                  <a:t>Does there exist </a:t>
                </a:r>
                <a14:m>
                  <m:oMath xmlns:m="http://schemas.openxmlformats.org/officeDocument/2006/math">
                    <m:r>
                      <a:rPr lang="en-US" altLang="en-US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⊂ </m:t>
                    </m:r>
                    <m:r>
                      <m:rPr>
                        <m:lit/>
                      </m:rPr>
                      <a:rPr lang="en-US" altLang="en-US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en-US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altLang="en-US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en-US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600" dirty="0">
                    <a:sym typeface="Symbol" panose="05050102010706020507" pitchFamily="18" charset="2"/>
                  </a:rPr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sz="2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𝐶</m:t>
                        </m:r>
                      </m:e>
                    </m:d>
                    <m:r>
                      <a:rPr lang="en-US" altLang="en-US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≥</m:t>
                    </m:r>
                    <m:sSup>
                      <m:sSupPr>
                        <m:ctrlPr>
                          <a:rPr lang="en-US" altLang="en-US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en-US" sz="26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Ω</m:t>
                        </m:r>
                        <m:d>
                          <m:dPr>
                            <m:ctrlPr>
                              <a:rPr lang="en-US" altLang="en-US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en-US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en-US" sz="26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en-US" sz="2600" dirty="0">
                    <a:sym typeface="Symbol" panose="05050102010706020507" pitchFamily="18" charset="2"/>
                  </a:rPr>
                  <a:t>such that </a:t>
                </a:r>
              </a:p>
              <a:p>
                <a:pPr marL="609600" indent="-609600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en-US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en-US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en-US" altLang="en-US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≠</m:t>
                    </m:r>
                    <m:r>
                      <a:rPr lang="en-US" altLang="en-US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𝑦</m:t>
                    </m:r>
                    <m:r>
                      <a:rPr lang="en-US" altLang="en-US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∈</m:t>
                    </m:r>
                    <m:r>
                      <a:rPr lang="en-US" altLang="en-US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𝐶</m:t>
                    </m:r>
                    <m:r>
                      <a:rPr lang="en-US" altLang="en-US" sz="260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</m:oMath>
                </a14:m>
                <a:r>
                  <a:rPr lang="en-US" altLang="en-US" sz="2600" dirty="0">
                    <a:sym typeface="Symbol" panose="05050102010706020507" pitchFamily="18" charset="2"/>
                  </a:rPr>
                  <a:t> the length of </a:t>
                </a:r>
                <a14:m>
                  <m:oMath xmlns:m="http://schemas.openxmlformats.org/officeDocument/2006/math">
                    <m:r>
                      <a:rPr lang="en-US" altLang="en-US" sz="2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𝐿𝐶𝑆</m:t>
                    </m:r>
                    <m:d>
                      <m:dPr>
                        <m:ctrlPr>
                          <a:rPr lang="en-US" altLang="en-US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  <m:r>
                          <a:rPr lang="en-US" altLang="en-US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en-US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𝑦</m:t>
                        </m:r>
                      </m:e>
                    </m:d>
                    <m:r>
                      <a:rPr lang="en-US" altLang="en-US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&lt;0.5</m:t>
                    </m:r>
                    <m:r>
                      <a:rPr lang="en-US" altLang="en-US" sz="2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0</m:t>
                    </m:r>
                    <m:r>
                      <a:rPr lang="en-US" altLang="en-US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a:rPr lang="en-US" altLang="en-US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lang="en-US" altLang="en-US" sz="2600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.</a:t>
                </a:r>
                <a:r>
                  <a:rPr lang="en-US" altLang="en-US" sz="2600" dirty="0">
                    <a:sym typeface="Symbol" panose="05050102010706020507" pitchFamily="18" charset="2"/>
                  </a:rPr>
                  <a:t> 	</a:t>
                </a:r>
                <a:endParaRPr lang="en-US" sz="2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10" y="3455822"/>
                <a:ext cx="8354291" cy="1085041"/>
              </a:xfrm>
              <a:prstGeom prst="rect">
                <a:avLst/>
              </a:prstGeom>
              <a:blipFill rotWithShape="0">
                <a:blip r:embed="rId4"/>
                <a:stretch>
                  <a:fillRect l="-1313" b="-95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 flipH="1">
            <a:off x="1896341" y="5507182"/>
            <a:ext cx="5564332" cy="477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353079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34" y="-39194"/>
            <a:ext cx="7886700" cy="1325563"/>
          </a:xfrm>
        </p:spPr>
        <p:txBody>
          <a:bodyPr/>
          <a:lstStyle/>
          <a:p>
            <a:r>
              <a:rPr lang="en-US" dirty="0"/>
              <a:t>Deletion model (worst-case)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41382" y="1438934"/>
                <a:ext cx="1888164" cy="47705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5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5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82" y="1438934"/>
                <a:ext cx="1888164" cy="4770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2873530" y="1556427"/>
            <a:ext cx="1336962" cy="251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13392" y="1438934"/>
                <a:ext cx="3712299" cy="54168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kern="120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2500" b="0" i="1" kern="120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lang="en-US" sz="2500" b="0" i="1" kern="120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500" b="0" i="1" kern="120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2500" b="0" i="1" kern="120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lang="en-US" sz="2500" b="0" i="1" kern="120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lang="en-US" sz="2500" b="0" i="1" kern="12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⋯</m:t>
                      </m:r>
                      <m:sSub>
                        <m:sSubPr>
                          <m:ctrlPr>
                            <a:rPr lang="en-US" sz="2500" b="0" i="1" kern="120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2500" b="0" i="1" kern="120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d>
                            <m:dPr>
                              <m:ctrlPr>
                                <a:rPr lang="en-US" sz="2500" b="0" i="1" kern="120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US" sz="2500" b="0" i="1" kern="120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1−</m:t>
                              </m:r>
                              <m:r>
                                <a:rPr lang="en-US" sz="2500" b="0" i="1" kern="120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2500" b="0" i="1" kern="120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lang="en-US" sz="2500" b="0" i="1" kern="12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sSup>
                        <m:sSupPr>
                          <m:ctrlPr>
                            <a:rPr lang="en-US" sz="2500" b="0" i="1" kern="120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500" b="0" i="0" kern="120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Σ</m:t>
                          </m:r>
                        </m:e>
                        <m:sup>
                          <m:d>
                            <m:dPr>
                              <m:ctrlPr>
                                <a:rPr lang="en-US" sz="2500" b="0" i="1" kern="120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US" sz="2500" b="0" i="1" kern="120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1−</m:t>
                              </m:r>
                              <m:r>
                                <a:rPr lang="en-US" sz="2500" b="0" i="1" kern="120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2500" b="0" i="1" kern="120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500" kern="1200" dirty="0">
                  <a:solidFill>
                    <a:srgbClr val="0000FF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392" y="1438934"/>
                <a:ext cx="3712299" cy="5416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14081" y="1026083"/>
                <a:ext cx="2448677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𝑝𝑛</m:t>
                    </m:r>
                  </m:oMath>
                </a14:m>
                <a:r>
                  <a:rPr lang="en-US" sz="2500" dirty="0"/>
                  <a:t> deletions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081" y="1026083"/>
                <a:ext cx="2448677" cy="477054"/>
              </a:xfrm>
              <a:prstGeom prst="rect">
                <a:avLst/>
              </a:prstGeom>
              <a:blipFill rotWithShape="0">
                <a:blip r:embed="rId4"/>
                <a:stretch>
                  <a:fillRect t="-10127" b="-278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961967" y="1807534"/>
            <a:ext cx="139250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(arbitrary)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13392" y="1969117"/>
                <a:ext cx="3859198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500" dirty="0"/>
                  <a:t>Subsequence of </a:t>
                </a:r>
                <a:r>
                  <a:rPr lang="en-US" sz="2500" dirty="0" err="1"/>
                  <a:t>codeword</a:t>
                </a:r>
                <a:r>
                  <a:rPr lang="en-US" sz="2500" dirty="0"/>
                  <a:t>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5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392" y="1969117"/>
                <a:ext cx="3859198" cy="477054"/>
              </a:xfrm>
              <a:prstGeom prst="rect">
                <a:avLst/>
              </a:prstGeom>
              <a:blipFill rotWithShape="0">
                <a:blip r:embed="rId5"/>
                <a:stretch>
                  <a:fillRect l="-2686" t="-10256" b="-294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4126" y="2475992"/>
                <a:ext cx="7858532" cy="861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500" u="sng" dirty="0"/>
                  <a:t>Goal</a:t>
                </a:r>
                <a:r>
                  <a:rPr lang="en-US" sz="2500" dirty="0"/>
                  <a:t>: Design code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5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500" dirty="0"/>
                  <a:t> </a:t>
                </a:r>
                <a:r>
                  <a:rPr lang="en-US" sz="2500" dirty="0" err="1"/>
                  <a:t>s.t.</a:t>
                </a:r>
                <a:r>
                  <a:rPr lang="en-US" sz="2500" dirty="0"/>
                  <a:t>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500" dirty="0"/>
                  <a:t> can be uniquely recovered from </a:t>
                </a:r>
                <a:r>
                  <a:rPr lang="en-US" sz="2500" i="1" dirty="0"/>
                  <a:t>any</a:t>
                </a:r>
                <a:r>
                  <a:rPr lang="en-US" sz="2500" dirty="0"/>
                  <a:t> of its subsequences of length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sz="25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m:rPr>
                        <m:sty m:val="p"/>
                      </m:rPr>
                      <a:rPr lang="en-US" sz="25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sz="25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26" y="2475992"/>
                <a:ext cx="7858532" cy="861774"/>
              </a:xfrm>
              <a:prstGeom prst="rect">
                <a:avLst/>
              </a:prstGeom>
              <a:blipFill>
                <a:blip r:embed="rId6"/>
                <a:stretch>
                  <a:fillRect l="-1240" t="-5634" b="-154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1526" y="3545516"/>
                <a:ext cx="8541505" cy="19851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5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5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r>
                  <a:rPr lang="en-US" sz="2500" dirty="0"/>
                  <a:t> is allowed to grow with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500" dirty="0"/>
                  <a:t>, we can include location in each</a:t>
                </a:r>
              </a:p>
              <a:p>
                <a:r>
                  <a:rPr lang="en-US" sz="2500" b="0" dirty="0" err="1"/>
                  <a:t>codeword</a:t>
                </a:r>
                <a:r>
                  <a:rPr lang="en-US" sz="2500" b="0" dirty="0"/>
                  <a:t> symbol :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500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500" dirty="0"/>
                  <a:t>reduces deletion model to simpler erasure model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Can correct </a:t>
                </a:r>
                <a:r>
                  <a:rPr lang="en-US" sz="2400" dirty="0">
                    <a:solidFill>
                      <a:srgbClr val="0000FF"/>
                    </a:solidFill>
                  </a:rPr>
                  <a:t>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frac</a:t>
                </a:r>
                <a:r>
                  <a:rPr lang="en-US" sz="2400" dirty="0"/>
                  <a:t>. deletions with </a:t>
                </a:r>
                <a:r>
                  <a:rPr lang="en-US" sz="2400" b="1" dirty="0"/>
                  <a:t>rate</a:t>
                </a:r>
                <a:r>
                  <a:rPr lang="en-US" sz="2400" dirty="0"/>
                  <a:t> approaching optimal </a:t>
                </a:r>
              </a:p>
              <a:p>
                <a:pPr lvl="1"/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(1-p), </a:t>
                </a:r>
                <a:r>
                  <a:rPr lang="en-US" sz="2400" dirty="0">
                    <a:cs typeface="Times New Roman" panose="02020603050405020304" pitchFamily="18" charset="0"/>
                  </a:rPr>
                  <a:t>via Reed-Solomon codes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26" y="3545516"/>
                <a:ext cx="8541505" cy="1985159"/>
              </a:xfrm>
              <a:prstGeom prst="rect">
                <a:avLst/>
              </a:prstGeom>
              <a:blipFill rotWithShape="0">
                <a:blip r:embed="rId7"/>
                <a:stretch>
                  <a:fillRect l="-1142" t="-2769" r="-143" b="-6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2473" y="5738425"/>
                <a:ext cx="8660822" cy="49244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600" dirty="0"/>
                  <a:t>Deletion model challenging for </a:t>
                </a:r>
                <a:r>
                  <a:rPr lang="en-US" sz="2600" b="1" i="1" dirty="0"/>
                  <a:t>fixed</a:t>
                </a:r>
                <a:r>
                  <a:rPr lang="en-US" sz="2600" dirty="0"/>
                  <a:t> alphabets e.g.,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sz="2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0,1</m:t>
                    </m:r>
                    <m:r>
                      <m:rPr>
                        <m:lit/>
                      </m:rPr>
                      <a:rPr lang="en-US" sz="2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73" y="5738425"/>
                <a:ext cx="8660822" cy="492443"/>
              </a:xfrm>
              <a:prstGeom prst="rect">
                <a:avLst/>
              </a:prstGeom>
              <a:blipFill rotWithShape="0">
                <a:blip r:embed="rId8"/>
                <a:stretch>
                  <a:fillRect l="-1266" t="-10976" b="-2926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orizontal Scroll 12"/>
              <p:cNvSpPr/>
              <p:nvPr/>
            </p:nvSpPr>
            <p:spPr>
              <a:xfrm>
                <a:off x="5262758" y="3154424"/>
                <a:ext cx="3433173" cy="1552353"/>
              </a:xfrm>
              <a:prstGeom prst="horizontalScroll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Rate </a:t>
                </a:r>
                <a:r>
                  <a:rPr lang="en-US" sz="2400" dirty="0">
                    <a:solidFill>
                      <a:srgbClr val="0000FF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func>
                      </m:num>
                      <m:den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func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= </a:t>
                </a:r>
                <a:r>
                  <a:rPr lang="en-US" sz="2000" dirty="0">
                    <a:solidFill>
                      <a:srgbClr val="7030A0"/>
                    </a:solidFill>
                  </a:rPr>
                  <a:t>ratio of # information bits to # </a:t>
                </a:r>
                <a:r>
                  <a:rPr lang="en-US" sz="2000" dirty="0" err="1">
                    <a:solidFill>
                      <a:srgbClr val="7030A0"/>
                    </a:solidFill>
                  </a:rPr>
                  <a:t>codeword</a:t>
                </a:r>
                <a:r>
                  <a:rPr lang="en-US" sz="2000" dirty="0">
                    <a:solidFill>
                      <a:srgbClr val="7030A0"/>
                    </a:solidFill>
                  </a:rPr>
                  <a:t> bits</a:t>
                </a:r>
              </a:p>
            </p:txBody>
          </p:sp>
        </mc:Choice>
        <mc:Fallback xmlns="">
          <p:sp>
            <p:nvSpPr>
              <p:cNvPr id="13" name="Horizontal Scrol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58" y="3154424"/>
                <a:ext cx="3433173" cy="1552353"/>
              </a:xfrm>
              <a:prstGeom prst="horizontalScroll">
                <a:avLst/>
              </a:prstGeom>
              <a:blipFill rotWithShape="0">
                <a:blip r:embed="rId9"/>
                <a:stretch>
                  <a:fillRect r="-1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13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8386BBA4-B60A-4DCD-96BD-1BC0701C2CFB}"/>
              </a:ext>
            </a:extLst>
          </p:cNvPr>
          <p:cNvSpPr/>
          <p:nvPr/>
        </p:nvSpPr>
        <p:spPr>
          <a:xfrm>
            <a:off x="211554" y="6266779"/>
            <a:ext cx="8604619" cy="5221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21153846-28F0-4134-B542-CBE7F0BB8D04}"/>
              </a:ext>
            </a:extLst>
          </p:cNvPr>
          <p:cNvSpPr/>
          <p:nvPr/>
        </p:nvSpPr>
        <p:spPr>
          <a:xfrm>
            <a:off x="327827" y="1999266"/>
            <a:ext cx="8712691" cy="8564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55337" y="-119336"/>
            <a:ext cx="77724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b="1" dirty="0">
                <a:solidFill>
                  <a:srgbClr val="D60093"/>
                </a:solidFill>
                <a:latin typeface="Futura" pitchFamily="28" charset="0"/>
              </a:rPr>
              <a:t>High-deletion case</a:t>
            </a:r>
            <a:endParaRPr lang="en-US" altLang="en-US" sz="4000" b="1" dirty="0">
              <a:solidFill>
                <a:srgbClr val="D6009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4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5847" y="591222"/>
                <a:ext cx="8981390" cy="3733800"/>
              </a:xfrm>
            </p:spPr>
            <p:txBody>
              <a:bodyPr>
                <a:normAutofit fontScale="25000" lnSpcReduction="20000"/>
              </a:bodyPr>
              <a:lstStyle/>
              <a:p>
                <a:pPr marL="609600" indent="-609600" eaLnBrk="1" hangingPunct="1">
                  <a:lnSpc>
                    <a:spcPct val="50000"/>
                  </a:lnSpc>
                  <a:buFontTx/>
                  <a:buNone/>
                </a:pPr>
                <a:endParaRPr lang="en-US" altLang="en-US" sz="2400" dirty="0"/>
              </a:p>
              <a:p>
                <a:pPr marL="609600" indent="-609600" eaLnBrk="1" hangingPunct="1">
                  <a:lnSpc>
                    <a:spcPct val="120000"/>
                  </a:lnSpc>
                  <a:buFontTx/>
                  <a:buNone/>
                </a:pPr>
                <a:r>
                  <a:rPr lang="en-US" altLang="en-US" sz="10400" dirty="0"/>
                  <a:t>Channel </a:t>
                </a:r>
                <a:r>
                  <a:rPr lang="en-US" altLang="en-US" sz="10400" dirty="0" err="1"/>
                  <a:t>adversarially</a:t>
                </a:r>
                <a:r>
                  <a:rPr lang="en-US" altLang="en-US" sz="10400" dirty="0"/>
                  <a:t> deletes </a:t>
                </a:r>
                <a:r>
                  <a:rPr lang="en-US" altLang="en-US" sz="10400" b="1" i="1" dirty="0"/>
                  <a:t>fraction</a:t>
                </a:r>
                <a:r>
                  <a:rPr lang="en-US" altLang="en-US" sz="10400" dirty="0">
                    <a:solidFill>
                      <a:srgbClr val="99101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0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10400" dirty="0"/>
                  <a:t> of codeword bits </a:t>
                </a:r>
              </a:p>
              <a:p>
                <a:pPr marL="609600" indent="-609600" eaLnBrk="1" hangingPunct="1">
                  <a:lnSpc>
                    <a:spcPct val="60000"/>
                  </a:lnSpc>
                  <a:buFontTx/>
                  <a:buNone/>
                </a:pPr>
                <a:endParaRPr lang="en-US" altLang="en-US" sz="2400" dirty="0">
                  <a:latin typeface="Tahoma" panose="020B0604030504040204" pitchFamily="34" charset="0"/>
                </a:endParaRPr>
              </a:p>
              <a:p>
                <a:pPr marL="609600" indent="-609600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en-US" sz="2400" dirty="0">
                    <a:latin typeface="Tahoma" panose="020B0604030504040204" pitchFamily="34" charset="0"/>
                  </a:rPr>
                  <a:t>	</a:t>
                </a:r>
                <a:r>
                  <a:rPr lang="en-US" altLang="en-US" sz="8800" dirty="0">
                    <a:latin typeface="Palatino"/>
                  </a:rPr>
                  <a:t>001110010001 	</a:t>
                </a:r>
                <a:r>
                  <a:rPr lang="en-US" altLang="en-US" sz="8800" dirty="0">
                    <a:latin typeface="Tahoma" panose="020B0604030504040204" pitchFamily="34" charset="0"/>
                  </a:rPr>
                  <a:t>		01100001 </a:t>
                </a:r>
              </a:p>
              <a:p>
                <a:pPr marL="609600" indent="-609600" eaLnBrk="1" hangingPunct="1">
                  <a:lnSpc>
                    <a:spcPct val="40000"/>
                  </a:lnSpc>
                  <a:buFontTx/>
                  <a:buNone/>
                </a:pPr>
                <a:r>
                  <a:rPr lang="en-US" altLang="en-US" sz="8800" dirty="0">
                    <a:latin typeface="Tahoma" panose="020B0604030504040204" pitchFamily="34" charset="0"/>
                  </a:rPr>
                  <a:t>	</a:t>
                </a:r>
              </a:p>
              <a:p>
                <a:pPr marL="609600" indent="-609600" eaLnBrk="1" hangingPunct="1">
                  <a:lnSpc>
                    <a:spcPct val="120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US" altLang="en-US" sz="2400" dirty="0">
                    <a:latin typeface="Tahoma" panose="020B0604030504040204" pitchFamily="34" charset="0"/>
                  </a:rPr>
                  <a:t>- </a:t>
                </a:r>
                <a:r>
                  <a:rPr lang="en-US" altLang="en-US" sz="10400" dirty="0"/>
                  <a:t>Combinatorial property desired of code:  </a:t>
                </a:r>
                <a:r>
                  <a:rPr lang="en-US" altLang="en-US" sz="10000" dirty="0"/>
                  <a:t>no two distinct codewords share a common subsequence of length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10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0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en-US" sz="10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en-US" sz="10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sz="10000" dirty="0">
                  <a:latin typeface="Tahoma" panose="020B0604030504040204" pitchFamily="34" charset="0"/>
                </a:endParaRPr>
              </a:p>
              <a:p>
                <a:pPr marL="609600" indent="-609600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en-US" sz="2400" dirty="0">
                    <a:latin typeface="Tahoma" panose="020B0604030504040204" pitchFamily="34" charset="0"/>
                  </a:rPr>
                  <a:t>						</a:t>
                </a:r>
              </a:p>
              <a:p>
                <a:pPr marL="609600" indent="-609600" eaLnBrk="1" hangingPunct="1">
                  <a:lnSpc>
                    <a:spcPct val="90000"/>
                  </a:lnSpc>
                  <a:buFontTx/>
                  <a:buNone/>
                </a:pPr>
                <a:endParaRPr lang="en-US" altLang="en-US" sz="2400" dirty="0">
                  <a:latin typeface="Tahoma" panose="020B0604030504040204" pitchFamily="34" charset="0"/>
                </a:endParaRPr>
              </a:p>
              <a:p>
                <a:pPr marL="609600" indent="-609600" eaLnBrk="1" hangingPunct="1">
                  <a:lnSpc>
                    <a:spcPct val="90000"/>
                  </a:lnSpc>
                  <a:buFontTx/>
                  <a:buNone/>
                </a:pPr>
                <a:endParaRPr lang="en-US" altLang="en-US" sz="2400" dirty="0">
                  <a:latin typeface="Tahoma" panose="020B0604030504040204" pitchFamily="34" charset="0"/>
                </a:endParaRPr>
              </a:p>
              <a:p>
                <a:pPr marL="609600" indent="-609600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en-US" sz="2400" dirty="0">
                    <a:latin typeface="Tahoma" panose="020B0604030504040204" pitchFamily="34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2304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5847" y="591222"/>
                <a:ext cx="8981390" cy="3733800"/>
              </a:xfrm>
              <a:blipFill>
                <a:blip r:embed="rId3"/>
                <a:stretch>
                  <a:fillRect l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5337" y="3034356"/>
                <a:ext cx="7933197" cy="15189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609600" indent="-609600">
                  <a:lnSpc>
                    <a:spcPct val="110000"/>
                  </a:lnSpc>
                </a:pPr>
                <a:r>
                  <a:rPr lang="en-US" altLang="en-US" sz="2800" u="sng" dirty="0"/>
                  <a:t>Basic question</a:t>
                </a:r>
                <a:r>
                  <a:rPr lang="en-US" altLang="en-US" sz="2800" dirty="0"/>
                  <a:t>: How large can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800" dirty="0"/>
                  <a:t>be for which this is possible with some code of rate </a:t>
                </a:r>
                <a:r>
                  <a:rPr lang="en-US" altLang="en-US" sz="2800" i="1" dirty="0">
                    <a:solidFill>
                      <a:srgbClr val="7030A0"/>
                    </a:solidFill>
                  </a:rPr>
                  <a:t>bounded away from 0 </a:t>
                </a:r>
                <a:r>
                  <a:rPr lang="en-US" altLang="en-US" sz="2800" dirty="0"/>
                  <a:t>? </a:t>
                </a:r>
                <a:r>
                  <a:rPr lang="en-US" altLang="en-US" sz="2600" dirty="0"/>
                  <a:t>(i.e., code has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6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en-US" sz="26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  <m:d>
                          <m:dPr>
                            <m:ctrlPr>
                              <a:rPr lang="en-US" alt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en-US" sz="26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</m:sup>
                    </m:sSup>
                    <m:r>
                      <a:rPr lang="en-US" altLang="en-US" sz="2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37" y="3034356"/>
                <a:ext cx="7933197" cy="1518942"/>
              </a:xfrm>
              <a:prstGeom prst="rect">
                <a:avLst/>
              </a:prstGeom>
              <a:blipFill>
                <a:blip r:embed="rId4"/>
                <a:stretch>
                  <a:fillRect l="-1613" t="-3600" b="-760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>
            <a:off x="3322296" y="1372801"/>
            <a:ext cx="1103085" cy="333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4374" y="4643073"/>
                <a:ext cx="9748537" cy="877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600" dirty="0"/>
                  <a:t>Certainly </a:t>
                </a:r>
                <a14:m>
                  <m:oMath xmlns:m="http://schemas.openxmlformats.org/officeDocument/2006/math">
                    <m:r>
                      <a:rPr lang="en-US" altLang="en-US" sz="2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&lt;1/2</m:t>
                    </m:r>
                  </m:oMath>
                </a14:m>
                <a:r>
                  <a:rPr lang="en-US" altLang="en-US" sz="2600" dirty="0">
                    <a:solidFill>
                      <a:srgbClr val="0000FF"/>
                    </a:solidFill>
                  </a:rPr>
                  <a:t> </a:t>
                </a:r>
                <a:endParaRPr lang="en-US" altLang="en-US" sz="2600" dirty="0"/>
              </a:p>
              <a:p>
                <a:endParaRPr lang="en-US" sz="25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74" y="4643073"/>
                <a:ext cx="9748537" cy="877163"/>
              </a:xfrm>
              <a:prstGeom prst="rect">
                <a:avLst/>
              </a:prstGeom>
              <a:blipFill>
                <a:blip r:embed="rId5"/>
                <a:stretch>
                  <a:fillRect l="-1126" t="-69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01747" y="5081654"/>
                <a:ext cx="8405039" cy="1569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Can delete all the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/>
                  <a:t>s or all the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/>
                  <a:t>s, whichever is less frequent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For distinct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, two of them have a common subsequence of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47" y="5081654"/>
                <a:ext cx="8405039" cy="1569660"/>
              </a:xfrm>
              <a:prstGeom prst="rect">
                <a:avLst/>
              </a:prstGeom>
              <a:blipFill>
                <a:blip r:embed="rId6"/>
                <a:stretch>
                  <a:fillRect l="-943" t="-31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27827" y="6266778"/>
            <a:ext cx="8732519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500" u="sng" dirty="0"/>
              <a:t>Note</a:t>
            </a:r>
            <a:r>
              <a:rPr lang="en-US" sz="2500" dirty="0"/>
              <a:t>: ½ is also a limit for </a:t>
            </a:r>
            <a:r>
              <a:rPr lang="en-US" sz="2500" i="1" dirty="0"/>
              <a:t>simpler erasure </a:t>
            </a:r>
            <a:r>
              <a:rPr lang="en-US" sz="2500" dirty="0"/>
              <a:t>model (</a:t>
            </a:r>
            <a:r>
              <a:rPr lang="en-US" sz="2500" dirty="0" err="1"/>
              <a:t>Plotkin</a:t>
            </a:r>
            <a:r>
              <a:rPr lang="en-US" sz="2500" dirty="0"/>
              <a:t> bound)</a:t>
            </a:r>
          </a:p>
        </p:txBody>
      </p:sp>
    </p:spTree>
    <p:extLst>
      <p:ext uri="{BB962C8B-B14F-4D97-AF65-F5344CB8AC3E}">
        <p14:creationId xmlns:p14="http://schemas.microsoft.com/office/powerpoint/2010/main" val="268902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6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028" y="-71292"/>
            <a:ext cx="7886700" cy="1325563"/>
          </a:xfrm>
        </p:spPr>
        <p:txBody>
          <a:bodyPr/>
          <a:lstStyle/>
          <a:p>
            <a:r>
              <a:rPr lang="en-US" dirty="0"/>
              <a:t>Binary deletion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2713" y="2076238"/>
                <a:ext cx="7580793" cy="8914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5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500" b="0" i="0" smtClean="0">
                            <a:latin typeface="Cambria Math" panose="02040503050406030204" pitchFamily="18" charset="0"/>
                          </a:rPr>
                          <m:t>sup</m:t>
                        </m:r>
                      </m:fName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∃</m:t>
                        </m:r>
                      </m:e>
                    </m:func>
                  </m:oMath>
                </a14:m>
                <a:r>
                  <a:rPr lang="en-US" sz="2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500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500" dirty="0"/>
                  <a:t> &amp; code family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500" dirty="0"/>
                  <a:t> </a:t>
                </a:r>
              </a:p>
              <a:p>
                <a:r>
                  <a:rPr lang="en-US" sz="2500" dirty="0"/>
                  <a:t>	             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500" dirty="0"/>
                  <a:t> </a:t>
                </a:r>
                <a:r>
                  <a:rPr lang="en-US" sz="2500" dirty="0" err="1"/>
                  <a:t>s.t.</a:t>
                </a:r>
                <a:r>
                  <a:rPr lang="en-US" sz="2500" dirty="0"/>
                  <a:t>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𝐿𝐶𝑆</m:t>
                    </m:r>
                    <m:d>
                      <m:dPr>
                        <m:ctrl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sz="25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3" y="2076238"/>
                <a:ext cx="7580793" cy="891462"/>
              </a:xfrm>
              <a:prstGeom prst="rect">
                <a:avLst/>
              </a:prstGeom>
              <a:blipFill rotWithShape="0">
                <a:blip r:embed="rId2"/>
                <a:stretch>
                  <a:fillRect l="-1368" t="-6164" b="-150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83178" y="1052485"/>
                <a:ext cx="8162058" cy="6656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/>
                  <a:t>For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5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500" dirty="0"/>
                  <a:t> define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𝐿𝐶𝑆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5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𝐿𝐶𝑆</m:t>
                            </m:r>
                            <m:d>
                              <m:dPr>
                                <m:ctrlP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</m:oMath>
                </a14:m>
                <a:endParaRPr lang="en-US" sz="25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78" y="1052485"/>
                <a:ext cx="8162058" cy="665695"/>
              </a:xfrm>
              <a:prstGeom prst="rect">
                <a:avLst/>
              </a:prstGeom>
              <a:blipFill rotWithShape="0">
                <a:blip r:embed="rId3"/>
                <a:stretch>
                  <a:fillRect l="-1195" b="-82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43175" y="876780"/>
                <a:ext cx="2466316" cy="10618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𝐿𝐶𝑆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100" dirty="0"/>
                  <a:t> length </a:t>
                </a:r>
              </a:p>
              <a:p>
                <a:r>
                  <a:rPr lang="en-US" sz="2100" dirty="0"/>
                  <a:t>of longest common </a:t>
                </a:r>
              </a:p>
              <a:p>
                <a:r>
                  <a:rPr lang="en-US" sz="2100" dirty="0"/>
                  <a:t>subsequence of </a:t>
                </a:r>
                <a:r>
                  <a:rPr lang="en-US" sz="2100" dirty="0" err="1"/>
                  <a:t>x,y</a:t>
                </a:r>
                <a:r>
                  <a:rPr lang="en-US" sz="2100" dirty="0"/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175" y="876780"/>
                <a:ext cx="2466316" cy="1061829"/>
              </a:xfrm>
              <a:prstGeom prst="rect">
                <a:avLst/>
              </a:prstGeom>
              <a:blipFill rotWithShape="0">
                <a:blip r:embed="rId4"/>
                <a:stretch>
                  <a:fillRect l="-2970" t="-4023" r="-2228" b="-97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2145" y="3105329"/>
                <a:ext cx="7683257" cy="861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500" u="sng" dirty="0"/>
                  <a:t>Random coding</a:t>
                </a:r>
                <a:r>
                  <a:rPr lang="en-US" sz="2500" dirty="0"/>
                  <a:t>: Existence of codes with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𝐿𝐶𝑆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&lt;0.83</m:t>
                    </m:r>
                    <m:r>
                      <a:rPr lang="en-US" sz="2500" b="0" i="0" smtClean="0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endParaRPr lang="en-US" sz="2500" b="0" dirty="0"/>
              </a:p>
              <a:p>
                <a:r>
                  <a:rPr lang="en-US" sz="2500" dirty="0"/>
                  <a:t>				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0.17≤</m:t>
                        </m:r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≤0.5</m:t>
                    </m:r>
                  </m:oMath>
                </a14:m>
                <a:endParaRPr lang="en-US" sz="25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45" y="3105329"/>
                <a:ext cx="7683257" cy="861774"/>
              </a:xfrm>
              <a:prstGeom prst="rect">
                <a:avLst/>
              </a:prstGeom>
              <a:blipFill rotWithShape="0">
                <a:blip r:embed="rId5"/>
                <a:stretch>
                  <a:fillRect l="-1349" t="-5634" b="-154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5030" y="4148902"/>
                <a:ext cx="7933197" cy="161621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609600" indent="-609600">
                  <a:lnSpc>
                    <a:spcPct val="110000"/>
                  </a:lnSpc>
                </a:pPr>
                <a:r>
                  <a:rPr lang="en-US" altLang="en-US" sz="2800" u="sng" dirty="0"/>
                  <a:t>Open question</a:t>
                </a:r>
                <a:r>
                  <a:rPr lang="en-US" altLang="en-US" sz="2800" dirty="0"/>
                  <a:t>: What is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sz="2800" dirty="0"/>
                  <a:t>? In particular, </a:t>
                </a:r>
                <a:r>
                  <a:rPr lang="en-US" altLang="en-US" sz="2800" i="1" dirty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=1/2, </m:t>
                    </m:r>
                  </m:oMath>
                </a14:m>
                <a:r>
                  <a:rPr lang="en-US" altLang="en-US" sz="2800" i="1" dirty="0"/>
                  <a:t>or is it bounded away from ½ ?       </a:t>
                </a:r>
                <a:endParaRPr lang="en-US" altLang="en-US" sz="2400" i="1" dirty="0"/>
              </a:p>
              <a:p>
                <a:pPr marL="609600" indent="-609600">
                  <a:lnSpc>
                    <a:spcPct val="110000"/>
                  </a:lnSpc>
                </a:pPr>
                <a:r>
                  <a:rPr lang="en-US" altLang="en-US" sz="2400" dirty="0"/>
                  <a:t>(similar question for k-</a:t>
                </a:r>
                <a:r>
                  <a:rPr lang="en-US" altLang="en-US" sz="2400" dirty="0" err="1"/>
                  <a:t>ary</a:t>
                </a:r>
                <a:r>
                  <a:rPr lang="en-US" altLang="en-US" sz="2400" dirty="0"/>
                  <a:t> alphabet:  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altLang="en-US" sz="2400" dirty="0"/>
                  <a:t> </a:t>
                </a:r>
                <a:r>
                  <a:rPr lang="en-US" altLang="en-US" sz="2000" dirty="0"/>
                  <a:t>)</a:t>
                </a:r>
                <a:endParaRPr lang="en-US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30" y="4148902"/>
                <a:ext cx="7933197" cy="1616212"/>
              </a:xfrm>
              <a:prstGeom prst="rect">
                <a:avLst/>
              </a:prstGeom>
              <a:blipFill rotWithShape="0">
                <a:blip r:embed="rId6"/>
                <a:stretch>
                  <a:fillRect l="-1613" t="-3383" r="-538" b="-2256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06657" y="6000751"/>
                <a:ext cx="612544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800" u="sng" dirty="0"/>
                  <a:t>Note</a:t>
                </a:r>
                <a:r>
                  <a:rPr lang="en-US" altLang="en-US" sz="2800" dirty="0"/>
                  <a:t>: </a:t>
                </a:r>
                <a:r>
                  <a:rPr lang="en-US" altLang="en-US" sz="2600" dirty="0"/>
                  <a:t>analog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en-US" sz="2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sz="2600" dirty="0"/>
                  <a:t> for </a:t>
                </a:r>
                <a:r>
                  <a:rPr lang="en-US" altLang="en-US" sz="2600" i="1" dirty="0"/>
                  <a:t>erasures</a:t>
                </a:r>
                <a:r>
                  <a:rPr lang="en-US" altLang="en-US" sz="2600" dirty="0"/>
                  <a:t> </a:t>
                </a:r>
                <a:r>
                  <a:rPr lang="en-US" altLang="en-US" sz="2600" b="1" dirty="0"/>
                  <a:t>equals</a:t>
                </a:r>
                <a:r>
                  <a:rPr lang="en-US" altLang="en-US" sz="2600" dirty="0"/>
                  <a:t> ½</a:t>
                </a:r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57" y="6000751"/>
                <a:ext cx="6125441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1990" t="-11628" b="-313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39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0780" y="539967"/>
                <a:ext cx="7933197" cy="107221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609600" indent="-609600">
                  <a:lnSpc>
                    <a:spcPct val="110000"/>
                  </a:lnSpc>
                </a:pPr>
                <a:r>
                  <a:rPr lang="en-US" altLang="en-US" sz="2800" u="sng" dirty="0"/>
                  <a:t>Goal</a:t>
                </a:r>
                <a:r>
                  <a:rPr lang="en-US" altLang="en-US" sz="2800" dirty="0"/>
                  <a:t>: Codes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en-US" sz="28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en-US" sz="2800" dirty="0"/>
                  <a:t> to correct a fraction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2800" dirty="0"/>
                  <a:t> of worst-case deletions.   How large can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2600" dirty="0"/>
                  <a:t> be?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80" y="539967"/>
                <a:ext cx="7933197" cy="1072217"/>
              </a:xfrm>
              <a:prstGeom prst="rect">
                <a:avLst/>
              </a:prstGeom>
              <a:blipFill rotWithShape="0">
                <a:blip r:embed="rId2"/>
                <a:stretch>
                  <a:fillRect l="-1613" t="-2841" b="-11932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68589" y="2211369"/>
                <a:ext cx="3472430" cy="6356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/>
                  <a:t>Impossible for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500" dirty="0"/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589" y="2211369"/>
                <a:ext cx="3472430" cy="635623"/>
              </a:xfrm>
              <a:prstGeom prst="rect">
                <a:avLst/>
              </a:prstGeom>
              <a:blipFill rotWithShape="0">
                <a:blip r:embed="rId3"/>
                <a:stretch>
                  <a:fillRect l="-2988" b="-86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 flipH="1">
                <a:off x="1258702" y="3446177"/>
                <a:ext cx="6617352" cy="861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/>
                  <a:t>Till recently (even existentially), largest known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500" dirty="0"/>
                  <a:t> was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≈0.17</m:t>
                    </m:r>
                  </m:oMath>
                </a14:m>
                <a:r>
                  <a:rPr lang="en-US" sz="2500" dirty="0"/>
                  <a:t> (based on random coding)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258702" y="3446177"/>
                <a:ext cx="6617352" cy="861774"/>
              </a:xfrm>
              <a:prstGeom prst="rect">
                <a:avLst/>
              </a:prstGeom>
              <a:blipFill rotWithShape="0">
                <a:blip r:embed="rId4"/>
                <a:stretch>
                  <a:fillRect l="-1473" t="-5634" b="-154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811386" y="4763386"/>
            <a:ext cx="45719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91191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28263" y="1140570"/>
                <a:ext cx="7974123" cy="142936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dirty="0" smtClean="0"/>
                      <m:t>For</m:t>
                    </m:r>
                    <m:r>
                      <m:rPr>
                        <m:nor/>
                      </m:rPr>
                      <a:rPr lang="en-US" sz="2800" b="0" i="0" dirty="0" smtClean="0"/>
                      <m:t> </m:t>
                    </m:r>
                    <m:r>
                      <m:rPr>
                        <m:nor/>
                      </m:rPr>
                      <a:rPr lang="en-US" sz="2800" dirty="0" smtClean="0"/>
                      <m:t>any</m:t>
                    </m:r>
                    <m:r>
                      <m:rPr>
                        <m:nor/>
                      </m:rPr>
                      <a:rPr lang="en-US" sz="2800" dirty="0" smtClean="0"/>
                      <m:t> 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−1≈0.414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, </a:t>
                </a:r>
                <a:r>
                  <a:rPr lang="en-US" sz="2800" b="1" i="1" dirty="0"/>
                  <a:t>explicit</a:t>
                </a:r>
                <a:r>
                  <a:rPr lang="en-US" sz="2800" dirty="0"/>
                  <a:t> construction of positive rate </a:t>
                </a:r>
                <a:r>
                  <a:rPr lang="en-US" sz="2800" b="1" i="1" dirty="0">
                    <a:solidFill>
                      <a:srgbClr val="7030A0"/>
                    </a:solidFill>
                  </a:rPr>
                  <a:t>binary</a:t>
                </a:r>
                <a:r>
                  <a:rPr lang="en-US" sz="2800" i="1" dirty="0">
                    <a:solidFill>
                      <a:srgbClr val="7030A0"/>
                    </a:solidFill>
                  </a:rPr>
                  <a:t> </a:t>
                </a:r>
                <a:r>
                  <a:rPr lang="en-US" sz="2800" dirty="0"/>
                  <a:t>codes that can </a:t>
                </a:r>
                <a:r>
                  <a:rPr lang="en-US" sz="2800" b="1" i="1" dirty="0"/>
                  <a:t>efficiently</a:t>
                </a:r>
                <a:r>
                  <a:rPr lang="en-US" sz="2800" dirty="0"/>
                  <a:t> correct a fraction </a:t>
                </a:r>
                <a:r>
                  <a:rPr lang="en-US" sz="2800" dirty="0">
                    <a:solidFill>
                      <a:srgbClr val="FF0000"/>
                    </a:solidFill>
                  </a:rPr>
                  <a:t>p</a:t>
                </a:r>
                <a:r>
                  <a:rPr lang="en-US" sz="2800" dirty="0"/>
                  <a:t> of adversarial deletions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63" y="1140570"/>
                <a:ext cx="7974123" cy="1429366"/>
              </a:xfrm>
              <a:prstGeom prst="rect">
                <a:avLst/>
              </a:prstGeom>
              <a:blipFill rotWithShape="0">
                <a:blip r:embed="rId2"/>
                <a:stretch>
                  <a:fillRect l="-1528" t="-1277" r="-382" b="-106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811386" y="4763386"/>
            <a:ext cx="45719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8454" y="-190943"/>
            <a:ext cx="7886700" cy="1325563"/>
          </a:xfrm>
        </p:spPr>
        <p:txBody>
          <a:bodyPr/>
          <a:lstStyle/>
          <a:p>
            <a:r>
              <a:rPr lang="en-US" dirty="0"/>
              <a:t>Our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9548" y="4657543"/>
                <a:ext cx="8171551" cy="18092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dirty="0" smtClean="0"/>
                      <m:t>For</m:t>
                    </m:r>
                    <m:r>
                      <m:rPr>
                        <m:nor/>
                      </m:rPr>
                      <a:rPr lang="en-US" sz="2800" b="0" i="0" dirty="0" smtClean="0"/>
                      <m:t> </m:t>
                    </m:r>
                    <m:r>
                      <m:rPr>
                        <m:nor/>
                      </m:rPr>
                      <a:rPr lang="en-US" sz="2800" b="0" i="0" dirty="0" smtClean="0"/>
                      <m:t>alphabet</m:t>
                    </m:r>
                    <m:r>
                      <m:rPr>
                        <m:nor/>
                      </m:rPr>
                      <a:rPr lang="en-US" sz="2800" b="0" i="0" dirty="0" smtClean="0"/>
                      <m:t> </m:t>
                    </m:r>
                    <m:r>
                      <m:rPr>
                        <m:nor/>
                      </m:rPr>
                      <a:rPr lang="en-US" sz="2800" b="0" i="0" dirty="0" smtClean="0"/>
                      <m:t>size</m:t>
                    </m:r>
                    <m:r>
                      <m:rPr>
                        <m:nor/>
                      </m:rPr>
                      <a:rPr lang="en-US" sz="2800" b="0" i="0" dirty="0" smtClean="0"/>
                      <m:t> 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dirty="0" smtClean="0"/>
                      <m:t>, </m:t>
                    </m:r>
                    <m:r>
                      <m:rPr>
                        <m:nor/>
                      </m:rPr>
                      <a:rPr lang="en-US" sz="2800" b="0" i="0" dirty="0" smtClean="0"/>
                      <m:t>similar</m:t>
                    </m:r>
                    <m:r>
                      <m:rPr>
                        <m:nor/>
                      </m:rPr>
                      <a:rPr lang="en-US" sz="2800" b="0" i="0" dirty="0" smtClean="0"/>
                      <m:t> </m:t>
                    </m:r>
                    <m:r>
                      <m:rPr>
                        <m:nor/>
                      </m:rPr>
                      <a:rPr lang="en-US" sz="2800" b="0" i="0" dirty="0" smtClean="0"/>
                      <m:t>result</m:t>
                    </m:r>
                    <m:r>
                      <m:rPr>
                        <m:nor/>
                      </m:rPr>
                      <a:rPr lang="en-US" sz="2800" b="0" i="0" dirty="0" smtClean="0"/>
                      <m:t> </m:t>
                    </m:r>
                    <m:r>
                      <m:rPr>
                        <m:nor/>
                      </m:rPr>
                      <a:rPr lang="en-US" sz="2800" b="0" i="0" dirty="0" smtClean="0"/>
                      <m:t>for</m:t>
                    </m:r>
                    <m:r>
                      <m:rPr>
                        <m:nor/>
                      </m:rPr>
                      <a:rPr lang="en-US" sz="2800" b="0" i="0" dirty="0" smtClean="0"/>
                      <m:t> </m:t>
                    </m:r>
                    <m:r>
                      <m:rPr>
                        <m:nor/>
                      </m:rPr>
                      <a:rPr lang="en-US" sz="2800" b="0" i="0" dirty="0" smtClean="0"/>
                      <m:t>all</m:t>
                    </m:r>
                    <m:r>
                      <m:rPr>
                        <m:nor/>
                      </m:rPr>
                      <a:rPr lang="en-US" sz="2800" dirty="0" smtClean="0"/>
                      <m:t> 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&lt;1 −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den>
                    </m:f>
                  </m:oMath>
                </a14:m>
                <a:endParaRPr lang="en-US" sz="2800" dirty="0"/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chemeClr val="tx1"/>
                    </a:solidFill>
                  </a:rPr>
                  <a:t> trivial upper limit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chemeClr val="tx1"/>
                    </a:solidFill>
                  </a:rPr>
                  <a:t> optimal deletion fraction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1 −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48" y="4657543"/>
                <a:ext cx="8171551" cy="1809213"/>
              </a:xfrm>
              <a:prstGeom prst="rect">
                <a:avLst/>
              </a:prstGeom>
              <a:blipFill>
                <a:blip r:embed="rId3"/>
                <a:stretch>
                  <a:fillRect b="-1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66705" y="2892557"/>
            <a:ext cx="817155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Even </a:t>
            </a:r>
            <a:r>
              <a:rPr lang="en-US" sz="2400" i="1" dirty="0"/>
              <a:t>existence</a:t>
            </a:r>
            <a:r>
              <a:rPr lang="en-US" sz="2400" dirty="0"/>
              <a:t> of such codes </a:t>
            </a:r>
            <a:r>
              <a:rPr lang="en-US" sz="2400" i="1" dirty="0"/>
              <a:t>not</a:t>
            </a:r>
            <a:r>
              <a:rPr lang="en-US" sz="2400" dirty="0"/>
              <a:t> known before.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Shows bit deletions “easier” to deal with than bit flips, for which </a:t>
            </a:r>
            <a:r>
              <a:rPr lang="en-US" sz="2400" dirty="0">
                <a:solidFill>
                  <a:srgbClr val="FF0000"/>
                </a:solidFill>
              </a:rPr>
              <a:t>¼</a:t>
            </a:r>
            <a:r>
              <a:rPr lang="en-US" sz="2400" dirty="0"/>
              <a:t> is the limit of correctable error fraction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Can handle </a:t>
            </a:r>
            <a:r>
              <a:rPr lang="en-US" sz="2400" i="1" dirty="0"/>
              <a:t>combination of insertions and deletions </a:t>
            </a:r>
            <a:r>
              <a:rPr lang="en-US" sz="2000" dirty="0"/>
              <a:t>[G.-Li’16]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63535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936" y="0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Prior work (Existence)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4770" y="1835489"/>
                <a:ext cx="8357031" cy="1308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500" dirty="0"/>
                  <a:t>Existence of binary codes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≥0.17)</m:t>
                    </m:r>
                  </m:oMath>
                </a14:m>
                <a:endParaRPr lang="en-US" sz="2500" b="0" dirty="0"/>
              </a:p>
              <a:p>
                <a:pPr marL="800100" lvl="1" indent="-342900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200" b="1" i="0" smtClean="0">
                        <a:effectLst/>
                        <a:latin typeface="Cambria Math" panose="02040503050406030204" pitchFamily="18" charset="0"/>
                      </a:rPr>
                      <m:t>𝐄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𝐿𝐶𝑆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≤0.8263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 for random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22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2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200" dirty="0"/>
                  <a:t>  [Lueker’93]</a:t>
                </a:r>
              </a:p>
              <a:p>
                <a:pPr marL="800100" lvl="1" indent="-342900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Also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≥0.788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 so </a:t>
                </a:r>
                <a:r>
                  <a:rPr lang="en-US" sz="2200" dirty="0">
                    <a:solidFill>
                      <a:srgbClr val="0070C0"/>
                    </a:solidFill>
                  </a:rPr>
                  <a:t>can’t prove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≥0.22</m:t>
                    </m:r>
                  </m:oMath>
                </a14:m>
                <a:r>
                  <a:rPr lang="en-US" sz="2200" dirty="0"/>
                  <a:t> using the random code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70" y="1835489"/>
                <a:ext cx="8357031" cy="1308050"/>
              </a:xfrm>
              <a:prstGeom prst="rect">
                <a:avLst/>
              </a:prstGeom>
              <a:blipFill rotWithShape="0">
                <a:blip r:embed="rId2"/>
                <a:stretch>
                  <a:fillRect l="-1021" t="-3721" b="-88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4770" y="3641624"/>
                <a:ext cx="8893651" cy="1171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5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r>
                  <a:rPr lang="en-US" sz="2500" b="0" dirty="0"/>
                  <a:t>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𝐿𝐶𝑆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den>
                    </m:f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500" dirty="0"/>
                  <a:t> for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p>
                      <m:s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500" dirty="0"/>
                  <a:t> 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[Kiwi,Loebl,Matousek’04]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	</a:t>
                </a:r>
                <a:r>
                  <a:rPr lang="en-US" sz="2200" dirty="0"/>
                  <a:t>Can use this </a:t>
                </a:r>
                <a:r>
                  <a:rPr lang="en-US" sz="2200" dirty="0">
                    <a:solidFill>
                      <a:schemeClr val="tx1"/>
                    </a:solidFill>
                  </a:rPr>
                  <a:t>to deduce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≥1−</m:t>
                    </m:r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2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2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sz="2200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70" y="3641624"/>
                <a:ext cx="8893651" cy="1171346"/>
              </a:xfrm>
              <a:prstGeom prst="rect">
                <a:avLst/>
              </a:prstGeom>
              <a:blipFill rotWithShape="0">
                <a:blip r:embed="rId3"/>
                <a:stretch>
                  <a:fillRect l="-960" b="-15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45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936" y="0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Prior/related work (constructive)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613" y="1213921"/>
                <a:ext cx="9434946" cy="47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(Low noise binary) </a:t>
                </a:r>
                <a:r>
                  <a:rPr lang="en-US" sz="2500" i="1" dirty="0"/>
                  <a:t>Explicit</a:t>
                </a:r>
                <a:r>
                  <a:rPr lang="en-US" sz="2500" dirty="0"/>
                  <a:t> positive rate binary codes to correct a </a:t>
                </a:r>
                <a:r>
                  <a:rPr lang="en-US" sz="2500" b="1" i="1" dirty="0"/>
                  <a:t>small </a:t>
                </a:r>
                <a14:m>
                  <m:oMath xmlns:m="http://schemas.openxmlformats.org/officeDocument/2006/math">
                    <m:r>
                      <a:rPr lang="en-US" sz="25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5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500" dirty="0"/>
                  <a:t> fraction of deletions </a:t>
                </a:r>
                <a:r>
                  <a:rPr lang="en-US" sz="2000" dirty="0">
                    <a:solidFill>
                      <a:schemeClr val="accent4">
                        <a:lumMod val="75000"/>
                      </a:schemeClr>
                    </a:solidFill>
                  </a:rPr>
                  <a:t>[Schulman-Zuckerman’97]</a:t>
                </a:r>
              </a:p>
              <a:p>
                <a:pPr marL="800100" lvl="1" indent="-34290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US" sz="2500" dirty="0"/>
                  <a:t>	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[G.,Wang’15] </a:t>
                </a:r>
                <a:r>
                  <a:rPr lang="en-US" sz="2500" dirty="0"/>
                  <a:t>achieve this with high rate </a:t>
                </a:r>
              </a:p>
              <a:p>
                <a:r>
                  <a:rPr lang="en-US" sz="2500" dirty="0"/>
                  <a:t>	</a:t>
                </a:r>
                <a:r>
                  <a:rPr lang="en-US" sz="2200" dirty="0"/>
                  <a:t>(rate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</m:rad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</a:rPr>
                  <a:t> </a:t>
                </a:r>
                <a:r>
                  <a:rPr lang="en-US" sz="2200" dirty="0"/>
                  <a:t>for recovery from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200" dirty="0"/>
                  <a:t> fraction of deletions)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200" dirty="0"/>
                  <a:t> Recent construction with rate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𝜁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200" dirty="0"/>
                  <a:t> </a:t>
                </a:r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[Cheng-Jin-Li-Wu’18, Haeupler’18] </a:t>
                </a:r>
                <a:r>
                  <a:rPr lang="en-US" sz="2000" dirty="0">
                    <a:solidFill>
                      <a:schemeClr val="tx1"/>
                    </a:solidFill>
                  </a:rPr>
                  <a:t>(optimal, non-constructive, bound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𝜁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 )</a:t>
                </a:r>
              </a:p>
              <a:p>
                <a:pPr lvl="1"/>
                <a:endParaRPr lang="en-US" sz="2200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endParaRPr lang="en-US" sz="2200" dirty="0"/>
              </a:p>
              <a:p>
                <a:r>
                  <a:rPr lang="en-US" sz="2200" dirty="0"/>
                  <a:t>	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	</a:t>
                </a:r>
              </a:p>
              <a:p>
                <a:endParaRPr lang="en-US" sz="2200" dirty="0"/>
              </a:p>
              <a:p>
                <a:endParaRPr lang="en-US" sz="25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13" y="1213921"/>
                <a:ext cx="9434946" cy="4795800"/>
              </a:xfrm>
              <a:prstGeom prst="rect">
                <a:avLst/>
              </a:prstGeom>
              <a:blipFill>
                <a:blip r:embed="rId2"/>
                <a:stretch>
                  <a:fillRect l="-905" t="-10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7967" y="4068235"/>
                <a:ext cx="8926033" cy="21236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(High noise non-binary) </a:t>
                </a:r>
                <a:r>
                  <a:rPr lang="en-US" sz="2500" i="1" dirty="0"/>
                  <a:t>Explicit</a:t>
                </a:r>
                <a:r>
                  <a:rPr lang="en-US" sz="2500" dirty="0"/>
                  <a:t> codes to correct a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500" dirty="0">
                    <a:solidFill>
                      <a:srgbClr val="0000FF"/>
                    </a:solidFill>
                  </a:rPr>
                  <a:t> </a:t>
                </a:r>
                <a:r>
                  <a:rPr lang="en-US" sz="2500" dirty="0"/>
                  <a:t>frac. of deletions over alphabet size </a:t>
                </a:r>
                <a:r>
                  <a:rPr lang="en-US" sz="2500" dirty="0">
                    <a:solidFill>
                      <a:srgbClr val="0000FF"/>
                    </a:solidFill>
                  </a:rPr>
                  <a:t>poly(</a:t>
                </a:r>
                <a14:m>
                  <m:oMath xmlns:m="http://schemas.openxmlformats.org/officeDocument/2006/math">
                    <m:r>
                      <a:rPr lang="en-US" sz="25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2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500" dirty="0">
                    <a:solidFill>
                      <a:srgbClr val="0000FF"/>
                    </a:solidFill>
                  </a:rPr>
                  <a:t>) </a:t>
                </a:r>
                <a:r>
                  <a:rPr lang="en-US" sz="2500" dirty="0"/>
                  <a:t>&amp; rate </a:t>
                </a:r>
                <a:r>
                  <a:rPr lang="en-US" sz="2500" dirty="0">
                    <a:solidFill>
                      <a:srgbClr val="0000FF"/>
                    </a:solidFill>
                  </a:rPr>
                  <a:t>poly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5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[G.,Wang’15]</a:t>
                </a:r>
              </a:p>
              <a:p>
                <a:pPr marL="800100" lvl="1" indent="-34290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Used as ingredient in our construction</a:t>
                </a:r>
              </a:p>
              <a:p>
                <a:pPr marL="800100" lvl="1" indent="-34290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Side mention:  </a:t>
                </a:r>
                <a:r>
                  <a:rPr lang="en-US" sz="2000" dirty="0">
                    <a:solidFill>
                      <a:schemeClr val="accent4">
                        <a:lumMod val="75000"/>
                      </a:schemeClr>
                    </a:solidFill>
                  </a:rPr>
                  <a:t>[Haeupler-Shahrasbi’17] </a:t>
                </a:r>
                <a:r>
                  <a:rPr lang="en-US" sz="2400" dirty="0"/>
                  <a:t>Rate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codes to correct deletion fraction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400" dirty="0"/>
                  <a:t> over alphabet of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67" y="4068235"/>
                <a:ext cx="8926033" cy="2123658"/>
              </a:xfrm>
              <a:prstGeom prst="rect">
                <a:avLst/>
              </a:prstGeom>
              <a:blipFill>
                <a:blip r:embed="rId3"/>
                <a:stretch>
                  <a:fillRect l="-956" t="-2292" b="-5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52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square" rtlCol="0">
        <a:spAutoFit/>
      </a:bodyPr>
      <a:lstStyle>
        <a:defPPr>
          <a:defRPr sz="25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2633</TotalTime>
  <Words>1220</Words>
  <Application>Microsoft Office PowerPoint</Application>
  <PresentationFormat>On-screen Show (4:3)</PresentationFormat>
  <Paragraphs>286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Cambria Math</vt:lpstr>
      <vt:lpstr>Futura</vt:lpstr>
      <vt:lpstr>Gill Sans MT</vt:lpstr>
      <vt:lpstr>Palatino</vt:lpstr>
      <vt:lpstr>Symbol</vt:lpstr>
      <vt:lpstr>Tahoma</vt:lpstr>
      <vt:lpstr>Times New Roman</vt:lpstr>
      <vt:lpstr>Wingdings</vt:lpstr>
      <vt:lpstr>Office Theme</vt:lpstr>
      <vt:lpstr>How many deleted bits  can one recover?</vt:lpstr>
      <vt:lpstr>Codes for worst-case deletions</vt:lpstr>
      <vt:lpstr>Deletion model (worst-case)</vt:lpstr>
      <vt:lpstr>High-deletion case</vt:lpstr>
      <vt:lpstr>Binary deletion codes</vt:lpstr>
      <vt:lpstr>PowerPoint Presentation</vt:lpstr>
      <vt:lpstr>Our Result</vt:lpstr>
      <vt:lpstr>Prior work (Existence)</vt:lpstr>
      <vt:lpstr>Prior/related work (constructive)</vt:lpstr>
      <vt:lpstr>For talk:  Weaker result giving binary codes for recovery from 1/3 deletion fraction</vt:lpstr>
      <vt:lpstr>PowerPoint Presentation</vt:lpstr>
      <vt:lpstr>Concatenated codes approach</vt:lpstr>
      <vt:lpstr>Choosing outer &amp; inner codes</vt:lpstr>
      <vt:lpstr>Inner code idea</vt:lpstr>
      <vt:lpstr>Deletion 1/3 codes: construction</vt:lpstr>
      <vt:lpstr>Efficient deletion correction</vt:lpstr>
      <vt:lpstr>Why 2/3 ?</vt:lpstr>
      <vt:lpstr>Key notion:  span of common subsequences</vt:lpstr>
      <vt:lpstr>Span example &amp; analysis</vt:lpstr>
      <vt:lpstr>Analysis of concatenated code</vt:lpstr>
      <vt:lpstr>Summary</vt:lpstr>
      <vt:lpstr>Increasing the span</vt:lpstr>
      <vt:lpstr>Better span</vt:lpstr>
      <vt:lpstr>Open questions</vt:lpstr>
      <vt:lpstr>How large can span be? </vt:lpstr>
      <vt:lpstr>Thoughts on larger span? </vt:lpstr>
      <vt:lpstr>Which way would you bet?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in Error-Correction: New codes for old noise models</dc:title>
  <dc:creator>Krishnamurthy, Vaishnavi</dc:creator>
  <cp:lastModifiedBy>venkatg</cp:lastModifiedBy>
  <cp:revision>314</cp:revision>
  <dcterms:created xsi:type="dcterms:W3CDTF">2015-09-23T19:52:10Z</dcterms:created>
  <dcterms:modified xsi:type="dcterms:W3CDTF">2018-11-30T21:51:33Z</dcterms:modified>
</cp:coreProperties>
</file>