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79" r:id="rId18"/>
    <p:sldId id="274" r:id="rId19"/>
    <p:sldId id="275" r:id="rId20"/>
    <p:sldId id="276" r:id="rId21"/>
    <p:sldId id="280" r:id="rId22"/>
    <p:sldId id="263" r:id="rId23"/>
    <p:sldId id="277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D4801D-9752-4F4D-A60C-A1CA5C70B7E0}">
          <p14:sldIdLst>
            <p14:sldId id="256"/>
            <p14:sldId id="257"/>
            <p14:sldId id="258"/>
            <p14:sldId id="259"/>
            <p14:sldId id="260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8"/>
            <p14:sldId id="279"/>
            <p14:sldId id="274"/>
            <p14:sldId id="275"/>
            <p14:sldId id="276"/>
            <p14:sldId id="280"/>
            <p14:sldId id="263"/>
            <p14:sldId id="277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4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5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8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8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1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4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0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6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7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2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AD8951-D091-4935-98F8-DB546F35898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82BB83-1890-4F5C-802F-AF467102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ccc.weizmann.ac.il/report/2018/107/" TargetMode="External"/><Relationship Id="rId3" Type="http://schemas.openxmlformats.org/officeDocument/2006/relationships/hyperlink" Target="https://people.cs.uchicago.edu/~fortnow/papers/history.pdf" TargetMode="External"/><Relationship Id="rId7" Type="http://schemas.openxmlformats.org/officeDocument/2006/relationships/hyperlink" Target="https://en.wikipedia.org/wiki/Random_oracle" TargetMode="External"/><Relationship Id="rId2" Type="http://schemas.openxmlformats.org/officeDocument/2006/relationships/hyperlink" Target="http://people.cs.uchicago.edu/~fortnow/papers/relativ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.ias.edu/~avi/PUBLICATIONS/MYPAPERS/SCOTT/alg.pdf" TargetMode="External"/><Relationship Id="rId5" Type="http://schemas.openxmlformats.org/officeDocument/2006/relationships/hyperlink" Target="https://en.wikipedia.org/wiki/Constructible_function#Time-constructible_definitions" TargetMode="External"/><Relationship Id="rId4" Type="http://schemas.openxmlformats.org/officeDocument/2006/relationships/hyperlink" Target="http://theory.cs.princeton.edu/complexity/book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Oracles in Complexity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DeVon Ingram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Diagonalization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Define diagonalization to be any technique that relies solely on the following properties of Turing Machines:</a:t>
            </a:r>
          </a:p>
          <a:p>
            <a:pPr lvl="1"/>
            <a:r>
              <a:rPr lang="en-US" dirty="0" smtClean="0"/>
              <a:t>The existence of an effective representation Turing Machine by strings</a:t>
            </a:r>
          </a:p>
          <a:p>
            <a:pPr lvl="1"/>
            <a:r>
              <a:rPr lang="en-US" dirty="0" smtClean="0"/>
              <a:t>The ability of one Turing Machine any other without much overhead in running 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Based on definition above, this technique treats Turing Machines as a </a:t>
            </a:r>
            <a:r>
              <a:rPr lang="en-US" b="1" dirty="0" smtClean="0"/>
              <a:t>black box</a:t>
            </a:r>
            <a:r>
              <a:rPr lang="en-US" dirty="0" smtClean="0"/>
              <a:t>, its internal workings do not matter</a:t>
            </a:r>
          </a:p>
          <a:p>
            <a:endParaRPr lang="en-US" dirty="0"/>
          </a:p>
          <a:p>
            <a:r>
              <a:rPr lang="en-US" dirty="0" smtClean="0"/>
              <a:t>We can define a machine, which is called an oracle machine, that satisfies these two properties</a:t>
            </a:r>
          </a:p>
        </p:txBody>
      </p:sp>
    </p:spTree>
    <p:extLst>
      <p:ext uri="{BB962C8B-B14F-4D97-AF65-F5344CB8AC3E}">
        <p14:creationId xmlns:p14="http://schemas.microsoft.com/office/powerpoint/2010/main" val="3374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Definition: An oracle Turing Machine is a Turing Machine M that has a special read-write tape we call M’s </a:t>
            </a:r>
            <a:r>
              <a:rPr lang="en-US" b="1" dirty="0" smtClean="0"/>
              <a:t>oracle tape</a:t>
            </a:r>
            <a:r>
              <a:rPr lang="en-US" dirty="0" smtClean="0"/>
              <a:t>. To execute M, we specify in addition to the input a subset of {0,1}^*, which is called O and is used as the oracle for 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Whenever a string is written down an oracle tape, it is replaced with a 0 or 1 in one step, which represents whether a string is contained in O.</a:t>
            </a:r>
          </a:p>
        </p:txBody>
      </p:sp>
    </p:spTree>
    <p:extLst>
      <p:ext uri="{BB962C8B-B14F-4D97-AF65-F5344CB8AC3E}">
        <p14:creationId xmlns:p14="http://schemas.microsoft.com/office/powerpoint/2010/main" val="38207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Easy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UNSAT is in P^SAT</a:t>
            </a:r>
          </a:p>
          <a:p>
            <a:endParaRPr lang="en-US" dirty="0"/>
          </a:p>
          <a:p>
            <a:r>
              <a:rPr lang="en-US" dirty="0" smtClean="0"/>
              <a:t>Let O be in P, then P^O=P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Baker Gill </a:t>
            </a:r>
            <a:r>
              <a:rPr lang="en-US" dirty="0" err="1" smtClean="0"/>
              <a:t>Solovay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Theorem: There exists oracles A,B such that P^A=NP^A and P^B=/=NP^B.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other words, whichever of P=NP or P=/=NP is true; it cannot relativize</a:t>
            </a:r>
          </a:p>
          <a:p>
            <a:endParaRPr lang="en-US" dirty="0"/>
          </a:p>
          <a:p>
            <a:r>
              <a:rPr lang="en-US" dirty="0" err="1" smtClean="0"/>
              <a:t>Nonrelativizing</a:t>
            </a:r>
            <a:r>
              <a:rPr lang="en-US" dirty="0" smtClean="0"/>
              <a:t> techniques are needed to settle P vs.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Claim: Let A = {&lt;M,x,1^n&gt;: M outputs 1 on input x within 2^n steps}. Then, P^A=NP^A=EXP.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Proof: EXP is contained in P^A since you can use the oracle to query any exponential time computation in one step. Since P is contained in NP, P^A is contained in NP^A. NP^A is contained in EXP since an EXP machine can simulate the oracle in exponential time and can enumerate all nondeterministic choices of an NP machine in exponential time.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U_B = {1^n: some string of length n is contained in B}. For every language B, U_B is contained in NP (why?). We must construct an oracle B such that U_B is not contained in P^B.</a:t>
            </a:r>
          </a:p>
          <a:p>
            <a:endParaRPr lang="en-US" dirty="0"/>
          </a:p>
          <a:p>
            <a:r>
              <a:rPr lang="en-US" dirty="0" smtClean="0"/>
              <a:t>Let </a:t>
            </a:r>
            <a:r>
              <a:rPr lang="en-US" dirty="0" err="1" smtClean="0"/>
              <a:t>M_i</a:t>
            </a:r>
            <a:r>
              <a:rPr lang="en-US" dirty="0" smtClean="0"/>
              <a:t> be the oracle TM represented by the binary expansion of </a:t>
            </a:r>
            <a:r>
              <a:rPr lang="en-US" dirty="0" err="1" smtClean="0"/>
              <a:t>i</a:t>
            </a:r>
            <a:r>
              <a:rPr lang="en-US" dirty="0" smtClean="0"/>
              <a:t>. We construct B in stages, where stage I ensures that </a:t>
            </a:r>
            <a:r>
              <a:rPr lang="en-US" dirty="0" err="1" smtClean="0"/>
              <a:t>M_i^B</a:t>
            </a:r>
            <a:r>
              <a:rPr lang="en-US" dirty="0" smtClean="0"/>
              <a:t> does not contain U_B in 2^n/10 times (the 10 isn’t very significant).</a:t>
            </a:r>
          </a:p>
          <a:p>
            <a:endParaRPr lang="en-US" dirty="0"/>
          </a:p>
          <a:p>
            <a:r>
              <a:rPr lang="en-US" dirty="0" smtClean="0"/>
              <a:t>Initially, B is empty and we add strings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B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 stage </a:t>
            </a:r>
            <a:r>
              <a:rPr lang="en-US" dirty="0" err="1" smtClean="0"/>
              <a:t>i</a:t>
            </a:r>
            <a:r>
              <a:rPr lang="en-US" dirty="0" smtClean="0"/>
              <a:t>, we have declared whether a finite number of strings are in B. Choose n large enough so that it exceeds the length of any string and run </a:t>
            </a:r>
            <a:r>
              <a:rPr lang="en-US" dirty="0" err="1" smtClean="0"/>
              <a:t>M_i</a:t>
            </a:r>
            <a:r>
              <a:rPr lang="en-US" dirty="0" smtClean="0"/>
              <a:t> on input 1^n for 2^n/10 steps. </a:t>
            </a:r>
          </a:p>
          <a:p>
            <a:pPr lvl="1"/>
            <a:r>
              <a:rPr lang="en-US" dirty="0" smtClean="0"/>
              <a:t>Whenever </a:t>
            </a:r>
            <a:r>
              <a:rPr lang="en-US" dirty="0" err="1" smtClean="0"/>
              <a:t>M_i</a:t>
            </a:r>
            <a:r>
              <a:rPr lang="en-US" dirty="0" smtClean="0"/>
              <a:t> queries strings whose status is undetermined, return the correct answer.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M_i</a:t>
            </a:r>
            <a:r>
              <a:rPr lang="en-US" dirty="0" smtClean="0"/>
              <a:t> queries strings whose status is undetermined, we declare that the string is not in B.</a:t>
            </a:r>
          </a:p>
          <a:p>
            <a:endParaRPr lang="en-US" dirty="0"/>
          </a:p>
          <a:p>
            <a:r>
              <a:rPr lang="en-US" dirty="0" smtClean="0"/>
              <a:t>We now want to ensure that after </a:t>
            </a:r>
            <a:r>
              <a:rPr lang="en-US" dirty="0" err="1" smtClean="0"/>
              <a:t>M_i</a:t>
            </a:r>
            <a:r>
              <a:rPr lang="en-US" dirty="0" smtClean="0"/>
              <a:t> finishes running on input 1^n, it returns an incorrect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B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Note that at most 2^n/10 strings in {0,1}^n are currently contained in B, and all of them were decided not to be in B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M_i</a:t>
            </a:r>
            <a:r>
              <a:rPr lang="en-US" dirty="0" smtClean="0"/>
              <a:t> accepts 1^n, declare that all remaining strings of length n are not contained in B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M_i</a:t>
            </a:r>
            <a:r>
              <a:rPr lang="en-US" dirty="0" smtClean="0"/>
              <a:t> rejects 1^n, pick any string x of length n that </a:t>
            </a:r>
            <a:r>
              <a:rPr lang="en-US" dirty="0" err="1" smtClean="0"/>
              <a:t>M_i</a:t>
            </a:r>
            <a:r>
              <a:rPr lang="en-US" dirty="0" smtClean="0"/>
              <a:t> has not queried and declare it to be contained in B</a:t>
            </a:r>
          </a:p>
          <a:p>
            <a:pPr lvl="1"/>
            <a:endParaRPr lang="en-US" dirty="0"/>
          </a:p>
          <a:p>
            <a:r>
              <a:rPr lang="en-US" dirty="0" smtClean="0"/>
              <a:t>Since every polynomial p(n) is smaller than 2^n/10 for large enough n, and every Turing Machine M is represented by infinitely many strings, M cannot decide U_B</a:t>
            </a:r>
          </a:p>
        </p:txBody>
      </p:sp>
    </p:spTree>
    <p:extLst>
      <p:ext uri="{BB962C8B-B14F-4D97-AF65-F5344CB8AC3E}">
        <p14:creationId xmlns:p14="http://schemas.microsoft.com/office/powerpoint/2010/main" val="25468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Inspiration of </a:t>
            </a:r>
            <a:r>
              <a:rPr lang="en-US" dirty="0" err="1" smtClean="0"/>
              <a:t>Relativization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idea of </a:t>
            </a:r>
            <a:r>
              <a:rPr lang="en-US" dirty="0" err="1" smtClean="0"/>
              <a:t>relativization</a:t>
            </a:r>
            <a:r>
              <a:rPr lang="en-US" dirty="0" smtClean="0"/>
              <a:t> came from independence results</a:t>
            </a:r>
          </a:p>
          <a:p>
            <a:pPr lvl="1"/>
            <a:r>
              <a:rPr lang="en-US" dirty="0" smtClean="0"/>
              <a:t>Logical statements such as the Axiom of Choice and the Continuum Hypothesis are independent of ZFC, for example</a:t>
            </a:r>
          </a:p>
          <a:p>
            <a:pPr lvl="1"/>
            <a:endParaRPr lang="en-US" dirty="0"/>
          </a:p>
          <a:p>
            <a:r>
              <a:rPr lang="en-US" dirty="0" smtClean="0"/>
              <a:t>If a statement does not relativize, it’s analogous to a type of independence result in complexity theory</a:t>
            </a:r>
          </a:p>
          <a:p>
            <a:endParaRPr lang="en-US" dirty="0"/>
          </a:p>
          <a:p>
            <a:r>
              <a:rPr lang="en-US" dirty="0" smtClean="0"/>
              <a:t>Arora, </a:t>
            </a:r>
            <a:r>
              <a:rPr lang="en-US" dirty="0" err="1" smtClean="0"/>
              <a:t>Impagliazzo</a:t>
            </a:r>
            <a:r>
              <a:rPr lang="en-US" dirty="0" smtClean="0"/>
              <a:t>, and </a:t>
            </a:r>
            <a:r>
              <a:rPr lang="en-US" dirty="0" err="1" smtClean="0"/>
              <a:t>Vazirani</a:t>
            </a:r>
            <a:r>
              <a:rPr lang="en-US" dirty="0" smtClean="0"/>
              <a:t> provide an axiomatic characterization of when statements relativize</a:t>
            </a:r>
          </a:p>
        </p:txBody>
      </p:sp>
    </p:spTree>
    <p:extLst>
      <p:ext uri="{BB962C8B-B14F-4D97-AF65-F5344CB8AC3E}">
        <p14:creationId xmlns:p14="http://schemas.microsoft.com/office/powerpoint/2010/main" val="3680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Oracles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as a measure of how difficult settling a problem will be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rewrite the definition of Polynomial Hierarchy in terms of Oracles: PH= NP^NP^….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Used to exhibit evidence of quantum computers performing better than classical computers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Complexity Theory?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Study of the amount of resources needed to solve problems</a:t>
            </a:r>
          </a:p>
          <a:p>
            <a:pPr lvl="1"/>
            <a:r>
              <a:rPr lang="en-US" dirty="0" smtClean="0"/>
              <a:t>How much time? Space? Randomness? </a:t>
            </a:r>
            <a:r>
              <a:rPr lang="en-US" dirty="0" err="1" smtClean="0"/>
              <a:t>Quantumness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Started in the 1960s when </a:t>
            </a:r>
            <a:r>
              <a:rPr lang="en-US" dirty="0" err="1" smtClean="0"/>
              <a:t>Hartmanis</a:t>
            </a:r>
            <a:r>
              <a:rPr lang="en-US" dirty="0" smtClean="0"/>
              <a:t> and Stearns had the idea to measure time and space as a function of length of the input to a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18228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Algebrization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IP = PSPACE was one of the first examples of a result settled using </a:t>
            </a:r>
            <a:r>
              <a:rPr lang="en-US" dirty="0" err="1" smtClean="0"/>
              <a:t>nonrelativizing</a:t>
            </a:r>
            <a:r>
              <a:rPr lang="en-US" dirty="0" smtClean="0"/>
              <a:t> techniques (</a:t>
            </a:r>
            <a:r>
              <a:rPr lang="en-US" dirty="0" err="1" smtClean="0"/>
              <a:t>arithmetization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Algebrization</a:t>
            </a:r>
            <a:r>
              <a:rPr lang="en-US" dirty="0" smtClean="0"/>
              <a:t> is a new barrier that captures the power of </a:t>
            </a:r>
            <a:r>
              <a:rPr lang="en-US" dirty="0" err="1" smtClean="0"/>
              <a:t>arithmetization</a:t>
            </a:r>
            <a:r>
              <a:rPr lang="en-US" dirty="0" smtClean="0"/>
              <a:t> as well by finitely extending an oracle to a finite field, defined by Scott Aaronson and </a:t>
            </a:r>
            <a:r>
              <a:rPr lang="en-US" dirty="0" err="1" smtClean="0"/>
              <a:t>Avi</a:t>
            </a:r>
            <a:r>
              <a:rPr lang="en-US" dirty="0" smtClean="0"/>
              <a:t> </a:t>
            </a:r>
            <a:r>
              <a:rPr lang="en-US" dirty="0" err="1" smtClean="0"/>
              <a:t>Widgerson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P=NP and P=/=NP both do </a:t>
            </a:r>
            <a:r>
              <a:rPr lang="en-US" dirty="0" err="1" smtClean="0"/>
              <a:t>not“algebrize</a:t>
            </a:r>
            <a:r>
              <a:rPr lang="en-US" dirty="0" smtClean="0"/>
              <a:t>”, so non-</a:t>
            </a:r>
            <a:r>
              <a:rPr lang="en-US" dirty="0" err="1" smtClean="0"/>
              <a:t>algebrizing</a:t>
            </a:r>
            <a:r>
              <a:rPr lang="en-US" dirty="0" smtClean="0"/>
              <a:t> techniques are needed to settle P vs. NP</a:t>
            </a:r>
          </a:p>
          <a:p>
            <a:pPr lvl="1"/>
            <a:r>
              <a:rPr lang="en-US" dirty="0" smtClean="0"/>
              <a:t>IP=PSPACE </a:t>
            </a:r>
            <a:r>
              <a:rPr lang="en-US" dirty="0" err="1" smtClean="0"/>
              <a:t>algebrizes</a:t>
            </a:r>
            <a:r>
              <a:rPr lang="en-US" dirty="0" smtClean="0"/>
              <a:t> (as expected)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Oracles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random </a:t>
            </a:r>
            <a:r>
              <a:rPr lang="en-US" b="1" dirty="0"/>
              <a:t>o</a:t>
            </a:r>
            <a:r>
              <a:rPr lang="en-US" b="1" dirty="0" smtClean="0"/>
              <a:t>racle </a:t>
            </a:r>
            <a:r>
              <a:rPr lang="en-US" dirty="0" smtClean="0"/>
              <a:t>is an oracle O where each binary string in {0,1}* is contained in O with probability 1/2</a:t>
            </a:r>
          </a:p>
          <a:p>
            <a:endParaRPr lang="en-US" dirty="0"/>
          </a:p>
          <a:p>
            <a:r>
              <a:rPr lang="en-US" dirty="0" smtClean="0"/>
              <a:t>If we pick a random oracle, a complexity class relation can hold relative to the random oracle with probability 0 or 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Have applications to Cryptography: used as an ideal replacement for cryptographic hash functions in schemes where strong randomness assumptions are needed of the hash function’s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Oracle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Oracles provide another source of evidence that a result holds true, but it still isn’t perfect</a:t>
            </a:r>
          </a:p>
          <a:p>
            <a:endParaRPr lang="en-US" dirty="0"/>
          </a:p>
          <a:p>
            <a:r>
              <a:rPr lang="en-US" dirty="0" smtClean="0"/>
              <a:t>IP=/=PSPACE </a:t>
            </a:r>
            <a:r>
              <a:rPr lang="en-US" dirty="0" err="1" smtClean="0"/>
              <a:t>w.p</a:t>
            </a:r>
            <a:r>
              <a:rPr lang="en-US" dirty="0" smtClean="0"/>
              <a:t>. 1 is the classic counterexample to the Random Oracle Hypothesis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 doesn’t collapse relative to a random oracle </a:t>
            </a:r>
            <a:r>
              <a:rPr lang="en-US" dirty="0" err="1" smtClean="0"/>
              <a:t>w.p</a:t>
            </a:r>
            <a:r>
              <a:rPr lang="en-US" dirty="0" smtClean="0"/>
              <a:t>. 1</a:t>
            </a:r>
          </a:p>
        </p:txBody>
      </p:sp>
    </p:spTree>
    <p:extLst>
      <p:ext uri="{BB962C8B-B14F-4D97-AF65-F5344CB8AC3E}">
        <p14:creationId xmlns:p14="http://schemas.microsoft.com/office/powerpoint/2010/main" val="40508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BQP vs. 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Longstanding open problem</a:t>
            </a:r>
          </a:p>
          <a:p>
            <a:endParaRPr lang="en-US" dirty="0"/>
          </a:p>
          <a:p>
            <a:r>
              <a:rPr lang="en-US" dirty="0" smtClean="0"/>
              <a:t>Ran </a:t>
            </a:r>
            <a:r>
              <a:rPr lang="en-US" dirty="0" err="1" smtClean="0"/>
              <a:t>Raz</a:t>
            </a:r>
            <a:r>
              <a:rPr lang="en-US" dirty="0" smtClean="0"/>
              <a:t> and Avishay Tal recently exhibited an oracle O such that BQP^O is not contained in PH^O</a:t>
            </a:r>
          </a:p>
          <a:p>
            <a:pPr lvl="1"/>
            <a:r>
              <a:rPr lang="en-US" dirty="0" smtClean="0"/>
              <a:t>PH is infinite with respect to this oracle</a:t>
            </a:r>
          </a:p>
          <a:p>
            <a:pPr lvl="1"/>
            <a:r>
              <a:rPr lang="en-US" dirty="0" smtClean="0"/>
              <a:t>Heart of proof is due to a new circuit lower bound against a certain class of circuits called AC0, circuits with constant depth and unlimited fan-in</a:t>
            </a:r>
          </a:p>
          <a:p>
            <a:endParaRPr lang="en-US" dirty="0"/>
          </a:p>
          <a:p>
            <a:r>
              <a:rPr lang="en-US" dirty="0" smtClean="0"/>
              <a:t>Results can be extended to construct an oracle B such that P^B=NP^B=/=BQP^B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hlinkClick r:id="rId2"/>
              </a:rPr>
              <a:t>http://people.cs.uchicago.edu/~fortnow/papers/relative.pdf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https://people.cs.uchicago.edu/~fortnow/papers/history.pdf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http://theory.cs.princeton.edu/complexity/book.pdf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https://en.wikipedia.org/wiki/Constructible_function#Time-constructible_definitions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http://www.math.ias.edu/~avi/PUBLICATIONS/MYPAPERS/SCOTT/alg.pdf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7"/>
              </a:rPr>
              <a:t>https://en.wikipedia.org/wiki/Random_oracle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8"/>
              </a:rPr>
              <a:t>https://eccc.weizmann.ac.il/report/2018/107/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A complexity class is a set of problems that can all be solved with a specified amount of resources</a:t>
            </a:r>
          </a:p>
          <a:p>
            <a:endParaRPr lang="en-US" dirty="0" smtClean="0"/>
          </a:p>
          <a:p>
            <a:r>
              <a:rPr lang="en-US" dirty="0" smtClean="0"/>
              <a:t>P is the class of problems that can be solved in polynomial time</a:t>
            </a:r>
          </a:p>
          <a:p>
            <a:endParaRPr lang="en-US" dirty="0"/>
          </a:p>
          <a:p>
            <a:r>
              <a:rPr lang="en-US" dirty="0" smtClean="0"/>
              <a:t>NP is the class of problems whose solutions can be verified in polynomial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Complexity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Classify problems into natural classes and completely establish the relationships between the aforementioned classes</a:t>
            </a:r>
          </a:p>
          <a:p>
            <a:endParaRPr lang="en-US" dirty="0"/>
          </a:p>
          <a:p>
            <a:r>
              <a:rPr lang="en-US" dirty="0" smtClean="0"/>
              <a:t>This goal is quite difficult, so complexity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heorists find easier models to yield insight</a:t>
            </a:r>
          </a:p>
          <a:p>
            <a:pPr marL="0" indent="0">
              <a:buNone/>
            </a:pPr>
            <a:r>
              <a:rPr lang="en-US" dirty="0" smtClean="0"/>
              <a:t>on how to solve problems for Turing</a:t>
            </a:r>
          </a:p>
          <a:p>
            <a:pPr marL="0" indent="0">
              <a:buNone/>
            </a:pPr>
            <a:r>
              <a:rPr lang="en-US" dirty="0" smtClean="0"/>
              <a:t>machines</a:t>
            </a:r>
            <a:endParaRPr lang="en-US" dirty="0"/>
          </a:p>
        </p:txBody>
      </p:sp>
      <p:pic>
        <p:nvPicPr>
          <p:cNvPr id="1026" name="Picture 2" descr="Image result for complexity cla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45" y="3559175"/>
            <a:ext cx="3048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Proof technique useful for proving a set is uncountable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complexity theory, this amounts to exhibiting a machine in one class that differs from every machine in the other class</a:t>
            </a:r>
          </a:p>
          <a:p>
            <a:pPr lvl="1"/>
            <a:r>
              <a:rPr lang="en-US" dirty="0" smtClean="0"/>
              <a:t>i.e. their answers are different on at least one input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use to prove that P=/=NP implies there are NP-Intermediate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Hierarchy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Definition: A function f is </a:t>
            </a:r>
            <a:r>
              <a:rPr lang="en-US" b="1" dirty="0" smtClean="0"/>
              <a:t>time-constructible</a:t>
            </a:r>
            <a:r>
              <a:rPr lang="en-US" dirty="0" smtClean="0"/>
              <a:t> if there exists a positive integer n_0 and a Turing Machine M which, given a string 1^n, stops after exactly f(n) steps for all n &gt; n_0</a:t>
            </a:r>
          </a:p>
          <a:p>
            <a:endParaRPr lang="en-US" dirty="0"/>
          </a:p>
          <a:p>
            <a:r>
              <a:rPr lang="en-US" dirty="0" smtClean="0"/>
              <a:t>Equivalent to f(|x|) can be computed in O(f(n)) 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Theorem: If </a:t>
            </a:r>
            <a:r>
              <a:rPr lang="en-US" dirty="0" err="1" smtClean="0"/>
              <a:t>f,g</a:t>
            </a:r>
            <a:r>
              <a:rPr lang="en-US" dirty="0" smtClean="0"/>
              <a:t> are time constructible functions satisfying f(n)log(f(n))=o(g(n)), then DTIME(f(n))\subset DTIME(g(n))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Sketch of the Time Hierarchy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We will prove that DTIME(n) is strictly contained in DTIME(n^1.5) to showcase the main idea</a:t>
            </a:r>
          </a:p>
          <a:p>
            <a:endParaRPr lang="en-US" dirty="0" smtClean="0"/>
          </a:p>
          <a:p>
            <a:r>
              <a:rPr lang="en-US" dirty="0" smtClean="0"/>
              <a:t>Let D be a Turing Machine that runs input x for |x|^1.4 steps on a universal Turing Machine. If U outputs a bit b, return 1-b. Otherwise, output 0 (in the case U doesn’t halt in time)</a:t>
            </a:r>
          </a:p>
          <a:p>
            <a:endParaRPr lang="en-US" dirty="0"/>
          </a:p>
          <a:p>
            <a:r>
              <a:rPr lang="en-US" dirty="0" smtClean="0"/>
              <a:t>D halts in time n^1.4, so the language decided by D is contained in DTIME(n^1.5)</a:t>
            </a:r>
          </a:p>
          <a:p>
            <a:pPr lvl="1"/>
            <a:r>
              <a:rPr lang="en-US" dirty="0" smtClean="0"/>
              <a:t>The language is not contained in DTIME(n) because D(x) obtains the output b from a polynomial-time TM M, and satisfies D(x)=1-b=/=M(x) by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Hierarchy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nondeterministic analog of the Time Hierarchy theorem which is proven by a modification of diagonalization called </a:t>
            </a:r>
            <a:r>
              <a:rPr lang="en-US" b="1" dirty="0" smtClean="0"/>
              <a:t>lazy diagonalization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Hierarchy theorems for deterministic/nondeterministic space are true as well</a:t>
            </a:r>
          </a:p>
        </p:txBody>
      </p:sp>
    </p:spTree>
    <p:extLst>
      <p:ext uri="{BB962C8B-B14F-4D97-AF65-F5344CB8AC3E}">
        <p14:creationId xmlns:p14="http://schemas.microsoft.com/office/powerpoint/2010/main" val="24377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Step Towards Complexity Theoretic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Theorists are commonly concerned with understanding the limits of proof techniques</a:t>
            </a:r>
          </a:p>
          <a:p>
            <a:endParaRPr lang="en-US" dirty="0" smtClean="0"/>
          </a:p>
          <a:p>
            <a:r>
              <a:rPr lang="en-US" dirty="0" smtClean="0"/>
              <a:t>We would like to understand the limits of diagonalization</a:t>
            </a:r>
          </a:p>
          <a:p>
            <a:endParaRPr lang="en-US" dirty="0"/>
          </a:p>
          <a:p>
            <a:r>
              <a:rPr lang="en-US" dirty="0" smtClean="0"/>
              <a:t>Later on, we will see that P vs. NP cannot be resolved by diagonalization among many other famous problems in complexity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560</TotalTime>
  <Words>1510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Garamond</vt:lpstr>
      <vt:lpstr>Organic</vt:lpstr>
      <vt:lpstr>Introduction to Oracles in Complexity Theory</vt:lpstr>
      <vt:lpstr>What is Complexity Theory?</vt:lpstr>
      <vt:lpstr>Complexity Classes</vt:lpstr>
      <vt:lpstr>Goal of Complexity Theory</vt:lpstr>
      <vt:lpstr>Diagonalization</vt:lpstr>
      <vt:lpstr>Time Hierarchy Theorem</vt:lpstr>
      <vt:lpstr>Proof Sketch of the Time Hierarchy Theorem</vt:lpstr>
      <vt:lpstr>Other Hierarchy Theorems</vt:lpstr>
      <vt:lpstr>A Step Towards Complexity Theoretic Goals</vt:lpstr>
      <vt:lpstr>Understanding Diagonalization</vt:lpstr>
      <vt:lpstr>Oracles</vt:lpstr>
      <vt:lpstr>Some Easy Examples</vt:lpstr>
      <vt:lpstr>Baker Gill Solovay Theorem</vt:lpstr>
      <vt:lpstr>Construction of A</vt:lpstr>
      <vt:lpstr>Construction of B</vt:lpstr>
      <vt:lpstr>Construction of B (cont.)</vt:lpstr>
      <vt:lpstr>Construction of B (cont.)</vt:lpstr>
      <vt:lpstr>The Inspiration of Relativization</vt:lpstr>
      <vt:lpstr>Applications of Oracles</vt:lpstr>
      <vt:lpstr>Algebrization</vt:lpstr>
      <vt:lpstr>Random Oracles</vt:lpstr>
      <vt:lpstr>Random Oracle Results</vt:lpstr>
      <vt:lpstr>BQP vs. PH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Oracles in Complexity Theory</dc:title>
  <dc:creator>DeVon</dc:creator>
  <cp:lastModifiedBy>DeVon</cp:lastModifiedBy>
  <cp:revision>26</cp:revision>
  <dcterms:created xsi:type="dcterms:W3CDTF">2018-11-26T15:22:01Z</dcterms:created>
  <dcterms:modified xsi:type="dcterms:W3CDTF">2018-11-27T00:42:06Z</dcterms:modified>
</cp:coreProperties>
</file>