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0" r:id="rId4"/>
    <p:sldId id="267" r:id="rId5"/>
    <p:sldId id="273" r:id="rId6"/>
    <p:sldId id="261" r:id="rId7"/>
    <p:sldId id="269" r:id="rId8"/>
    <p:sldId id="27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5" autoAdjust="0"/>
    <p:restoredTop sz="94660"/>
  </p:normalViewPr>
  <p:slideViewPr>
    <p:cSldViewPr snapToGrid="0">
      <p:cViewPr varScale="1">
        <p:scale>
          <a:sx n="90" d="100"/>
          <a:sy n="90" d="100"/>
        </p:scale>
        <p:origin x="96" y="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237C9F-88F9-496E-95B3-AD3C70DF3D8A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A9747-1835-419D-ABEA-638047715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8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Ambiguities:</a:t>
            </a:r>
            <a:r>
              <a:rPr lang="en-US" baseline="0" dirty="0"/>
              <a:t> 1) places us where (in relation to the chart? In some hierarchy of knowledge? In the food chain?); 2) which knowledge (ML? Shakespeare? Economy?); 3)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54926-077D-47C7-99B6-ABFAA83AF2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94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Ambiguities:</a:t>
            </a:r>
            <a:r>
              <a:rPr lang="en-US" baseline="0" dirty="0"/>
              <a:t> 1) places us where (in relation to the chart? In some hierarchy of knowledge? In the food chain?); 2) which knowledge (ML? Shakespeare? Economy?); 3)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54926-077D-47C7-99B6-ABFAA83AF2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72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6339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Ambiguities:</a:t>
            </a:r>
            <a:r>
              <a:rPr lang="en-US" baseline="0" dirty="0"/>
              <a:t> 1) places us where (in relation to the chart? In some hierarchy of knowledge? In the food chain?); 2) which knowledge (ML? Shakespeare? Economy?); 3)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54926-077D-47C7-99B6-ABFAA83AF2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83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505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65AE-35B8-4956-8D90-EC1DAE1A76A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E41B-7198-4768-A9B2-31FD060AB2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50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65AE-35B8-4956-8D90-EC1DAE1A76A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E41B-7198-4768-A9B2-31FD060AB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73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65AE-35B8-4956-8D90-EC1DAE1A76A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E41B-7198-4768-A9B2-31FD060AB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5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65AE-35B8-4956-8D90-EC1DAE1A76A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E41B-7198-4768-A9B2-31FD060AB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50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65AE-35B8-4956-8D90-EC1DAE1A76A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E41B-7198-4768-A9B2-31FD060AB2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037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65AE-35B8-4956-8D90-EC1DAE1A76A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E41B-7198-4768-A9B2-31FD060AB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5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65AE-35B8-4956-8D90-EC1DAE1A76A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E41B-7198-4768-A9B2-31FD060AB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37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65AE-35B8-4956-8D90-EC1DAE1A76A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E41B-7198-4768-A9B2-31FD060AB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1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65AE-35B8-4956-8D90-EC1DAE1A76A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E41B-7198-4768-A9B2-31FD060AB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82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A7665AE-35B8-4956-8D90-EC1DAE1A76A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1FE41B-7198-4768-A9B2-31FD060AB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95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65AE-35B8-4956-8D90-EC1DAE1A76A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E41B-7198-4768-A9B2-31FD060AB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55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A7665AE-35B8-4956-8D90-EC1DAE1A76A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B1FE41B-7198-4768-A9B2-31FD060AB24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24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bsix.org/physical-objects-that-fool-neural-net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neuralnetworksanddeeplearning.com/" TargetMode="External"/><Relationship Id="rId5" Type="http://schemas.openxmlformats.org/officeDocument/2006/relationships/hyperlink" Target="http://www.asimovinstitute.org/neural-network-zoo-prequel-cells-layers/" TargetMode="External"/><Relationship Id="rId4" Type="http://schemas.openxmlformats.org/officeDocument/2006/relationships/hyperlink" Target="http://www.asimovinstitute.org/neural-network-zo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B8B18-2128-493C-8C83-D846E4DD7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2184" y="758952"/>
            <a:ext cx="10420269" cy="3566160"/>
          </a:xfrm>
        </p:spPr>
        <p:txBody>
          <a:bodyPr/>
          <a:lstStyle/>
          <a:p>
            <a:r>
              <a:rPr lang="en-US" dirty="0"/>
              <a:t>Lecture 10: </a:t>
            </a:r>
            <a:br>
              <a:rPr lang="en-US" dirty="0"/>
            </a:br>
            <a:r>
              <a:rPr lang="en-US" dirty="0"/>
              <a:t>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A4DA75-BAEB-4C21-B725-0D3D4F3B1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50917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69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27BE5-AAB8-4987-A699-B9DED5F21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another method?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F02B52-CC72-4A85-8E59-0DB3A35AC934}"/>
              </a:ext>
            </a:extLst>
          </p:cNvPr>
          <p:cNvSpPr txBox="1"/>
          <p:nvPr/>
        </p:nvSpPr>
        <p:spPr>
          <a:xfrm>
            <a:off x="825335" y="1745667"/>
            <a:ext cx="1044434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Looking for faster way to separate or distinguish (potentially) NON-LINEARLY some outcome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Remember we saw some attempts: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Polynomial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Splines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these have advantages and disadvantages – some too computationally intensive, or too restrictive in their (additive) assumptions, or with high variance (deep trees)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also saw attempts to “tame” the modeling problem by reducing the dimensionality (removing predictors) – but then information is lost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SVMs could be seen as trying to address these problems, by “throwing up” the data in a higher dimensional space (!), looking for a simple (linear) separator there, then collapsing it into the original predictors space (but getting something more complex, or flexible, than a linear separator)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27BE5-AAB8-4987-A699-B9DED5F21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97F90B-CF23-4BA4-BA90-707900F1C099}"/>
              </a:ext>
            </a:extLst>
          </p:cNvPr>
          <p:cNvSpPr txBox="1"/>
          <p:nvPr/>
        </p:nvSpPr>
        <p:spPr>
          <a:xfrm>
            <a:off x="1168842" y="1737360"/>
            <a:ext cx="97960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Feed forward networks (FNN / MLP)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Recurrent neural networks (RNN)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Layers: hidden,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Activation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Back-propagation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capacity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Hypothesis space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76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27BE5-AAB8-4987-A699-B9DED5F21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hidden units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97F90B-CF23-4BA4-BA90-707900F1C099}"/>
              </a:ext>
            </a:extLst>
          </p:cNvPr>
          <p:cNvSpPr txBox="1"/>
          <p:nvPr/>
        </p:nvSpPr>
        <p:spPr>
          <a:xfrm>
            <a:off x="1168842" y="1737360"/>
            <a:ext cx="97960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RLU = max(0,x) – do not learn when initialization is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ReLU</a:t>
            </a:r>
            <a:r>
              <a:rPr lang="en-US" sz="1600" dirty="0"/>
              <a:t> = max(0,x) + a*min(0,x) for some a&gt;0 – allow learning at 0 as well, but unbalanced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PReLU</a:t>
            </a:r>
            <a:r>
              <a:rPr lang="en-US" sz="1600" dirty="0"/>
              <a:t> = treats “a” as a parameter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Logistic sigmoid = </a:t>
            </a:r>
            <a:r>
              <a:rPr lang="en-US" sz="1600" dirty="0" err="1"/>
              <a:t>e^x</a:t>
            </a:r>
            <a:r>
              <a:rPr lang="en-US" sz="1600" dirty="0"/>
              <a:t>/(1+e^x)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Hyperbolic tangent = tanh(x)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Softplus</a:t>
            </a:r>
            <a:r>
              <a:rPr lang="en-US" sz="1600" dirty="0"/>
              <a:t> = log(1+e^x) – even though everywhere differentiable, it works worse than </a:t>
            </a:r>
            <a:r>
              <a:rPr lang="en-US" sz="1600" dirty="0" err="1"/>
              <a:t>ReLU</a:t>
            </a:r>
            <a:r>
              <a:rPr lang="en-US" sz="1600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7772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27BE5-AAB8-4987-A699-B9DED5F21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approximation theorem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97F90B-CF23-4BA4-BA90-707900F1C099}"/>
              </a:ext>
            </a:extLst>
          </p:cNvPr>
          <p:cNvSpPr txBox="1"/>
          <p:nvPr/>
        </p:nvSpPr>
        <p:spPr>
          <a:xfrm>
            <a:off x="1168842" y="1737360"/>
            <a:ext cx="979600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Given a pretty general function F (</a:t>
            </a:r>
            <a:r>
              <a:rPr lang="en-US" dirty="0" err="1"/>
              <a:t>Borel</a:t>
            </a:r>
            <a:r>
              <a:rPr lang="en-US" dirty="0"/>
              <a:t> measurable from a finite dimensional space to another)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Given an error epsilon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exists a FFN with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Linear output layer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Hidden layer(s) with bounded functions (e.g. logistic sigmoid)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Such that the FFN will approximate the function F within the error epsilon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English translation: there is hope that given enough complexity in a neural network, it can learn (almost) any function we come across.</a:t>
            </a:r>
          </a:p>
          <a:p>
            <a:r>
              <a:rPr lang="en-US" dirty="0"/>
              <a:t>This is the premise of deep learning.</a:t>
            </a:r>
          </a:p>
          <a:p>
            <a:endParaRPr lang="en-US" dirty="0"/>
          </a:p>
          <a:p>
            <a:r>
              <a:rPr lang="en-US" dirty="0"/>
              <a:t>Bad news: size of training set is exponential in the number of hidden layers, AND increases exponentially in 1/epsilon.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28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27BE5-AAB8-4987-A699-B9DED5F21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NN trained?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97F90B-CF23-4BA4-BA90-707900F1C099}"/>
              </a:ext>
            </a:extLst>
          </p:cNvPr>
          <p:cNvSpPr txBox="1"/>
          <p:nvPr/>
        </p:nvSpPr>
        <p:spPr>
          <a:xfrm>
            <a:off x="782893" y="1737360"/>
            <a:ext cx="97960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 propagation of errors: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Allows cost function to influence the weights given to connections in the 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 propagation refers to the method of computing gradients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essentially a generalized Chain Rule from calculus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Takes into account the graph of the NN to simplify calculations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Memory intensive calculations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Numerical precision becomes another bottleneck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07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27BE5-AAB8-4987-A699-B9DED5F21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tasks for deep 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97F90B-CF23-4BA4-BA90-707900F1C099}"/>
              </a:ext>
            </a:extLst>
          </p:cNvPr>
          <p:cNvSpPr txBox="1"/>
          <p:nvPr/>
        </p:nvSpPr>
        <p:spPr>
          <a:xfrm>
            <a:off x="782893" y="1737360"/>
            <a:ext cx="979600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0375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Classification</a:t>
            </a:r>
          </a:p>
          <a:p>
            <a:pPr marL="460375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Classification with missing inputs – O(2^n) in inputs</a:t>
            </a:r>
          </a:p>
          <a:p>
            <a:pPr marL="460375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Regression</a:t>
            </a:r>
          </a:p>
          <a:p>
            <a:pPr marL="460375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Transcription – e.g. OCR, speech recognition</a:t>
            </a:r>
          </a:p>
          <a:p>
            <a:pPr marL="460375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Machine translation</a:t>
            </a:r>
          </a:p>
          <a:p>
            <a:pPr marL="460375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Structured output – e.g. text parsing (text -&gt; tree describing grammar structure)</a:t>
            </a:r>
          </a:p>
          <a:p>
            <a:pPr marL="460375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Anomaly detection – type of classification, but could be non-supervised</a:t>
            </a:r>
          </a:p>
          <a:p>
            <a:pPr marL="460375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Synthesis and sampling – e.g. identify and generate representations of objects from images</a:t>
            </a:r>
          </a:p>
          <a:p>
            <a:pPr marL="460375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Imputation of missing values</a:t>
            </a:r>
          </a:p>
          <a:p>
            <a:pPr marL="460375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Denoising – “clean” an input to retrieve an original – e.g. remove scratches from images, or noise from audio</a:t>
            </a:r>
          </a:p>
          <a:p>
            <a:pPr marL="460375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Density estimation (a.k.a. probability mass function estimation)</a:t>
            </a:r>
          </a:p>
        </p:txBody>
      </p:sp>
    </p:spTree>
    <p:extLst>
      <p:ext uri="{BB962C8B-B14F-4D97-AF65-F5344CB8AC3E}">
        <p14:creationId xmlns:p14="http://schemas.microsoft.com/office/powerpoint/2010/main" val="66797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27BE5-AAB8-4987-A699-B9DED5F21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and further reading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97F90B-CF23-4BA4-BA90-707900F1C099}"/>
              </a:ext>
            </a:extLst>
          </p:cNvPr>
          <p:cNvSpPr txBox="1"/>
          <p:nvPr/>
        </p:nvSpPr>
        <p:spPr>
          <a:xfrm>
            <a:off x="782893" y="1737360"/>
            <a:ext cx="97960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0375" lvl="1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Turtle </a:t>
            </a:r>
            <a:r>
              <a:rPr lang="en-US" sz="1600" dirty="0"/>
              <a:t>or rifle? </a:t>
            </a:r>
            <a:r>
              <a:rPr lang="en-US" sz="1600" dirty="0">
                <a:hlinkClick r:id="rId3"/>
              </a:rPr>
              <a:t>https://www.labsix.org/physical-objects-that-fool-neural-nets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smtClean="0"/>
              <a:t> </a:t>
            </a:r>
          </a:p>
          <a:p>
            <a:pPr marL="460375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Neural Network Zoo </a:t>
            </a:r>
            <a:r>
              <a:rPr lang="en-US" sz="1600" dirty="0">
                <a:hlinkClick r:id="rId4"/>
              </a:rPr>
              <a:t>http://www.asimovinstitute.org/neural-network-zoo</a:t>
            </a:r>
            <a:r>
              <a:rPr lang="en-US" sz="1600" dirty="0" smtClean="0">
                <a:hlinkClick r:id="rId4"/>
              </a:rPr>
              <a:t>/</a:t>
            </a:r>
            <a:r>
              <a:rPr lang="en-US" sz="1600" dirty="0" smtClean="0"/>
              <a:t> </a:t>
            </a:r>
          </a:p>
          <a:p>
            <a:pPr marL="460375" lvl="1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… but you may want to read </a:t>
            </a:r>
            <a:r>
              <a:rPr lang="en-US" sz="1600" dirty="0"/>
              <a:t>the prequel first: </a:t>
            </a:r>
            <a:r>
              <a:rPr lang="en-US" sz="1600" dirty="0">
                <a:hlinkClick r:id="rId5"/>
              </a:rPr>
              <a:t>http://www.asimovinstitute.org/neural-network-zoo-prequel-cells-layers</a:t>
            </a:r>
            <a:r>
              <a:rPr lang="en-US" sz="1600" dirty="0" smtClean="0">
                <a:hlinkClick r:id="rId5"/>
              </a:rPr>
              <a:t>/</a:t>
            </a:r>
            <a:endParaRPr lang="en-US" sz="1600" dirty="0" smtClean="0"/>
          </a:p>
          <a:p>
            <a:pPr marL="460375" lvl="1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Very nice explanations about neural networks and their </a:t>
            </a:r>
            <a:r>
              <a:rPr lang="en-US" sz="1600" dirty="0"/>
              <a:t>“thinking”: </a:t>
            </a:r>
            <a:r>
              <a:rPr lang="en-US" sz="1600" dirty="0">
                <a:hlinkClick r:id="rId6"/>
              </a:rPr>
              <a:t>http://neuralnetworksanddeeplearning.com</a:t>
            </a:r>
            <a:r>
              <a:rPr lang="en-US" sz="1600" dirty="0" smtClean="0">
                <a:hlinkClick r:id="rId6"/>
              </a:rPr>
              <a:t>/</a:t>
            </a:r>
            <a:endParaRPr lang="en-US" sz="1600" dirty="0"/>
          </a:p>
          <a:p>
            <a:pPr marL="917575" lvl="2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See especially “Using neural nets to recognize handwritten digits” and “How the backpropagation algorithm works”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0507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38166</TotalTime>
  <Words>710</Words>
  <Application>Microsoft Office PowerPoint</Application>
  <PresentationFormat>Widescreen</PresentationFormat>
  <Paragraphs>76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Lecture 10:  Neural Networks</vt:lpstr>
      <vt:lpstr>Why another method?</vt:lpstr>
      <vt:lpstr>Terminology</vt:lpstr>
      <vt:lpstr>Types of hidden units</vt:lpstr>
      <vt:lpstr>Universal approximation theorem</vt:lpstr>
      <vt:lpstr>How are NN trained?</vt:lpstr>
      <vt:lpstr>Types of tasks for deep learning</vt:lpstr>
      <vt:lpstr>Resources and 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RV</dc:creator>
  <cp:lastModifiedBy>RV</cp:lastModifiedBy>
  <cp:revision>177</cp:revision>
  <dcterms:created xsi:type="dcterms:W3CDTF">2018-01-27T22:09:35Z</dcterms:created>
  <dcterms:modified xsi:type="dcterms:W3CDTF">2019-04-01T04:58:24Z</dcterms:modified>
</cp:coreProperties>
</file>