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4"/>
  </p:sldMasterIdLst>
  <p:notesMasterIdLst>
    <p:notesMasterId r:id="rId21"/>
  </p:notesMasterIdLst>
  <p:handoutMasterIdLst>
    <p:handoutMasterId r:id="rId22"/>
  </p:handoutMasterIdLst>
  <p:sldIdLst>
    <p:sldId id="256" r:id="rId5"/>
    <p:sldId id="637" r:id="rId6"/>
    <p:sldId id="1618" r:id="rId7"/>
    <p:sldId id="1625" r:id="rId8"/>
    <p:sldId id="1628" r:id="rId9"/>
    <p:sldId id="728" r:id="rId10"/>
    <p:sldId id="1629" r:id="rId11"/>
    <p:sldId id="1630" r:id="rId12"/>
    <p:sldId id="1627" r:id="rId13"/>
    <p:sldId id="1631" r:id="rId14"/>
    <p:sldId id="1637" r:id="rId15"/>
    <p:sldId id="1636" r:id="rId16"/>
    <p:sldId id="1635" r:id="rId17"/>
    <p:sldId id="1632" r:id="rId18"/>
    <p:sldId id="1634" r:id="rId19"/>
    <p:sldId id="660" r:id="rId20"/>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亀井 洋佑" initials="亀井" lastIdx="1" clrIdx="0">
    <p:extLst>
      <p:ext uri="{19B8F6BF-5375-455C-9EA6-DF929625EA0E}">
        <p15:presenceInfo xmlns:p15="http://schemas.microsoft.com/office/powerpoint/2012/main" userId="S-1-5-21-2692139568-2093555256-3992427207-12571" providerId="AD"/>
      </p:ext>
    </p:extLst>
  </p:cmAuthor>
  <p:cmAuthor id="2" name="TAKEDA Hiroko(武田 浩子)" initials="TH浩" lastIdx="1" clrIdx="1">
    <p:extLst>
      <p:ext uri="{19B8F6BF-5375-455C-9EA6-DF929625EA0E}">
        <p15:presenceInfo xmlns:p15="http://schemas.microsoft.com/office/powerpoint/2012/main" userId="S::hiroko.takeda@avantcorp.com::4f6ba6d7-0a54-4b39-a1a0-bbc3a63de8c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8D7CD"/>
    <a:srgbClr val="FFCC66"/>
    <a:srgbClr val="FF0000"/>
    <a:srgbClr val="FCECE8"/>
    <a:srgbClr val="F8D7F8"/>
    <a:srgbClr val="F793F7"/>
    <a:srgbClr val="FFCC00"/>
    <a:srgbClr val="FFFFFF"/>
    <a:srgbClr val="FCD4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8603FDC-E32A-4AB5-989C-0864C3EAD2B8}" styleName="テーマ スタイル 2 - アクセント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62520" autoAdjust="0"/>
  </p:normalViewPr>
  <p:slideViewPr>
    <p:cSldViewPr snapToGrid="0">
      <p:cViewPr varScale="1">
        <p:scale>
          <a:sx n="53" d="100"/>
          <a:sy n="53" d="100"/>
        </p:scale>
        <p:origin x="1602"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2708" y="3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latin typeface="Meiryo UI" panose="020B0604030504040204" pitchFamily="50" charset="-128"/>
            </a:endParaRPr>
          </a:p>
        </p:txBody>
      </p:sp>
      <p:sp>
        <p:nvSpPr>
          <p:cNvPr id="3" name="日付プレースホルダー 2"/>
          <p:cNvSpPr>
            <a:spLocks noGrp="1"/>
          </p:cNvSpPr>
          <p:nvPr>
            <p:ph type="dt" sz="quarter" idx="1"/>
          </p:nvPr>
        </p:nvSpPr>
        <p:spPr>
          <a:xfrm>
            <a:off x="3856038" y="0"/>
            <a:ext cx="2949575" cy="498475"/>
          </a:xfrm>
          <a:prstGeom prst="rect">
            <a:avLst/>
          </a:prstGeom>
        </p:spPr>
        <p:txBody>
          <a:bodyPr vert="horz" lIns="91440" tIns="45720" rIns="91440" bIns="45720" rtlCol="0"/>
          <a:lstStyle>
            <a:lvl1pPr algn="r">
              <a:defRPr sz="1200"/>
            </a:lvl1pPr>
          </a:lstStyle>
          <a:p>
            <a:fld id="{D832C000-CDDA-46E2-824F-2117683375B7}" type="datetimeFigureOut">
              <a:rPr kumimoji="1" lang="ja-JP" altLang="en-US" smtClean="0">
                <a:latin typeface="Meiryo UI" panose="020B0604030504040204" pitchFamily="50" charset="-128"/>
              </a:rPr>
              <a:t>2022/4/8</a:t>
            </a:fld>
            <a:endParaRPr kumimoji="1" lang="ja-JP" altLang="en-US">
              <a:latin typeface="Meiryo UI" panose="020B0604030504040204" pitchFamily="50" charset="-128"/>
            </a:endParaRPr>
          </a:p>
        </p:txBody>
      </p:sp>
      <p:sp>
        <p:nvSpPr>
          <p:cNvPr id="4" name="フッター プレースホルダー 3"/>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latin typeface="Meiryo UI" panose="020B0604030504040204" pitchFamily="50" charset="-128"/>
            </a:endParaRPr>
          </a:p>
        </p:txBody>
      </p:sp>
      <p:sp>
        <p:nvSpPr>
          <p:cNvPr id="5" name="スライド番号プレースホルダー 4"/>
          <p:cNvSpPr>
            <a:spLocks noGrp="1"/>
          </p:cNvSpPr>
          <p:nvPr>
            <p:ph type="sldNum" sz="quarter" idx="3"/>
          </p:nvPr>
        </p:nvSpPr>
        <p:spPr>
          <a:xfrm>
            <a:off x="3856038" y="9440863"/>
            <a:ext cx="2949575" cy="498475"/>
          </a:xfrm>
          <a:prstGeom prst="rect">
            <a:avLst/>
          </a:prstGeom>
        </p:spPr>
        <p:txBody>
          <a:bodyPr vert="horz" lIns="91440" tIns="45720" rIns="91440" bIns="45720" rtlCol="0" anchor="b"/>
          <a:lstStyle>
            <a:lvl1pPr algn="r">
              <a:defRPr sz="1200"/>
            </a:lvl1pPr>
          </a:lstStyle>
          <a:p>
            <a:fld id="{9768DD08-8A74-43F9-B302-56CBC97E7282}" type="slidenum">
              <a:rPr kumimoji="1" lang="ja-JP" altLang="en-US" smtClean="0">
                <a:latin typeface="Meiryo UI" panose="020B0604030504040204" pitchFamily="50" charset="-128"/>
              </a:rPr>
              <a:t>‹#›</a:t>
            </a:fld>
            <a:endParaRPr kumimoji="1" lang="ja-JP" altLang="en-US">
              <a:latin typeface="Meiryo UI" panose="020B0604030504040204" pitchFamily="50" charset="-128"/>
            </a:endParaRPr>
          </a:p>
        </p:txBody>
      </p:sp>
    </p:spTree>
    <p:extLst>
      <p:ext uri="{BB962C8B-B14F-4D97-AF65-F5344CB8AC3E}">
        <p14:creationId xmlns:p14="http://schemas.microsoft.com/office/powerpoint/2010/main" val="32864501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atin typeface="Meiryo UI" panose="020B0604030504040204" pitchFamily="50" charset="-128"/>
              </a:defRPr>
            </a:lvl1pPr>
          </a:lstStyle>
          <a:p>
            <a:endParaRPr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atin typeface="Meiryo UI" panose="020B0604030504040204" pitchFamily="50" charset="-128"/>
              </a:defRPr>
            </a:lvl1pPr>
          </a:lstStyle>
          <a:p>
            <a:fld id="{586CD1AB-1D7C-40B6-9F54-6000DC6FBCB9}" type="datetimeFigureOut">
              <a:rPr lang="ja-JP" altLang="en-US" smtClean="0"/>
              <a:pPr/>
              <a:t>2022/4/8</a:t>
            </a:fld>
            <a:endParaRPr lang="ja-JP" altLang="en-US"/>
          </a:p>
        </p:txBody>
      </p:sp>
      <p:sp>
        <p:nvSpPr>
          <p:cNvPr id="4" name="スライド イメージ プレースホルダー 3"/>
          <p:cNvSpPr>
            <a:spLocks noGrp="1" noRot="1" noChangeAspect="1"/>
          </p:cNvSpPr>
          <p:nvPr>
            <p:ph type="sldImg" idx="2"/>
          </p:nvPr>
        </p:nvSpPr>
        <p:spPr>
          <a:xfrm>
            <a:off x="981075" y="1243013"/>
            <a:ext cx="48450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atin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atin typeface="Meiryo UI" panose="020B0604030504040204" pitchFamily="50" charset="-128"/>
              </a:defRPr>
            </a:lvl1pPr>
          </a:lstStyle>
          <a:p>
            <a:fld id="{1B7B57DC-D075-4EE0-A480-DC8665919BAA}" type="slidenum">
              <a:rPr lang="ja-JP" altLang="en-US" smtClean="0"/>
              <a:pPr/>
              <a:t>‹#›</a:t>
            </a:fld>
            <a:endParaRPr lang="ja-JP" altLang="en-US"/>
          </a:p>
        </p:txBody>
      </p:sp>
    </p:spTree>
    <p:extLst>
      <p:ext uri="{BB962C8B-B14F-4D97-AF65-F5344CB8AC3E}">
        <p14:creationId xmlns:p14="http://schemas.microsoft.com/office/powerpoint/2010/main" val="28918301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eiryo UI" panose="020B0604030504040204" pitchFamily="50" charset="-128"/>
        <a:ea typeface="+mn-ea"/>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n-ea"/>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n-ea"/>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n-ea"/>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5" name="スライド番号プレースホルダー 4"/>
          <p:cNvSpPr>
            <a:spLocks noGrp="1"/>
          </p:cNvSpPr>
          <p:nvPr>
            <p:ph type="sldNum" sz="quarter" idx="10"/>
          </p:nvPr>
        </p:nvSpPr>
        <p:spPr/>
        <p:txBody>
          <a:bodyPr/>
          <a:lstStyle/>
          <a:p>
            <a:fld id="{1B7B57DC-D075-4EE0-A480-DC8665919BAA}" type="slidenum">
              <a:rPr kumimoji="1" lang="ja-JP" altLang="en-US" smtClean="0"/>
              <a:t>0</a:t>
            </a:fld>
            <a:endParaRPr kumimoji="1" lang="ja-JP" altLang="en-US"/>
          </a:p>
        </p:txBody>
      </p:sp>
    </p:spTree>
    <p:extLst>
      <p:ext uri="{BB962C8B-B14F-4D97-AF65-F5344CB8AC3E}">
        <p14:creationId xmlns:p14="http://schemas.microsoft.com/office/powerpoint/2010/main" val="2957750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dirty="0">
                <a:solidFill>
                  <a:srgbClr val="242424"/>
                </a:solidFill>
                <a:effectLst/>
                <a:latin typeface="Segoe UI" panose="020B0502040204020203" pitchFamily="34" charset="0"/>
              </a:rPr>
              <a:t>BQ</a:t>
            </a:r>
            <a:r>
              <a:rPr lang="ja-JP" altLang="en-US" b="0" i="0" dirty="0">
                <a:solidFill>
                  <a:srgbClr val="242424"/>
                </a:solidFill>
                <a:effectLst/>
                <a:latin typeface="Segoe UI" panose="020B0502040204020203" pitchFamily="34" charset="0"/>
              </a:rPr>
              <a:t>がインフラ管理が全くない（リソース選択も含め管理画面も存在しない）こと、プロジェクトを作成したら勝手に使えること（何かを起動するみたいな作業が不要）、ユーザー管理は</a:t>
            </a:r>
            <a:r>
              <a:rPr lang="en-US" altLang="ja-JP" b="0" i="0" dirty="0">
                <a:solidFill>
                  <a:srgbClr val="242424"/>
                </a:solidFill>
                <a:effectLst/>
                <a:latin typeface="Segoe UI" panose="020B0502040204020203" pitchFamily="34" charset="0"/>
              </a:rPr>
              <a:t>IAM</a:t>
            </a:r>
            <a:r>
              <a:rPr lang="ja-JP" altLang="en-US" b="0" i="0" dirty="0">
                <a:solidFill>
                  <a:srgbClr val="242424"/>
                </a:solidFill>
                <a:effectLst/>
                <a:latin typeface="Segoe UI" panose="020B0502040204020203" pitchFamily="34" charset="0"/>
              </a:rPr>
              <a:t>と完全に統合されている</a:t>
            </a:r>
            <a:endParaRPr kumimoji="1" lang="ja-JP" altLang="en-US" dirty="0"/>
          </a:p>
        </p:txBody>
      </p:sp>
      <p:sp>
        <p:nvSpPr>
          <p:cNvPr id="4" name="スライド番号プレースホルダー 3"/>
          <p:cNvSpPr>
            <a:spLocks noGrp="1"/>
          </p:cNvSpPr>
          <p:nvPr>
            <p:ph type="sldNum" sz="quarter" idx="5"/>
          </p:nvPr>
        </p:nvSpPr>
        <p:spPr/>
        <p:txBody>
          <a:bodyPr/>
          <a:lstStyle/>
          <a:p>
            <a:fld id="{1B7B57DC-D075-4EE0-A480-DC8665919BAA}" type="slidenum">
              <a:rPr lang="ja-JP" altLang="en-US" smtClean="0"/>
              <a:pPr/>
              <a:t>11</a:t>
            </a:fld>
            <a:endParaRPr lang="ja-JP" altLang="en-US"/>
          </a:p>
        </p:txBody>
      </p:sp>
    </p:spTree>
    <p:extLst>
      <p:ext uri="{BB962C8B-B14F-4D97-AF65-F5344CB8AC3E}">
        <p14:creationId xmlns:p14="http://schemas.microsoft.com/office/powerpoint/2010/main" val="34787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B7B57DC-D075-4EE0-A480-DC8665919BAA}" type="slidenum">
              <a:rPr lang="ja-JP" altLang="en-US" smtClean="0"/>
              <a:pPr/>
              <a:t>12</a:t>
            </a:fld>
            <a:endParaRPr lang="ja-JP" altLang="en-US"/>
          </a:p>
        </p:txBody>
      </p:sp>
    </p:spTree>
    <p:extLst>
      <p:ext uri="{BB962C8B-B14F-4D97-AF65-F5344CB8AC3E}">
        <p14:creationId xmlns:p14="http://schemas.microsoft.com/office/powerpoint/2010/main" val="399502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lnSpc>
                <a:spcPct val="150000"/>
              </a:lnSpc>
              <a:buFont typeface="Arial" panose="020B0604020202020204" pitchFamily="34" charset="0"/>
              <a:buNone/>
            </a:pPr>
            <a:r>
              <a:rPr lang="ja-JP" altLang="en-US" sz="1200" dirty="0">
                <a:solidFill>
                  <a:srgbClr val="333333"/>
                </a:solidFill>
                <a:latin typeface="Helvetica Neue"/>
              </a:rPr>
              <a:t>①</a:t>
            </a:r>
            <a:endParaRPr lang="en-US" altLang="ja-JP" sz="1200" dirty="0">
              <a:solidFill>
                <a:srgbClr val="333333"/>
              </a:solidFill>
              <a:latin typeface="Helvetica Neue"/>
            </a:endParaRPr>
          </a:p>
          <a:p>
            <a:pPr marL="0" indent="0" algn="l">
              <a:lnSpc>
                <a:spcPct val="150000"/>
              </a:lnSpc>
              <a:buFont typeface="Arial" panose="020B0604020202020204" pitchFamily="34" charset="0"/>
              <a:buNone/>
            </a:pPr>
            <a:r>
              <a:rPr lang="en-US" altLang="ja-JP" sz="1200" dirty="0" err="1">
                <a:solidFill>
                  <a:srgbClr val="333333"/>
                </a:solidFill>
                <a:latin typeface="Helvetica Neue"/>
              </a:rPr>
              <a:t>g</a:t>
            </a:r>
            <a:r>
              <a:rPr lang="en-US" altLang="ja-JP" sz="1200" b="0" i="0" dirty="0" err="1">
                <a:solidFill>
                  <a:srgbClr val="333333"/>
                </a:solidFill>
                <a:effectLst/>
                <a:latin typeface="Helvetica Neue"/>
              </a:rPr>
              <a:t>cloud</a:t>
            </a:r>
            <a:r>
              <a:rPr lang="en-US" altLang="ja-JP" sz="1200" b="0" i="0" dirty="0">
                <a:solidFill>
                  <a:srgbClr val="333333"/>
                </a:solidFill>
                <a:effectLst/>
                <a:latin typeface="Helvetica Neue"/>
              </a:rPr>
              <a:t> components update</a:t>
            </a:r>
          </a:p>
          <a:p>
            <a:pPr marL="0" indent="0" algn="l">
              <a:lnSpc>
                <a:spcPct val="150000"/>
              </a:lnSpc>
              <a:buFont typeface="Arial" panose="020B0604020202020204" pitchFamily="34" charset="0"/>
              <a:buNone/>
            </a:pPr>
            <a:r>
              <a:rPr lang="en-US" altLang="ja-JP" sz="1200" b="0" i="0" dirty="0" err="1">
                <a:solidFill>
                  <a:srgbClr val="333333"/>
                </a:solidFill>
                <a:effectLst/>
                <a:latin typeface="Helvetica Neue"/>
              </a:rPr>
              <a:t>gcloud</a:t>
            </a:r>
            <a:r>
              <a:rPr lang="en-US" altLang="ja-JP" sz="1200" b="0" i="0" dirty="0">
                <a:solidFill>
                  <a:srgbClr val="333333"/>
                </a:solidFill>
                <a:effectLst/>
                <a:latin typeface="Helvetica Neue"/>
              </a:rPr>
              <a:t> config set project bold-seat-291901</a:t>
            </a:r>
          </a:p>
          <a:p>
            <a:pPr marL="0" indent="0" algn="l">
              <a:lnSpc>
                <a:spcPct val="150000"/>
              </a:lnSpc>
              <a:buFont typeface="Arial" panose="020B0604020202020204" pitchFamily="34" charset="0"/>
              <a:buNone/>
            </a:pPr>
            <a:r>
              <a:rPr lang="en-US" altLang="ja-JP" sz="1200" dirty="0" err="1">
                <a:solidFill>
                  <a:srgbClr val="333333"/>
                </a:solidFill>
                <a:latin typeface="Helvetica Neue"/>
              </a:rPr>
              <a:t>g</a:t>
            </a:r>
            <a:r>
              <a:rPr lang="en-US" altLang="ja-JP" sz="1200" b="0" i="0" dirty="0" err="1">
                <a:solidFill>
                  <a:srgbClr val="333333"/>
                </a:solidFill>
                <a:effectLst/>
                <a:latin typeface="Helvetica Neue"/>
              </a:rPr>
              <a:t>cloud</a:t>
            </a:r>
            <a:r>
              <a:rPr lang="en-US" altLang="ja-JP" sz="1200" b="0" i="0" dirty="0">
                <a:solidFill>
                  <a:srgbClr val="333333"/>
                </a:solidFill>
                <a:effectLst/>
                <a:latin typeface="Helvetica Neue"/>
              </a:rPr>
              <a:t> config set run/region asia-northeast1</a:t>
            </a:r>
          </a:p>
          <a:p>
            <a:pPr marL="0" indent="0" algn="l">
              <a:lnSpc>
                <a:spcPct val="150000"/>
              </a:lnSpc>
              <a:buFont typeface="Arial" panose="020B0604020202020204" pitchFamily="34" charset="0"/>
              <a:buNone/>
            </a:pPr>
            <a:r>
              <a:rPr lang="ja-JP" altLang="en-US" sz="1200" b="0" i="0" dirty="0">
                <a:solidFill>
                  <a:srgbClr val="333333"/>
                </a:solidFill>
                <a:effectLst/>
                <a:latin typeface="Helvetica Neue"/>
              </a:rPr>
              <a:t>②</a:t>
            </a:r>
            <a:endParaRPr lang="en-US" altLang="ja-JP" sz="1200" b="0" i="0" dirty="0">
              <a:solidFill>
                <a:srgbClr val="333333"/>
              </a:solidFill>
              <a:effectLst/>
              <a:latin typeface="Helvetica Neue"/>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ltLang="ja-JP" sz="1200" dirty="0">
                <a:solidFill>
                  <a:srgbClr val="333333"/>
                </a:solidFill>
                <a:latin typeface="Helvetica Neue"/>
              </a:rPr>
              <a:t> </a:t>
            </a:r>
            <a:r>
              <a:rPr lang="en-US" altLang="ja-JP" sz="1200" dirty="0" err="1">
                <a:solidFill>
                  <a:srgbClr val="333333"/>
                </a:solidFill>
                <a:latin typeface="Helvetica Neue"/>
              </a:rPr>
              <a:t>bq</a:t>
            </a:r>
            <a:r>
              <a:rPr lang="en-US" altLang="ja-JP" sz="1200" dirty="0">
                <a:solidFill>
                  <a:srgbClr val="333333"/>
                </a:solidFill>
                <a:latin typeface="Helvetica Neue"/>
              </a:rPr>
              <a:t> show </a:t>
            </a:r>
            <a:r>
              <a:rPr lang="en-US" altLang="ja-JP" sz="1200" b="0" i="0" dirty="0">
                <a:solidFill>
                  <a:srgbClr val="333333"/>
                </a:solidFill>
                <a:effectLst/>
                <a:latin typeface="Helvetica Neue"/>
              </a:rPr>
              <a:t>bold-seat-291901</a:t>
            </a:r>
            <a:r>
              <a:rPr lang="en-US" altLang="ja-JP" sz="1200" dirty="0">
                <a:solidFill>
                  <a:srgbClr val="333333"/>
                </a:solidFill>
                <a:latin typeface="Helvetica Neue"/>
              </a:rPr>
              <a:t>:oh_practice.catalog_mst</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ja-JP" altLang="en-US" sz="1200" dirty="0">
                <a:solidFill>
                  <a:srgbClr val="333333"/>
                </a:solidFill>
                <a:latin typeface="Helvetica Neue"/>
              </a:rPr>
              <a:t>③</a:t>
            </a:r>
            <a:endParaRPr lang="en-US" altLang="ja-JP" sz="1200" dirty="0">
              <a:solidFill>
                <a:srgbClr val="333333"/>
              </a:solidFill>
              <a:latin typeface="Helvetica Neue"/>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ltLang="ja-JP" sz="1200" dirty="0" err="1">
                <a:solidFill>
                  <a:srgbClr val="333333"/>
                </a:solidFill>
                <a:latin typeface="Helvetica Neue"/>
              </a:rPr>
              <a:t>bq</a:t>
            </a:r>
            <a:r>
              <a:rPr lang="en-US" altLang="ja-JP" sz="1200" dirty="0">
                <a:solidFill>
                  <a:srgbClr val="333333"/>
                </a:solidFill>
                <a:latin typeface="Helvetica Neue"/>
              </a:rPr>
              <a:t> query –</a:t>
            </a:r>
            <a:r>
              <a:rPr lang="en-US" altLang="ja-JP" sz="1200" dirty="0" err="1">
                <a:solidFill>
                  <a:srgbClr val="333333"/>
                </a:solidFill>
                <a:latin typeface="Helvetica Neue"/>
              </a:rPr>
              <a:t>use_legacy_sql</a:t>
            </a:r>
            <a:r>
              <a:rPr lang="en-US" altLang="ja-JP" sz="1200" dirty="0">
                <a:solidFill>
                  <a:srgbClr val="333333"/>
                </a:solidFill>
                <a:latin typeface="Helvetica Neue"/>
              </a:rPr>
              <a:t>=false select * from </a:t>
            </a:r>
            <a:r>
              <a:rPr lang="en-US" altLang="ja-JP" sz="1200" dirty="0" err="1">
                <a:solidFill>
                  <a:srgbClr val="333333"/>
                </a:solidFill>
                <a:latin typeface="Helvetica Neue"/>
              </a:rPr>
              <a:t>oh_practice.catalog_mst</a:t>
            </a:r>
            <a:endParaRPr lang="en-US" altLang="ja-JP" sz="1200" dirty="0">
              <a:solidFill>
                <a:srgbClr val="333333"/>
              </a:solidFill>
              <a:latin typeface="Helvetica Neue"/>
            </a:endParaRPr>
          </a:p>
          <a:p>
            <a:r>
              <a:rPr kumimoji="1" lang="ja-JP" altLang="en-US" dirty="0"/>
              <a:t>④</a:t>
            </a:r>
            <a:endParaRPr kumimoji="1" lang="en-US" altLang="ja-JP" dirty="0"/>
          </a:p>
          <a:p>
            <a:pPr algn="l">
              <a:lnSpc>
                <a:spcPct val="150000"/>
              </a:lnSpc>
            </a:pPr>
            <a:r>
              <a:rPr lang="en-US" altLang="ja-JP" sz="1200" dirty="0" err="1">
                <a:solidFill>
                  <a:srgbClr val="333333"/>
                </a:solidFill>
                <a:latin typeface="Helvetica Neue"/>
              </a:rPr>
              <a:t>bq</a:t>
            </a:r>
            <a:r>
              <a:rPr lang="en-US" altLang="ja-JP" sz="1200" dirty="0">
                <a:solidFill>
                  <a:srgbClr val="333333"/>
                </a:solidFill>
                <a:latin typeface="Helvetica Neue"/>
              </a:rPr>
              <a:t> ls #</a:t>
            </a:r>
            <a:r>
              <a:rPr lang="ja-JP" altLang="en-US" sz="1200" dirty="0">
                <a:solidFill>
                  <a:srgbClr val="333333"/>
                </a:solidFill>
                <a:latin typeface="Helvetica Neue"/>
              </a:rPr>
              <a:t>既存のデータセット確認する</a:t>
            </a:r>
            <a:endParaRPr lang="en-US" altLang="ja-JP" sz="1200" dirty="0">
              <a:solidFill>
                <a:srgbClr val="333333"/>
              </a:solidFill>
              <a:latin typeface="Helvetica Neue"/>
            </a:endParaRPr>
          </a:p>
          <a:p>
            <a:pPr algn="l">
              <a:lnSpc>
                <a:spcPct val="150000"/>
              </a:lnSpc>
            </a:pPr>
            <a:r>
              <a:rPr lang="en-US" altLang="ja-JP" sz="1200" dirty="0" err="1">
                <a:solidFill>
                  <a:srgbClr val="333333"/>
                </a:solidFill>
                <a:latin typeface="Helvetica Neue"/>
              </a:rPr>
              <a:t>bq</a:t>
            </a:r>
            <a:r>
              <a:rPr lang="en-US" altLang="ja-JP" sz="1200" dirty="0">
                <a:solidFill>
                  <a:srgbClr val="333333"/>
                </a:solidFill>
                <a:latin typeface="Helvetica Neue"/>
              </a:rPr>
              <a:t> </a:t>
            </a:r>
            <a:r>
              <a:rPr lang="en-US" altLang="ja-JP" sz="1200" dirty="0" err="1">
                <a:solidFill>
                  <a:srgbClr val="333333"/>
                </a:solidFill>
                <a:latin typeface="Helvetica Neue"/>
              </a:rPr>
              <a:t>mk</a:t>
            </a:r>
            <a:r>
              <a:rPr lang="en-US" altLang="ja-JP" sz="1200" dirty="0">
                <a:solidFill>
                  <a:srgbClr val="333333"/>
                </a:solidFill>
                <a:latin typeface="Helvetica Neue"/>
              </a:rPr>
              <a:t> </a:t>
            </a:r>
            <a:r>
              <a:rPr lang="en-US" altLang="ja-JP" sz="1200" dirty="0" err="1">
                <a:solidFill>
                  <a:srgbClr val="333333"/>
                </a:solidFill>
                <a:latin typeface="Helvetica Neue"/>
              </a:rPr>
              <a:t>new_dataset</a:t>
            </a:r>
            <a:endParaRPr lang="en-US" altLang="ja-JP" sz="1200" dirty="0">
              <a:solidFill>
                <a:srgbClr val="333333"/>
              </a:solidFill>
              <a:latin typeface="Helvetica Neue"/>
            </a:endParaRPr>
          </a:p>
          <a:p>
            <a:r>
              <a:rPr kumimoji="1" lang="ja-JP" altLang="en-US" dirty="0"/>
              <a:t>⑤</a:t>
            </a:r>
            <a:endParaRPr kumimoji="1" lang="en-US" altLang="ja-JP" dirty="0"/>
          </a:p>
          <a:p>
            <a:pPr marL="0" indent="0" algn="l">
              <a:lnSpc>
                <a:spcPct val="150000"/>
              </a:lnSpc>
              <a:buFont typeface="Arial" panose="020B0604020202020204" pitchFamily="34" charset="0"/>
              <a:buNone/>
            </a:pPr>
            <a:r>
              <a:rPr lang="en-US" altLang="ja-JP" sz="1200" dirty="0" err="1">
                <a:solidFill>
                  <a:srgbClr val="333333"/>
                </a:solidFill>
                <a:latin typeface="Helvetica Neue"/>
              </a:rPr>
              <a:t>bq</a:t>
            </a:r>
            <a:r>
              <a:rPr lang="en-US" altLang="ja-JP" sz="1200" dirty="0">
                <a:solidFill>
                  <a:srgbClr val="333333"/>
                </a:solidFill>
                <a:latin typeface="Helvetica Neue"/>
              </a:rPr>
              <a:t> load </a:t>
            </a:r>
            <a:r>
              <a:rPr lang="en-US" altLang="ja-JP" sz="1200" dirty="0" err="1">
                <a:solidFill>
                  <a:srgbClr val="333333"/>
                </a:solidFill>
                <a:latin typeface="Helvetica Neue"/>
              </a:rPr>
              <a:t>new_dataset.test_table_catalog</a:t>
            </a:r>
            <a:r>
              <a:rPr lang="en-US" altLang="ja-JP" sz="1200" dirty="0">
                <a:solidFill>
                  <a:srgbClr val="333333"/>
                </a:solidFill>
                <a:latin typeface="Helvetica Neue"/>
              </a:rPr>
              <a:t> catalog_mst.csv </a:t>
            </a:r>
            <a:r>
              <a:rPr lang="en-US" altLang="ja-JP" sz="1200" dirty="0" err="1">
                <a:solidFill>
                  <a:srgbClr val="333333"/>
                </a:solidFill>
                <a:latin typeface="Helvetica Neue"/>
              </a:rPr>
              <a:t>id:string,name:string,sort:integer</a:t>
            </a:r>
            <a:endParaRPr lang="en-US" altLang="ja-JP" sz="1200" dirty="0">
              <a:solidFill>
                <a:srgbClr val="333333"/>
              </a:solidFill>
              <a:latin typeface="Helvetica Neue"/>
            </a:endParaRPr>
          </a:p>
          <a:p>
            <a:pPr marL="0" indent="0" algn="l">
              <a:lnSpc>
                <a:spcPct val="150000"/>
              </a:lnSpc>
              <a:buFont typeface="Arial" panose="020B0604020202020204" pitchFamily="34" charset="0"/>
              <a:buNone/>
            </a:pPr>
            <a:r>
              <a:rPr lang="en-US" altLang="ja-JP" sz="1200" dirty="0" err="1">
                <a:solidFill>
                  <a:srgbClr val="333333"/>
                </a:solidFill>
                <a:latin typeface="Helvetica Neue"/>
              </a:rPr>
              <a:t>bq</a:t>
            </a:r>
            <a:r>
              <a:rPr lang="en-US" altLang="ja-JP" sz="1200" dirty="0">
                <a:solidFill>
                  <a:srgbClr val="333333"/>
                </a:solidFill>
                <a:latin typeface="Helvetica Neue"/>
              </a:rPr>
              <a:t> ls </a:t>
            </a:r>
            <a:r>
              <a:rPr lang="en-US" altLang="ja-JP" sz="1200" dirty="0" err="1">
                <a:solidFill>
                  <a:srgbClr val="333333"/>
                </a:solidFill>
                <a:latin typeface="Helvetica Neue"/>
              </a:rPr>
              <a:t>new_dataset</a:t>
            </a:r>
            <a:endParaRPr lang="en-US" altLang="ja-JP" sz="1200" dirty="0">
              <a:solidFill>
                <a:srgbClr val="333333"/>
              </a:solidFill>
              <a:latin typeface="Helvetica Neue"/>
            </a:endParaRPr>
          </a:p>
          <a:p>
            <a:pPr marL="0" indent="0" algn="l">
              <a:lnSpc>
                <a:spcPct val="150000"/>
              </a:lnSpc>
              <a:buFont typeface="Arial" panose="020B0604020202020204" pitchFamily="34" charset="0"/>
              <a:buNone/>
            </a:pPr>
            <a:r>
              <a:rPr lang="ja-JP" altLang="en-US" sz="1200" dirty="0">
                <a:solidFill>
                  <a:srgbClr val="333333"/>
                </a:solidFill>
                <a:latin typeface="Helvetica Neue"/>
              </a:rPr>
              <a:t>⑥</a:t>
            </a:r>
            <a:endParaRPr lang="en-US" altLang="ja-JP" sz="1200" dirty="0">
              <a:solidFill>
                <a:srgbClr val="333333"/>
              </a:solidFill>
              <a:latin typeface="Helvetica Neue"/>
            </a:endParaRPr>
          </a:p>
          <a:p>
            <a:pPr marL="0" indent="0" algn="l">
              <a:lnSpc>
                <a:spcPct val="150000"/>
              </a:lnSpc>
              <a:buFont typeface="Arial" panose="020B0604020202020204" pitchFamily="34" charset="0"/>
              <a:buNone/>
            </a:pPr>
            <a:r>
              <a:rPr lang="en-US" altLang="ja-JP" sz="1200" dirty="0" err="1">
                <a:solidFill>
                  <a:srgbClr val="333333"/>
                </a:solidFill>
                <a:latin typeface="Helvetica Neue"/>
              </a:rPr>
              <a:t>bq</a:t>
            </a:r>
            <a:r>
              <a:rPr lang="en-US" altLang="ja-JP" sz="1200" dirty="0">
                <a:solidFill>
                  <a:srgbClr val="333333"/>
                </a:solidFill>
                <a:latin typeface="Helvetica Neue"/>
              </a:rPr>
              <a:t> rm --recursive=true </a:t>
            </a:r>
            <a:r>
              <a:rPr lang="en-US" altLang="ja-JP" sz="1200" dirty="0" err="1">
                <a:solidFill>
                  <a:srgbClr val="333333"/>
                </a:solidFill>
                <a:latin typeface="Helvetica Neue"/>
              </a:rPr>
              <a:t>new_dataset</a:t>
            </a:r>
            <a:endParaRPr lang="en-US" altLang="ja-JP" sz="1200" dirty="0">
              <a:solidFill>
                <a:srgbClr val="333333"/>
              </a:solidFill>
              <a:latin typeface="Helvetica Neue"/>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US" altLang="ja-JP" sz="1200" dirty="0">
              <a:solidFill>
                <a:srgbClr val="333333"/>
              </a:solidFill>
              <a:latin typeface="Helvetica Neue"/>
            </a:endParaRPr>
          </a:p>
          <a:p>
            <a:pPr marL="285750" indent="-285750" algn="l">
              <a:lnSpc>
                <a:spcPct val="150000"/>
              </a:lnSpc>
              <a:buFont typeface="Arial" panose="020B0604020202020204" pitchFamily="34" charset="0"/>
              <a:buChar char="•"/>
            </a:pPr>
            <a:endParaRPr lang="en-US" altLang="ja-JP" sz="1200" b="0" i="0" dirty="0">
              <a:solidFill>
                <a:srgbClr val="333333"/>
              </a:solidFill>
              <a:effectLst/>
              <a:latin typeface="Helvetica Neue"/>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1B7B57DC-D075-4EE0-A480-DC8665919BAA}" type="slidenum">
              <a:rPr lang="ja-JP" altLang="en-US" smtClean="0"/>
              <a:pPr/>
              <a:t>13</a:t>
            </a:fld>
            <a:endParaRPr lang="ja-JP" altLang="en-US"/>
          </a:p>
        </p:txBody>
      </p:sp>
    </p:spTree>
    <p:extLst>
      <p:ext uri="{BB962C8B-B14F-4D97-AF65-F5344CB8AC3E}">
        <p14:creationId xmlns:p14="http://schemas.microsoft.com/office/powerpoint/2010/main" val="2824510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lnSpc>
                <a:spcPct val="150000"/>
              </a:lnSpc>
            </a:pPr>
            <a:r>
              <a:rPr lang="ja-JP" altLang="en-US" sz="1200" dirty="0">
                <a:solidFill>
                  <a:srgbClr val="333333"/>
                </a:solidFill>
                <a:latin typeface="Helvetica Neue"/>
              </a:rPr>
              <a:t>①</a:t>
            </a:r>
            <a:endParaRPr lang="en-US" altLang="ja-JP" sz="1200" dirty="0">
              <a:solidFill>
                <a:srgbClr val="333333"/>
              </a:solidFill>
              <a:latin typeface="Helvetica Neue"/>
            </a:endParaRPr>
          </a:p>
          <a:p>
            <a:pPr algn="l">
              <a:lnSpc>
                <a:spcPct val="150000"/>
              </a:lnSpc>
            </a:pPr>
            <a:r>
              <a:rPr lang="en-US" altLang="ja-JP" sz="1200" dirty="0">
                <a:solidFill>
                  <a:srgbClr val="333333"/>
                </a:solidFill>
                <a:latin typeface="Helvetica Neue"/>
              </a:rPr>
              <a:t>SELECT *</a:t>
            </a:r>
          </a:p>
          <a:p>
            <a:pPr algn="l">
              <a:lnSpc>
                <a:spcPct val="150000"/>
              </a:lnSpc>
            </a:pPr>
            <a:r>
              <a:rPr lang="en-US" altLang="ja-JP" sz="1200" dirty="0">
                <a:solidFill>
                  <a:srgbClr val="333333"/>
                </a:solidFill>
                <a:latin typeface="Helvetica Neue"/>
              </a:rPr>
              <a:t>FROM `</a:t>
            </a:r>
            <a:r>
              <a:rPr lang="en-US" altLang="ja-JP" sz="1200" dirty="0" err="1">
                <a:solidFill>
                  <a:srgbClr val="333333"/>
                </a:solidFill>
                <a:latin typeface="Helvetica Neue"/>
              </a:rPr>
              <a:t>oh_practice.catalog_mst</a:t>
            </a:r>
            <a:r>
              <a:rPr lang="en-US" altLang="ja-JP" sz="1200" dirty="0">
                <a:solidFill>
                  <a:srgbClr val="333333"/>
                </a:solidFill>
                <a:latin typeface="Helvetica Neue"/>
              </a:rPr>
              <a:t>`</a:t>
            </a:r>
          </a:p>
          <a:p>
            <a:pPr algn="l">
              <a:lnSpc>
                <a:spcPct val="150000"/>
              </a:lnSpc>
            </a:pPr>
            <a:r>
              <a:rPr lang="en-US" altLang="ja-JP" sz="1200" dirty="0">
                <a:solidFill>
                  <a:srgbClr val="333333"/>
                </a:solidFill>
                <a:latin typeface="Helvetica Neue"/>
              </a:rPr>
              <a:t>  FOR SYSTEM_TIME AS OF TIMESTAMP_SUB(CURRENT_TIMESTAMP(), INTERVAL 1 HOUR);</a:t>
            </a:r>
          </a:p>
          <a:p>
            <a:pPr algn="l">
              <a:lnSpc>
                <a:spcPct val="150000"/>
              </a:lnSpc>
            </a:pPr>
            <a:r>
              <a:rPr lang="ja-JP" altLang="en-US" sz="1200" dirty="0">
                <a:solidFill>
                  <a:srgbClr val="333333"/>
                </a:solidFill>
                <a:latin typeface="Helvetica Neue"/>
              </a:rPr>
              <a:t>②</a:t>
            </a:r>
            <a:endParaRPr lang="en-US" altLang="ja-JP" sz="1200" dirty="0">
              <a:solidFill>
                <a:srgbClr val="333333"/>
              </a:solidFill>
              <a:latin typeface="Helvetica Neue"/>
            </a:endParaRPr>
          </a:p>
          <a:p>
            <a:pPr algn="l">
              <a:lnSpc>
                <a:spcPct val="150000"/>
              </a:lnSpc>
            </a:pPr>
            <a:r>
              <a:rPr lang="en-US" altLang="ja-JP" sz="1200" dirty="0" err="1">
                <a:solidFill>
                  <a:srgbClr val="333333"/>
                </a:solidFill>
                <a:latin typeface="Helvetica Neue"/>
              </a:rPr>
              <a:t>bq</a:t>
            </a:r>
            <a:r>
              <a:rPr lang="en-US" altLang="ja-JP" sz="1200" dirty="0">
                <a:solidFill>
                  <a:srgbClr val="333333"/>
                </a:solidFill>
                <a:latin typeface="Helvetica Neue"/>
              </a:rPr>
              <a:t> cp </a:t>
            </a:r>
            <a:r>
              <a:rPr lang="en-US" altLang="ja-JP" sz="1200" dirty="0" err="1">
                <a:solidFill>
                  <a:srgbClr val="333333"/>
                </a:solidFill>
                <a:latin typeface="Helvetica Neue"/>
              </a:rPr>
              <a:t>oh_practice.catalog_mst</a:t>
            </a:r>
            <a:r>
              <a:rPr lang="en-US" altLang="ja-JP" sz="1200" dirty="0">
                <a:solidFill>
                  <a:srgbClr val="333333"/>
                </a:solidFill>
                <a:latin typeface="Helvetica Neue"/>
              </a:rPr>
              <a:t>@-3600000 </a:t>
            </a:r>
            <a:r>
              <a:rPr lang="en-US" altLang="ja-JP" sz="1200" dirty="0" err="1">
                <a:solidFill>
                  <a:srgbClr val="333333"/>
                </a:solidFill>
                <a:latin typeface="Helvetica Neue"/>
              </a:rPr>
              <a:t>oh_practice.catalog_mst</a:t>
            </a:r>
            <a:endParaRPr lang="en-US" altLang="ja-JP" sz="1200" dirty="0">
              <a:solidFill>
                <a:srgbClr val="333333"/>
              </a:solidFill>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solidFill>
                  <a:srgbClr val="333333"/>
                </a:solidFill>
                <a:latin typeface="Helvetica Neue"/>
              </a:rPr>
              <a:t>bq</a:t>
            </a:r>
            <a:r>
              <a:rPr lang="en-US" altLang="ja-JP" sz="1200" dirty="0">
                <a:solidFill>
                  <a:srgbClr val="333333"/>
                </a:solidFill>
                <a:latin typeface="Helvetica Neue"/>
              </a:rPr>
              <a:t> cp </a:t>
            </a:r>
            <a:r>
              <a:rPr lang="en-US" altLang="ja-JP" sz="1200" dirty="0" err="1">
                <a:solidFill>
                  <a:srgbClr val="333333"/>
                </a:solidFill>
                <a:latin typeface="Helvetica Neue"/>
              </a:rPr>
              <a:t>oh_practice.product_mst</a:t>
            </a:r>
            <a:r>
              <a:rPr lang="en-US" altLang="ja-JP" sz="1200" dirty="0">
                <a:solidFill>
                  <a:srgbClr val="333333"/>
                </a:solidFill>
                <a:latin typeface="Helvetica Neue"/>
              </a:rPr>
              <a:t>@-3600000 </a:t>
            </a:r>
            <a:r>
              <a:rPr lang="en-US" altLang="ja-JP" sz="1200" dirty="0" err="1">
                <a:solidFill>
                  <a:srgbClr val="333333"/>
                </a:solidFill>
                <a:latin typeface="Helvetica Neue"/>
              </a:rPr>
              <a:t>oh_practice.product_mst</a:t>
            </a:r>
            <a:endParaRPr lang="en-US" altLang="ja-JP" sz="1200" dirty="0">
              <a:solidFill>
                <a:srgbClr val="333333"/>
              </a:solidFill>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solidFill>
                  <a:srgbClr val="333333"/>
                </a:solidFill>
                <a:latin typeface="Helvetica Neue"/>
              </a:rPr>
              <a:t>bq</a:t>
            </a:r>
            <a:r>
              <a:rPr lang="en-US" altLang="ja-JP" sz="1200" dirty="0">
                <a:solidFill>
                  <a:srgbClr val="333333"/>
                </a:solidFill>
                <a:latin typeface="Helvetica Neue"/>
              </a:rPr>
              <a:t> cp </a:t>
            </a:r>
            <a:r>
              <a:rPr lang="en-US" altLang="ja-JP" sz="1200" dirty="0" err="1">
                <a:solidFill>
                  <a:srgbClr val="333333"/>
                </a:solidFill>
                <a:latin typeface="Helvetica Neue"/>
              </a:rPr>
              <a:t>oh_practice.sales</a:t>
            </a:r>
            <a:r>
              <a:rPr lang="en-US" altLang="ja-JP" sz="1200" dirty="0">
                <a:solidFill>
                  <a:srgbClr val="333333"/>
                </a:solidFill>
                <a:latin typeface="Helvetica Neue"/>
              </a:rPr>
              <a:t>@-3600000 </a:t>
            </a:r>
            <a:r>
              <a:rPr lang="en-US" altLang="ja-JP" sz="1200" dirty="0" err="1">
                <a:solidFill>
                  <a:srgbClr val="333333"/>
                </a:solidFill>
                <a:latin typeface="Helvetica Neue"/>
              </a:rPr>
              <a:t>oh_practice.sales</a:t>
            </a:r>
            <a:endParaRPr lang="en-US" altLang="ja-JP" sz="1200" dirty="0">
              <a:solidFill>
                <a:srgbClr val="333333"/>
              </a:solidFill>
              <a:latin typeface="Helvetica Neue"/>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1B7B57DC-D075-4EE0-A480-DC8665919BAA}" type="slidenum">
              <a:rPr lang="ja-JP" altLang="en-US" smtClean="0"/>
              <a:pPr/>
              <a:t>14</a:t>
            </a:fld>
            <a:endParaRPr lang="ja-JP" altLang="en-US"/>
          </a:p>
        </p:txBody>
      </p:sp>
    </p:spTree>
    <p:extLst>
      <p:ext uri="{BB962C8B-B14F-4D97-AF65-F5344CB8AC3E}">
        <p14:creationId xmlns:p14="http://schemas.microsoft.com/office/powerpoint/2010/main" val="3966521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ctr"/>
            <a:r>
              <a:rPr kumimoji="1" lang="ja-JP" altLang="en-US" sz="1200" dirty="0">
                <a:latin typeface="+mn-ea"/>
              </a:rPr>
              <a:t>なぜ</a:t>
            </a:r>
            <a:r>
              <a:rPr kumimoji="1" lang="en-US" altLang="ja-JP" sz="1200" dirty="0">
                <a:latin typeface="+mn-ea"/>
              </a:rPr>
              <a:t>BQ</a:t>
            </a:r>
            <a:r>
              <a:rPr kumimoji="1" lang="ja-JP" altLang="en-US" sz="1200" dirty="0">
                <a:latin typeface="+mn-ea"/>
              </a:rPr>
              <a:t>にしたか</a:t>
            </a:r>
            <a:endParaRPr kumimoji="1" lang="en-US" altLang="ja-JP" sz="1200" dirty="0">
              <a:latin typeface="+mn-ea"/>
            </a:endParaRPr>
          </a:p>
          <a:p>
            <a:pPr algn="ctr"/>
            <a:r>
              <a:rPr lang="ja-JP" altLang="en-US" sz="1200" dirty="0">
                <a:latin typeface="+mn-ea"/>
              </a:rPr>
              <a:t>必須で理解してもらいたいこと</a:t>
            </a:r>
            <a:endParaRPr lang="en-US" altLang="ja-JP" sz="1200" dirty="0">
              <a:latin typeface="+mn-ea"/>
            </a:endParaRPr>
          </a:p>
          <a:p>
            <a:pPr algn="ctr"/>
            <a:r>
              <a:rPr lang="ja-JP" altLang="en-US" sz="1200" dirty="0">
                <a:latin typeface="+mn-ea"/>
              </a:rPr>
              <a:t>はなにか</a:t>
            </a:r>
            <a:endParaRPr lang="en-US" altLang="ja-JP" sz="1200" dirty="0">
              <a:latin typeface="+mn-ea"/>
            </a:endParaRPr>
          </a:p>
          <a:p>
            <a:pPr algn="ctr"/>
            <a:r>
              <a:rPr kumimoji="1" lang="ja-JP" altLang="en-US" sz="1200" dirty="0">
                <a:latin typeface="+mn-ea"/>
              </a:rPr>
              <a:t>・若手</a:t>
            </a:r>
            <a:r>
              <a:rPr kumimoji="1" lang="en-US" altLang="ja-JP" sz="1200" dirty="0">
                <a:latin typeface="+mn-ea"/>
              </a:rPr>
              <a:t>SE</a:t>
            </a:r>
            <a:r>
              <a:rPr kumimoji="1" lang="ja-JP" altLang="en-US" sz="1200" dirty="0">
                <a:latin typeface="+mn-ea"/>
              </a:rPr>
              <a:t>向け</a:t>
            </a:r>
            <a:endParaRPr kumimoji="1" lang="en-US" altLang="ja-JP" sz="1200" dirty="0">
              <a:latin typeface="+mn-ea"/>
            </a:endParaRPr>
          </a:p>
          <a:p>
            <a:pPr algn="ctr"/>
            <a:r>
              <a:rPr lang="ja-JP" altLang="en-US" sz="1200" dirty="0">
                <a:latin typeface="+mn-ea"/>
              </a:rPr>
              <a:t>・ベテラン</a:t>
            </a:r>
            <a:r>
              <a:rPr lang="en-US" altLang="ja-JP" sz="1200" dirty="0">
                <a:latin typeface="+mn-ea"/>
              </a:rPr>
              <a:t>SE</a:t>
            </a:r>
            <a:r>
              <a:rPr lang="ja-JP" altLang="en-US" sz="1200" dirty="0">
                <a:latin typeface="+mn-ea"/>
              </a:rPr>
              <a:t>向け</a:t>
            </a:r>
            <a:endParaRPr kumimoji="1" lang="ja-JP" altLang="en-US" sz="1200" dirty="0">
              <a:latin typeface="+mn-ea"/>
            </a:endParaRPr>
          </a:p>
          <a:p>
            <a:endParaRPr kumimoji="1" lang="ja-JP" altLang="en-US" dirty="0"/>
          </a:p>
        </p:txBody>
      </p:sp>
      <p:sp>
        <p:nvSpPr>
          <p:cNvPr id="5" name="スライド番号プレースホルダー 4"/>
          <p:cNvSpPr>
            <a:spLocks noGrp="1"/>
          </p:cNvSpPr>
          <p:nvPr>
            <p:ph type="sldNum" sz="quarter" idx="10"/>
          </p:nvPr>
        </p:nvSpPr>
        <p:spPr/>
        <p:txBody>
          <a:bodyPr/>
          <a:lstStyle/>
          <a:p>
            <a:fld id="{1B7B57DC-D075-4EE0-A480-DC8665919BAA}" type="slidenum">
              <a:rPr kumimoji="1" lang="ja-JP" altLang="en-US" smtClean="0"/>
              <a:t>1</a:t>
            </a:fld>
            <a:endParaRPr kumimoji="1" lang="ja-JP" altLang="en-US" dirty="0"/>
          </a:p>
        </p:txBody>
      </p:sp>
    </p:spTree>
    <p:extLst>
      <p:ext uri="{BB962C8B-B14F-4D97-AF65-F5344CB8AC3E}">
        <p14:creationId xmlns:p14="http://schemas.microsoft.com/office/powerpoint/2010/main" val="1491463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dirty="0">
                <a:solidFill>
                  <a:srgbClr val="333333"/>
                </a:solidFill>
                <a:effectLst/>
                <a:latin typeface="Helvetica Neue"/>
              </a:rPr>
              <a:t>数</a:t>
            </a:r>
            <a:r>
              <a:rPr lang="en-US" altLang="ja-JP" sz="1200" b="0" i="0" dirty="0">
                <a:solidFill>
                  <a:srgbClr val="333333"/>
                </a:solidFill>
                <a:effectLst/>
                <a:latin typeface="Helvetica Neue"/>
              </a:rPr>
              <a:t>TB</a:t>
            </a:r>
            <a:r>
              <a:rPr lang="ja-JP" altLang="en-US" sz="1200" b="0" i="0" dirty="0">
                <a:solidFill>
                  <a:srgbClr val="333333"/>
                </a:solidFill>
                <a:effectLst/>
                <a:latin typeface="Helvetica Neue"/>
              </a:rPr>
              <a:t>（</a:t>
            </a:r>
            <a:r>
              <a:rPr lang="en-US" altLang="ja-JP" sz="1200" b="0" i="0" dirty="0">
                <a:solidFill>
                  <a:srgbClr val="333333"/>
                </a:solidFill>
                <a:effectLst/>
                <a:latin typeface="Helvetica Neue"/>
              </a:rPr>
              <a:t>1</a:t>
            </a:r>
            <a:r>
              <a:rPr lang="ja-JP" altLang="en-US" sz="1200" b="0" i="0" dirty="0">
                <a:solidFill>
                  <a:srgbClr val="333333"/>
                </a:solidFill>
                <a:effectLst/>
                <a:latin typeface="Helvetica Neue"/>
              </a:rPr>
              <a:t>テラバイト</a:t>
            </a:r>
            <a:r>
              <a:rPr lang="en-US" altLang="ja-JP" sz="1200" b="0" i="0" dirty="0">
                <a:solidFill>
                  <a:srgbClr val="333333"/>
                </a:solidFill>
                <a:effectLst/>
                <a:latin typeface="Helvetica Neue"/>
              </a:rPr>
              <a:t>=1,000GB</a:t>
            </a:r>
            <a:r>
              <a:rPr lang="ja-JP" altLang="en-US" sz="1200" b="0" i="0" dirty="0">
                <a:solidFill>
                  <a:srgbClr val="333333"/>
                </a:solidFill>
                <a:effectLst/>
                <a:latin typeface="Helvetica Neue"/>
              </a:rPr>
              <a:t>）、数</a:t>
            </a:r>
            <a:r>
              <a:rPr lang="en-US" altLang="ja-JP" sz="1200" b="0" i="0" dirty="0">
                <a:solidFill>
                  <a:srgbClr val="333333"/>
                </a:solidFill>
                <a:effectLst/>
                <a:latin typeface="Helvetica Neue"/>
              </a:rPr>
              <a:t>PB</a:t>
            </a:r>
            <a:r>
              <a:rPr lang="ja-JP" altLang="en-US" sz="1200" b="0" i="0" dirty="0">
                <a:solidFill>
                  <a:srgbClr val="333333"/>
                </a:solidFill>
                <a:effectLst/>
                <a:latin typeface="Helvetica Neue"/>
              </a:rPr>
              <a:t>（</a:t>
            </a:r>
            <a:r>
              <a:rPr lang="en-US" altLang="ja-JP" sz="1200" b="0" i="0" dirty="0">
                <a:solidFill>
                  <a:srgbClr val="333333"/>
                </a:solidFill>
                <a:effectLst/>
                <a:latin typeface="Helvetica Neue"/>
              </a:rPr>
              <a:t>1</a:t>
            </a:r>
            <a:r>
              <a:rPr lang="ja-JP" altLang="en-US" sz="1200" b="0" i="0" dirty="0">
                <a:solidFill>
                  <a:srgbClr val="333333"/>
                </a:solidFill>
                <a:effectLst/>
                <a:latin typeface="Helvetica Neue"/>
              </a:rPr>
              <a:t>ペタバイト</a:t>
            </a:r>
            <a:r>
              <a:rPr lang="en-US" altLang="ja-JP" sz="1200" b="0" i="0" dirty="0">
                <a:solidFill>
                  <a:srgbClr val="333333"/>
                </a:solidFill>
                <a:effectLst/>
                <a:latin typeface="Helvetica Neue"/>
              </a:rPr>
              <a:t>=1,024TB</a:t>
            </a:r>
            <a:r>
              <a:rPr lang="ja-JP" altLang="en-US" sz="1200" b="0" i="0" dirty="0">
                <a:solidFill>
                  <a:srgbClr val="333333"/>
                </a:solidFill>
                <a:effectLst/>
                <a:latin typeface="Helvetica Neue"/>
              </a:rPr>
              <a:t>）という途方もないデータ量であっても </a:t>
            </a:r>
            <a:r>
              <a:rPr lang="en-US" altLang="ja-JP" sz="1200" b="0" i="0" dirty="0" err="1">
                <a:solidFill>
                  <a:srgbClr val="333333"/>
                </a:solidFill>
                <a:effectLst/>
                <a:latin typeface="Helvetica Neue"/>
              </a:rPr>
              <a:t>BigQuery</a:t>
            </a:r>
            <a:r>
              <a:rPr lang="en-US" altLang="ja-JP" sz="1200" b="0" i="0" dirty="0">
                <a:solidFill>
                  <a:srgbClr val="333333"/>
                </a:solidFill>
                <a:effectLst/>
                <a:latin typeface="Helvetica Neue"/>
              </a:rPr>
              <a:t> </a:t>
            </a:r>
            <a:r>
              <a:rPr lang="ja-JP" altLang="en-US" sz="1200" b="0" i="0" dirty="0">
                <a:solidFill>
                  <a:srgbClr val="333333"/>
                </a:solidFill>
                <a:effectLst/>
                <a:latin typeface="Helvetica Neue"/>
              </a:rPr>
              <a:t>を使えば数秒、数十秒で処理することができます。</a:t>
            </a:r>
            <a:endParaRPr lang="en-US" altLang="ja-JP" sz="1200" b="0" i="0" dirty="0">
              <a:solidFill>
                <a:srgbClr val="333333"/>
              </a:solidFill>
              <a:effectLst/>
              <a:latin typeface="Helvetica Neue"/>
            </a:endParaRPr>
          </a:p>
          <a:p>
            <a:r>
              <a:rPr lang="ja-JP" altLang="en-US" sz="1200" dirty="0">
                <a:solidFill>
                  <a:srgbClr val="333333"/>
                </a:solidFill>
                <a:latin typeface="Helvetica Neue"/>
              </a:rPr>
              <a:t>例えば</a:t>
            </a:r>
            <a:r>
              <a:rPr lang="en-US" altLang="ja-JP" sz="1200" dirty="0">
                <a:solidFill>
                  <a:srgbClr val="333333"/>
                </a:solidFill>
                <a:latin typeface="Helvetica Neue"/>
              </a:rPr>
              <a:t>120</a:t>
            </a:r>
            <a:r>
              <a:rPr lang="ja-JP" altLang="en-US" sz="1200" dirty="0">
                <a:solidFill>
                  <a:srgbClr val="333333"/>
                </a:solidFill>
                <a:latin typeface="Helvetica Neue"/>
              </a:rPr>
              <a:t>憶行の正規表現マッチ付き集計を数十秒で完了します。</a:t>
            </a:r>
            <a:endParaRPr lang="en-US" altLang="ja-JP" sz="1200" dirty="0">
              <a:solidFill>
                <a:srgbClr val="333333"/>
              </a:solidFill>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dirty="0">
                <a:solidFill>
                  <a:srgbClr val="333333"/>
                </a:solidFill>
                <a:effectLst/>
                <a:latin typeface="Helvetica Neue"/>
              </a:rPr>
              <a:t>データベースに対する命令（こんなデータを取り出してくれ的な）のことをクエリと言いますが、</a:t>
            </a:r>
            <a:r>
              <a:rPr lang="en-US" altLang="ja-JP" sz="1200" b="0" i="0" dirty="0" err="1">
                <a:solidFill>
                  <a:srgbClr val="333333"/>
                </a:solidFill>
                <a:effectLst/>
                <a:latin typeface="Helvetica Neue"/>
              </a:rPr>
              <a:t>BigQuery</a:t>
            </a:r>
            <a:r>
              <a:rPr lang="en-US" altLang="ja-JP" sz="1200" b="0" i="0" dirty="0">
                <a:solidFill>
                  <a:srgbClr val="333333"/>
                </a:solidFill>
                <a:effectLst/>
                <a:latin typeface="Helvetica Neue"/>
              </a:rPr>
              <a:t> </a:t>
            </a:r>
            <a:r>
              <a:rPr lang="ja-JP" altLang="en-US" sz="1200" b="0" i="0" dirty="0">
                <a:solidFill>
                  <a:srgbClr val="333333"/>
                </a:solidFill>
                <a:effectLst/>
                <a:latin typeface="Helvetica Neue"/>
              </a:rPr>
              <a:t>は何千ものサーバー群で大規模にクエリを分散処理しています。</a:t>
            </a:r>
            <a:endParaRPr lang="en-US" altLang="ja-JP" sz="1200" b="0" i="0" dirty="0">
              <a:solidFill>
                <a:srgbClr val="333333"/>
              </a:solidFill>
              <a:effectLst/>
              <a:latin typeface="Helvetica Neue"/>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1B7B57DC-D075-4EE0-A480-DC8665919BAA}" type="slidenum">
              <a:rPr lang="ja-JP" altLang="en-US" smtClean="0"/>
              <a:pPr/>
              <a:t>2</a:t>
            </a:fld>
            <a:endParaRPr lang="ja-JP" altLang="en-US"/>
          </a:p>
        </p:txBody>
      </p:sp>
    </p:spTree>
    <p:extLst>
      <p:ext uri="{BB962C8B-B14F-4D97-AF65-F5344CB8AC3E}">
        <p14:creationId xmlns:p14="http://schemas.microsoft.com/office/powerpoint/2010/main" val="1763598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B7B57DC-D075-4EE0-A480-DC8665919BAA}" type="slidenum">
              <a:rPr lang="ja-JP" altLang="en-US" smtClean="0"/>
              <a:pPr/>
              <a:t>5</a:t>
            </a:fld>
            <a:endParaRPr lang="ja-JP" altLang="en-US"/>
          </a:p>
        </p:txBody>
      </p:sp>
    </p:spTree>
    <p:extLst>
      <p:ext uri="{BB962C8B-B14F-4D97-AF65-F5344CB8AC3E}">
        <p14:creationId xmlns:p14="http://schemas.microsoft.com/office/powerpoint/2010/main" val="2833715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B7B57DC-D075-4EE0-A480-DC8665919BAA}" type="slidenum">
              <a:rPr lang="ja-JP" altLang="en-US" smtClean="0"/>
              <a:pPr/>
              <a:t>6</a:t>
            </a:fld>
            <a:endParaRPr lang="ja-JP" altLang="en-US"/>
          </a:p>
        </p:txBody>
      </p:sp>
    </p:spTree>
    <p:extLst>
      <p:ext uri="{BB962C8B-B14F-4D97-AF65-F5344CB8AC3E}">
        <p14:creationId xmlns:p14="http://schemas.microsoft.com/office/powerpoint/2010/main" val="2721298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B7B57DC-D075-4EE0-A480-DC8665919BAA}" type="slidenum">
              <a:rPr lang="ja-JP" altLang="en-US" smtClean="0"/>
              <a:pPr/>
              <a:t>7</a:t>
            </a:fld>
            <a:endParaRPr lang="ja-JP" altLang="en-US"/>
          </a:p>
        </p:txBody>
      </p:sp>
    </p:spTree>
    <p:extLst>
      <p:ext uri="{BB962C8B-B14F-4D97-AF65-F5344CB8AC3E}">
        <p14:creationId xmlns:p14="http://schemas.microsoft.com/office/powerpoint/2010/main" val="123735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B7B57DC-D075-4EE0-A480-DC8665919BAA}" type="slidenum">
              <a:rPr lang="ja-JP" altLang="en-US" smtClean="0"/>
              <a:pPr/>
              <a:t>8</a:t>
            </a:fld>
            <a:endParaRPr lang="ja-JP" altLang="en-US"/>
          </a:p>
        </p:txBody>
      </p:sp>
    </p:spTree>
    <p:extLst>
      <p:ext uri="{BB962C8B-B14F-4D97-AF65-F5344CB8AC3E}">
        <p14:creationId xmlns:p14="http://schemas.microsoft.com/office/powerpoint/2010/main" val="3673592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dirty="0">
                <a:solidFill>
                  <a:srgbClr val="242424"/>
                </a:solidFill>
                <a:effectLst/>
                <a:latin typeface="Segoe UI" panose="020B0502040204020203" pitchFamily="34" charset="0"/>
              </a:rPr>
              <a:t>BQ</a:t>
            </a:r>
            <a:r>
              <a:rPr lang="ja-JP" altLang="en-US" b="0" i="0" dirty="0">
                <a:solidFill>
                  <a:srgbClr val="242424"/>
                </a:solidFill>
                <a:effectLst/>
                <a:latin typeface="Segoe UI" panose="020B0502040204020203" pitchFamily="34" charset="0"/>
              </a:rPr>
              <a:t>がインフラ管理が全くない（リソース選択も含め管理画面も存在しない）こと、プロジェクトを作成したら勝手に使えること（何かを起動するみたいな作業が不要）、ユーザー管理は</a:t>
            </a:r>
            <a:r>
              <a:rPr lang="en-US" altLang="ja-JP" b="0" i="0" dirty="0">
                <a:solidFill>
                  <a:srgbClr val="242424"/>
                </a:solidFill>
                <a:effectLst/>
                <a:latin typeface="Segoe UI" panose="020B0502040204020203" pitchFamily="34" charset="0"/>
              </a:rPr>
              <a:t>IAM</a:t>
            </a:r>
            <a:r>
              <a:rPr lang="ja-JP" altLang="en-US" b="0" i="0" dirty="0">
                <a:solidFill>
                  <a:srgbClr val="242424"/>
                </a:solidFill>
                <a:effectLst/>
                <a:latin typeface="Segoe UI" panose="020B0502040204020203" pitchFamily="34" charset="0"/>
              </a:rPr>
              <a:t>と完全に統合されている</a:t>
            </a:r>
            <a:endParaRPr kumimoji="1" lang="ja-JP" altLang="en-US" dirty="0"/>
          </a:p>
        </p:txBody>
      </p:sp>
      <p:sp>
        <p:nvSpPr>
          <p:cNvPr id="4" name="スライド番号プレースホルダー 3"/>
          <p:cNvSpPr>
            <a:spLocks noGrp="1"/>
          </p:cNvSpPr>
          <p:nvPr>
            <p:ph type="sldNum" sz="quarter" idx="5"/>
          </p:nvPr>
        </p:nvSpPr>
        <p:spPr/>
        <p:txBody>
          <a:bodyPr/>
          <a:lstStyle/>
          <a:p>
            <a:fld id="{1B7B57DC-D075-4EE0-A480-DC8665919BAA}" type="slidenum">
              <a:rPr lang="ja-JP" altLang="en-US" smtClean="0"/>
              <a:pPr/>
              <a:t>9</a:t>
            </a:fld>
            <a:endParaRPr lang="ja-JP" altLang="en-US"/>
          </a:p>
        </p:txBody>
      </p:sp>
    </p:spTree>
    <p:extLst>
      <p:ext uri="{BB962C8B-B14F-4D97-AF65-F5344CB8AC3E}">
        <p14:creationId xmlns:p14="http://schemas.microsoft.com/office/powerpoint/2010/main" val="1827001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dirty="0">
                <a:solidFill>
                  <a:srgbClr val="242424"/>
                </a:solidFill>
                <a:effectLst/>
                <a:latin typeface="Segoe UI" panose="020B0502040204020203" pitchFamily="34" charset="0"/>
              </a:rPr>
              <a:t>BQ</a:t>
            </a:r>
            <a:r>
              <a:rPr lang="ja-JP" altLang="en-US" b="0" i="0" dirty="0">
                <a:solidFill>
                  <a:srgbClr val="242424"/>
                </a:solidFill>
                <a:effectLst/>
                <a:latin typeface="Segoe UI" panose="020B0502040204020203" pitchFamily="34" charset="0"/>
              </a:rPr>
              <a:t>がインフラ管理が全くない（リソース選択も含め管理画面も存在しない）こと、プロジェクトを作成したら勝手に使えること（何かを起動するみたいな作業が不要）、ユーザー管理は</a:t>
            </a:r>
            <a:r>
              <a:rPr lang="en-US" altLang="ja-JP" b="0" i="0" dirty="0">
                <a:solidFill>
                  <a:srgbClr val="242424"/>
                </a:solidFill>
                <a:effectLst/>
                <a:latin typeface="Segoe UI" panose="020B0502040204020203" pitchFamily="34" charset="0"/>
              </a:rPr>
              <a:t>IAM</a:t>
            </a:r>
            <a:r>
              <a:rPr lang="ja-JP" altLang="en-US" b="0" i="0" dirty="0">
                <a:solidFill>
                  <a:srgbClr val="242424"/>
                </a:solidFill>
                <a:effectLst/>
                <a:latin typeface="Segoe UI" panose="020B0502040204020203" pitchFamily="34" charset="0"/>
              </a:rPr>
              <a:t>と完全に統合されている</a:t>
            </a:r>
            <a:endParaRPr kumimoji="1" lang="ja-JP" altLang="en-US" dirty="0"/>
          </a:p>
        </p:txBody>
      </p:sp>
      <p:sp>
        <p:nvSpPr>
          <p:cNvPr id="4" name="スライド番号プレースホルダー 3"/>
          <p:cNvSpPr>
            <a:spLocks noGrp="1"/>
          </p:cNvSpPr>
          <p:nvPr>
            <p:ph type="sldNum" sz="quarter" idx="5"/>
          </p:nvPr>
        </p:nvSpPr>
        <p:spPr/>
        <p:txBody>
          <a:bodyPr/>
          <a:lstStyle/>
          <a:p>
            <a:fld id="{1B7B57DC-D075-4EE0-A480-DC8665919BAA}" type="slidenum">
              <a:rPr lang="ja-JP" altLang="en-US" smtClean="0"/>
              <a:pPr/>
              <a:t>10</a:t>
            </a:fld>
            <a:endParaRPr lang="ja-JP" altLang="en-US"/>
          </a:p>
        </p:txBody>
      </p:sp>
    </p:spTree>
    <p:extLst>
      <p:ext uri="{BB962C8B-B14F-4D97-AF65-F5344CB8AC3E}">
        <p14:creationId xmlns:p14="http://schemas.microsoft.com/office/powerpoint/2010/main" val="25850273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bg>
      <p:bgPr>
        <a:solidFill>
          <a:schemeClr val="bg1"/>
        </a:solidFill>
        <a:effectLst/>
      </p:bgPr>
    </p:bg>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a:stretch>
            <a:fillRect/>
          </a:stretch>
        </p:blipFill>
        <p:spPr>
          <a:xfrm>
            <a:off x="-6526" y="1051354"/>
            <a:ext cx="9919052" cy="4755292"/>
          </a:xfrm>
          <a:prstGeom prst="rect">
            <a:avLst/>
          </a:prstGeom>
        </p:spPr>
      </p:pic>
      <p:sp>
        <p:nvSpPr>
          <p:cNvPr id="2" name="タイトル 1"/>
          <p:cNvSpPr>
            <a:spLocks noGrp="1"/>
          </p:cNvSpPr>
          <p:nvPr userDrawn="1">
            <p:ph type="title"/>
          </p:nvPr>
        </p:nvSpPr>
        <p:spPr>
          <a:xfrm>
            <a:off x="662998" y="3087000"/>
            <a:ext cx="8580000" cy="684000"/>
          </a:xfrm>
          <a:prstGeom prst="rect">
            <a:avLst/>
          </a:prstGeom>
        </p:spPr>
        <p:txBody>
          <a:bodyPr bIns="46800" anchor="b" anchorCtr="0"/>
          <a:lstStyle>
            <a:lvl1pPr algn="ctr">
              <a:defRPr sz="3600" b="0">
                <a:solidFill>
                  <a:schemeClr val="bg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Subtitle 2"/>
          <p:cNvSpPr>
            <a:spLocks noGrp="1"/>
          </p:cNvSpPr>
          <p:nvPr userDrawn="1">
            <p:ph type="subTitle" idx="1"/>
          </p:nvPr>
        </p:nvSpPr>
        <p:spPr>
          <a:xfrm>
            <a:off x="662998" y="3802067"/>
            <a:ext cx="8580000" cy="489178"/>
          </a:xfrm>
          <a:prstGeom prst="rect">
            <a:avLst/>
          </a:prstGeom>
        </p:spPr>
        <p:txBody>
          <a:bodyPr tIns="0" bIns="0" anchor="ctr" anchorCtr="0"/>
          <a:lstStyle>
            <a:lvl1pPr marL="0" indent="0" algn="ctr">
              <a:buNone/>
              <a:defRPr sz="2400" b="0">
                <a:solidFill>
                  <a:schemeClr val="bg1"/>
                </a:solidFill>
                <a:latin typeface="Meiryo UI" panose="020B0604030504040204" pitchFamily="50" charset="-128"/>
                <a:ea typeface="Meiryo UI" panose="020B0604030504040204" pitchFamily="50" charset="-128"/>
              </a:defRPr>
            </a:lvl1pPr>
            <a:lvl2pPr marL="457212" indent="0" algn="ctr">
              <a:buNone/>
              <a:defRPr sz="2000"/>
            </a:lvl2pPr>
            <a:lvl3pPr marL="914423" indent="0" algn="ctr">
              <a:buNone/>
              <a:defRPr sz="1800"/>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lang="ja-JP" altLang="en-US"/>
              <a:t>マスター サブタイトルの書式設定</a:t>
            </a:r>
            <a:endParaRPr lang="en-US"/>
          </a:p>
        </p:txBody>
      </p:sp>
      <p:sp>
        <p:nvSpPr>
          <p:cNvPr id="5" name="テキスト ボックス 4"/>
          <p:cNvSpPr txBox="1"/>
          <p:nvPr userDrawn="1"/>
        </p:nvSpPr>
        <p:spPr>
          <a:xfrm>
            <a:off x="2247535" y="6534573"/>
            <a:ext cx="5410926" cy="306000"/>
          </a:xfrm>
          <a:prstGeom prst="rect">
            <a:avLst/>
          </a:prstGeom>
          <a:noFill/>
          <a:effectLst/>
        </p:spPr>
        <p:txBody>
          <a:bodyPr wrap="none" tIns="0" bIns="36000" rtlCol="0" anchor="ctr" anchorCtr="1">
            <a:noAutofit/>
          </a:bodyPr>
          <a:lstStyle/>
          <a:p>
            <a:r>
              <a:rPr kumimoji="1" lang="en-US" altLang="ja-JP" sz="1200" b="0" dirty="0">
                <a:solidFill>
                  <a:srgbClr val="E13219"/>
                </a:solidFill>
                <a:effectLst/>
              </a:rPr>
              <a:t>(C) 2022 ZEAL Corporation. All Rights Reserved.</a:t>
            </a:r>
          </a:p>
        </p:txBody>
      </p:sp>
      <p:sp>
        <p:nvSpPr>
          <p:cNvPr id="7" name="テキスト プレースホルダー 6"/>
          <p:cNvSpPr>
            <a:spLocks noGrp="1"/>
          </p:cNvSpPr>
          <p:nvPr userDrawn="1">
            <p:ph type="body" sz="quarter" idx="10"/>
          </p:nvPr>
        </p:nvSpPr>
        <p:spPr>
          <a:xfrm>
            <a:off x="307976" y="470997"/>
            <a:ext cx="4665325" cy="324000"/>
          </a:xfrm>
          <a:prstGeom prst="rect">
            <a:avLst/>
          </a:prstGeom>
        </p:spPr>
        <p:txBody>
          <a:bodyPr wrap="none" lIns="0" tIns="0" rIns="0" bIns="0" anchor="b" anchorCtr="0"/>
          <a:lstStyle>
            <a:lvl1pPr marL="0" indent="0">
              <a:lnSpc>
                <a:spcPct val="90000"/>
              </a:lnSpc>
              <a:spcBef>
                <a:spcPts val="0"/>
              </a:spcBef>
              <a:buNone/>
              <a:defRPr sz="2400" b="0">
                <a:solidFill>
                  <a:schemeClr val="tx1">
                    <a:lumMod val="85000"/>
                    <a:lumOff val="15000"/>
                  </a:schemeClr>
                </a:solidFill>
                <a:latin typeface="Meiryo UI" panose="020B0604030504040204" pitchFamily="50" charset="-128"/>
                <a:ea typeface="Meiryo UI" panose="020B0604030504040204" pitchFamily="50" charset="-128"/>
              </a:defRPr>
            </a:lvl1pPr>
          </a:lstStyle>
          <a:p>
            <a:pPr lvl="0"/>
            <a:r>
              <a:rPr kumimoji="1" lang="ja-JP" altLang="en-US"/>
              <a:t>マスター テキストの書式設定</a:t>
            </a:r>
          </a:p>
        </p:txBody>
      </p:sp>
      <p:sp>
        <p:nvSpPr>
          <p:cNvPr id="10" name="テキスト プレースホルダー 9"/>
          <p:cNvSpPr>
            <a:spLocks noGrp="1"/>
          </p:cNvSpPr>
          <p:nvPr userDrawn="1">
            <p:ph type="body" sz="quarter" idx="11"/>
          </p:nvPr>
        </p:nvSpPr>
        <p:spPr>
          <a:xfrm>
            <a:off x="3987744" y="5843971"/>
            <a:ext cx="5623308" cy="306000"/>
          </a:xfrm>
          <a:prstGeom prst="rect">
            <a:avLst/>
          </a:prstGeom>
        </p:spPr>
        <p:txBody>
          <a:bodyPr tIns="0" rIns="0" bIns="0" anchor="ctr" anchorCtr="0"/>
          <a:lstStyle>
            <a:lvl1pPr marL="0" indent="0" algn="r">
              <a:lnSpc>
                <a:spcPct val="90000"/>
              </a:lnSpc>
              <a:spcBef>
                <a:spcPts val="0"/>
              </a:spcBef>
              <a:buNone/>
              <a:defRPr sz="1800" b="0">
                <a:solidFill>
                  <a:schemeClr val="tx1">
                    <a:lumMod val="85000"/>
                    <a:lumOff val="15000"/>
                  </a:schemeClr>
                </a:solidFill>
                <a:latin typeface="Meiryo UI" panose="020B0604030504040204" pitchFamily="50" charset="-128"/>
                <a:ea typeface="Meiryo UI" panose="020B0604030504040204" pitchFamily="50" charset="-128"/>
              </a:defRPr>
            </a:lvl1pPr>
            <a:lvl2pPr marL="457212" indent="0">
              <a:buNone/>
              <a:defRPr sz="2000"/>
            </a:lvl2pPr>
            <a:lvl3pPr marL="914423" indent="0">
              <a:buNone/>
              <a:defRPr sz="1800"/>
            </a:lvl3pPr>
            <a:lvl4pPr marL="1371634" indent="0">
              <a:buNone/>
              <a:defRPr sz="1600"/>
            </a:lvl4pPr>
            <a:lvl5pPr marL="1828846" indent="0">
              <a:buNone/>
              <a:defRPr sz="1600"/>
            </a:lvl5pPr>
          </a:lstStyle>
          <a:p>
            <a:pPr lvl="0"/>
            <a:r>
              <a:rPr kumimoji="1" lang="ja-JP" altLang="en-US"/>
              <a:t>マスター テキストの書式設定</a:t>
            </a:r>
          </a:p>
        </p:txBody>
      </p:sp>
      <p:sp>
        <p:nvSpPr>
          <p:cNvPr id="40" name="テキスト プレースホルダー 9"/>
          <p:cNvSpPr>
            <a:spLocks noGrp="1"/>
          </p:cNvSpPr>
          <p:nvPr userDrawn="1">
            <p:ph type="body" sz="quarter" idx="12"/>
          </p:nvPr>
        </p:nvSpPr>
        <p:spPr>
          <a:xfrm>
            <a:off x="3990536" y="6176805"/>
            <a:ext cx="5623308" cy="306000"/>
          </a:xfrm>
          <a:prstGeom prst="rect">
            <a:avLst/>
          </a:prstGeom>
        </p:spPr>
        <p:txBody>
          <a:bodyPr tIns="0" rIns="0" bIns="0" anchor="ctr" anchorCtr="0"/>
          <a:lstStyle>
            <a:lvl1pPr marL="0" indent="0" algn="r">
              <a:lnSpc>
                <a:spcPct val="90000"/>
              </a:lnSpc>
              <a:spcBef>
                <a:spcPts val="0"/>
              </a:spcBef>
              <a:buNone/>
              <a:defRPr sz="1800" b="0">
                <a:solidFill>
                  <a:srgbClr val="E13219"/>
                </a:solidFill>
                <a:latin typeface="Meiryo UI" panose="020B0604030504040204" pitchFamily="50" charset="-128"/>
                <a:ea typeface="Meiryo UI" panose="020B0604030504040204" pitchFamily="50" charset="-128"/>
              </a:defRPr>
            </a:lvl1pPr>
            <a:lvl2pPr marL="457212" indent="0">
              <a:buNone/>
              <a:defRPr sz="2000"/>
            </a:lvl2pPr>
            <a:lvl3pPr marL="914423" indent="0">
              <a:buNone/>
              <a:defRPr sz="1800"/>
            </a:lvl3pPr>
            <a:lvl4pPr marL="1371634" indent="0">
              <a:buNone/>
              <a:defRPr sz="1600"/>
            </a:lvl4pPr>
            <a:lvl5pPr marL="1828846" indent="0">
              <a:buNone/>
              <a:defRPr sz="1600"/>
            </a:lvl5pPr>
          </a:lstStyle>
          <a:p>
            <a:pPr lvl="0"/>
            <a:r>
              <a:rPr kumimoji="1" lang="ja-JP" altLang="en-US"/>
              <a:t>マスター テキストの書式設定</a:t>
            </a:r>
          </a:p>
        </p:txBody>
      </p:sp>
      <p:cxnSp>
        <p:nvCxnSpPr>
          <p:cNvPr id="6" name="直線コネクタ 5"/>
          <p:cNvCxnSpPr/>
          <p:nvPr userDrawn="1"/>
        </p:nvCxnSpPr>
        <p:spPr>
          <a:xfrm>
            <a:off x="1053000" y="3788924"/>
            <a:ext cx="7800000" cy="0"/>
          </a:xfrm>
          <a:prstGeom prst="line">
            <a:avLst/>
          </a:prstGeom>
          <a:ln w="12700">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73" name="図 7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60809" y="46344"/>
            <a:ext cx="1307658" cy="687600"/>
          </a:xfrm>
          <a:prstGeom prst="rect">
            <a:avLst/>
          </a:prstGeom>
        </p:spPr>
      </p:pic>
    </p:spTree>
    <p:extLst>
      <p:ext uri="{BB962C8B-B14F-4D97-AF65-F5344CB8AC3E}">
        <p14:creationId xmlns:p14="http://schemas.microsoft.com/office/powerpoint/2010/main" val="1279489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次レイアウト">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stretch>
            <a:fillRect/>
          </a:stretch>
        </p:blipFill>
        <p:spPr>
          <a:xfrm>
            <a:off x="-6954" y="-144403"/>
            <a:ext cx="9912955" cy="7029297"/>
          </a:xfrm>
          <a:prstGeom prst="rect">
            <a:avLst/>
          </a:prstGeom>
        </p:spPr>
      </p:pic>
      <p:sp>
        <p:nvSpPr>
          <p:cNvPr id="23" name="Slide Number Placeholder 5"/>
          <p:cNvSpPr>
            <a:spLocks noGrp="1"/>
          </p:cNvSpPr>
          <p:nvPr userDrawn="1">
            <p:ph type="sldNum" sz="quarter" idx="12"/>
          </p:nvPr>
        </p:nvSpPr>
        <p:spPr>
          <a:xfrm>
            <a:off x="2" y="0"/>
            <a:ext cx="844923" cy="766482"/>
          </a:xfrm>
          <a:prstGeom prst="rect">
            <a:avLst/>
          </a:prstGeom>
        </p:spPr>
        <p:txBody>
          <a:bodyPr wrap="none" lIns="36000" tIns="36000" rIns="36000" bIns="36000" anchor="ctr" anchorCtr="1"/>
          <a:lstStyle>
            <a:lvl1pPr>
              <a:defRPr sz="4000" b="1">
                <a:solidFill>
                  <a:srgbClr val="FFDDD1"/>
                </a:solidFill>
              </a:defRPr>
            </a:lvl1pPr>
          </a:lstStyle>
          <a:p>
            <a:fld id="{CD479811-7B46-4E64-9DDE-3CD89A6E2456}" type="slidenum">
              <a:rPr lang="ja-JP" altLang="en-US" smtClean="0"/>
              <a:pPr/>
              <a:t>‹#›</a:t>
            </a:fld>
            <a:endParaRPr lang="ja-JP" altLang="en-US"/>
          </a:p>
        </p:txBody>
      </p:sp>
      <p:sp>
        <p:nvSpPr>
          <p:cNvPr id="27" name="Title 1"/>
          <p:cNvSpPr>
            <a:spLocks noGrp="1"/>
          </p:cNvSpPr>
          <p:nvPr userDrawn="1">
            <p:ph type="ctrTitle"/>
          </p:nvPr>
        </p:nvSpPr>
        <p:spPr>
          <a:xfrm>
            <a:off x="844925" y="0"/>
            <a:ext cx="1952581" cy="766482"/>
          </a:xfrm>
          <a:prstGeom prst="rect">
            <a:avLst/>
          </a:prstGeom>
        </p:spPr>
        <p:txBody>
          <a:bodyPr wrap="none" lIns="36000" tIns="108000" rIns="0" bIns="0" anchor="ctr" anchorCtr="0"/>
          <a:lstStyle>
            <a:lvl1pPr algn="l">
              <a:defRPr sz="3200" b="0">
                <a:solidFill>
                  <a:schemeClr val="bg1"/>
                </a:solidFill>
              </a:defRPr>
            </a:lvl1pPr>
          </a:lstStyle>
          <a:p>
            <a:r>
              <a:rPr lang="ja-JP" altLang="en-US"/>
              <a:t>マスター タイトルの書式設定</a:t>
            </a:r>
            <a:endParaRPr lang="en-US"/>
          </a:p>
        </p:txBody>
      </p:sp>
    </p:spTree>
    <p:extLst>
      <p:ext uri="{BB962C8B-B14F-4D97-AF65-F5344CB8AC3E}">
        <p14:creationId xmlns:p14="http://schemas.microsoft.com/office/powerpoint/2010/main" val="581822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コンテンツスライド１">
    <p:spTree>
      <p:nvGrpSpPr>
        <p:cNvPr id="1" name=""/>
        <p:cNvGrpSpPr/>
        <p:nvPr/>
      </p:nvGrpSpPr>
      <p:grpSpPr>
        <a:xfrm>
          <a:off x="0" y="0"/>
          <a:ext cx="0" cy="0"/>
          <a:chOff x="0" y="0"/>
          <a:chExt cx="0" cy="0"/>
        </a:xfrm>
      </p:grpSpPr>
      <p:sp>
        <p:nvSpPr>
          <p:cNvPr id="8" name="正方形/長方形 7"/>
          <p:cNvSpPr/>
          <p:nvPr userDrawn="1"/>
        </p:nvSpPr>
        <p:spPr>
          <a:xfrm>
            <a:off x="586" y="6548720"/>
            <a:ext cx="9905415" cy="322729"/>
          </a:xfrm>
          <a:prstGeom prst="rect">
            <a:avLst/>
          </a:prstGeom>
          <a:solidFill>
            <a:srgbClr val="E132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9" name="フリーフォーム 8"/>
          <p:cNvSpPr/>
          <p:nvPr userDrawn="1"/>
        </p:nvSpPr>
        <p:spPr>
          <a:xfrm flipH="1">
            <a:off x="586" y="0"/>
            <a:ext cx="9905415" cy="792000"/>
          </a:xfrm>
          <a:custGeom>
            <a:avLst/>
            <a:gdLst>
              <a:gd name="connsiteX0" fmla="*/ 9143460 w 9143460"/>
              <a:gd name="connsiteY0" fmla="*/ 0 h 792000"/>
              <a:gd name="connsiteX1" fmla="*/ 8331930 w 9143460"/>
              <a:gd name="connsiteY1" fmla="*/ 0 h 792000"/>
              <a:gd name="connsiteX2" fmla="*/ 8331930 w 9143460"/>
              <a:gd name="connsiteY2" fmla="*/ 264082 h 792000"/>
              <a:gd name="connsiteX3" fmla="*/ 8169930 w 9143460"/>
              <a:gd name="connsiteY3" fmla="*/ 390082 h 792000"/>
              <a:gd name="connsiteX4" fmla="*/ 8331930 w 9143460"/>
              <a:gd name="connsiteY4" fmla="*/ 516082 h 792000"/>
              <a:gd name="connsiteX5" fmla="*/ 8331930 w 9143460"/>
              <a:gd name="connsiteY5" fmla="*/ 773686 h 792000"/>
              <a:gd name="connsiteX6" fmla="*/ 0 w 9143460"/>
              <a:gd name="connsiteY6" fmla="*/ 773686 h 792000"/>
              <a:gd name="connsiteX7" fmla="*/ 0 w 9143460"/>
              <a:gd name="connsiteY7" fmla="*/ 791686 h 792000"/>
              <a:gd name="connsiteX8" fmla="*/ 8331930 w 9143460"/>
              <a:gd name="connsiteY8" fmla="*/ 791686 h 792000"/>
              <a:gd name="connsiteX9" fmla="*/ 8331930 w 9143460"/>
              <a:gd name="connsiteY9" fmla="*/ 792000 h 792000"/>
              <a:gd name="connsiteX10" fmla="*/ 9143460 w 9143460"/>
              <a:gd name="connsiteY10" fmla="*/ 79200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460" h="792000">
                <a:moveTo>
                  <a:pt x="9143460" y="0"/>
                </a:moveTo>
                <a:lnTo>
                  <a:pt x="8331930" y="0"/>
                </a:lnTo>
                <a:lnTo>
                  <a:pt x="8331930" y="264082"/>
                </a:lnTo>
                <a:lnTo>
                  <a:pt x="8169930" y="390082"/>
                </a:lnTo>
                <a:lnTo>
                  <a:pt x="8331930" y="516082"/>
                </a:lnTo>
                <a:lnTo>
                  <a:pt x="8331930" y="773686"/>
                </a:lnTo>
                <a:lnTo>
                  <a:pt x="0" y="773686"/>
                </a:lnTo>
                <a:lnTo>
                  <a:pt x="0" y="791686"/>
                </a:lnTo>
                <a:lnTo>
                  <a:pt x="8331930" y="791686"/>
                </a:lnTo>
                <a:lnTo>
                  <a:pt x="8331930" y="792000"/>
                </a:lnTo>
                <a:lnTo>
                  <a:pt x="9143460" y="792000"/>
                </a:lnTo>
                <a:close/>
              </a:path>
            </a:pathLst>
          </a:custGeom>
          <a:gradFill flip="none" rotWithShape="1">
            <a:gsLst>
              <a:gs pos="0">
                <a:srgbClr val="E13219"/>
              </a:gs>
              <a:gs pos="25000">
                <a:srgbClr val="E13219"/>
              </a:gs>
              <a:gs pos="100000">
                <a:schemeClr val="bg1"/>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800"/>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60809" y="46344"/>
            <a:ext cx="1307658" cy="687600"/>
          </a:xfrm>
          <a:prstGeom prst="rect">
            <a:avLst/>
          </a:prstGeom>
        </p:spPr>
      </p:pic>
      <p:sp>
        <p:nvSpPr>
          <p:cNvPr id="2" name="Title 1"/>
          <p:cNvSpPr>
            <a:spLocks noGrp="1"/>
          </p:cNvSpPr>
          <p:nvPr>
            <p:ph type="ctrTitle"/>
          </p:nvPr>
        </p:nvSpPr>
        <p:spPr>
          <a:xfrm>
            <a:off x="1070862" y="0"/>
            <a:ext cx="7181849" cy="766482"/>
          </a:xfrm>
          <a:prstGeom prst="rect">
            <a:avLst/>
          </a:prstGeom>
        </p:spPr>
        <p:txBody>
          <a:bodyPr wrap="none" lIns="0" rIns="0" bIns="0" anchor="ctr" anchorCtr="0"/>
          <a:lstStyle>
            <a:lvl1pPr algn="l">
              <a:defRPr sz="3200" b="0">
                <a:solidFill>
                  <a:schemeClr val="tx1">
                    <a:lumMod val="85000"/>
                    <a:lumOff val="15000"/>
                  </a:schemeClr>
                </a:solidFill>
                <a:latin typeface="Meiryo UI" panose="020B0604030504040204" pitchFamily="50" charset="-128"/>
                <a:ea typeface="Meiryo UI" panose="020B0604030504040204" pitchFamily="50" charset="-128"/>
              </a:defRPr>
            </a:lvl1pPr>
          </a:lstStyle>
          <a:p>
            <a:r>
              <a:rPr lang="ja-JP" altLang="en-US"/>
              <a:t>マスター タイトルの書式設定</a:t>
            </a:r>
            <a:endParaRPr lang="en-US"/>
          </a:p>
        </p:txBody>
      </p:sp>
      <p:sp>
        <p:nvSpPr>
          <p:cNvPr id="3" name="Subtitle 2"/>
          <p:cNvSpPr>
            <a:spLocks noGrp="1"/>
          </p:cNvSpPr>
          <p:nvPr>
            <p:ph type="subTitle" idx="1"/>
          </p:nvPr>
        </p:nvSpPr>
        <p:spPr>
          <a:xfrm>
            <a:off x="16761" y="838344"/>
            <a:ext cx="9727314" cy="350606"/>
          </a:xfrm>
          <a:prstGeom prst="rect">
            <a:avLst/>
          </a:prstGeom>
        </p:spPr>
        <p:txBody>
          <a:bodyPr/>
          <a:lstStyle>
            <a:lvl1pPr marL="0" indent="0" algn="l">
              <a:buNone/>
              <a:defRPr sz="1800">
                <a:solidFill>
                  <a:schemeClr val="tx1">
                    <a:lumMod val="85000"/>
                    <a:lumOff val="15000"/>
                  </a:schemeClr>
                </a:solidFill>
                <a:latin typeface="Meiryo UI" panose="020B0604030504040204" pitchFamily="50" charset="-128"/>
                <a:ea typeface="Meiryo UI" panose="020B0604030504040204" pitchFamily="50" charset="-128"/>
              </a:defRPr>
            </a:lvl1pPr>
            <a:lvl2pPr marL="457212" indent="0" algn="ctr">
              <a:buNone/>
              <a:defRPr sz="2000"/>
            </a:lvl2pPr>
            <a:lvl3pPr marL="914423" indent="0" algn="ctr">
              <a:buNone/>
              <a:defRPr sz="1800"/>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lang="ja-JP" altLang="en-US"/>
              <a:t>マスター サブタイトルの書式設定</a:t>
            </a:r>
            <a:endParaRPr lang="en-US"/>
          </a:p>
        </p:txBody>
      </p:sp>
      <p:sp>
        <p:nvSpPr>
          <p:cNvPr id="6" name="Slide Number Placeholder 5"/>
          <p:cNvSpPr>
            <a:spLocks noGrp="1"/>
          </p:cNvSpPr>
          <p:nvPr>
            <p:ph type="sldNum" sz="quarter" idx="12"/>
          </p:nvPr>
        </p:nvSpPr>
        <p:spPr>
          <a:xfrm>
            <a:off x="2" y="0"/>
            <a:ext cx="844923" cy="766482"/>
          </a:xfrm>
          <a:prstGeom prst="rect">
            <a:avLst/>
          </a:prstGeom>
        </p:spPr>
        <p:txBody>
          <a:bodyPr wrap="none" lIns="36000" tIns="36000" rIns="36000" bIns="36000" anchor="ctr" anchorCtr="1"/>
          <a:lstStyle>
            <a:lvl1pPr>
              <a:defRPr sz="4000" b="1">
                <a:solidFill>
                  <a:srgbClr val="FFDDD1"/>
                </a:solidFill>
                <a:latin typeface="Meiryo UI" panose="020B0604030504040204" pitchFamily="50" charset="-128"/>
                <a:ea typeface="Meiryo UI" panose="020B0604030504040204" pitchFamily="50" charset="-128"/>
              </a:defRPr>
            </a:lvl1pPr>
          </a:lstStyle>
          <a:p>
            <a:fld id="{CD479811-7B46-4E64-9DDE-3CD89A6E2456}" type="slidenum">
              <a:rPr lang="ja-JP" altLang="en-US" smtClean="0"/>
              <a:pPr/>
              <a:t>‹#›</a:t>
            </a:fld>
            <a:endParaRPr lang="ja-JP" altLang="en-US"/>
          </a:p>
        </p:txBody>
      </p:sp>
      <p:sp>
        <p:nvSpPr>
          <p:cNvPr id="7" name="テキスト ボックス 6"/>
          <p:cNvSpPr txBox="1"/>
          <p:nvPr userDrawn="1"/>
        </p:nvSpPr>
        <p:spPr>
          <a:xfrm>
            <a:off x="2252354" y="6535270"/>
            <a:ext cx="5410926" cy="306000"/>
          </a:xfrm>
          <a:prstGeom prst="rect">
            <a:avLst/>
          </a:prstGeom>
          <a:noFill/>
        </p:spPr>
        <p:txBody>
          <a:bodyPr wrap="none" tIns="0" bIns="0" rtlCol="0" anchor="ctr" anchorCtr="1">
            <a:noAutofit/>
          </a:bodyPr>
          <a:lstStyle/>
          <a:p>
            <a:r>
              <a:rPr kumimoji="1" lang="en-US" altLang="ja-JP" sz="1200" dirty="0">
                <a:solidFill>
                  <a:schemeClr val="bg1"/>
                </a:solidFill>
              </a:rPr>
              <a:t>(C) 2022 ZEAL Corporation. All Rights Reserved.</a:t>
            </a:r>
          </a:p>
        </p:txBody>
      </p:sp>
      <p:sp>
        <p:nvSpPr>
          <p:cNvPr id="10" name="Slide Number Placeholder 5"/>
          <p:cNvSpPr txBox="1">
            <a:spLocks/>
          </p:cNvSpPr>
          <p:nvPr userDrawn="1"/>
        </p:nvSpPr>
        <p:spPr>
          <a:xfrm>
            <a:off x="9449844" y="6538367"/>
            <a:ext cx="428148" cy="350606"/>
          </a:xfrm>
          <a:prstGeom prst="rect">
            <a:avLst/>
          </a:prstGeom>
        </p:spPr>
        <p:txBody>
          <a:bodyPr wrap="none" lIns="36000" tIns="36000" rIns="36000" bIns="36000" anchor="ctr" anchorCtr="1"/>
          <a:lstStyle>
            <a:defPPr>
              <a:defRPr lang="ja-JP"/>
            </a:defPPr>
            <a:lvl1pPr marL="0" algn="l" defTabSz="914400" rtl="0" eaLnBrk="1" latinLnBrk="0" hangingPunct="1">
              <a:defRPr kumimoji="1" sz="4000" b="1" kern="1200">
                <a:solidFill>
                  <a:srgbClr val="FFDDD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D479811-7B46-4E64-9DDE-3CD89A6E2456}" type="slidenum">
              <a:rPr lang="ja-JP" altLang="en-US" sz="1200" b="0" smtClean="0"/>
              <a:pPr/>
              <a:t>‹#›</a:t>
            </a:fld>
            <a:endParaRPr lang="ja-JP" altLang="en-US" sz="3600" b="0"/>
          </a:p>
        </p:txBody>
      </p:sp>
    </p:spTree>
    <p:extLst>
      <p:ext uri="{BB962C8B-B14F-4D97-AF65-F5344CB8AC3E}">
        <p14:creationId xmlns:p14="http://schemas.microsoft.com/office/powerpoint/2010/main" val="3704286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sp>
        <p:nvSpPr>
          <p:cNvPr id="2" name="タイトル 1"/>
          <p:cNvSpPr>
            <a:spLocks noGrp="1"/>
          </p:cNvSpPr>
          <p:nvPr>
            <p:ph type="title"/>
          </p:nvPr>
        </p:nvSpPr>
        <p:spPr>
          <a:xfrm>
            <a:off x="663000" y="2682000"/>
            <a:ext cx="8580000" cy="918000"/>
          </a:xfrm>
          <a:prstGeom prst="rect">
            <a:avLst/>
          </a:prstGeom>
        </p:spPr>
        <p:txBody>
          <a:bodyPr bIns="46800" anchor="b" anchorCtr="0"/>
          <a:lstStyle>
            <a:lvl1pPr algn="ctr">
              <a:defRPr lang="ja-JP" altLang="en-US" sz="3600" b="0">
                <a:solidFill>
                  <a:srgbClr val="E13219"/>
                </a:solidFill>
                <a:latin typeface="Meiryo UI" panose="020B0604030504040204" pitchFamily="50" charset="-128"/>
                <a:ea typeface="Meiryo UI" panose="020B0604030504040204" pitchFamily="50" charset="-128"/>
              </a:defRPr>
            </a:lvl1pPr>
          </a:lstStyle>
          <a:p>
            <a:pPr lvl="0" algn="ctr"/>
            <a:r>
              <a:rPr kumimoji="1" lang="ja-JP" altLang="en-US"/>
              <a:t>マスター タイトルの書式設定</a:t>
            </a:r>
          </a:p>
        </p:txBody>
      </p:sp>
      <p:cxnSp>
        <p:nvCxnSpPr>
          <p:cNvPr id="41" name="直線コネクタ 40"/>
          <p:cNvCxnSpPr/>
          <p:nvPr userDrawn="1"/>
        </p:nvCxnSpPr>
        <p:spPr>
          <a:xfrm>
            <a:off x="1053000" y="3600000"/>
            <a:ext cx="7800000" cy="0"/>
          </a:xfrm>
          <a:prstGeom prst="line">
            <a:avLst/>
          </a:prstGeom>
          <a:ln w="12700">
            <a:solidFill>
              <a:srgbClr val="E13219"/>
            </a:solidFill>
            <a:round/>
          </a:ln>
        </p:spPr>
        <p:style>
          <a:lnRef idx="1">
            <a:schemeClr val="accent1"/>
          </a:lnRef>
          <a:fillRef idx="0">
            <a:schemeClr val="accent1"/>
          </a:fillRef>
          <a:effectRef idx="0">
            <a:schemeClr val="accent1"/>
          </a:effectRef>
          <a:fontRef idx="minor">
            <a:schemeClr val="tx1"/>
          </a:fontRef>
        </p:style>
      </p:cxnSp>
      <p:sp>
        <p:nvSpPr>
          <p:cNvPr id="5" name="正方形/長方形 4"/>
          <p:cNvSpPr/>
          <p:nvPr userDrawn="1"/>
        </p:nvSpPr>
        <p:spPr>
          <a:xfrm>
            <a:off x="586" y="6548720"/>
            <a:ext cx="9905415" cy="322729"/>
          </a:xfrm>
          <a:prstGeom prst="rect">
            <a:avLst/>
          </a:prstGeom>
          <a:solidFill>
            <a:srgbClr val="E132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6" name="テキスト ボックス 5"/>
          <p:cNvSpPr txBox="1"/>
          <p:nvPr userDrawn="1"/>
        </p:nvSpPr>
        <p:spPr>
          <a:xfrm>
            <a:off x="2252354" y="6535270"/>
            <a:ext cx="5410926" cy="306000"/>
          </a:xfrm>
          <a:prstGeom prst="rect">
            <a:avLst/>
          </a:prstGeom>
          <a:noFill/>
        </p:spPr>
        <p:txBody>
          <a:bodyPr wrap="none" tIns="0" bIns="0" rtlCol="0" anchor="ctr" anchorCtr="1">
            <a:noAutofit/>
          </a:bodyPr>
          <a:lstStyle/>
          <a:p>
            <a:r>
              <a:rPr kumimoji="1" lang="en-US" altLang="ja-JP" sz="1200" dirty="0">
                <a:solidFill>
                  <a:schemeClr val="bg1"/>
                </a:solidFill>
              </a:rPr>
              <a:t>(C) 2022 ZEAL Corporation. All Rights Reserved.</a:t>
            </a:r>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60809" y="46344"/>
            <a:ext cx="1307658" cy="687600"/>
          </a:xfrm>
          <a:prstGeom prst="rect">
            <a:avLst/>
          </a:prstGeom>
        </p:spPr>
      </p:pic>
      <p:sp>
        <p:nvSpPr>
          <p:cNvPr id="8" name="Slide Number Placeholder 5">
            <a:extLst>
              <a:ext uri="{FF2B5EF4-FFF2-40B4-BE49-F238E27FC236}">
                <a16:creationId xmlns:a16="http://schemas.microsoft.com/office/drawing/2014/main" id="{0152DB31-667D-476D-A555-6A68670C637E}"/>
              </a:ext>
            </a:extLst>
          </p:cNvPr>
          <p:cNvSpPr txBox="1">
            <a:spLocks/>
          </p:cNvSpPr>
          <p:nvPr userDrawn="1"/>
        </p:nvSpPr>
        <p:spPr>
          <a:xfrm>
            <a:off x="9449844" y="6538367"/>
            <a:ext cx="428148" cy="350606"/>
          </a:xfrm>
          <a:prstGeom prst="rect">
            <a:avLst/>
          </a:prstGeom>
        </p:spPr>
        <p:txBody>
          <a:bodyPr wrap="none" lIns="36000" tIns="36000" rIns="36000" bIns="36000" anchor="ctr" anchorCtr="1"/>
          <a:lstStyle>
            <a:defPPr>
              <a:defRPr lang="ja-JP"/>
            </a:defPPr>
            <a:lvl1pPr marL="0" algn="l" defTabSz="914400" rtl="0" eaLnBrk="1" latinLnBrk="0" hangingPunct="1">
              <a:defRPr kumimoji="1" sz="4000" b="1" kern="1200">
                <a:solidFill>
                  <a:srgbClr val="FFDDD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D479811-7B46-4E64-9DDE-3CD89A6E2456}" type="slidenum">
              <a:rPr lang="ja-JP" altLang="en-US" sz="1200" b="0" smtClean="0"/>
              <a:pPr/>
              <a:t>‹#›</a:t>
            </a:fld>
            <a:endParaRPr lang="ja-JP" altLang="en-US" sz="3600" b="0"/>
          </a:p>
        </p:txBody>
      </p:sp>
    </p:spTree>
    <p:extLst>
      <p:ext uri="{BB962C8B-B14F-4D97-AF65-F5344CB8AC3E}">
        <p14:creationId xmlns:p14="http://schemas.microsoft.com/office/powerpoint/2010/main" val="2029951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最終ページ(問合せ先無し)">
    <p:spTree>
      <p:nvGrpSpPr>
        <p:cNvPr id="1" name=""/>
        <p:cNvGrpSpPr/>
        <p:nvPr/>
      </p:nvGrpSpPr>
      <p:grpSpPr>
        <a:xfrm>
          <a:off x="0" y="0"/>
          <a:ext cx="0" cy="0"/>
          <a:chOff x="0" y="0"/>
          <a:chExt cx="0" cy="0"/>
        </a:xfrm>
      </p:grpSpPr>
      <p:sp>
        <p:nvSpPr>
          <p:cNvPr id="41" name="テキスト ボックス 40"/>
          <p:cNvSpPr txBox="1"/>
          <p:nvPr userDrawn="1"/>
        </p:nvSpPr>
        <p:spPr>
          <a:xfrm>
            <a:off x="2247535" y="6534573"/>
            <a:ext cx="5410926" cy="306000"/>
          </a:xfrm>
          <a:prstGeom prst="rect">
            <a:avLst/>
          </a:prstGeom>
          <a:noFill/>
          <a:effectLst/>
        </p:spPr>
        <p:txBody>
          <a:bodyPr wrap="none" tIns="0" bIns="36000" rtlCol="0" anchor="ctr" anchorCtr="1">
            <a:noAutofit/>
          </a:bodyPr>
          <a:lstStyle/>
          <a:p>
            <a:r>
              <a:rPr kumimoji="1" lang="en-US" altLang="ja-JP" sz="1800" b="0" dirty="0">
                <a:solidFill>
                  <a:srgbClr val="E13219"/>
                </a:solidFill>
                <a:effectLst/>
              </a:rPr>
              <a:t>(C) 2022 ZEAL Corporation. All Rights Reserved.</a:t>
            </a:r>
          </a:p>
        </p:txBody>
      </p:sp>
      <p:pic>
        <p:nvPicPr>
          <p:cNvPr id="2" name="図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53153" y="2482594"/>
            <a:ext cx="3599695" cy="1892812"/>
          </a:xfrm>
          <a:prstGeom prst="rect">
            <a:avLst/>
          </a:prstGeom>
        </p:spPr>
      </p:pic>
    </p:spTree>
    <p:extLst>
      <p:ext uri="{BB962C8B-B14F-4D97-AF65-F5344CB8AC3E}">
        <p14:creationId xmlns:p14="http://schemas.microsoft.com/office/powerpoint/2010/main" val="210524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slideLayout" Target="../slideLayouts/slideLayout3.xml"/><Relationship Id="rId21"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23" Type="http://schemas.openxmlformats.org/officeDocument/2006/relationships/image" Target="../media/image17.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 Id="rId22" Type="http://schemas.openxmlformats.org/officeDocument/2006/relationships/image" Target="../media/image1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グループ化 7"/>
          <p:cNvGrpSpPr/>
          <p:nvPr userDrawn="1"/>
        </p:nvGrpSpPr>
        <p:grpSpPr>
          <a:xfrm>
            <a:off x="0" y="-148604"/>
            <a:ext cx="9907674" cy="7030484"/>
            <a:chOff x="0" y="-148604"/>
            <a:chExt cx="9907674" cy="7030484"/>
          </a:xfrm>
        </p:grpSpPr>
        <p:pic>
          <p:nvPicPr>
            <p:cNvPr id="9" name="図 8"/>
            <p:cNvPicPr>
              <a:picLocks noChangeAspect="1"/>
            </p:cNvPicPr>
            <p:nvPr userDrawn="1"/>
          </p:nvPicPr>
          <p:blipFill>
            <a:blip r:embed="rId7">
              <a:extLst>
                <a:ext uri="{28A0092B-C50C-407E-A947-70E740481C1C}">
                  <a14:useLocalDpi xmlns:a14="http://schemas.microsoft.com/office/drawing/2010/main" val="0"/>
                </a:ext>
              </a:extLst>
            </a:blip>
            <a:srcRect r="24037" b="28296"/>
            <a:stretch>
              <a:fillRect/>
            </a:stretch>
          </p:blipFill>
          <p:spPr>
            <a:xfrm>
              <a:off x="8624133" y="5649176"/>
              <a:ext cx="1279722" cy="1207962"/>
            </a:xfrm>
            <a:custGeom>
              <a:avLst/>
              <a:gdLst>
                <a:gd name="connsiteX0" fmla="*/ 0 w 1279722"/>
                <a:gd name="connsiteY0" fmla="*/ 0 h 1207962"/>
                <a:gd name="connsiteX1" fmla="*/ 1279722 w 1279722"/>
                <a:gd name="connsiteY1" fmla="*/ 0 h 1207962"/>
                <a:gd name="connsiteX2" fmla="*/ 1279722 w 1279722"/>
                <a:gd name="connsiteY2" fmla="*/ 1207962 h 1207962"/>
                <a:gd name="connsiteX3" fmla="*/ 0 w 1279722"/>
                <a:gd name="connsiteY3" fmla="*/ 1207962 h 1207962"/>
              </a:gdLst>
              <a:ahLst/>
              <a:cxnLst>
                <a:cxn ang="0">
                  <a:pos x="connsiteX0" y="connsiteY0"/>
                </a:cxn>
                <a:cxn ang="0">
                  <a:pos x="connsiteX1" y="connsiteY1"/>
                </a:cxn>
                <a:cxn ang="0">
                  <a:pos x="connsiteX2" y="connsiteY2"/>
                </a:cxn>
                <a:cxn ang="0">
                  <a:pos x="connsiteX3" y="connsiteY3"/>
                </a:cxn>
              </a:cxnLst>
              <a:rect l="l" t="t" r="r" b="b"/>
              <a:pathLst>
                <a:path w="1279722" h="1207962">
                  <a:moveTo>
                    <a:pt x="0" y="0"/>
                  </a:moveTo>
                  <a:lnTo>
                    <a:pt x="1279722" y="0"/>
                  </a:lnTo>
                  <a:lnTo>
                    <a:pt x="1279722" y="1207962"/>
                  </a:lnTo>
                  <a:lnTo>
                    <a:pt x="0" y="1207962"/>
                  </a:lnTo>
                  <a:close/>
                </a:path>
              </a:pathLst>
            </a:custGeom>
          </p:spPr>
        </p:pic>
        <p:pic>
          <p:nvPicPr>
            <p:cNvPr id="11" name="図 1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562241" y="4854924"/>
              <a:ext cx="2026956" cy="2026956"/>
            </a:xfrm>
            <a:prstGeom prst="rect">
              <a:avLst/>
            </a:prstGeom>
          </p:spPr>
        </p:pic>
        <p:pic>
          <p:nvPicPr>
            <p:cNvPr id="12" name="図 11"/>
            <p:cNvPicPr>
              <a:picLocks noChangeAspect="1"/>
            </p:cNvPicPr>
            <p:nvPr userDrawn="1"/>
          </p:nvPicPr>
          <p:blipFill>
            <a:blip r:embed="rId9">
              <a:extLst>
                <a:ext uri="{28A0092B-C50C-407E-A947-70E740481C1C}">
                  <a14:useLocalDpi xmlns:a14="http://schemas.microsoft.com/office/drawing/2010/main" val="0"/>
                </a:ext>
              </a:extLst>
            </a:blip>
            <a:srcRect t="29334"/>
            <a:stretch>
              <a:fillRect/>
            </a:stretch>
          </p:blipFill>
          <p:spPr>
            <a:xfrm>
              <a:off x="5843930" y="226"/>
              <a:ext cx="1144490" cy="828002"/>
            </a:xfrm>
            <a:custGeom>
              <a:avLst/>
              <a:gdLst>
                <a:gd name="connsiteX0" fmla="*/ 0 w 1144490"/>
                <a:gd name="connsiteY0" fmla="*/ 0 h 828002"/>
                <a:gd name="connsiteX1" fmla="*/ 1144490 w 1144490"/>
                <a:gd name="connsiteY1" fmla="*/ 0 h 828002"/>
                <a:gd name="connsiteX2" fmla="*/ 1144490 w 1144490"/>
                <a:gd name="connsiteY2" fmla="*/ 828002 h 828002"/>
                <a:gd name="connsiteX3" fmla="*/ 0 w 1144490"/>
                <a:gd name="connsiteY3" fmla="*/ 828002 h 828002"/>
              </a:gdLst>
              <a:ahLst/>
              <a:cxnLst>
                <a:cxn ang="0">
                  <a:pos x="connsiteX0" y="connsiteY0"/>
                </a:cxn>
                <a:cxn ang="0">
                  <a:pos x="connsiteX1" y="connsiteY1"/>
                </a:cxn>
                <a:cxn ang="0">
                  <a:pos x="connsiteX2" y="connsiteY2"/>
                </a:cxn>
                <a:cxn ang="0">
                  <a:pos x="connsiteX3" y="connsiteY3"/>
                </a:cxn>
              </a:cxnLst>
              <a:rect l="l" t="t" r="r" b="b"/>
              <a:pathLst>
                <a:path w="1144490" h="828002">
                  <a:moveTo>
                    <a:pt x="0" y="0"/>
                  </a:moveTo>
                  <a:lnTo>
                    <a:pt x="1144490" y="0"/>
                  </a:lnTo>
                  <a:lnTo>
                    <a:pt x="1144490" y="828002"/>
                  </a:lnTo>
                  <a:lnTo>
                    <a:pt x="0" y="828002"/>
                  </a:lnTo>
                  <a:close/>
                </a:path>
              </a:pathLst>
            </a:custGeom>
          </p:spPr>
        </p:pic>
        <p:pic>
          <p:nvPicPr>
            <p:cNvPr id="14" name="図 13"/>
            <p:cNvPicPr>
              <a:picLocks noChangeAspect="1"/>
            </p:cNvPicPr>
            <p:nvPr userDrawn="1"/>
          </p:nvPicPr>
          <p:blipFill>
            <a:blip r:embed="rId10">
              <a:extLst>
                <a:ext uri="{28A0092B-C50C-407E-A947-70E740481C1C}">
                  <a14:useLocalDpi xmlns:a14="http://schemas.microsoft.com/office/drawing/2010/main" val="0"/>
                </a:ext>
              </a:extLst>
            </a:blip>
            <a:srcRect l="38078"/>
            <a:stretch>
              <a:fillRect/>
            </a:stretch>
          </p:blipFill>
          <p:spPr>
            <a:xfrm>
              <a:off x="0" y="1839672"/>
              <a:ext cx="1154037" cy="1863689"/>
            </a:xfrm>
            <a:custGeom>
              <a:avLst/>
              <a:gdLst>
                <a:gd name="connsiteX0" fmla="*/ 0 w 1154037"/>
                <a:gd name="connsiteY0" fmla="*/ 0 h 1863689"/>
                <a:gd name="connsiteX1" fmla="*/ 1154037 w 1154037"/>
                <a:gd name="connsiteY1" fmla="*/ 0 h 1863689"/>
                <a:gd name="connsiteX2" fmla="*/ 1154037 w 1154037"/>
                <a:gd name="connsiteY2" fmla="*/ 1863689 h 1863689"/>
                <a:gd name="connsiteX3" fmla="*/ 0 w 1154037"/>
                <a:gd name="connsiteY3" fmla="*/ 1863689 h 1863689"/>
              </a:gdLst>
              <a:ahLst/>
              <a:cxnLst>
                <a:cxn ang="0">
                  <a:pos x="connsiteX0" y="connsiteY0"/>
                </a:cxn>
                <a:cxn ang="0">
                  <a:pos x="connsiteX1" y="connsiteY1"/>
                </a:cxn>
                <a:cxn ang="0">
                  <a:pos x="connsiteX2" y="connsiteY2"/>
                </a:cxn>
                <a:cxn ang="0">
                  <a:pos x="connsiteX3" y="connsiteY3"/>
                </a:cxn>
              </a:cxnLst>
              <a:rect l="l" t="t" r="r" b="b"/>
              <a:pathLst>
                <a:path w="1154037" h="1863689">
                  <a:moveTo>
                    <a:pt x="0" y="0"/>
                  </a:moveTo>
                  <a:lnTo>
                    <a:pt x="1154037" y="0"/>
                  </a:lnTo>
                  <a:lnTo>
                    <a:pt x="1154037" y="1863689"/>
                  </a:lnTo>
                  <a:lnTo>
                    <a:pt x="0" y="1863689"/>
                  </a:lnTo>
                  <a:close/>
                </a:path>
              </a:pathLst>
            </a:custGeom>
          </p:spPr>
        </p:pic>
        <p:pic>
          <p:nvPicPr>
            <p:cNvPr id="15" name="図 1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4166474" y="440026"/>
              <a:ext cx="1638958" cy="1638958"/>
            </a:xfrm>
            <a:prstGeom prst="rect">
              <a:avLst/>
            </a:prstGeom>
          </p:spPr>
        </p:pic>
        <p:pic>
          <p:nvPicPr>
            <p:cNvPr id="16" name="図 15"/>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833193" y="5529367"/>
              <a:ext cx="1217852" cy="1217852"/>
            </a:xfrm>
            <a:prstGeom prst="rect">
              <a:avLst/>
            </a:prstGeom>
          </p:spPr>
        </p:pic>
        <p:pic>
          <p:nvPicPr>
            <p:cNvPr id="17" name="図 16"/>
            <p:cNvPicPr>
              <a:picLocks noChangeAspect="1"/>
            </p:cNvPicPr>
            <p:nvPr userDrawn="1"/>
          </p:nvPicPr>
          <p:blipFill>
            <a:blip r:embed="rId13">
              <a:extLst>
                <a:ext uri="{28A0092B-C50C-407E-A947-70E740481C1C}">
                  <a14:useLocalDpi xmlns:a14="http://schemas.microsoft.com/office/drawing/2010/main" val="0"/>
                </a:ext>
              </a:extLst>
            </a:blip>
            <a:srcRect r="37757"/>
            <a:stretch>
              <a:fillRect/>
            </a:stretch>
          </p:blipFill>
          <p:spPr>
            <a:xfrm>
              <a:off x="8853359" y="3703361"/>
              <a:ext cx="1054315" cy="1693881"/>
            </a:xfrm>
            <a:custGeom>
              <a:avLst/>
              <a:gdLst>
                <a:gd name="connsiteX0" fmla="*/ 0 w 1054315"/>
                <a:gd name="connsiteY0" fmla="*/ 0 h 1693881"/>
                <a:gd name="connsiteX1" fmla="*/ 1054315 w 1054315"/>
                <a:gd name="connsiteY1" fmla="*/ 0 h 1693881"/>
                <a:gd name="connsiteX2" fmla="*/ 1054315 w 1054315"/>
                <a:gd name="connsiteY2" fmla="*/ 1693881 h 1693881"/>
                <a:gd name="connsiteX3" fmla="*/ 0 w 1054315"/>
                <a:gd name="connsiteY3" fmla="*/ 1693881 h 1693881"/>
              </a:gdLst>
              <a:ahLst/>
              <a:cxnLst>
                <a:cxn ang="0">
                  <a:pos x="connsiteX0" y="connsiteY0"/>
                </a:cxn>
                <a:cxn ang="0">
                  <a:pos x="connsiteX1" y="connsiteY1"/>
                </a:cxn>
                <a:cxn ang="0">
                  <a:pos x="connsiteX2" y="connsiteY2"/>
                </a:cxn>
                <a:cxn ang="0">
                  <a:pos x="connsiteX3" y="connsiteY3"/>
                </a:cxn>
              </a:cxnLst>
              <a:rect l="l" t="t" r="r" b="b"/>
              <a:pathLst>
                <a:path w="1054315" h="1693881">
                  <a:moveTo>
                    <a:pt x="0" y="0"/>
                  </a:moveTo>
                  <a:lnTo>
                    <a:pt x="1054315" y="0"/>
                  </a:lnTo>
                  <a:lnTo>
                    <a:pt x="1054315" y="1693881"/>
                  </a:lnTo>
                  <a:lnTo>
                    <a:pt x="0" y="1693881"/>
                  </a:lnTo>
                  <a:close/>
                </a:path>
              </a:pathLst>
            </a:custGeom>
          </p:spPr>
        </p:pic>
        <p:pic>
          <p:nvPicPr>
            <p:cNvPr id="18" name="図 1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815154" y="-148604"/>
              <a:ext cx="1882900" cy="1882900"/>
            </a:xfrm>
            <a:prstGeom prst="rect">
              <a:avLst/>
            </a:prstGeom>
          </p:spPr>
        </p:pic>
        <p:pic>
          <p:nvPicPr>
            <p:cNvPr id="19" name="図 1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703133" y="968853"/>
              <a:ext cx="1877726" cy="1877726"/>
            </a:xfrm>
            <a:prstGeom prst="rect">
              <a:avLst/>
            </a:prstGeom>
          </p:spPr>
        </p:pic>
        <p:pic>
          <p:nvPicPr>
            <p:cNvPr id="20" name="図 19"/>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737461" y="4258377"/>
              <a:ext cx="2007480" cy="2007480"/>
            </a:xfrm>
            <a:prstGeom prst="rect">
              <a:avLst/>
            </a:prstGeom>
          </p:spPr>
        </p:pic>
        <p:pic>
          <p:nvPicPr>
            <p:cNvPr id="21" name="図 20"/>
            <p:cNvPicPr>
              <a:picLocks noChangeAspect="1"/>
            </p:cNvPicPr>
            <p:nvPr userDrawn="1"/>
          </p:nvPicPr>
          <p:blipFill>
            <a:blip r:embed="rId17">
              <a:extLst>
                <a:ext uri="{28A0092B-C50C-407E-A947-70E740481C1C}">
                  <a14:useLocalDpi xmlns:a14="http://schemas.microsoft.com/office/drawing/2010/main" val="0"/>
                </a:ext>
              </a:extLst>
            </a:blip>
            <a:srcRect t="10601" r="15822"/>
            <a:stretch>
              <a:fillRect/>
            </a:stretch>
          </p:blipFill>
          <p:spPr>
            <a:xfrm>
              <a:off x="8461920" y="-960"/>
              <a:ext cx="1441935" cy="1531371"/>
            </a:xfrm>
            <a:custGeom>
              <a:avLst/>
              <a:gdLst>
                <a:gd name="connsiteX0" fmla="*/ 0 w 1441935"/>
                <a:gd name="connsiteY0" fmla="*/ 0 h 1531371"/>
                <a:gd name="connsiteX1" fmla="*/ 1441935 w 1441935"/>
                <a:gd name="connsiteY1" fmla="*/ 0 h 1531371"/>
                <a:gd name="connsiteX2" fmla="*/ 1441935 w 1441935"/>
                <a:gd name="connsiteY2" fmla="*/ 1531371 h 1531371"/>
                <a:gd name="connsiteX3" fmla="*/ 0 w 1441935"/>
                <a:gd name="connsiteY3" fmla="*/ 1531371 h 1531371"/>
              </a:gdLst>
              <a:ahLst/>
              <a:cxnLst>
                <a:cxn ang="0">
                  <a:pos x="connsiteX0" y="connsiteY0"/>
                </a:cxn>
                <a:cxn ang="0">
                  <a:pos x="connsiteX1" y="connsiteY1"/>
                </a:cxn>
                <a:cxn ang="0">
                  <a:pos x="connsiteX2" y="connsiteY2"/>
                </a:cxn>
                <a:cxn ang="0">
                  <a:pos x="connsiteX3" y="connsiteY3"/>
                </a:cxn>
              </a:cxnLst>
              <a:rect l="l" t="t" r="r" b="b"/>
              <a:pathLst>
                <a:path w="1441935" h="1531371">
                  <a:moveTo>
                    <a:pt x="0" y="0"/>
                  </a:moveTo>
                  <a:lnTo>
                    <a:pt x="1441935" y="0"/>
                  </a:lnTo>
                  <a:lnTo>
                    <a:pt x="1441935" y="1531371"/>
                  </a:lnTo>
                  <a:lnTo>
                    <a:pt x="0" y="1531371"/>
                  </a:lnTo>
                  <a:close/>
                </a:path>
              </a:pathLst>
            </a:custGeom>
          </p:spPr>
        </p:pic>
        <p:pic>
          <p:nvPicPr>
            <p:cNvPr id="22" name="図 21"/>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6737461" y="626100"/>
              <a:ext cx="1511374" cy="1511374"/>
            </a:xfrm>
            <a:prstGeom prst="rect">
              <a:avLst/>
            </a:prstGeom>
          </p:spPr>
        </p:pic>
        <p:pic>
          <p:nvPicPr>
            <p:cNvPr id="23" name="図 22"/>
            <p:cNvPicPr>
              <a:picLocks noChangeAspect="1"/>
            </p:cNvPicPr>
            <p:nvPr userDrawn="1"/>
          </p:nvPicPr>
          <p:blipFill>
            <a:blip r:embed="rId19">
              <a:extLst>
                <a:ext uri="{28A0092B-C50C-407E-A947-70E740481C1C}">
                  <a14:useLocalDpi xmlns:a14="http://schemas.microsoft.com/office/drawing/2010/main" val="0"/>
                </a:ext>
              </a:extLst>
            </a:blip>
            <a:srcRect t="10979"/>
            <a:stretch>
              <a:fillRect/>
            </a:stretch>
          </p:blipFill>
          <p:spPr>
            <a:xfrm>
              <a:off x="107594" y="4989"/>
              <a:ext cx="2121945" cy="1888975"/>
            </a:xfrm>
            <a:custGeom>
              <a:avLst/>
              <a:gdLst>
                <a:gd name="connsiteX0" fmla="*/ 0 w 2121945"/>
                <a:gd name="connsiteY0" fmla="*/ 0 h 1888975"/>
                <a:gd name="connsiteX1" fmla="*/ 2121945 w 2121945"/>
                <a:gd name="connsiteY1" fmla="*/ 0 h 1888975"/>
                <a:gd name="connsiteX2" fmla="*/ 2121945 w 2121945"/>
                <a:gd name="connsiteY2" fmla="*/ 1888975 h 1888975"/>
                <a:gd name="connsiteX3" fmla="*/ 0 w 2121945"/>
                <a:gd name="connsiteY3" fmla="*/ 1888975 h 1888975"/>
              </a:gdLst>
              <a:ahLst/>
              <a:cxnLst>
                <a:cxn ang="0">
                  <a:pos x="connsiteX0" y="connsiteY0"/>
                </a:cxn>
                <a:cxn ang="0">
                  <a:pos x="connsiteX1" y="connsiteY1"/>
                </a:cxn>
                <a:cxn ang="0">
                  <a:pos x="connsiteX2" y="connsiteY2"/>
                </a:cxn>
                <a:cxn ang="0">
                  <a:pos x="connsiteX3" y="connsiteY3"/>
                </a:cxn>
              </a:cxnLst>
              <a:rect l="l" t="t" r="r" b="b"/>
              <a:pathLst>
                <a:path w="2121945" h="1888975">
                  <a:moveTo>
                    <a:pt x="0" y="0"/>
                  </a:moveTo>
                  <a:lnTo>
                    <a:pt x="2121945" y="0"/>
                  </a:lnTo>
                  <a:lnTo>
                    <a:pt x="2121945" y="1888975"/>
                  </a:lnTo>
                  <a:lnTo>
                    <a:pt x="0" y="1888975"/>
                  </a:lnTo>
                  <a:close/>
                </a:path>
              </a:pathLst>
            </a:custGeom>
          </p:spPr>
        </p:pic>
        <p:pic>
          <p:nvPicPr>
            <p:cNvPr id="24" name="図 23"/>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8105980" y="1567840"/>
              <a:ext cx="1277921" cy="1277921"/>
            </a:xfrm>
            <a:prstGeom prst="rect">
              <a:avLst/>
            </a:prstGeom>
          </p:spPr>
        </p:pic>
        <p:pic>
          <p:nvPicPr>
            <p:cNvPr id="25" name="図 24"/>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891316" y="4084454"/>
              <a:ext cx="1540939" cy="1540939"/>
            </a:xfrm>
            <a:prstGeom prst="rect">
              <a:avLst/>
            </a:prstGeom>
          </p:spPr>
        </p:pic>
        <p:pic>
          <p:nvPicPr>
            <p:cNvPr id="26" name="図 25"/>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5485188" y="4230747"/>
              <a:ext cx="1252273" cy="1252273"/>
            </a:xfrm>
            <a:prstGeom prst="rect">
              <a:avLst/>
            </a:prstGeom>
          </p:spPr>
        </p:pic>
        <p:pic>
          <p:nvPicPr>
            <p:cNvPr id="27" name="図 26"/>
            <p:cNvPicPr>
              <a:picLocks noChangeAspect="1"/>
            </p:cNvPicPr>
            <p:nvPr userDrawn="1"/>
          </p:nvPicPr>
          <p:blipFill>
            <a:blip r:embed="rId23">
              <a:extLst>
                <a:ext uri="{28A0092B-C50C-407E-A947-70E740481C1C}">
                  <a14:useLocalDpi xmlns:a14="http://schemas.microsoft.com/office/drawing/2010/main" val="0"/>
                </a:ext>
              </a:extLst>
            </a:blip>
            <a:srcRect l="32614"/>
            <a:stretch>
              <a:fillRect/>
            </a:stretch>
          </p:blipFill>
          <p:spPr>
            <a:xfrm>
              <a:off x="1" y="4039274"/>
              <a:ext cx="1643135" cy="2438400"/>
            </a:xfrm>
            <a:custGeom>
              <a:avLst/>
              <a:gdLst>
                <a:gd name="connsiteX0" fmla="*/ 0 w 1643135"/>
                <a:gd name="connsiteY0" fmla="*/ 0 h 2438400"/>
                <a:gd name="connsiteX1" fmla="*/ 1643135 w 1643135"/>
                <a:gd name="connsiteY1" fmla="*/ 0 h 2438400"/>
                <a:gd name="connsiteX2" fmla="*/ 1643135 w 1643135"/>
                <a:gd name="connsiteY2" fmla="*/ 2438400 h 2438400"/>
                <a:gd name="connsiteX3" fmla="*/ 0 w 1643135"/>
                <a:gd name="connsiteY3" fmla="*/ 2438400 h 2438400"/>
              </a:gdLst>
              <a:ahLst/>
              <a:cxnLst>
                <a:cxn ang="0">
                  <a:pos x="connsiteX0" y="connsiteY0"/>
                </a:cxn>
                <a:cxn ang="0">
                  <a:pos x="connsiteX1" y="connsiteY1"/>
                </a:cxn>
                <a:cxn ang="0">
                  <a:pos x="connsiteX2" y="connsiteY2"/>
                </a:cxn>
                <a:cxn ang="0">
                  <a:pos x="connsiteX3" y="connsiteY3"/>
                </a:cxn>
              </a:cxnLst>
              <a:rect l="l" t="t" r="r" b="b"/>
              <a:pathLst>
                <a:path w="1643135" h="2438400">
                  <a:moveTo>
                    <a:pt x="0" y="0"/>
                  </a:moveTo>
                  <a:lnTo>
                    <a:pt x="1643135" y="0"/>
                  </a:lnTo>
                  <a:lnTo>
                    <a:pt x="1643135" y="2438400"/>
                  </a:lnTo>
                  <a:lnTo>
                    <a:pt x="0" y="2438400"/>
                  </a:lnTo>
                  <a:close/>
                </a:path>
              </a:pathLst>
            </a:custGeom>
          </p:spPr>
        </p:pic>
        <p:sp>
          <p:nvSpPr>
            <p:cNvPr id="28" name="正方形/長方形 27"/>
            <p:cNvSpPr/>
            <p:nvPr userDrawn="1"/>
          </p:nvSpPr>
          <p:spPr>
            <a:xfrm>
              <a:off x="0" y="0"/>
              <a:ext cx="9906000" cy="6858000"/>
            </a:xfrm>
            <a:prstGeom prst="rect">
              <a:avLst/>
            </a:prstGeom>
            <a:gradFill>
              <a:gsLst>
                <a:gs pos="20000">
                  <a:srgbClr val="FFFFFF">
                    <a:alpha val="99000"/>
                  </a:srgbClr>
                </a:gs>
                <a:gs pos="0">
                  <a:schemeClr val="bg1">
                    <a:alpha val="97000"/>
                  </a:schemeClr>
                </a:gs>
                <a:gs pos="80000">
                  <a:srgbClr val="FFFFFF">
                    <a:alpha val="99000"/>
                  </a:srgbClr>
                </a:gs>
                <a:gs pos="100000">
                  <a:schemeClr val="bg1">
                    <a:alpha val="97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grpSp>
    </p:spTree>
    <p:extLst>
      <p:ext uri="{BB962C8B-B14F-4D97-AF65-F5344CB8AC3E}">
        <p14:creationId xmlns:p14="http://schemas.microsoft.com/office/powerpoint/2010/main" val="1003365580"/>
      </p:ext>
    </p:extLst>
  </p:cSld>
  <p:clrMap bg1="lt1" tx1="dk1" bg2="lt2" tx2="dk2" accent1="accent1" accent2="accent2" accent3="accent3" accent4="accent4" accent5="accent5" accent6="accent6" hlink="hlink" folHlink="folHlink"/>
  <p:sldLayoutIdLst>
    <p:sldLayoutId id="2147483653" r:id="rId1"/>
    <p:sldLayoutId id="2147483660" r:id="rId2"/>
    <p:sldLayoutId id="2147483652" r:id="rId3"/>
    <p:sldLayoutId id="2147483654" r:id="rId4"/>
    <p:sldLayoutId id="2147483657" r:id="rId5"/>
  </p:sldLayoutIdLst>
  <p:hf hdr="0" ftr="0" dt="0"/>
  <p:txStyles>
    <p:titleStyle>
      <a:lvl1pPr algn="l" defTabSz="914423" rtl="0" eaLnBrk="1" latinLnBrk="0" hangingPunct="1">
        <a:lnSpc>
          <a:spcPct val="90000"/>
        </a:lnSpc>
        <a:spcBef>
          <a:spcPct val="0"/>
        </a:spcBef>
        <a:buNone/>
        <a:defRPr kumimoji="1" sz="4401" kern="1200">
          <a:solidFill>
            <a:schemeClr val="tx1"/>
          </a:solidFill>
          <a:latin typeface="+mj-lt"/>
          <a:ea typeface="+mj-ea"/>
          <a:cs typeface="+mj-cs"/>
        </a:defRPr>
      </a:lvl1pPr>
    </p:titleStyle>
    <p:bodyStyle>
      <a:lvl1pPr marL="228606" indent="-228606" algn="l" defTabSz="914423"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17" indent="-228606" algn="l" defTabSz="914423"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28" indent="-228606" algn="l" defTabSz="914423"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40" indent="-228606" algn="l" defTabSz="91442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52" indent="-228606" algn="l" defTabSz="91442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63" indent="-228606" algn="l" defTabSz="91442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74" indent="-228606" algn="l" defTabSz="91442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86" indent="-228606" algn="l" defTabSz="91442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97" indent="-228606" algn="l" defTabSz="91442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23" rtl="0" eaLnBrk="1" latinLnBrk="0" hangingPunct="1">
        <a:defRPr kumimoji="1" sz="1800" kern="1200">
          <a:solidFill>
            <a:schemeClr val="tx1"/>
          </a:solidFill>
          <a:latin typeface="+mn-lt"/>
          <a:ea typeface="+mn-ea"/>
          <a:cs typeface="+mn-cs"/>
        </a:defRPr>
      </a:lvl1pPr>
      <a:lvl2pPr marL="457212" algn="l" defTabSz="914423" rtl="0" eaLnBrk="1" latinLnBrk="0" hangingPunct="1">
        <a:defRPr kumimoji="1" sz="1800" kern="1200">
          <a:solidFill>
            <a:schemeClr val="tx1"/>
          </a:solidFill>
          <a:latin typeface="+mn-lt"/>
          <a:ea typeface="+mn-ea"/>
          <a:cs typeface="+mn-cs"/>
        </a:defRPr>
      </a:lvl2pPr>
      <a:lvl3pPr marL="914423" algn="l" defTabSz="914423" rtl="0" eaLnBrk="1" latinLnBrk="0" hangingPunct="1">
        <a:defRPr kumimoji="1" sz="1800" kern="1200">
          <a:solidFill>
            <a:schemeClr val="tx1"/>
          </a:solidFill>
          <a:latin typeface="+mn-lt"/>
          <a:ea typeface="+mn-ea"/>
          <a:cs typeface="+mn-cs"/>
        </a:defRPr>
      </a:lvl3pPr>
      <a:lvl4pPr marL="1371634" algn="l" defTabSz="914423" rtl="0" eaLnBrk="1" latinLnBrk="0" hangingPunct="1">
        <a:defRPr kumimoji="1" sz="1800" kern="1200">
          <a:solidFill>
            <a:schemeClr val="tx1"/>
          </a:solidFill>
          <a:latin typeface="+mn-lt"/>
          <a:ea typeface="+mn-ea"/>
          <a:cs typeface="+mn-cs"/>
        </a:defRPr>
      </a:lvl4pPr>
      <a:lvl5pPr marL="1828846" algn="l" defTabSz="914423" rtl="0" eaLnBrk="1" latinLnBrk="0" hangingPunct="1">
        <a:defRPr kumimoji="1" sz="1800" kern="1200">
          <a:solidFill>
            <a:schemeClr val="tx1"/>
          </a:solidFill>
          <a:latin typeface="+mn-lt"/>
          <a:ea typeface="+mn-ea"/>
          <a:cs typeface="+mn-cs"/>
        </a:defRPr>
      </a:lvl5pPr>
      <a:lvl6pPr marL="2286057" algn="l" defTabSz="914423" rtl="0" eaLnBrk="1" latinLnBrk="0" hangingPunct="1">
        <a:defRPr kumimoji="1" sz="1800" kern="1200">
          <a:solidFill>
            <a:schemeClr val="tx1"/>
          </a:solidFill>
          <a:latin typeface="+mn-lt"/>
          <a:ea typeface="+mn-ea"/>
          <a:cs typeface="+mn-cs"/>
        </a:defRPr>
      </a:lvl6pPr>
      <a:lvl7pPr marL="2743269" algn="l" defTabSz="914423" rtl="0" eaLnBrk="1" latinLnBrk="0" hangingPunct="1">
        <a:defRPr kumimoji="1" sz="1800" kern="1200">
          <a:solidFill>
            <a:schemeClr val="tx1"/>
          </a:solidFill>
          <a:latin typeface="+mn-lt"/>
          <a:ea typeface="+mn-ea"/>
          <a:cs typeface="+mn-cs"/>
        </a:defRPr>
      </a:lvl7pPr>
      <a:lvl8pPr marL="3200480" algn="l" defTabSz="914423" rtl="0" eaLnBrk="1" latinLnBrk="0" hangingPunct="1">
        <a:defRPr kumimoji="1" sz="1800" kern="1200">
          <a:solidFill>
            <a:schemeClr val="tx1"/>
          </a:solidFill>
          <a:latin typeface="+mn-lt"/>
          <a:ea typeface="+mn-ea"/>
          <a:cs typeface="+mn-cs"/>
        </a:defRPr>
      </a:lvl8pPr>
      <a:lvl9pPr marL="3657691" algn="l" defTabSz="914423"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guide id="3" orient="horz" pos="504" userDrawn="1">
          <p15:clr>
            <a:srgbClr val="F26B43"/>
          </p15:clr>
        </p15:guide>
        <p15:guide id="4" orient="horz" pos="4088" userDrawn="1">
          <p15:clr>
            <a:srgbClr val="F26B43"/>
          </p15:clr>
        </p15:guide>
        <p15:guide id="5" pos="194" userDrawn="1">
          <p15:clr>
            <a:srgbClr val="F26B43"/>
          </p15:clr>
        </p15:guide>
        <p15:guide id="6" pos="6046" userDrawn="1">
          <p15:clr>
            <a:srgbClr val="F26B43"/>
          </p15:clr>
        </p15:guide>
        <p15:guide id="7" pos="2145" userDrawn="1">
          <p15:clr>
            <a:srgbClr val="F26B43"/>
          </p15:clr>
        </p15:guide>
        <p15:guide id="8" pos="4095" userDrawn="1">
          <p15:clr>
            <a:srgbClr val="F26B43"/>
          </p15:clr>
        </p15:guide>
        <p15:guide id="9" orient="horz" pos="1185" userDrawn="1">
          <p15:clr>
            <a:srgbClr val="F26B43"/>
          </p15:clr>
        </p15:guide>
        <p15:guide id="10" orient="horz" pos="313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publickey1.jp/blog/11/post_175.html"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2998" y="2327564"/>
            <a:ext cx="8580000" cy="1443436"/>
          </a:xfrm>
        </p:spPr>
        <p:txBody>
          <a:bodyPr/>
          <a:lstStyle/>
          <a:p>
            <a:r>
              <a:rPr lang="en-US" altLang="ja-JP" dirty="0">
                <a:latin typeface="+mj-ea"/>
              </a:rPr>
              <a:t>【</a:t>
            </a:r>
            <a:r>
              <a:rPr lang="ja-JP" altLang="en-US" dirty="0">
                <a:latin typeface="+mj-ea"/>
              </a:rPr>
              <a:t>技術紹介</a:t>
            </a:r>
            <a:r>
              <a:rPr lang="en-US" altLang="ja-JP" dirty="0">
                <a:latin typeface="+mj-ea"/>
              </a:rPr>
              <a:t>】</a:t>
            </a:r>
            <a:br>
              <a:rPr lang="en-US" altLang="ja-JP" dirty="0">
                <a:latin typeface="+mj-ea"/>
              </a:rPr>
            </a:br>
            <a:r>
              <a:rPr lang="en-US" altLang="ja-JP" dirty="0" err="1">
                <a:latin typeface="+mj-ea"/>
              </a:rPr>
              <a:t>BigQuery</a:t>
            </a:r>
            <a:endParaRPr kumimoji="1" lang="ja-JP" altLang="en-US" dirty="0"/>
          </a:p>
        </p:txBody>
      </p:sp>
      <p:sp>
        <p:nvSpPr>
          <p:cNvPr id="5" name="テキスト プレースホルダー 4"/>
          <p:cNvSpPr>
            <a:spLocks noGrp="1"/>
          </p:cNvSpPr>
          <p:nvPr>
            <p:ph type="body" sz="quarter" idx="11"/>
          </p:nvPr>
        </p:nvSpPr>
        <p:spPr>
          <a:xfrm>
            <a:off x="2449902" y="6214907"/>
            <a:ext cx="7325052" cy="373949"/>
          </a:xfrm>
        </p:spPr>
        <p:txBody>
          <a:bodyPr/>
          <a:lstStyle/>
          <a:p>
            <a:r>
              <a:rPr kumimoji="1" lang="ja-JP" altLang="en-US" dirty="0"/>
              <a:t>株式会社ジール</a:t>
            </a:r>
          </a:p>
        </p:txBody>
      </p:sp>
      <p:sp>
        <p:nvSpPr>
          <p:cNvPr id="4" name="テキスト プレースホルダー 4">
            <a:extLst>
              <a:ext uri="{FF2B5EF4-FFF2-40B4-BE49-F238E27FC236}">
                <a16:creationId xmlns:a16="http://schemas.microsoft.com/office/drawing/2014/main" id="{8EA56936-282F-4F7F-AC3F-7B0AB74825C7}"/>
              </a:ext>
            </a:extLst>
          </p:cNvPr>
          <p:cNvSpPr txBox="1">
            <a:spLocks/>
          </p:cNvSpPr>
          <p:nvPr/>
        </p:nvSpPr>
        <p:spPr>
          <a:xfrm>
            <a:off x="7789653" y="5910106"/>
            <a:ext cx="1985301" cy="373949"/>
          </a:xfrm>
          <a:prstGeom prst="rect">
            <a:avLst/>
          </a:prstGeom>
        </p:spPr>
        <p:txBody>
          <a:bodyPr tIns="0" rIns="0" bIns="0" anchor="ctr" anchorCtr="0"/>
          <a:lstStyle>
            <a:lvl1pPr marL="0" indent="0" algn="r" defTabSz="914423" rtl="0" eaLnBrk="1" latinLnBrk="0" hangingPunct="1">
              <a:lnSpc>
                <a:spcPct val="90000"/>
              </a:lnSpc>
              <a:spcBef>
                <a:spcPts val="0"/>
              </a:spcBef>
              <a:buFont typeface="Arial" panose="020B0604020202020204" pitchFamily="34" charset="0"/>
              <a:buNone/>
              <a:defRPr kumimoji="1" sz="1800" b="0" kern="1200">
                <a:solidFill>
                  <a:schemeClr val="tx1">
                    <a:lumMod val="85000"/>
                    <a:lumOff val="15000"/>
                  </a:schemeClr>
                </a:solidFill>
                <a:latin typeface="+mn-lt"/>
                <a:ea typeface="+mn-ea"/>
                <a:cs typeface="+mn-cs"/>
              </a:defRPr>
            </a:lvl1pPr>
            <a:lvl2pPr marL="457212" indent="0" algn="l" defTabSz="914423"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23" indent="0" algn="l" defTabSz="914423"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34" indent="0" algn="l"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46" indent="0" algn="l"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514663" indent="-228606" algn="l" defTabSz="91442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74" indent="-228606" algn="l" defTabSz="91442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86" indent="-228606" algn="l" defTabSz="91442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97" indent="-228606" algn="l" defTabSz="91442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tx1"/>
                </a:solidFill>
                <a:latin typeface="Meiryo UI" panose="020B0604030504040204" pitchFamily="50" charset="-128"/>
                <a:ea typeface="Meiryo UI" panose="020B0604030504040204" pitchFamily="50" charset="-128"/>
              </a:rPr>
              <a:t>202</a:t>
            </a:r>
            <a:r>
              <a:rPr lang="en-US" altLang="zh-CN" dirty="0">
                <a:solidFill>
                  <a:schemeClr val="tx1"/>
                </a:solidFill>
                <a:latin typeface="Meiryo UI" panose="020B0604030504040204" pitchFamily="50" charset="-128"/>
                <a:ea typeface="Meiryo UI" panose="020B0604030504040204" pitchFamily="50" charset="-128"/>
              </a:rPr>
              <a:t>2</a:t>
            </a:r>
            <a:r>
              <a:rPr lang="ja-JP" altLang="en-US" dirty="0">
                <a:solidFill>
                  <a:schemeClr val="tx1"/>
                </a:solidFill>
                <a:latin typeface="Meiryo UI" panose="020B0604030504040204" pitchFamily="50" charset="-128"/>
                <a:ea typeface="Meiryo UI" panose="020B0604030504040204" pitchFamily="50" charset="-128"/>
              </a:rPr>
              <a:t>年</a:t>
            </a:r>
            <a:r>
              <a:rPr lang="en-US" altLang="zh-CN" dirty="0">
                <a:solidFill>
                  <a:schemeClr val="tx1"/>
                </a:solidFill>
                <a:latin typeface="Meiryo UI" panose="020B0604030504040204" pitchFamily="50" charset="-128"/>
                <a:ea typeface="Meiryo UI" panose="020B0604030504040204" pitchFamily="50" charset="-128"/>
              </a:rPr>
              <a:t>3</a:t>
            </a:r>
            <a:r>
              <a:rPr lang="ja-JP" altLang="en-US" dirty="0">
                <a:solidFill>
                  <a:schemeClr val="tx1"/>
                </a:solidFill>
                <a:latin typeface="Meiryo UI" panose="020B0604030504040204" pitchFamily="50" charset="-128"/>
                <a:ea typeface="Meiryo UI" panose="020B0604030504040204" pitchFamily="50" charset="-128"/>
              </a:rPr>
              <a:t>月</a:t>
            </a:r>
            <a:r>
              <a:rPr lang="en-US" altLang="zh-CN" dirty="0">
                <a:solidFill>
                  <a:schemeClr val="tx1"/>
                </a:solidFill>
                <a:latin typeface="Meiryo UI" panose="020B0604030504040204" pitchFamily="50" charset="-128"/>
                <a:ea typeface="Meiryo UI" panose="020B0604030504040204" pitchFamily="50" charset="-128"/>
              </a:rPr>
              <a:t>4</a:t>
            </a:r>
            <a:r>
              <a:rPr lang="ja-JP" altLang="en-US" dirty="0">
                <a:solidFill>
                  <a:schemeClr val="tx1"/>
                </a:solidFill>
                <a:latin typeface="Meiryo UI" panose="020B0604030504040204" pitchFamily="50" charset="-128"/>
                <a:ea typeface="Meiryo UI" panose="020B0604030504040204" pitchFamily="50" charset="-128"/>
              </a:rPr>
              <a:t>日</a:t>
            </a:r>
          </a:p>
        </p:txBody>
      </p:sp>
    </p:spTree>
    <p:extLst>
      <p:ext uri="{BB962C8B-B14F-4D97-AF65-F5344CB8AC3E}">
        <p14:creationId xmlns:p14="http://schemas.microsoft.com/office/powerpoint/2010/main" val="340996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2800" dirty="0">
                <a:latin typeface="Meiryo UI" panose="020B0604030504040204" pitchFamily="50" charset="-128"/>
                <a:ea typeface="Meiryo UI" panose="020B0604030504040204" pitchFamily="50" charset="-128"/>
              </a:rPr>
              <a:t>実機演習紹介</a:t>
            </a:r>
          </a:p>
        </p:txBody>
      </p:sp>
      <p:sp>
        <p:nvSpPr>
          <p:cNvPr id="4" name="スライド番号プレースホルダー 3"/>
          <p:cNvSpPr>
            <a:spLocks noGrp="1"/>
          </p:cNvSpPr>
          <p:nvPr>
            <p:ph type="sldNum" sz="quarter" idx="12"/>
          </p:nvPr>
        </p:nvSpPr>
        <p:spPr>
          <a:xfrm>
            <a:off x="2" y="0"/>
            <a:ext cx="844923" cy="766482"/>
          </a:xfrm>
          <a:prstGeom prst="rect">
            <a:avLst/>
          </a:prstGeom>
        </p:spPr>
        <p:txBody>
          <a:bodyPr/>
          <a:lstStyle/>
          <a:p>
            <a:r>
              <a:rPr lang="en-US" altLang="ja-JP" dirty="0"/>
              <a:t>5</a:t>
            </a:r>
          </a:p>
        </p:txBody>
      </p:sp>
      <p:sp>
        <p:nvSpPr>
          <p:cNvPr id="5" name="サブタイトル 2">
            <a:extLst>
              <a:ext uri="{FF2B5EF4-FFF2-40B4-BE49-F238E27FC236}">
                <a16:creationId xmlns:a16="http://schemas.microsoft.com/office/drawing/2014/main" id="{82DF2E6C-317D-4003-870D-512F1A9D54DF}"/>
              </a:ext>
            </a:extLst>
          </p:cNvPr>
          <p:cNvSpPr txBox="1">
            <a:spLocks/>
          </p:cNvSpPr>
          <p:nvPr/>
        </p:nvSpPr>
        <p:spPr>
          <a:xfrm>
            <a:off x="372475" y="972673"/>
            <a:ext cx="9161050" cy="4180349"/>
          </a:xfrm>
          <a:prstGeom prst="rect">
            <a:avLst/>
          </a:prstGeom>
        </p:spPr>
        <p:txBody>
          <a:bodyPr anchor="ctr"/>
          <a:lstStyle>
            <a:lvl1pPr marL="0" indent="0" algn="l" defTabSz="914423" rtl="0" eaLnBrk="1" latinLnBrk="0" hangingPunct="1">
              <a:lnSpc>
                <a:spcPct val="90000"/>
              </a:lnSpc>
              <a:spcBef>
                <a:spcPts val="1000"/>
              </a:spcBef>
              <a:buFont typeface="Arial" panose="020B0604020202020204" pitchFamily="34" charset="0"/>
              <a:buNone/>
              <a:defRPr kumimoji="1" sz="2400" kern="1200">
                <a:solidFill>
                  <a:schemeClr val="tx1">
                    <a:lumMod val="85000"/>
                    <a:lumOff val="15000"/>
                  </a:schemeClr>
                </a:solidFill>
                <a:latin typeface="+mn-lt"/>
                <a:ea typeface="+mn-ea"/>
                <a:cs typeface="+mn-cs"/>
              </a:defRPr>
            </a:lvl1pPr>
            <a:lvl2pPr marL="457212" indent="0" algn="ctr" defTabSz="914423"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23" indent="0" algn="ctr" defTabSz="914423"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34"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46"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57"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69"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80"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91"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50000"/>
              </a:lnSpc>
            </a:pPr>
            <a:r>
              <a:rPr lang="ja-JP" altLang="en-US" sz="1800" dirty="0">
                <a:solidFill>
                  <a:srgbClr val="333333"/>
                </a:solidFill>
                <a:latin typeface="Helvetica Neue"/>
              </a:rPr>
              <a:t>今回理解していただきたいこと：</a:t>
            </a:r>
            <a:endParaRPr lang="en-US" altLang="ja-JP" sz="1800" dirty="0">
              <a:solidFill>
                <a:srgbClr val="333333"/>
              </a:solidFill>
              <a:latin typeface="Helvetica Neue"/>
            </a:endParaRPr>
          </a:p>
          <a:p>
            <a:pPr marL="285750" indent="-285750">
              <a:lnSpc>
                <a:spcPct val="150000"/>
              </a:lnSpc>
              <a:buFont typeface="Arial" panose="020B0604020202020204" pitchFamily="34" charset="0"/>
              <a:buChar char="•"/>
            </a:pPr>
            <a:r>
              <a:rPr lang="en-US" altLang="ja-JP" sz="1800" dirty="0">
                <a:solidFill>
                  <a:srgbClr val="333333"/>
                </a:solidFill>
                <a:latin typeface="Helvetica Neue"/>
              </a:rPr>
              <a:t>BQ</a:t>
            </a:r>
            <a:r>
              <a:rPr lang="ja-JP" altLang="en-US" sz="1800" dirty="0">
                <a:solidFill>
                  <a:srgbClr val="333333"/>
                </a:solidFill>
                <a:latin typeface="Helvetica Neue"/>
              </a:rPr>
              <a:t>の機能の動きイメージをできるように</a:t>
            </a:r>
            <a:endParaRPr lang="en-US" altLang="ja-JP" sz="1800" dirty="0">
              <a:solidFill>
                <a:srgbClr val="333333"/>
              </a:solidFill>
              <a:latin typeface="Helvetica Neue"/>
            </a:endParaRPr>
          </a:p>
          <a:p>
            <a:pPr marL="285750" indent="-285750">
              <a:lnSpc>
                <a:spcPct val="150000"/>
              </a:lnSpc>
              <a:buFont typeface="Arial" panose="020B0604020202020204" pitchFamily="34" charset="0"/>
              <a:buChar char="•"/>
            </a:pPr>
            <a:r>
              <a:rPr lang="ja-JP" altLang="en-US" sz="1800" dirty="0">
                <a:solidFill>
                  <a:srgbClr val="333333"/>
                </a:solidFill>
                <a:latin typeface="Helvetica Neue"/>
              </a:rPr>
              <a:t>他のツールとの違いを今後比較できるように</a:t>
            </a:r>
            <a:endParaRPr lang="en-US" altLang="ja-JP" sz="1800" dirty="0">
              <a:solidFill>
                <a:srgbClr val="333333"/>
              </a:solidFill>
              <a:latin typeface="Helvetica Neue"/>
            </a:endParaRPr>
          </a:p>
          <a:p>
            <a:pPr>
              <a:lnSpc>
                <a:spcPct val="150000"/>
              </a:lnSpc>
            </a:pPr>
            <a:endParaRPr lang="en-US" altLang="ja-JP" sz="1600" b="1" i="0" dirty="0">
              <a:solidFill>
                <a:srgbClr val="333333"/>
              </a:solidFill>
              <a:effectLst/>
              <a:latin typeface="Helvetica Neue"/>
            </a:endParaRPr>
          </a:p>
          <a:p>
            <a:pPr algn="l">
              <a:lnSpc>
                <a:spcPct val="150000"/>
              </a:lnSpc>
            </a:pPr>
            <a:endParaRPr lang="en-US" altLang="ja-JP" sz="1600" b="1" i="0" dirty="0">
              <a:solidFill>
                <a:srgbClr val="333333"/>
              </a:solidFill>
              <a:effectLst/>
              <a:latin typeface="Helvetica Neue"/>
            </a:endParaRPr>
          </a:p>
          <a:p>
            <a:pPr algn="l">
              <a:lnSpc>
                <a:spcPct val="150000"/>
              </a:lnSpc>
            </a:pPr>
            <a:endParaRPr lang="en-US" altLang="ja-JP" sz="1600" dirty="0">
              <a:solidFill>
                <a:srgbClr val="333333"/>
              </a:solidFill>
              <a:latin typeface="Helvetica Neue"/>
            </a:endParaRPr>
          </a:p>
          <a:p>
            <a:pPr algn="l">
              <a:lnSpc>
                <a:spcPct val="150000"/>
              </a:lnSpc>
            </a:pPr>
            <a:endParaRPr lang="ja-JP" altLang="en-US" sz="1600" b="0" i="0" dirty="0">
              <a:solidFill>
                <a:srgbClr val="333333"/>
              </a:solidFill>
              <a:effectLst/>
              <a:latin typeface="Helvetica Neue"/>
            </a:endParaRPr>
          </a:p>
        </p:txBody>
      </p:sp>
    </p:spTree>
    <p:extLst>
      <p:ext uri="{BB962C8B-B14F-4D97-AF65-F5344CB8AC3E}">
        <p14:creationId xmlns:p14="http://schemas.microsoft.com/office/powerpoint/2010/main" val="44461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2800" dirty="0">
                <a:latin typeface="Meiryo UI" panose="020B0604030504040204" pitchFamily="50" charset="-128"/>
                <a:ea typeface="Meiryo UI" panose="020B0604030504040204" pitchFamily="50" charset="-128"/>
              </a:rPr>
              <a:t>実機演習紹介</a:t>
            </a:r>
          </a:p>
        </p:txBody>
      </p:sp>
      <p:sp>
        <p:nvSpPr>
          <p:cNvPr id="4" name="スライド番号プレースホルダー 3"/>
          <p:cNvSpPr>
            <a:spLocks noGrp="1"/>
          </p:cNvSpPr>
          <p:nvPr>
            <p:ph type="sldNum" sz="quarter" idx="12"/>
          </p:nvPr>
        </p:nvSpPr>
        <p:spPr>
          <a:xfrm>
            <a:off x="2" y="0"/>
            <a:ext cx="844923" cy="766482"/>
          </a:xfrm>
          <a:prstGeom prst="rect">
            <a:avLst/>
          </a:prstGeom>
        </p:spPr>
        <p:txBody>
          <a:bodyPr/>
          <a:lstStyle/>
          <a:p>
            <a:r>
              <a:rPr lang="en-US" altLang="ja-JP" dirty="0"/>
              <a:t>5</a:t>
            </a:r>
          </a:p>
        </p:txBody>
      </p:sp>
      <p:sp>
        <p:nvSpPr>
          <p:cNvPr id="5" name="サブタイトル 2">
            <a:extLst>
              <a:ext uri="{FF2B5EF4-FFF2-40B4-BE49-F238E27FC236}">
                <a16:creationId xmlns:a16="http://schemas.microsoft.com/office/drawing/2014/main" id="{82DF2E6C-317D-4003-870D-512F1A9D54DF}"/>
              </a:ext>
            </a:extLst>
          </p:cNvPr>
          <p:cNvSpPr txBox="1">
            <a:spLocks/>
          </p:cNvSpPr>
          <p:nvPr/>
        </p:nvSpPr>
        <p:spPr>
          <a:xfrm>
            <a:off x="252553" y="1429873"/>
            <a:ext cx="9161050" cy="4180349"/>
          </a:xfrm>
          <a:prstGeom prst="rect">
            <a:avLst/>
          </a:prstGeom>
        </p:spPr>
        <p:txBody>
          <a:bodyPr anchor="ctr"/>
          <a:lstStyle>
            <a:lvl1pPr marL="0" indent="0" algn="l" defTabSz="914423" rtl="0" eaLnBrk="1" latinLnBrk="0" hangingPunct="1">
              <a:lnSpc>
                <a:spcPct val="90000"/>
              </a:lnSpc>
              <a:spcBef>
                <a:spcPts val="1000"/>
              </a:spcBef>
              <a:buFont typeface="Arial" panose="020B0604020202020204" pitchFamily="34" charset="0"/>
              <a:buNone/>
              <a:defRPr kumimoji="1" sz="2400" kern="1200">
                <a:solidFill>
                  <a:schemeClr val="tx1">
                    <a:lumMod val="85000"/>
                    <a:lumOff val="15000"/>
                  </a:schemeClr>
                </a:solidFill>
                <a:latin typeface="+mn-lt"/>
                <a:ea typeface="+mn-ea"/>
                <a:cs typeface="+mn-cs"/>
              </a:defRPr>
            </a:lvl1pPr>
            <a:lvl2pPr marL="457212" indent="0" algn="ctr" defTabSz="914423"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23" indent="0" algn="ctr" defTabSz="914423"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34"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46"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57"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69"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80"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91"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50000"/>
              </a:lnSpc>
            </a:pPr>
            <a:r>
              <a:rPr lang="ja-JP" altLang="en-US" sz="1800" i="0" dirty="0">
                <a:solidFill>
                  <a:srgbClr val="333333"/>
                </a:solidFill>
                <a:effectLst/>
                <a:latin typeface="Helvetica Neue"/>
              </a:rPr>
              <a:t>１、</a:t>
            </a:r>
            <a:r>
              <a:rPr lang="en-US" altLang="ja-JP" sz="1800" i="0" dirty="0">
                <a:solidFill>
                  <a:srgbClr val="333333"/>
                </a:solidFill>
                <a:effectLst/>
                <a:latin typeface="Helvetica Neue"/>
              </a:rPr>
              <a:t>GUI</a:t>
            </a:r>
            <a:r>
              <a:rPr lang="ja-JP" altLang="en-US" sz="1800" i="0" dirty="0">
                <a:solidFill>
                  <a:srgbClr val="333333"/>
                </a:solidFill>
                <a:effectLst/>
                <a:latin typeface="Helvetica Neue"/>
              </a:rPr>
              <a:t>でデータ読み込みとクエリ実行</a:t>
            </a:r>
            <a:endParaRPr lang="en-US" altLang="ja-JP" sz="1800" i="0" dirty="0">
              <a:solidFill>
                <a:srgbClr val="333333"/>
              </a:solidFill>
              <a:effectLst/>
              <a:latin typeface="Helvetica Neue"/>
            </a:endParaRPr>
          </a:p>
          <a:p>
            <a:pPr>
              <a:lnSpc>
                <a:spcPct val="150000"/>
              </a:lnSpc>
            </a:pPr>
            <a:r>
              <a:rPr lang="ja-JP" altLang="en-US" sz="1800" i="0" dirty="0">
                <a:solidFill>
                  <a:srgbClr val="333333"/>
                </a:solidFill>
                <a:effectLst/>
                <a:latin typeface="Helvetica Neue"/>
              </a:rPr>
              <a:t>２、</a:t>
            </a:r>
            <a:r>
              <a:rPr lang="en-US" altLang="ja-JP" sz="1800" i="0" dirty="0" err="1">
                <a:solidFill>
                  <a:srgbClr val="333333"/>
                </a:solidFill>
                <a:effectLst/>
                <a:latin typeface="Helvetica Neue"/>
              </a:rPr>
              <a:t>bq</a:t>
            </a:r>
            <a:r>
              <a:rPr lang="en-US" altLang="ja-JP" sz="1800" i="0" dirty="0">
                <a:solidFill>
                  <a:srgbClr val="333333"/>
                </a:solidFill>
                <a:effectLst/>
                <a:latin typeface="Helvetica Neue"/>
              </a:rPr>
              <a:t> </a:t>
            </a:r>
            <a:r>
              <a:rPr lang="ja-JP" altLang="en-US" sz="1800" i="0" dirty="0">
                <a:solidFill>
                  <a:srgbClr val="333333"/>
                </a:solidFill>
                <a:effectLst/>
                <a:latin typeface="Helvetica Neue"/>
              </a:rPr>
              <a:t>ツールを使用してデータを </a:t>
            </a:r>
            <a:r>
              <a:rPr lang="en-US" altLang="ja-JP" sz="1800" i="0" dirty="0" err="1">
                <a:solidFill>
                  <a:srgbClr val="333333"/>
                </a:solidFill>
                <a:effectLst/>
                <a:latin typeface="Helvetica Neue"/>
              </a:rPr>
              <a:t>BigQuery</a:t>
            </a:r>
            <a:r>
              <a:rPr lang="en-US" altLang="ja-JP" sz="1800" i="0" dirty="0">
                <a:solidFill>
                  <a:srgbClr val="333333"/>
                </a:solidFill>
                <a:effectLst/>
                <a:latin typeface="Helvetica Neue"/>
              </a:rPr>
              <a:t> </a:t>
            </a:r>
            <a:r>
              <a:rPr lang="ja-JP" altLang="en-US" sz="1800" i="0" dirty="0">
                <a:solidFill>
                  <a:srgbClr val="333333"/>
                </a:solidFill>
                <a:effectLst/>
                <a:latin typeface="Helvetica Neue"/>
              </a:rPr>
              <a:t>に読み込む</a:t>
            </a:r>
            <a:endParaRPr lang="en-US" altLang="ja-JP" sz="1800" i="0" dirty="0">
              <a:solidFill>
                <a:srgbClr val="333333"/>
              </a:solidFill>
              <a:effectLst/>
              <a:latin typeface="Helvetica Neue"/>
            </a:endParaRPr>
          </a:p>
          <a:p>
            <a:pPr>
              <a:lnSpc>
                <a:spcPct val="150000"/>
              </a:lnSpc>
            </a:pPr>
            <a:r>
              <a:rPr lang="ja-JP" altLang="en-US" sz="1800" dirty="0">
                <a:solidFill>
                  <a:srgbClr val="333333"/>
                </a:solidFill>
                <a:latin typeface="Helvetica Neue"/>
              </a:rPr>
              <a:t>３、タイムトラベルでデータとテーブルアクセス</a:t>
            </a:r>
            <a:endParaRPr lang="en-US" altLang="ja-JP" sz="1800" dirty="0">
              <a:solidFill>
                <a:srgbClr val="333333"/>
              </a:solidFill>
              <a:latin typeface="Helvetica Neue"/>
            </a:endParaRPr>
          </a:p>
          <a:p>
            <a:pPr>
              <a:lnSpc>
                <a:spcPct val="150000"/>
              </a:lnSpc>
            </a:pPr>
            <a:endParaRPr lang="en-US" altLang="ja-JP" sz="1800" dirty="0">
              <a:solidFill>
                <a:srgbClr val="333333"/>
              </a:solidFill>
              <a:latin typeface="Helvetica Neue"/>
            </a:endParaRPr>
          </a:p>
          <a:p>
            <a:pPr>
              <a:lnSpc>
                <a:spcPct val="150000"/>
              </a:lnSpc>
            </a:pPr>
            <a:r>
              <a:rPr lang="ja-JP" altLang="en-US" sz="1800" dirty="0">
                <a:solidFill>
                  <a:srgbClr val="333333"/>
                </a:solidFill>
                <a:latin typeface="Helvetica Neue"/>
              </a:rPr>
              <a:t>参考リンク：</a:t>
            </a:r>
            <a:endParaRPr lang="en-US" altLang="ja-JP" sz="1800" dirty="0">
              <a:solidFill>
                <a:srgbClr val="333333"/>
              </a:solidFill>
              <a:latin typeface="Helvetica Neue"/>
            </a:endParaRPr>
          </a:p>
          <a:p>
            <a:pPr>
              <a:lnSpc>
                <a:spcPct val="150000"/>
              </a:lnSpc>
            </a:pPr>
            <a:r>
              <a:rPr lang="en-US" altLang="ja-JP" sz="1800" dirty="0">
                <a:solidFill>
                  <a:srgbClr val="333333"/>
                </a:solidFill>
                <a:latin typeface="Helvetica Neue"/>
              </a:rPr>
              <a:t>https://cloud.google.com/bigquery/docs/tutorials?hl=ja</a:t>
            </a:r>
          </a:p>
          <a:p>
            <a:pPr>
              <a:lnSpc>
                <a:spcPct val="150000"/>
              </a:lnSpc>
            </a:pPr>
            <a:endParaRPr lang="en-US" altLang="ja-JP" sz="1600" b="1" i="0" dirty="0">
              <a:solidFill>
                <a:srgbClr val="333333"/>
              </a:solidFill>
              <a:effectLst/>
              <a:latin typeface="Helvetica Neue"/>
            </a:endParaRPr>
          </a:p>
          <a:p>
            <a:pPr algn="l">
              <a:lnSpc>
                <a:spcPct val="150000"/>
              </a:lnSpc>
            </a:pPr>
            <a:endParaRPr lang="en-US" altLang="ja-JP" sz="1600" b="1" i="0" dirty="0">
              <a:solidFill>
                <a:srgbClr val="333333"/>
              </a:solidFill>
              <a:effectLst/>
              <a:latin typeface="Helvetica Neue"/>
            </a:endParaRPr>
          </a:p>
          <a:p>
            <a:pPr algn="l">
              <a:lnSpc>
                <a:spcPct val="150000"/>
              </a:lnSpc>
            </a:pPr>
            <a:endParaRPr lang="en-US" altLang="ja-JP" sz="1600" dirty="0">
              <a:solidFill>
                <a:srgbClr val="333333"/>
              </a:solidFill>
              <a:latin typeface="Helvetica Neue"/>
            </a:endParaRPr>
          </a:p>
          <a:p>
            <a:pPr algn="l">
              <a:lnSpc>
                <a:spcPct val="150000"/>
              </a:lnSpc>
            </a:pPr>
            <a:endParaRPr lang="ja-JP" altLang="en-US" sz="1600" b="0" i="0" dirty="0">
              <a:solidFill>
                <a:srgbClr val="333333"/>
              </a:solidFill>
              <a:effectLst/>
              <a:latin typeface="Helvetica Neue"/>
            </a:endParaRPr>
          </a:p>
        </p:txBody>
      </p:sp>
    </p:spTree>
    <p:extLst>
      <p:ext uri="{BB962C8B-B14F-4D97-AF65-F5344CB8AC3E}">
        <p14:creationId xmlns:p14="http://schemas.microsoft.com/office/powerpoint/2010/main" val="328965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2800" dirty="0">
                <a:latin typeface="Meiryo UI" panose="020B0604030504040204" pitchFamily="50" charset="-128"/>
                <a:ea typeface="Meiryo UI" panose="020B0604030504040204" pitchFamily="50" charset="-128"/>
              </a:rPr>
              <a:t>実機演習紹介</a:t>
            </a:r>
          </a:p>
        </p:txBody>
      </p:sp>
      <p:sp>
        <p:nvSpPr>
          <p:cNvPr id="4" name="スライド番号プレースホルダー 3"/>
          <p:cNvSpPr>
            <a:spLocks noGrp="1"/>
          </p:cNvSpPr>
          <p:nvPr>
            <p:ph type="sldNum" sz="quarter" idx="12"/>
          </p:nvPr>
        </p:nvSpPr>
        <p:spPr>
          <a:xfrm>
            <a:off x="2" y="0"/>
            <a:ext cx="844923" cy="766482"/>
          </a:xfrm>
          <a:prstGeom prst="rect">
            <a:avLst/>
          </a:prstGeom>
        </p:spPr>
        <p:txBody>
          <a:bodyPr/>
          <a:lstStyle/>
          <a:p>
            <a:r>
              <a:rPr lang="en-US" altLang="ja-JP" dirty="0"/>
              <a:t>5</a:t>
            </a:r>
          </a:p>
        </p:txBody>
      </p:sp>
      <p:sp>
        <p:nvSpPr>
          <p:cNvPr id="5" name="サブタイトル 2">
            <a:extLst>
              <a:ext uri="{FF2B5EF4-FFF2-40B4-BE49-F238E27FC236}">
                <a16:creationId xmlns:a16="http://schemas.microsoft.com/office/drawing/2014/main" id="{82DF2E6C-317D-4003-870D-512F1A9D54DF}"/>
              </a:ext>
            </a:extLst>
          </p:cNvPr>
          <p:cNvSpPr txBox="1">
            <a:spLocks/>
          </p:cNvSpPr>
          <p:nvPr/>
        </p:nvSpPr>
        <p:spPr>
          <a:xfrm>
            <a:off x="372475" y="778514"/>
            <a:ext cx="9161050" cy="4180349"/>
          </a:xfrm>
          <a:prstGeom prst="rect">
            <a:avLst/>
          </a:prstGeom>
        </p:spPr>
        <p:txBody>
          <a:bodyPr anchor="ctr"/>
          <a:lstStyle>
            <a:lvl1pPr marL="0" indent="0" algn="l" defTabSz="914423" rtl="0" eaLnBrk="1" latinLnBrk="0" hangingPunct="1">
              <a:lnSpc>
                <a:spcPct val="90000"/>
              </a:lnSpc>
              <a:spcBef>
                <a:spcPts val="1000"/>
              </a:spcBef>
              <a:buFont typeface="Arial" panose="020B0604020202020204" pitchFamily="34" charset="0"/>
              <a:buNone/>
              <a:defRPr kumimoji="1" sz="2400" kern="1200">
                <a:solidFill>
                  <a:schemeClr val="tx1">
                    <a:lumMod val="85000"/>
                    <a:lumOff val="15000"/>
                  </a:schemeClr>
                </a:solidFill>
                <a:latin typeface="+mn-lt"/>
                <a:ea typeface="+mn-ea"/>
                <a:cs typeface="+mn-cs"/>
              </a:defRPr>
            </a:lvl1pPr>
            <a:lvl2pPr marL="457212" indent="0" algn="ctr" defTabSz="914423"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23" indent="0" algn="ctr" defTabSz="914423"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34"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46"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57"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69"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80"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91"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50000"/>
              </a:lnSpc>
            </a:pPr>
            <a:r>
              <a:rPr lang="ja-JP" altLang="en-US" sz="1800" b="1" i="0" dirty="0">
                <a:solidFill>
                  <a:srgbClr val="333333"/>
                </a:solidFill>
                <a:effectLst/>
                <a:latin typeface="+mj-lt"/>
              </a:rPr>
              <a:t>〇環境に関して説明</a:t>
            </a:r>
            <a:endParaRPr lang="en-US" altLang="ja-JP" sz="1800" b="1" i="0" dirty="0">
              <a:solidFill>
                <a:srgbClr val="333333"/>
              </a:solidFill>
              <a:effectLst/>
              <a:latin typeface="+mj-lt"/>
            </a:endParaRPr>
          </a:p>
          <a:p>
            <a:pPr marL="285750" indent="-285750" algn="l">
              <a:lnSpc>
                <a:spcPct val="150000"/>
              </a:lnSpc>
              <a:buFont typeface="Arial" panose="020B0604020202020204" pitchFamily="34" charset="0"/>
              <a:buChar char="•"/>
            </a:pPr>
            <a:r>
              <a:rPr lang="ja-JP" altLang="en-US" sz="1800" i="0" dirty="0">
                <a:solidFill>
                  <a:srgbClr val="333333"/>
                </a:solidFill>
                <a:effectLst/>
                <a:latin typeface="+mj-lt"/>
              </a:rPr>
              <a:t>インフラ管理がなく、リソースの選択もできない</a:t>
            </a:r>
            <a:endParaRPr lang="en-US" altLang="ja-JP" sz="1800" dirty="0">
              <a:solidFill>
                <a:srgbClr val="333333"/>
              </a:solidFill>
              <a:latin typeface="+mj-lt"/>
            </a:endParaRPr>
          </a:p>
          <a:p>
            <a:pPr marL="285750" indent="-285750" algn="l">
              <a:lnSpc>
                <a:spcPct val="150000"/>
              </a:lnSpc>
              <a:buFont typeface="Arial" panose="020B0604020202020204" pitchFamily="34" charset="0"/>
              <a:buChar char="•"/>
            </a:pPr>
            <a:r>
              <a:rPr lang="ja-JP" altLang="en-US" sz="1800" i="0" dirty="0">
                <a:solidFill>
                  <a:srgbClr val="333333"/>
                </a:solidFill>
                <a:effectLst/>
                <a:latin typeface="+mj-lt"/>
              </a:rPr>
              <a:t>プロジェクト作成したら使える</a:t>
            </a:r>
            <a:endParaRPr lang="en-US" altLang="ja-JP" sz="1800" i="0" dirty="0">
              <a:solidFill>
                <a:srgbClr val="333333"/>
              </a:solidFill>
              <a:effectLst/>
              <a:latin typeface="+mj-lt"/>
            </a:endParaRPr>
          </a:p>
          <a:p>
            <a:pPr marL="285750" indent="-285750" algn="l">
              <a:lnSpc>
                <a:spcPct val="150000"/>
              </a:lnSpc>
              <a:buFont typeface="Arial" panose="020B0604020202020204" pitchFamily="34" charset="0"/>
              <a:buChar char="•"/>
            </a:pPr>
            <a:r>
              <a:rPr lang="ja-JP" altLang="en-US" sz="1800" i="0" dirty="0">
                <a:solidFill>
                  <a:srgbClr val="333333"/>
                </a:solidFill>
                <a:effectLst/>
                <a:latin typeface="+mj-lt"/>
              </a:rPr>
              <a:t>ユーザー管理</a:t>
            </a:r>
            <a:r>
              <a:rPr lang="en-US" altLang="ja-JP" sz="1800" i="0" dirty="0">
                <a:solidFill>
                  <a:srgbClr val="333333"/>
                </a:solidFill>
                <a:effectLst/>
                <a:latin typeface="+mj-lt"/>
              </a:rPr>
              <a:t>IAM</a:t>
            </a:r>
            <a:r>
              <a:rPr lang="ja-JP" altLang="en-US" sz="1800" i="0" dirty="0">
                <a:solidFill>
                  <a:srgbClr val="333333"/>
                </a:solidFill>
                <a:effectLst/>
                <a:latin typeface="+mj-lt"/>
              </a:rPr>
              <a:t>統合、それにデータセットでの管理もできる</a:t>
            </a:r>
            <a:endParaRPr lang="en-US" altLang="ja-JP" sz="1800" i="0" dirty="0">
              <a:solidFill>
                <a:srgbClr val="333333"/>
              </a:solidFill>
              <a:effectLst/>
              <a:latin typeface="+mj-lt"/>
            </a:endParaRPr>
          </a:p>
          <a:p>
            <a:pPr algn="l">
              <a:lnSpc>
                <a:spcPct val="150000"/>
              </a:lnSpc>
            </a:pPr>
            <a:endParaRPr lang="en-US" altLang="ja-JP" sz="1600" b="1" i="0" dirty="0">
              <a:solidFill>
                <a:srgbClr val="333333"/>
              </a:solidFill>
              <a:effectLst/>
              <a:latin typeface="Helvetica Neue"/>
            </a:endParaRPr>
          </a:p>
          <a:p>
            <a:pPr algn="l">
              <a:lnSpc>
                <a:spcPct val="150000"/>
              </a:lnSpc>
            </a:pPr>
            <a:endParaRPr lang="en-US" altLang="ja-JP" sz="1600" dirty="0">
              <a:solidFill>
                <a:srgbClr val="333333"/>
              </a:solidFill>
              <a:latin typeface="Helvetica Neue"/>
            </a:endParaRPr>
          </a:p>
          <a:p>
            <a:pPr algn="l">
              <a:lnSpc>
                <a:spcPct val="150000"/>
              </a:lnSpc>
            </a:pPr>
            <a:endParaRPr lang="ja-JP" altLang="en-US" sz="1600" b="0" i="0" dirty="0">
              <a:solidFill>
                <a:srgbClr val="333333"/>
              </a:solidFill>
              <a:effectLst/>
              <a:latin typeface="Helvetica Neue"/>
            </a:endParaRPr>
          </a:p>
        </p:txBody>
      </p:sp>
    </p:spTree>
    <p:extLst>
      <p:ext uri="{BB962C8B-B14F-4D97-AF65-F5344CB8AC3E}">
        <p14:creationId xmlns:p14="http://schemas.microsoft.com/office/powerpoint/2010/main" val="10302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2800" dirty="0">
                <a:latin typeface="Meiryo UI" panose="020B0604030504040204" pitchFamily="50" charset="-128"/>
                <a:ea typeface="Meiryo UI" panose="020B0604030504040204" pitchFamily="50" charset="-128"/>
              </a:rPr>
              <a:t>実機演習紹介</a:t>
            </a:r>
          </a:p>
        </p:txBody>
      </p:sp>
      <p:sp>
        <p:nvSpPr>
          <p:cNvPr id="4" name="スライド番号プレースホルダー 3"/>
          <p:cNvSpPr>
            <a:spLocks noGrp="1"/>
          </p:cNvSpPr>
          <p:nvPr>
            <p:ph type="sldNum" sz="quarter" idx="12"/>
          </p:nvPr>
        </p:nvSpPr>
        <p:spPr>
          <a:xfrm>
            <a:off x="2" y="0"/>
            <a:ext cx="844923" cy="766482"/>
          </a:xfrm>
          <a:prstGeom prst="rect">
            <a:avLst/>
          </a:prstGeom>
        </p:spPr>
        <p:txBody>
          <a:bodyPr/>
          <a:lstStyle/>
          <a:p>
            <a:r>
              <a:rPr lang="en-US" altLang="ja-JP" dirty="0"/>
              <a:t>5</a:t>
            </a:r>
          </a:p>
        </p:txBody>
      </p:sp>
      <p:sp>
        <p:nvSpPr>
          <p:cNvPr id="5" name="サブタイトル 2">
            <a:extLst>
              <a:ext uri="{FF2B5EF4-FFF2-40B4-BE49-F238E27FC236}">
                <a16:creationId xmlns:a16="http://schemas.microsoft.com/office/drawing/2014/main" id="{82DF2E6C-317D-4003-870D-512F1A9D54DF}"/>
              </a:ext>
            </a:extLst>
          </p:cNvPr>
          <p:cNvSpPr txBox="1">
            <a:spLocks/>
          </p:cNvSpPr>
          <p:nvPr/>
        </p:nvSpPr>
        <p:spPr>
          <a:xfrm>
            <a:off x="372475" y="1223587"/>
            <a:ext cx="9161050" cy="4180349"/>
          </a:xfrm>
          <a:prstGeom prst="rect">
            <a:avLst/>
          </a:prstGeom>
        </p:spPr>
        <p:txBody>
          <a:bodyPr anchor="ctr"/>
          <a:lstStyle>
            <a:lvl1pPr marL="0" indent="0" algn="l" defTabSz="914423" rtl="0" eaLnBrk="1" latinLnBrk="0" hangingPunct="1">
              <a:lnSpc>
                <a:spcPct val="90000"/>
              </a:lnSpc>
              <a:spcBef>
                <a:spcPts val="1000"/>
              </a:spcBef>
              <a:buFont typeface="Arial" panose="020B0604020202020204" pitchFamily="34" charset="0"/>
              <a:buNone/>
              <a:defRPr kumimoji="1" sz="2400" kern="1200">
                <a:solidFill>
                  <a:schemeClr val="tx1">
                    <a:lumMod val="85000"/>
                    <a:lumOff val="15000"/>
                  </a:schemeClr>
                </a:solidFill>
                <a:latin typeface="+mn-lt"/>
                <a:ea typeface="+mn-ea"/>
                <a:cs typeface="+mn-cs"/>
              </a:defRPr>
            </a:lvl1pPr>
            <a:lvl2pPr marL="457212" indent="0" algn="ctr" defTabSz="914423"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23" indent="0" algn="ctr" defTabSz="914423"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34"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46"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57"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69"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80"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91"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50000"/>
              </a:lnSpc>
            </a:pPr>
            <a:r>
              <a:rPr lang="ja-JP" altLang="en-US" sz="1800" b="1" i="0" dirty="0">
                <a:solidFill>
                  <a:srgbClr val="333333"/>
                </a:solidFill>
                <a:effectLst/>
                <a:latin typeface="Helvetica Neue"/>
              </a:rPr>
              <a:t>１、</a:t>
            </a:r>
            <a:r>
              <a:rPr lang="en-US" altLang="ja-JP" sz="1800" b="1" i="0" dirty="0">
                <a:solidFill>
                  <a:srgbClr val="333333"/>
                </a:solidFill>
                <a:effectLst/>
                <a:latin typeface="Helvetica Neue"/>
              </a:rPr>
              <a:t>GUI</a:t>
            </a:r>
            <a:r>
              <a:rPr lang="ja-JP" altLang="en-US" sz="1800" b="1" i="0" dirty="0">
                <a:solidFill>
                  <a:srgbClr val="333333"/>
                </a:solidFill>
                <a:effectLst/>
                <a:latin typeface="Helvetica Neue"/>
              </a:rPr>
              <a:t>でデータ読み込みとクエリ実行</a:t>
            </a:r>
            <a:endParaRPr lang="en-US" altLang="ja-JP" sz="1800" b="1" i="0" dirty="0">
              <a:solidFill>
                <a:srgbClr val="333333"/>
              </a:solidFill>
              <a:effectLst/>
              <a:latin typeface="Helvetica Neue"/>
            </a:endParaRPr>
          </a:p>
          <a:p>
            <a:pPr algn="l">
              <a:lnSpc>
                <a:spcPct val="150000"/>
              </a:lnSpc>
            </a:pPr>
            <a:r>
              <a:rPr lang="ja-JP" altLang="en-US" sz="1800" b="0" i="0" dirty="0">
                <a:solidFill>
                  <a:srgbClr val="333333"/>
                </a:solidFill>
                <a:effectLst/>
                <a:latin typeface="Helvetica Neue"/>
              </a:rPr>
              <a:t>①データセット作成と削除</a:t>
            </a:r>
            <a:endParaRPr lang="en-US" altLang="ja-JP" sz="1800" b="0" i="0" dirty="0">
              <a:solidFill>
                <a:srgbClr val="333333"/>
              </a:solidFill>
              <a:effectLst/>
              <a:latin typeface="Helvetica Neue"/>
            </a:endParaRPr>
          </a:p>
          <a:p>
            <a:pPr algn="l">
              <a:lnSpc>
                <a:spcPct val="150000"/>
              </a:lnSpc>
            </a:pPr>
            <a:r>
              <a:rPr lang="ja-JP" altLang="en-US" sz="1800" dirty="0">
                <a:solidFill>
                  <a:srgbClr val="333333"/>
                </a:solidFill>
                <a:latin typeface="Helvetica Neue"/>
              </a:rPr>
              <a:t>②テーブル読み込みと削除</a:t>
            </a:r>
            <a:endParaRPr lang="en-US" altLang="ja-JP" sz="1800" dirty="0">
              <a:solidFill>
                <a:srgbClr val="333333"/>
              </a:solidFill>
              <a:latin typeface="Helvetica Neue"/>
            </a:endParaRPr>
          </a:p>
          <a:p>
            <a:pPr algn="l">
              <a:lnSpc>
                <a:spcPct val="150000"/>
              </a:lnSpc>
            </a:pPr>
            <a:r>
              <a:rPr lang="en-US" altLang="ja-JP" sz="1800" dirty="0">
                <a:solidFill>
                  <a:srgbClr val="333333"/>
                </a:solidFill>
                <a:latin typeface="Helvetica Neue"/>
              </a:rPr>
              <a:t>	</a:t>
            </a:r>
            <a:r>
              <a:rPr lang="ja-JP" altLang="en-US" sz="1800" dirty="0">
                <a:solidFill>
                  <a:srgbClr val="333333"/>
                </a:solidFill>
                <a:latin typeface="Helvetica Neue"/>
              </a:rPr>
              <a:t>スキーマ定義が必要となります：例</a:t>
            </a:r>
            <a:endParaRPr lang="en-US" altLang="ja-JP" sz="1800" dirty="0">
              <a:solidFill>
                <a:srgbClr val="333333"/>
              </a:solidFill>
              <a:latin typeface="Helvetica Neue"/>
            </a:endParaRPr>
          </a:p>
          <a:p>
            <a:pPr algn="l">
              <a:lnSpc>
                <a:spcPct val="150000"/>
              </a:lnSpc>
            </a:pPr>
            <a:r>
              <a:rPr lang="en-US" altLang="ja-JP" sz="1800" dirty="0">
                <a:solidFill>
                  <a:srgbClr val="333333"/>
                </a:solidFill>
                <a:latin typeface="Helvetica Neue"/>
              </a:rPr>
              <a:t> 	</a:t>
            </a:r>
            <a:r>
              <a:rPr lang="en-US" altLang="ja-JP" sz="1800" dirty="0" err="1">
                <a:solidFill>
                  <a:srgbClr val="333333"/>
                </a:solidFill>
                <a:latin typeface="Helvetica Neue"/>
              </a:rPr>
              <a:t>id:string,name:string,sort:integer</a:t>
            </a:r>
            <a:endParaRPr lang="en-US" altLang="ja-JP" sz="1800" dirty="0">
              <a:solidFill>
                <a:srgbClr val="333333"/>
              </a:solidFill>
              <a:latin typeface="Helvetica Neue"/>
            </a:endParaRPr>
          </a:p>
          <a:p>
            <a:pPr algn="l">
              <a:lnSpc>
                <a:spcPct val="150000"/>
              </a:lnSpc>
            </a:pPr>
            <a:r>
              <a:rPr lang="ja-JP" altLang="en-US" sz="1800" dirty="0">
                <a:solidFill>
                  <a:srgbClr val="333333"/>
                </a:solidFill>
                <a:latin typeface="Helvetica Neue"/>
              </a:rPr>
              <a:t>③テーブルデータプレビュー</a:t>
            </a:r>
            <a:endParaRPr lang="en-US" altLang="ja-JP" sz="1800" dirty="0">
              <a:solidFill>
                <a:srgbClr val="333333"/>
              </a:solidFill>
              <a:latin typeface="Helvetica Neue"/>
            </a:endParaRPr>
          </a:p>
          <a:p>
            <a:pPr algn="l">
              <a:lnSpc>
                <a:spcPct val="150000"/>
              </a:lnSpc>
            </a:pPr>
            <a:r>
              <a:rPr lang="ja-JP" altLang="en-US" sz="1800" dirty="0">
                <a:solidFill>
                  <a:srgbClr val="333333"/>
                </a:solidFill>
                <a:latin typeface="Helvetica Neue"/>
              </a:rPr>
              <a:t>④クエリ実行</a:t>
            </a:r>
            <a:endParaRPr lang="en-US" altLang="ja-JP" sz="1800" dirty="0">
              <a:solidFill>
                <a:srgbClr val="333333"/>
              </a:solidFill>
              <a:latin typeface="Helvetica Neue"/>
            </a:endParaRPr>
          </a:p>
          <a:p>
            <a:pPr algn="l">
              <a:lnSpc>
                <a:spcPct val="150000"/>
              </a:lnSpc>
            </a:pPr>
            <a:endParaRPr lang="en-US" altLang="ja-JP" sz="1600" dirty="0">
              <a:solidFill>
                <a:srgbClr val="333333"/>
              </a:solidFill>
              <a:latin typeface="Helvetica Neue"/>
            </a:endParaRPr>
          </a:p>
          <a:p>
            <a:pPr algn="l">
              <a:lnSpc>
                <a:spcPct val="150000"/>
              </a:lnSpc>
            </a:pPr>
            <a:endParaRPr lang="ja-JP" altLang="en-US" sz="1600" b="0" i="0" dirty="0">
              <a:solidFill>
                <a:srgbClr val="333333"/>
              </a:solidFill>
              <a:effectLst/>
              <a:latin typeface="Helvetica Neue"/>
            </a:endParaRPr>
          </a:p>
        </p:txBody>
      </p:sp>
    </p:spTree>
    <p:extLst>
      <p:ext uri="{BB962C8B-B14F-4D97-AF65-F5344CB8AC3E}">
        <p14:creationId xmlns:p14="http://schemas.microsoft.com/office/powerpoint/2010/main" val="306989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2800" dirty="0">
                <a:latin typeface="Meiryo UI" panose="020B0604030504040204" pitchFamily="50" charset="-128"/>
                <a:ea typeface="Meiryo UI" panose="020B0604030504040204" pitchFamily="50" charset="-128"/>
              </a:rPr>
              <a:t>実機演習紹介</a:t>
            </a:r>
          </a:p>
        </p:txBody>
      </p:sp>
      <p:sp>
        <p:nvSpPr>
          <p:cNvPr id="4" name="スライド番号プレースホルダー 3"/>
          <p:cNvSpPr>
            <a:spLocks noGrp="1"/>
          </p:cNvSpPr>
          <p:nvPr>
            <p:ph type="sldNum" sz="quarter" idx="12"/>
          </p:nvPr>
        </p:nvSpPr>
        <p:spPr>
          <a:xfrm>
            <a:off x="2" y="0"/>
            <a:ext cx="844923" cy="766482"/>
          </a:xfrm>
          <a:prstGeom prst="rect">
            <a:avLst/>
          </a:prstGeom>
        </p:spPr>
        <p:txBody>
          <a:bodyPr/>
          <a:lstStyle/>
          <a:p>
            <a:r>
              <a:rPr lang="en-US" altLang="ja-JP" dirty="0"/>
              <a:t>5</a:t>
            </a:r>
          </a:p>
        </p:txBody>
      </p:sp>
      <p:sp>
        <p:nvSpPr>
          <p:cNvPr id="5" name="サブタイトル 2">
            <a:extLst>
              <a:ext uri="{FF2B5EF4-FFF2-40B4-BE49-F238E27FC236}">
                <a16:creationId xmlns:a16="http://schemas.microsoft.com/office/drawing/2014/main" id="{82DF2E6C-317D-4003-870D-512F1A9D54DF}"/>
              </a:ext>
            </a:extLst>
          </p:cNvPr>
          <p:cNvSpPr txBox="1">
            <a:spLocks/>
          </p:cNvSpPr>
          <p:nvPr/>
        </p:nvSpPr>
        <p:spPr>
          <a:xfrm>
            <a:off x="221938" y="1783588"/>
            <a:ext cx="9161050" cy="5163312"/>
          </a:xfrm>
          <a:prstGeom prst="rect">
            <a:avLst/>
          </a:prstGeom>
        </p:spPr>
        <p:txBody>
          <a:bodyPr anchor="ctr"/>
          <a:lstStyle>
            <a:lvl1pPr marL="0" indent="0" algn="l" defTabSz="914423" rtl="0" eaLnBrk="1" latinLnBrk="0" hangingPunct="1">
              <a:lnSpc>
                <a:spcPct val="90000"/>
              </a:lnSpc>
              <a:spcBef>
                <a:spcPts val="1000"/>
              </a:spcBef>
              <a:buFont typeface="Arial" panose="020B0604020202020204" pitchFamily="34" charset="0"/>
              <a:buNone/>
              <a:defRPr kumimoji="1" sz="2400" kern="1200">
                <a:solidFill>
                  <a:schemeClr val="tx1">
                    <a:lumMod val="85000"/>
                    <a:lumOff val="15000"/>
                  </a:schemeClr>
                </a:solidFill>
                <a:latin typeface="+mn-lt"/>
                <a:ea typeface="+mn-ea"/>
                <a:cs typeface="+mn-cs"/>
              </a:defRPr>
            </a:lvl1pPr>
            <a:lvl2pPr marL="457212" indent="0" algn="ctr" defTabSz="914423"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23" indent="0" algn="ctr" defTabSz="914423"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34"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46"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57"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69"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80"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91"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50000"/>
              </a:lnSpc>
            </a:pPr>
            <a:r>
              <a:rPr lang="ja-JP" altLang="en-US" sz="1800" b="1" dirty="0">
                <a:solidFill>
                  <a:srgbClr val="333333"/>
                </a:solidFill>
                <a:latin typeface="Helvetica Neue"/>
              </a:rPr>
              <a:t>２、</a:t>
            </a:r>
            <a:r>
              <a:rPr lang="en-US" altLang="ja-JP" sz="1800" b="1" i="0" dirty="0" err="1">
                <a:solidFill>
                  <a:srgbClr val="333333"/>
                </a:solidFill>
                <a:effectLst/>
                <a:latin typeface="Helvetica Neue"/>
              </a:rPr>
              <a:t>bq</a:t>
            </a:r>
            <a:r>
              <a:rPr lang="en-US" altLang="ja-JP" sz="1800" b="1" i="0" dirty="0">
                <a:solidFill>
                  <a:srgbClr val="333333"/>
                </a:solidFill>
                <a:effectLst/>
                <a:latin typeface="Helvetica Neue"/>
              </a:rPr>
              <a:t> </a:t>
            </a:r>
            <a:r>
              <a:rPr lang="ja-JP" altLang="en-US" sz="1800" b="1" i="0" dirty="0">
                <a:solidFill>
                  <a:srgbClr val="333333"/>
                </a:solidFill>
                <a:effectLst/>
                <a:latin typeface="Helvetica Neue"/>
              </a:rPr>
              <a:t>ツールを使用してデータを </a:t>
            </a:r>
            <a:r>
              <a:rPr lang="en-US" altLang="ja-JP" sz="1800" b="1" i="0" dirty="0" err="1">
                <a:solidFill>
                  <a:srgbClr val="333333"/>
                </a:solidFill>
                <a:effectLst/>
                <a:latin typeface="Helvetica Neue"/>
              </a:rPr>
              <a:t>BigQuery</a:t>
            </a:r>
            <a:r>
              <a:rPr lang="en-US" altLang="ja-JP" sz="1800" b="1" i="0" dirty="0">
                <a:solidFill>
                  <a:srgbClr val="333333"/>
                </a:solidFill>
                <a:effectLst/>
                <a:latin typeface="Helvetica Neue"/>
              </a:rPr>
              <a:t> </a:t>
            </a:r>
            <a:r>
              <a:rPr lang="ja-JP" altLang="en-US" sz="1800" b="1" i="0" dirty="0">
                <a:solidFill>
                  <a:srgbClr val="333333"/>
                </a:solidFill>
                <a:effectLst/>
                <a:latin typeface="Helvetica Neue"/>
              </a:rPr>
              <a:t>に読み込む</a:t>
            </a:r>
            <a:endParaRPr lang="en-US" altLang="ja-JP" sz="1800" b="1" i="0" dirty="0">
              <a:solidFill>
                <a:srgbClr val="333333"/>
              </a:solidFill>
              <a:effectLst/>
              <a:latin typeface="Helvetica Neue"/>
            </a:endParaRPr>
          </a:p>
          <a:p>
            <a:pPr algn="l">
              <a:lnSpc>
                <a:spcPct val="150000"/>
              </a:lnSpc>
            </a:pPr>
            <a:r>
              <a:rPr lang="ja-JP" altLang="en-US" sz="1800" b="0" i="0" dirty="0">
                <a:solidFill>
                  <a:srgbClr val="333333"/>
                </a:solidFill>
                <a:effectLst/>
                <a:latin typeface="Helvetica Neue"/>
              </a:rPr>
              <a:t>①</a:t>
            </a:r>
            <a:r>
              <a:rPr lang="en-US" altLang="ja-JP" sz="1800" b="0" i="0" dirty="0">
                <a:solidFill>
                  <a:srgbClr val="333333"/>
                </a:solidFill>
                <a:effectLst/>
                <a:latin typeface="Helvetica Neue"/>
              </a:rPr>
              <a:t>SDK</a:t>
            </a:r>
            <a:r>
              <a:rPr lang="ja-JP" altLang="en-US" sz="1800" b="0" i="0" dirty="0">
                <a:solidFill>
                  <a:srgbClr val="333333"/>
                </a:solidFill>
                <a:effectLst/>
                <a:latin typeface="Helvetica Neue"/>
              </a:rPr>
              <a:t>セットをインストールとセットする</a:t>
            </a:r>
            <a:endParaRPr lang="en-US" altLang="ja-JP" sz="1800" b="0" i="0" dirty="0">
              <a:solidFill>
                <a:srgbClr val="333333"/>
              </a:solidFill>
              <a:effectLst/>
              <a:latin typeface="Helvetica Neue"/>
            </a:endParaRPr>
          </a:p>
          <a:p>
            <a:pPr algn="l">
              <a:lnSpc>
                <a:spcPct val="150000"/>
              </a:lnSpc>
            </a:pPr>
            <a:r>
              <a:rPr lang="ja-JP" altLang="en-US" sz="1800" dirty="0">
                <a:solidFill>
                  <a:srgbClr val="333333"/>
                </a:solidFill>
                <a:latin typeface="Helvetica Neue"/>
              </a:rPr>
              <a:t>②テーブル確認する</a:t>
            </a:r>
            <a:endParaRPr lang="en-US" altLang="ja-JP" sz="1800" dirty="0">
              <a:solidFill>
                <a:srgbClr val="333333"/>
              </a:solidFill>
              <a:latin typeface="Helvetica Neue"/>
            </a:endParaRPr>
          </a:p>
          <a:p>
            <a:pPr algn="l">
              <a:lnSpc>
                <a:spcPct val="150000"/>
              </a:lnSpc>
            </a:pPr>
            <a:r>
              <a:rPr lang="ja-JP" altLang="en-US" sz="1800" dirty="0">
                <a:solidFill>
                  <a:srgbClr val="333333"/>
                </a:solidFill>
                <a:latin typeface="Helvetica Neue"/>
              </a:rPr>
              <a:t>③クエリ実行</a:t>
            </a:r>
            <a:endParaRPr lang="en-US" altLang="ja-JP" sz="1800" dirty="0">
              <a:solidFill>
                <a:srgbClr val="333333"/>
              </a:solidFill>
              <a:latin typeface="Helvetica Neue"/>
            </a:endParaRPr>
          </a:p>
          <a:p>
            <a:pPr algn="l">
              <a:lnSpc>
                <a:spcPct val="150000"/>
              </a:lnSpc>
            </a:pPr>
            <a:r>
              <a:rPr lang="en-US" altLang="ja-JP" sz="1800" dirty="0">
                <a:solidFill>
                  <a:srgbClr val="333333"/>
                </a:solidFill>
                <a:latin typeface="Helvetica Neue"/>
              </a:rPr>
              <a:t>	</a:t>
            </a:r>
            <a:r>
              <a:rPr lang="ja-JP" altLang="en-US" sz="1800" dirty="0">
                <a:solidFill>
                  <a:srgbClr val="333333"/>
                </a:solidFill>
                <a:latin typeface="Helvetica Neue"/>
              </a:rPr>
              <a:t>レガシー</a:t>
            </a:r>
            <a:r>
              <a:rPr lang="en-US" altLang="ja-JP" sz="1800" dirty="0">
                <a:solidFill>
                  <a:srgbClr val="333333"/>
                </a:solidFill>
                <a:latin typeface="Helvetica Neue"/>
              </a:rPr>
              <a:t>SQL:</a:t>
            </a:r>
          </a:p>
          <a:p>
            <a:pPr algn="l">
              <a:lnSpc>
                <a:spcPct val="150000"/>
              </a:lnSpc>
            </a:pPr>
            <a:r>
              <a:rPr lang="en-US" altLang="ja-JP" sz="1800" dirty="0">
                <a:solidFill>
                  <a:srgbClr val="333333"/>
                </a:solidFill>
                <a:latin typeface="Helvetica Neue"/>
              </a:rPr>
              <a:t>	</a:t>
            </a:r>
            <a:r>
              <a:rPr lang="en-US" altLang="ja-JP" sz="1600" dirty="0">
                <a:solidFill>
                  <a:srgbClr val="333333"/>
                </a:solidFill>
                <a:latin typeface="Helvetica Neue"/>
              </a:rPr>
              <a:t>https</a:t>
            </a:r>
            <a:r>
              <a:rPr lang="ja-JP" altLang="en-US" sz="1600" dirty="0">
                <a:solidFill>
                  <a:srgbClr val="333333"/>
                </a:solidFill>
                <a:latin typeface="Helvetica Neue"/>
              </a:rPr>
              <a:t>：</a:t>
            </a:r>
            <a:r>
              <a:rPr lang="en-US" altLang="ja-JP" sz="1600" dirty="0">
                <a:solidFill>
                  <a:srgbClr val="333333"/>
                </a:solidFill>
                <a:latin typeface="Helvetica Neue"/>
              </a:rPr>
              <a:t>//dev.classmethod.jp/articles/</a:t>
            </a:r>
            <a:r>
              <a:rPr lang="en-US" altLang="ja-JP" sz="1600" dirty="0" err="1">
                <a:solidFill>
                  <a:srgbClr val="333333"/>
                </a:solidFill>
                <a:latin typeface="Helvetica Neue"/>
              </a:rPr>
              <a:t>bigquery</a:t>
            </a:r>
            <a:r>
              <a:rPr lang="ja-JP" altLang="en-US" sz="1600" dirty="0">
                <a:solidFill>
                  <a:srgbClr val="333333"/>
                </a:solidFill>
                <a:latin typeface="Helvetica Neue"/>
              </a:rPr>
              <a:t>－</a:t>
            </a:r>
            <a:r>
              <a:rPr lang="en-US" altLang="ja-JP" sz="1600" dirty="0">
                <a:solidFill>
                  <a:srgbClr val="333333"/>
                </a:solidFill>
                <a:latin typeface="Helvetica Neue"/>
              </a:rPr>
              <a:t>standard-</a:t>
            </a:r>
            <a:r>
              <a:rPr lang="en-US" altLang="ja-JP" sz="1600" dirty="0" err="1">
                <a:solidFill>
                  <a:srgbClr val="333333"/>
                </a:solidFill>
                <a:latin typeface="Helvetica Neue"/>
              </a:rPr>
              <a:t>sql</a:t>
            </a:r>
            <a:r>
              <a:rPr lang="en-US" altLang="ja-JP" sz="1600" dirty="0">
                <a:solidFill>
                  <a:srgbClr val="333333"/>
                </a:solidFill>
                <a:latin typeface="Helvetica Neue"/>
              </a:rPr>
              <a:t>-and-legacy-</a:t>
            </a:r>
            <a:r>
              <a:rPr lang="en-US" altLang="ja-JP" sz="1600" dirty="0" err="1">
                <a:solidFill>
                  <a:srgbClr val="333333"/>
                </a:solidFill>
                <a:latin typeface="Helvetica Neue"/>
              </a:rPr>
              <a:t>sql</a:t>
            </a:r>
            <a:r>
              <a:rPr lang="en-US" altLang="ja-JP" sz="1600" dirty="0">
                <a:solidFill>
                  <a:srgbClr val="333333"/>
                </a:solidFill>
                <a:latin typeface="Helvetica Neue"/>
              </a:rPr>
              <a:t>-position/</a:t>
            </a:r>
          </a:p>
          <a:p>
            <a:pPr algn="l">
              <a:lnSpc>
                <a:spcPct val="150000"/>
              </a:lnSpc>
            </a:pPr>
            <a:r>
              <a:rPr lang="ja-JP" altLang="en-US" sz="1800" dirty="0">
                <a:solidFill>
                  <a:srgbClr val="333333"/>
                </a:solidFill>
                <a:latin typeface="Helvetica Neue"/>
              </a:rPr>
              <a:t>④新しいデータセットを作成する</a:t>
            </a:r>
            <a:endParaRPr lang="en-US" altLang="ja-JP" sz="1800" dirty="0">
              <a:solidFill>
                <a:srgbClr val="333333"/>
              </a:solidFill>
              <a:latin typeface="Helvetica Neue"/>
            </a:endParaRPr>
          </a:p>
          <a:p>
            <a:pPr algn="l">
              <a:lnSpc>
                <a:spcPct val="150000"/>
              </a:lnSpc>
            </a:pPr>
            <a:r>
              <a:rPr lang="ja-JP" altLang="en-US" sz="1800" dirty="0">
                <a:solidFill>
                  <a:srgbClr val="333333"/>
                </a:solidFill>
                <a:latin typeface="Helvetica Neue"/>
              </a:rPr>
              <a:t>⑤テーブルアップロード</a:t>
            </a:r>
            <a:endParaRPr lang="en-US" altLang="ja-JP" sz="1800" dirty="0">
              <a:solidFill>
                <a:srgbClr val="333333"/>
              </a:solidFill>
              <a:latin typeface="Helvetica Neue"/>
            </a:endParaRPr>
          </a:p>
          <a:p>
            <a:pPr algn="l">
              <a:lnSpc>
                <a:spcPct val="150000"/>
              </a:lnSpc>
            </a:pPr>
            <a:r>
              <a:rPr lang="ja-JP" altLang="en-US" sz="1800" dirty="0">
                <a:solidFill>
                  <a:srgbClr val="333333"/>
                </a:solidFill>
                <a:latin typeface="Helvetica Neue"/>
              </a:rPr>
              <a:t>⑥クリーンアップ</a:t>
            </a:r>
            <a:endParaRPr lang="en-US" altLang="ja-JP" sz="1800" dirty="0">
              <a:solidFill>
                <a:srgbClr val="333333"/>
              </a:solidFill>
              <a:latin typeface="Helvetica Neue"/>
            </a:endParaRPr>
          </a:p>
          <a:p>
            <a:pPr algn="l">
              <a:lnSpc>
                <a:spcPct val="150000"/>
              </a:lnSpc>
            </a:pPr>
            <a:endParaRPr lang="en-US" altLang="ja-JP" sz="1600" dirty="0">
              <a:solidFill>
                <a:srgbClr val="333333"/>
              </a:solidFill>
              <a:latin typeface="Helvetica Neue"/>
            </a:endParaRPr>
          </a:p>
          <a:p>
            <a:pPr algn="l">
              <a:lnSpc>
                <a:spcPct val="150000"/>
              </a:lnSpc>
            </a:pPr>
            <a:endParaRPr lang="en-US" altLang="ja-JP" sz="1600" dirty="0">
              <a:solidFill>
                <a:srgbClr val="333333"/>
              </a:solidFill>
              <a:latin typeface="Helvetica Neue"/>
            </a:endParaRPr>
          </a:p>
          <a:p>
            <a:pPr algn="l">
              <a:lnSpc>
                <a:spcPct val="150000"/>
              </a:lnSpc>
            </a:pPr>
            <a:endParaRPr lang="en-US" altLang="ja-JP" sz="1600" dirty="0">
              <a:solidFill>
                <a:srgbClr val="333333"/>
              </a:solidFill>
              <a:latin typeface="Helvetica Neue"/>
            </a:endParaRPr>
          </a:p>
          <a:p>
            <a:pPr algn="l">
              <a:lnSpc>
                <a:spcPct val="150000"/>
              </a:lnSpc>
            </a:pPr>
            <a:endParaRPr lang="ja-JP" altLang="en-US" sz="1600" b="0" i="0" dirty="0">
              <a:solidFill>
                <a:srgbClr val="333333"/>
              </a:solidFill>
              <a:effectLst/>
              <a:latin typeface="Helvetica Neue"/>
            </a:endParaRPr>
          </a:p>
        </p:txBody>
      </p:sp>
    </p:spTree>
    <p:extLst>
      <p:ext uri="{BB962C8B-B14F-4D97-AF65-F5344CB8AC3E}">
        <p14:creationId xmlns:p14="http://schemas.microsoft.com/office/powerpoint/2010/main" val="188950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2800" dirty="0">
                <a:latin typeface="Meiryo UI" panose="020B0604030504040204" pitchFamily="50" charset="-128"/>
                <a:ea typeface="Meiryo UI" panose="020B0604030504040204" pitchFamily="50" charset="-128"/>
              </a:rPr>
              <a:t>実機演習紹介</a:t>
            </a:r>
          </a:p>
        </p:txBody>
      </p:sp>
      <p:sp>
        <p:nvSpPr>
          <p:cNvPr id="4" name="スライド番号プレースホルダー 3"/>
          <p:cNvSpPr>
            <a:spLocks noGrp="1"/>
          </p:cNvSpPr>
          <p:nvPr>
            <p:ph type="sldNum" sz="quarter" idx="12"/>
          </p:nvPr>
        </p:nvSpPr>
        <p:spPr>
          <a:xfrm>
            <a:off x="2" y="0"/>
            <a:ext cx="844923" cy="766482"/>
          </a:xfrm>
          <a:prstGeom prst="rect">
            <a:avLst/>
          </a:prstGeom>
        </p:spPr>
        <p:txBody>
          <a:bodyPr/>
          <a:lstStyle/>
          <a:p>
            <a:r>
              <a:rPr lang="en-US" altLang="ja-JP" dirty="0"/>
              <a:t>5</a:t>
            </a:r>
          </a:p>
        </p:txBody>
      </p:sp>
      <p:sp>
        <p:nvSpPr>
          <p:cNvPr id="5" name="サブタイトル 2">
            <a:extLst>
              <a:ext uri="{FF2B5EF4-FFF2-40B4-BE49-F238E27FC236}">
                <a16:creationId xmlns:a16="http://schemas.microsoft.com/office/drawing/2014/main" id="{82DF2E6C-317D-4003-870D-512F1A9D54DF}"/>
              </a:ext>
            </a:extLst>
          </p:cNvPr>
          <p:cNvSpPr txBox="1">
            <a:spLocks/>
          </p:cNvSpPr>
          <p:nvPr/>
        </p:nvSpPr>
        <p:spPr>
          <a:xfrm>
            <a:off x="372475" y="847344"/>
            <a:ext cx="9161050" cy="5163312"/>
          </a:xfrm>
          <a:prstGeom prst="rect">
            <a:avLst/>
          </a:prstGeom>
        </p:spPr>
        <p:txBody>
          <a:bodyPr anchor="ctr"/>
          <a:lstStyle>
            <a:lvl1pPr marL="0" indent="0" algn="l" defTabSz="914423" rtl="0" eaLnBrk="1" latinLnBrk="0" hangingPunct="1">
              <a:lnSpc>
                <a:spcPct val="90000"/>
              </a:lnSpc>
              <a:spcBef>
                <a:spcPts val="1000"/>
              </a:spcBef>
              <a:buFont typeface="Arial" panose="020B0604020202020204" pitchFamily="34" charset="0"/>
              <a:buNone/>
              <a:defRPr kumimoji="1" sz="2400" kern="1200">
                <a:solidFill>
                  <a:schemeClr val="tx1">
                    <a:lumMod val="85000"/>
                    <a:lumOff val="15000"/>
                  </a:schemeClr>
                </a:solidFill>
                <a:latin typeface="+mn-lt"/>
                <a:ea typeface="+mn-ea"/>
                <a:cs typeface="+mn-cs"/>
              </a:defRPr>
            </a:lvl1pPr>
            <a:lvl2pPr marL="457212" indent="0" algn="ctr" defTabSz="914423"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23" indent="0" algn="ctr" defTabSz="914423"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34"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46"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57"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69"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80"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91"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50000"/>
              </a:lnSpc>
            </a:pPr>
            <a:r>
              <a:rPr lang="ja-JP" altLang="en-US" sz="1800" b="1" dirty="0">
                <a:solidFill>
                  <a:srgbClr val="333333"/>
                </a:solidFill>
                <a:latin typeface="Helvetica Neue"/>
              </a:rPr>
              <a:t>３、タイムトラベルでデータとテーブルアクセス</a:t>
            </a:r>
            <a:endParaRPr lang="en-US" altLang="ja-JP" sz="1800" b="1" dirty="0">
              <a:solidFill>
                <a:srgbClr val="333333"/>
              </a:solidFill>
              <a:latin typeface="Helvetica Neue"/>
            </a:endParaRPr>
          </a:p>
          <a:p>
            <a:pPr algn="l">
              <a:lnSpc>
                <a:spcPct val="150000"/>
              </a:lnSpc>
            </a:pPr>
            <a:r>
              <a:rPr lang="ja-JP" altLang="en-US" sz="1800" b="0" i="0" dirty="0">
                <a:solidFill>
                  <a:srgbClr val="202124"/>
                </a:solidFill>
                <a:effectLst/>
                <a:latin typeface="Roboto" panose="02000000000000000000" pitchFamily="2" charset="0"/>
              </a:rPr>
              <a:t>タイムトラベルを使用すると、更新または削除されたデータのクエリを実行し、削除されたテーブルや期限切れのテーブルを復元できます。</a:t>
            </a:r>
            <a:endParaRPr lang="en-US" altLang="ja-JP" sz="1800" b="1" dirty="0">
              <a:solidFill>
                <a:srgbClr val="333333"/>
              </a:solidFill>
              <a:latin typeface="Helvetica Neue"/>
            </a:endParaRPr>
          </a:p>
          <a:p>
            <a:pPr algn="l">
              <a:lnSpc>
                <a:spcPct val="150000"/>
              </a:lnSpc>
            </a:pPr>
            <a:r>
              <a:rPr lang="ja-JP" altLang="en-US" sz="1800" dirty="0">
                <a:solidFill>
                  <a:srgbClr val="333333"/>
                </a:solidFill>
                <a:latin typeface="Helvetica Neue"/>
              </a:rPr>
              <a:t>①</a:t>
            </a:r>
            <a:r>
              <a:rPr lang="en-US" altLang="ja-JP" sz="1800" dirty="0">
                <a:solidFill>
                  <a:srgbClr val="333333"/>
                </a:solidFill>
                <a:latin typeface="Helvetica Neue"/>
              </a:rPr>
              <a:t>1</a:t>
            </a:r>
            <a:r>
              <a:rPr lang="ja-JP" altLang="en-US" sz="1800" dirty="0">
                <a:solidFill>
                  <a:srgbClr val="333333"/>
                </a:solidFill>
                <a:latin typeface="Helvetica Neue"/>
              </a:rPr>
              <a:t>時間前のデータを確認</a:t>
            </a:r>
            <a:endParaRPr lang="en-US" altLang="ja-JP" sz="1800" dirty="0">
              <a:solidFill>
                <a:srgbClr val="333333"/>
              </a:solidFill>
              <a:latin typeface="Helvetica Neue"/>
            </a:endParaRPr>
          </a:p>
          <a:p>
            <a:pPr algn="l">
              <a:lnSpc>
                <a:spcPct val="150000"/>
              </a:lnSpc>
            </a:pPr>
            <a:r>
              <a:rPr lang="ja-JP" altLang="en-US" sz="1800" dirty="0">
                <a:solidFill>
                  <a:srgbClr val="333333"/>
                </a:solidFill>
                <a:latin typeface="Helvetica Neue"/>
              </a:rPr>
              <a:t>②</a:t>
            </a:r>
            <a:r>
              <a:rPr lang="en-US" altLang="ja-JP" sz="1800" dirty="0">
                <a:solidFill>
                  <a:srgbClr val="333333"/>
                </a:solidFill>
                <a:latin typeface="Helvetica Neue"/>
              </a:rPr>
              <a:t>1</a:t>
            </a:r>
            <a:r>
              <a:rPr lang="ja-JP" altLang="en-US" sz="1800" dirty="0">
                <a:solidFill>
                  <a:srgbClr val="333333"/>
                </a:solidFill>
                <a:latin typeface="Helvetica Neue"/>
              </a:rPr>
              <a:t>時間前のデータで復旧する</a:t>
            </a:r>
            <a:endParaRPr lang="en-US" altLang="ja-JP" sz="1800" dirty="0">
              <a:solidFill>
                <a:srgbClr val="333333"/>
              </a:solidFill>
              <a:latin typeface="Helvetica Neue"/>
            </a:endParaRPr>
          </a:p>
          <a:p>
            <a:pPr algn="l">
              <a:lnSpc>
                <a:spcPct val="150000"/>
              </a:lnSpc>
            </a:pPr>
            <a:endParaRPr lang="en-US" altLang="ja-JP" sz="1600" dirty="0">
              <a:solidFill>
                <a:srgbClr val="333333"/>
              </a:solidFill>
              <a:latin typeface="Helvetica Neue"/>
            </a:endParaRPr>
          </a:p>
          <a:p>
            <a:pPr algn="l">
              <a:lnSpc>
                <a:spcPct val="150000"/>
              </a:lnSpc>
            </a:pPr>
            <a:endParaRPr lang="en-US" altLang="ja-JP" sz="1600" dirty="0">
              <a:solidFill>
                <a:srgbClr val="333333"/>
              </a:solidFill>
              <a:latin typeface="Helvetica Neue"/>
            </a:endParaRPr>
          </a:p>
          <a:p>
            <a:pPr algn="l">
              <a:lnSpc>
                <a:spcPct val="150000"/>
              </a:lnSpc>
            </a:pPr>
            <a:endParaRPr lang="en-US" altLang="ja-JP" sz="1600" dirty="0">
              <a:solidFill>
                <a:srgbClr val="333333"/>
              </a:solidFill>
              <a:latin typeface="Helvetica Neue"/>
            </a:endParaRPr>
          </a:p>
          <a:p>
            <a:pPr algn="l">
              <a:lnSpc>
                <a:spcPct val="150000"/>
              </a:lnSpc>
            </a:pPr>
            <a:endParaRPr lang="en-US" altLang="ja-JP" sz="1600" dirty="0">
              <a:solidFill>
                <a:srgbClr val="333333"/>
              </a:solidFill>
              <a:latin typeface="Helvetica Neue"/>
            </a:endParaRPr>
          </a:p>
          <a:p>
            <a:pPr algn="l">
              <a:lnSpc>
                <a:spcPct val="150000"/>
              </a:lnSpc>
            </a:pPr>
            <a:endParaRPr lang="ja-JP" altLang="en-US" sz="1600" b="0" i="0" dirty="0">
              <a:solidFill>
                <a:srgbClr val="333333"/>
              </a:solidFill>
              <a:effectLst/>
              <a:latin typeface="Helvetica Neue"/>
            </a:endParaRPr>
          </a:p>
        </p:txBody>
      </p:sp>
    </p:spTree>
    <p:extLst>
      <p:ext uri="{BB962C8B-B14F-4D97-AF65-F5344CB8AC3E}">
        <p14:creationId xmlns:p14="http://schemas.microsoft.com/office/powerpoint/2010/main" val="41429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4837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07616" y="0"/>
            <a:ext cx="1952581" cy="766482"/>
          </a:xfrm>
        </p:spPr>
        <p:txBody>
          <a:bodyPr/>
          <a:lstStyle/>
          <a:p>
            <a:r>
              <a:rPr lang="ja-JP" altLang="en-US" dirty="0">
                <a:latin typeface="+mj-ea"/>
              </a:rPr>
              <a:t>目次</a:t>
            </a:r>
            <a:endParaRPr kumimoji="1" lang="ja-JP" altLang="en-US" dirty="0">
              <a:latin typeface="+mj-ea"/>
            </a:endParaRPr>
          </a:p>
        </p:txBody>
      </p:sp>
      <p:sp>
        <p:nvSpPr>
          <p:cNvPr id="18" name="サブタイトル 2"/>
          <p:cNvSpPr txBox="1">
            <a:spLocks/>
          </p:cNvSpPr>
          <p:nvPr/>
        </p:nvSpPr>
        <p:spPr>
          <a:xfrm>
            <a:off x="2520525" y="550811"/>
            <a:ext cx="6471075" cy="6030098"/>
          </a:xfrm>
          <a:prstGeom prst="rect">
            <a:avLst/>
          </a:prstGeom>
        </p:spPr>
        <p:txBody>
          <a:bodyPr/>
          <a:lstStyle>
            <a:lvl1pPr marL="0" indent="0" algn="l" defTabSz="914423" rtl="0" eaLnBrk="1" latinLnBrk="0" hangingPunct="1">
              <a:lnSpc>
                <a:spcPct val="90000"/>
              </a:lnSpc>
              <a:spcBef>
                <a:spcPts val="1000"/>
              </a:spcBef>
              <a:buFont typeface="Arial" panose="020B0604020202020204" pitchFamily="34" charset="0"/>
              <a:buNone/>
              <a:defRPr kumimoji="1" sz="2400" kern="1200">
                <a:solidFill>
                  <a:schemeClr val="tx1">
                    <a:lumMod val="85000"/>
                    <a:lumOff val="15000"/>
                  </a:schemeClr>
                </a:solidFill>
                <a:latin typeface="+mn-lt"/>
                <a:ea typeface="+mn-ea"/>
                <a:cs typeface="+mn-cs"/>
              </a:defRPr>
            </a:lvl1pPr>
            <a:lvl2pPr marL="457212" indent="0" algn="ctr" defTabSz="914423"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23" indent="0" algn="ctr" defTabSz="914423"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34"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46"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57"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69"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80"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91"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457200" indent="-457200">
              <a:lnSpc>
                <a:spcPct val="150000"/>
              </a:lnSpc>
              <a:buFont typeface="+mj-lt"/>
              <a:buAutoNum type="arabicPeriod"/>
            </a:pPr>
            <a:r>
              <a:rPr lang="en-US" altLang="ja-JP" sz="2000" dirty="0" err="1"/>
              <a:t>BigQuery</a:t>
            </a:r>
            <a:r>
              <a:rPr lang="ja-JP" altLang="en-US" sz="2000" dirty="0"/>
              <a:t>とは何か</a:t>
            </a:r>
            <a:endParaRPr lang="en-US" altLang="ja-JP" sz="1600" dirty="0">
              <a:latin typeface="+mj-ea"/>
              <a:ea typeface="+mj-ea"/>
            </a:endParaRPr>
          </a:p>
          <a:p>
            <a:pPr marL="457200" indent="-457200">
              <a:lnSpc>
                <a:spcPct val="150000"/>
              </a:lnSpc>
              <a:buFont typeface="+mj-lt"/>
              <a:buAutoNum type="arabicPeriod"/>
            </a:pPr>
            <a:r>
              <a:rPr lang="en-US" altLang="ja-JP" sz="2000" dirty="0" err="1"/>
              <a:t>BigQuery</a:t>
            </a:r>
            <a:r>
              <a:rPr lang="en-US" altLang="ja-JP" sz="2000" dirty="0"/>
              <a:t> </a:t>
            </a:r>
            <a:r>
              <a:rPr lang="ja-JP" altLang="en-US" sz="2000" dirty="0"/>
              <a:t>の仕組みとは</a:t>
            </a:r>
            <a:endParaRPr lang="en-US" altLang="ja-JP" sz="2000" dirty="0"/>
          </a:p>
          <a:p>
            <a:pPr marL="457200" indent="-457200">
              <a:lnSpc>
                <a:spcPct val="150000"/>
              </a:lnSpc>
              <a:buFont typeface="+mj-lt"/>
              <a:buAutoNum type="arabicPeriod"/>
            </a:pPr>
            <a:r>
              <a:rPr kumimoji="1" lang="ja-JP" altLang="en-US" sz="2000" dirty="0">
                <a:latin typeface="Meiryo UI" panose="020B0604030504040204" pitchFamily="50" charset="-128"/>
                <a:ea typeface="Meiryo UI" panose="020B0604030504040204" pitchFamily="50" charset="-128"/>
              </a:rPr>
              <a:t>メリットと特徴</a:t>
            </a:r>
            <a:endParaRPr kumimoji="1" lang="en-US" altLang="ja-JP" sz="2000" dirty="0">
              <a:latin typeface="Meiryo UI" panose="020B0604030504040204" pitchFamily="50" charset="-128"/>
              <a:ea typeface="Meiryo UI" panose="020B0604030504040204" pitchFamily="50" charset="-128"/>
            </a:endParaRPr>
          </a:p>
          <a:p>
            <a:pPr marL="457200" indent="-457200">
              <a:lnSpc>
                <a:spcPct val="150000"/>
              </a:lnSpc>
              <a:buFont typeface="+mj-lt"/>
              <a:buAutoNum type="arabicPeriod"/>
            </a:pPr>
            <a:r>
              <a:rPr lang="en-US" altLang="ja-JP" sz="2000" dirty="0"/>
              <a:t>RedShift</a:t>
            </a:r>
            <a:r>
              <a:rPr lang="ja-JP" altLang="en-US" sz="2000" dirty="0"/>
              <a:t>との比較</a:t>
            </a:r>
            <a:endParaRPr lang="en-US" altLang="ja-JP" sz="2000" dirty="0"/>
          </a:p>
          <a:p>
            <a:pPr marL="457200" indent="-457200">
              <a:lnSpc>
                <a:spcPct val="150000"/>
              </a:lnSpc>
              <a:buFont typeface="+mj-lt"/>
              <a:buAutoNum type="arabicPeriod"/>
            </a:pPr>
            <a:r>
              <a:rPr lang="ja-JP" altLang="en-US" sz="2000" dirty="0"/>
              <a:t>実機演習紹介</a:t>
            </a:r>
            <a:endParaRPr lang="en-US" altLang="ja-JP" sz="2000" dirty="0"/>
          </a:p>
          <a:p>
            <a:pPr marL="457200" indent="-457200">
              <a:lnSpc>
                <a:spcPct val="150000"/>
              </a:lnSpc>
              <a:buFont typeface="+mj-lt"/>
              <a:buAutoNum type="arabicPeriod"/>
            </a:pPr>
            <a:endParaRPr lang="en-US" altLang="ja-JP" sz="2000" dirty="0">
              <a:latin typeface="+mj-ea"/>
              <a:ea typeface="+mj-ea"/>
            </a:endParaRPr>
          </a:p>
        </p:txBody>
      </p:sp>
    </p:spTree>
    <p:extLst>
      <p:ext uri="{BB962C8B-B14F-4D97-AF65-F5344CB8AC3E}">
        <p14:creationId xmlns:p14="http://schemas.microsoft.com/office/powerpoint/2010/main" val="281129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DB27C5-09E8-4B12-98D9-36B3F0F15F60}"/>
              </a:ext>
            </a:extLst>
          </p:cNvPr>
          <p:cNvSpPr>
            <a:spLocks noGrp="1"/>
          </p:cNvSpPr>
          <p:nvPr>
            <p:ph type="ctrTitle"/>
          </p:nvPr>
        </p:nvSpPr>
        <p:spPr/>
        <p:txBody>
          <a:bodyPr/>
          <a:lstStyle/>
          <a:p>
            <a:r>
              <a:rPr lang="en-US" altLang="ja-JP" sz="2800" dirty="0" err="1"/>
              <a:t>BigQuery</a:t>
            </a:r>
            <a:r>
              <a:rPr lang="ja-JP" altLang="en-US" sz="2800" dirty="0"/>
              <a:t>とは何か </a:t>
            </a:r>
            <a:endParaRPr kumimoji="1" lang="ja-JP" altLang="en-US" sz="2800" dirty="0"/>
          </a:p>
        </p:txBody>
      </p:sp>
      <p:sp>
        <p:nvSpPr>
          <p:cNvPr id="3" name="字幕 2">
            <a:extLst>
              <a:ext uri="{FF2B5EF4-FFF2-40B4-BE49-F238E27FC236}">
                <a16:creationId xmlns:a16="http://schemas.microsoft.com/office/drawing/2014/main" id="{03B390BA-BB6F-43CC-98FB-70F1424039A6}"/>
              </a:ext>
            </a:extLst>
          </p:cNvPr>
          <p:cNvSpPr>
            <a:spLocks noGrp="1"/>
          </p:cNvSpPr>
          <p:nvPr>
            <p:ph type="subTitle" idx="1"/>
          </p:nvPr>
        </p:nvSpPr>
        <p:spPr>
          <a:xfrm>
            <a:off x="-109106" y="383241"/>
            <a:ext cx="9727314" cy="5448273"/>
          </a:xfrm>
        </p:spPr>
        <p:txBody>
          <a:bodyPr/>
          <a:lstStyle/>
          <a:p>
            <a:endParaRPr kumimoji="1" lang="en-US" altLang="ja-JP" dirty="0"/>
          </a:p>
          <a:p>
            <a:pPr lvl="1" algn="l"/>
            <a:endParaRPr lang="en-US" altLang="ja-JP" sz="1800" b="0" i="0" dirty="0">
              <a:solidFill>
                <a:srgbClr val="000000"/>
              </a:solidFill>
              <a:effectLst/>
              <a:latin typeface="+mn-ea"/>
            </a:endParaRPr>
          </a:p>
          <a:p>
            <a:pPr lvl="1" algn="l"/>
            <a:r>
              <a:rPr lang="en-US" altLang="ja-JP" sz="1800" b="1" i="0" dirty="0" err="1">
                <a:solidFill>
                  <a:srgbClr val="333333"/>
                </a:solidFill>
                <a:effectLst/>
                <a:latin typeface="Helvetica Neue"/>
              </a:rPr>
              <a:t>BigQuery</a:t>
            </a:r>
            <a:r>
              <a:rPr lang="en-US" altLang="ja-JP" sz="1800" b="1" i="0" dirty="0">
                <a:solidFill>
                  <a:srgbClr val="333333"/>
                </a:solidFill>
                <a:effectLst/>
                <a:latin typeface="Helvetica Neue"/>
              </a:rPr>
              <a:t> </a:t>
            </a:r>
            <a:r>
              <a:rPr lang="ja-JP" altLang="en-US" sz="1800" b="1" i="0" dirty="0">
                <a:solidFill>
                  <a:srgbClr val="333333"/>
                </a:solidFill>
                <a:effectLst/>
                <a:latin typeface="Helvetica Neue"/>
              </a:rPr>
              <a:t>は </a:t>
            </a:r>
            <a:endParaRPr lang="en-US" altLang="ja-JP" sz="1800" b="1" i="0" dirty="0">
              <a:solidFill>
                <a:srgbClr val="333333"/>
              </a:solidFill>
              <a:effectLst/>
              <a:latin typeface="Helvetica Neue"/>
            </a:endParaRPr>
          </a:p>
          <a:p>
            <a:pPr lvl="1" algn="l"/>
            <a:endParaRPr lang="en-US" altLang="ja-JP" sz="1800" b="1" i="0" dirty="0">
              <a:solidFill>
                <a:srgbClr val="333333"/>
              </a:solidFill>
              <a:effectLst/>
              <a:latin typeface="Helvetica Neue"/>
            </a:endParaRPr>
          </a:p>
          <a:p>
            <a:pPr lvl="1" algn="l"/>
            <a:r>
              <a:rPr lang="ja-JP" altLang="en-US" sz="1800" b="0" i="0" dirty="0">
                <a:solidFill>
                  <a:srgbClr val="333333"/>
                </a:solidFill>
                <a:effectLst/>
                <a:latin typeface="Helvetica Neue"/>
              </a:rPr>
              <a:t>・ビッグデータを超高速で解析することができるサービスです。</a:t>
            </a:r>
            <a:br>
              <a:rPr lang="ja-JP" altLang="en-US" sz="1800" dirty="0"/>
            </a:br>
            <a:r>
              <a:rPr lang="ja-JP" altLang="en-US" sz="1800" dirty="0"/>
              <a:t>・</a:t>
            </a:r>
            <a:r>
              <a:rPr lang="ja-JP" altLang="en-US" sz="1800" b="0" i="0" dirty="0">
                <a:solidFill>
                  <a:srgbClr val="333333"/>
                </a:solidFill>
                <a:effectLst/>
                <a:latin typeface="Helvetica Neue"/>
              </a:rPr>
              <a:t>分散処理が得意</a:t>
            </a:r>
            <a:endParaRPr lang="en-US" altLang="ja-JP" sz="1800" b="0" i="0" dirty="0">
              <a:solidFill>
                <a:srgbClr val="333333"/>
              </a:solidFill>
              <a:effectLst/>
              <a:latin typeface="Helvetica Neue"/>
            </a:endParaRPr>
          </a:p>
          <a:p>
            <a:pPr lvl="1" algn="l"/>
            <a:endParaRPr lang="en-US" altLang="ja-JP" sz="1800" dirty="0">
              <a:solidFill>
                <a:srgbClr val="333333"/>
              </a:solidFill>
              <a:latin typeface="Helvetica Neue"/>
            </a:endParaRPr>
          </a:p>
          <a:p>
            <a:pPr lvl="1" algn="l"/>
            <a:r>
              <a:rPr lang="ja-JP" altLang="en-US" sz="1800" dirty="0">
                <a:solidFill>
                  <a:srgbClr val="333333"/>
                </a:solidFill>
                <a:latin typeface="Helvetica Neue"/>
              </a:rPr>
              <a:t>参考サイト：</a:t>
            </a:r>
            <a:r>
              <a:rPr lang="en-US" altLang="ja-JP" sz="1800" dirty="0">
                <a:solidFill>
                  <a:srgbClr val="333333"/>
                </a:solidFill>
                <a:latin typeface="Helvetica Neue"/>
              </a:rPr>
              <a:t>https://cloud-ace.jp/column/detail174/</a:t>
            </a:r>
            <a:br>
              <a:rPr lang="ja-JP" altLang="en-US" sz="1800" dirty="0"/>
            </a:br>
            <a:endParaRPr lang="en-US" altLang="ja-JP" sz="1800" b="1" dirty="0">
              <a:solidFill>
                <a:srgbClr val="333333"/>
              </a:solidFill>
              <a:latin typeface="Helvetica Neue"/>
            </a:endParaRPr>
          </a:p>
          <a:p>
            <a:pPr lvl="1" algn="l"/>
            <a:r>
              <a:rPr lang="ja-JP" altLang="en-US" sz="1800" b="1" dirty="0">
                <a:solidFill>
                  <a:srgbClr val="333333"/>
                </a:solidFill>
                <a:latin typeface="Helvetica Neue"/>
              </a:rPr>
              <a:t>利用場面：</a:t>
            </a:r>
            <a:endParaRPr lang="en-US" altLang="ja-JP" sz="1800" b="1" dirty="0">
              <a:solidFill>
                <a:srgbClr val="333333"/>
              </a:solidFill>
              <a:latin typeface="Helvetica Neue"/>
            </a:endParaRPr>
          </a:p>
          <a:p>
            <a:pPr lvl="1" algn="l"/>
            <a:r>
              <a:rPr lang="ja-JP" altLang="en-US" sz="1800" u="sng" dirty="0">
                <a:latin typeface="+mn-ea"/>
              </a:rPr>
              <a:t>〇ログの解析</a:t>
            </a:r>
          </a:p>
          <a:p>
            <a:pPr lvl="1" algn="l"/>
            <a:r>
              <a:rPr lang="en-US" altLang="ja-JP" sz="1800" dirty="0">
                <a:latin typeface="+mn-ea"/>
              </a:rPr>
              <a:t>	</a:t>
            </a:r>
            <a:r>
              <a:rPr lang="ja-JP" altLang="en-US" sz="1800" dirty="0">
                <a:latin typeface="+mn-ea"/>
              </a:rPr>
              <a:t>ソーシャルゲームや</a:t>
            </a:r>
            <a:r>
              <a:rPr lang="en-US" altLang="ja-JP" sz="1800" dirty="0">
                <a:latin typeface="+mn-ea"/>
              </a:rPr>
              <a:t>SNS</a:t>
            </a:r>
            <a:r>
              <a:rPr lang="ja-JP" altLang="en-US" sz="1800" dirty="0">
                <a:latin typeface="+mn-ea"/>
              </a:rPr>
              <a:t>などユーザーのログ情報（アプリケーションログ、アクセスログ、システムログ</a:t>
            </a:r>
            <a:r>
              <a:rPr lang="en-US" altLang="ja-JP" sz="1800" dirty="0">
                <a:latin typeface="+mn-ea"/>
              </a:rPr>
              <a:t>	</a:t>
            </a:r>
            <a:r>
              <a:rPr lang="ja-JP" altLang="en-US" sz="1800" dirty="0">
                <a:latin typeface="+mn-ea"/>
              </a:rPr>
              <a:t>など）を全てデータとして保存しようとすると一瞬で膨大なデータが生み出されていきます。</a:t>
            </a:r>
          </a:p>
          <a:p>
            <a:pPr lvl="1" algn="l"/>
            <a:r>
              <a:rPr lang="en-US" altLang="ja-JP" sz="1800" dirty="0">
                <a:latin typeface="+mn-ea"/>
              </a:rPr>
              <a:t>	</a:t>
            </a:r>
            <a:r>
              <a:rPr lang="ja-JP" altLang="en-US" sz="1800" dirty="0">
                <a:latin typeface="+mn-ea"/>
              </a:rPr>
              <a:t>開発者はこのログ情報を元にユーザーの動向を分析しサービスを改善していきますが、その数億行</a:t>
            </a:r>
            <a:r>
              <a:rPr lang="en-US" altLang="ja-JP" sz="1800" dirty="0">
                <a:latin typeface="+mn-ea"/>
              </a:rPr>
              <a:t>	</a:t>
            </a:r>
            <a:r>
              <a:rPr lang="ja-JP" altLang="en-US" sz="1800" dirty="0">
                <a:latin typeface="+mn-ea"/>
              </a:rPr>
              <a:t>にも及ぶ膨大なデータの解析を可能にするのが </a:t>
            </a:r>
            <a:r>
              <a:rPr lang="en-US" altLang="ja-JP" sz="1800" dirty="0" err="1">
                <a:latin typeface="+mn-ea"/>
              </a:rPr>
              <a:t>BigQuery</a:t>
            </a:r>
            <a:r>
              <a:rPr lang="en-US" altLang="ja-JP" sz="1800" dirty="0">
                <a:latin typeface="+mn-ea"/>
              </a:rPr>
              <a:t> </a:t>
            </a:r>
            <a:r>
              <a:rPr lang="ja-JP" altLang="en-US" sz="1800" dirty="0">
                <a:latin typeface="+mn-ea"/>
              </a:rPr>
              <a:t>になります。</a:t>
            </a:r>
            <a:endParaRPr lang="en-US" altLang="ja-JP" sz="1800" dirty="0">
              <a:latin typeface="+mn-ea"/>
            </a:endParaRPr>
          </a:p>
          <a:p>
            <a:pPr lvl="1" algn="l"/>
            <a:r>
              <a:rPr lang="ja-JP" altLang="en-US" sz="1800" u="sng" dirty="0">
                <a:latin typeface="+mn-ea"/>
              </a:rPr>
              <a:t>〇リアルタイムでの分析</a:t>
            </a:r>
          </a:p>
          <a:p>
            <a:pPr lvl="1" algn="l"/>
            <a:r>
              <a:rPr lang="en-US" altLang="ja-JP" sz="1800" dirty="0">
                <a:latin typeface="+mn-ea"/>
              </a:rPr>
              <a:t>	</a:t>
            </a:r>
            <a:r>
              <a:rPr lang="ja-JP" altLang="en-US" sz="1800" dirty="0">
                <a:latin typeface="+mn-ea"/>
              </a:rPr>
              <a:t>データの保存と解析をリアルタイムで行うことができれば、例えばセンサーの付いた配送トラックの</a:t>
            </a:r>
            <a:r>
              <a:rPr lang="en-US" altLang="ja-JP" sz="1800" dirty="0">
                <a:latin typeface="+mn-ea"/>
              </a:rPr>
              <a:t>	</a:t>
            </a:r>
            <a:r>
              <a:rPr lang="ja-JP" altLang="en-US" sz="1800" dirty="0">
                <a:latin typeface="+mn-ea"/>
              </a:rPr>
              <a:t>ルート最適化やスケジュール管理などができますが、それも実行処理速度が高速な </a:t>
            </a:r>
            <a:r>
              <a:rPr lang="en-US" altLang="ja-JP" sz="1800" dirty="0" err="1">
                <a:latin typeface="+mn-ea"/>
              </a:rPr>
              <a:t>BigQuery</a:t>
            </a:r>
            <a:r>
              <a:rPr lang="en-US" altLang="ja-JP" sz="1800" dirty="0">
                <a:latin typeface="+mn-ea"/>
              </a:rPr>
              <a:t> 	</a:t>
            </a:r>
            <a:r>
              <a:rPr lang="ja-JP" altLang="en-US" sz="1800" dirty="0">
                <a:latin typeface="+mn-ea"/>
              </a:rPr>
              <a:t>を使えば可能になります。</a:t>
            </a:r>
          </a:p>
          <a:p>
            <a:pPr lvl="1" algn="l"/>
            <a:endParaRPr lang="ja-JP" altLang="en-US" sz="1800" dirty="0">
              <a:latin typeface="+mn-ea"/>
            </a:endParaRPr>
          </a:p>
          <a:p>
            <a:pPr>
              <a:lnSpc>
                <a:spcPct val="200000"/>
              </a:lnSpc>
            </a:pPr>
            <a:endParaRPr lang="ja-JP" altLang="en-US" dirty="0"/>
          </a:p>
          <a:p>
            <a:endParaRPr kumimoji="1" lang="ja-JP" altLang="en-US" b="1" dirty="0"/>
          </a:p>
        </p:txBody>
      </p:sp>
      <p:sp>
        <p:nvSpPr>
          <p:cNvPr id="4" name="スライド番号プレースホルダー 3">
            <a:extLst>
              <a:ext uri="{FF2B5EF4-FFF2-40B4-BE49-F238E27FC236}">
                <a16:creationId xmlns:a16="http://schemas.microsoft.com/office/drawing/2014/main" id="{AFBE371B-5CCA-4CA6-8EA1-C04C8086D5F0}"/>
              </a:ext>
            </a:extLst>
          </p:cNvPr>
          <p:cNvSpPr>
            <a:spLocks noGrp="1"/>
          </p:cNvSpPr>
          <p:nvPr>
            <p:ph type="sldNum" sz="quarter" idx="12"/>
          </p:nvPr>
        </p:nvSpPr>
        <p:spPr/>
        <p:txBody>
          <a:bodyPr/>
          <a:lstStyle/>
          <a:p>
            <a:r>
              <a:rPr lang="ja-JP" altLang="en-US" dirty="0"/>
              <a:t>１</a:t>
            </a:r>
          </a:p>
        </p:txBody>
      </p:sp>
    </p:spTree>
    <p:extLst>
      <p:ext uri="{BB962C8B-B14F-4D97-AF65-F5344CB8AC3E}">
        <p14:creationId xmlns:p14="http://schemas.microsoft.com/office/powerpoint/2010/main" val="3095334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AAF411-C2BD-4CAF-81D3-6FD7C11C944F}"/>
              </a:ext>
            </a:extLst>
          </p:cNvPr>
          <p:cNvSpPr>
            <a:spLocks noGrp="1"/>
          </p:cNvSpPr>
          <p:nvPr>
            <p:ph type="ctrTitle"/>
          </p:nvPr>
        </p:nvSpPr>
        <p:spPr/>
        <p:txBody>
          <a:bodyPr/>
          <a:lstStyle/>
          <a:p>
            <a:r>
              <a:rPr lang="en-US" altLang="ja-JP" sz="2800" dirty="0" err="1"/>
              <a:t>BigQuery</a:t>
            </a:r>
            <a:r>
              <a:rPr lang="en-US" altLang="ja-JP" sz="2800" dirty="0"/>
              <a:t> </a:t>
            </a:r>
            <a:r>
              <a:rPr lang="ja-JP" altLang="en-US" sz="2800" dirty="0"/>
              <a:t>の仕組みとは</a:t>
            </a:r>
            <a:endParaRPr kumimoji="1" lang="ja-JP" altLang="en-US" sz="2800" dirty="0"/>
          </a:p>
        </p:txBody>
      </p:sp>
      <p:sp>
        <p:nvSpPr>
          <p:cNvPr id="3" name="字幕 2">
            <a:extLst>
              <a:ext uri="{FF2B5EF4-FFF2-40B4-BE49-F238E27FC236}">
                <a16:creationId xmlns:a16="http://schemas.microsoft.com/office/drawing/2014/main" id="{1F6F8B6C-73B2-4586-AF04-3804333606E4}"/>
              </a:ext>
            </a:extLst>
          </p:cNvPr>
          <p:cNvSpPr>
            <a:spLocks noGrp="1"/>
          </p:cNvSpPr>
          <p:nvPr>
            <p:ph type="subTitle" idx="1"/>
          </p:nvPr>
        </p:nvSpPr>
        <p:spPr>
          <a:xfrm>
            <a:off x="286371" y="992913"/>
            <a:ext cx="9333258" cy="2209656"/>
          </a:xfrm>
        </p:spPr>
        <p:txBody>
          <a:bodyPr/>
          <a:lstStyle/>
          <a:p>
            <a:pPr algn="l"/>
            <a:r>
              <a:rPr lang="en-US" altLang="ja-JP" sz="1800" b="0" i="0" dirty="0" err="1">
                <a:solidFill>
                  <a:srgbClr val="333333"/>
                </a:solidFill>
                <a:effectLst/>
                <a:latin typeface="Helvetica Neue"/>
              </a:rPr>
              <a:t>BigQuery</a:t>
            </a:r>
            <a:r>
              <a:rPr lang="en-US" altLang="ja-JP" sz="1800" b="0" i="0" dirty="0">
                <a:solidFill>
                  <a:srgbClr val="333333"/>
                </a:solidFill>
                <a:effectLst/>
                <a:latin typeface="Helvetica Neue"/>
              </a:rPr>
              <a:t> </a:t>
            </a:r>
            <a:r>
              <a:rPr lang="ja-JP" altLang="en-US" sz="1800" b="0" i="0" dirty="0">
                <a:solidFill>
                  <a:srgbClr val="333333"/>
                </a:solidFill>
                <a:effectLst/>
                <a:latin typeface="Helvetica Neue"/>
              </a:rPr>
              <a:t>の超高速・大規模なクエリ処理は</a:t>
            </a:r>
            <a:r>
              <a:rPr lang="en-US" altLang="ja-JP" sz="1800" b="0" i="0" dirty="0">
                <a:solidFill>
                  <a:srgbClr val="333333"/>
                </a:solidFill>
                <a:effectLst/>
                <a:latin typeface="Helvetica Neue"/>
              </a:rPr>
              <a:t>2</a:t>
            </a:r>
            <a:r>
              <a:rPr lang="ja-JP" altLang="en-US" sz="1800" b="0" i="0" dirty="0">
                <a:solidFill>
                  <a:srgbClr val="333333"/>
                </a:solidFill>
                <a:effectLst/>
                <a:latin typeface="Helvetica Neue"/>
              </a:rPr>
              <a:t>つの仕組みによって実現されています。</a:t>
            </a:r>
            <a:endParaRPr lang="en-US" altLang="ja-JP" sz="1800" b="0" i="0" dirty="0">
              <a:solidFill>
                <a:srgbClr val="333333"/>
              </a:solidFill>
              <a:effectLst/>
              <a:latin typeface="Helvetica Neue"/>
            </a:endParaRPr>
          </a:p>
          <a:p>
            <a:pPr algn="l"/>
            <a:endParaRPr lang="en-US" altLang="ja-JP" b="1" dirty="0">
              <a:solidFill>
                <a:srgbClr val="283145"/>
              </a:solidFill>
              <a:latin typeface="Helvetica Neue"/>
            </a:endParaRPr>
          </a:p>
          <a:p>
            <a:pPr algn="l"/>
            <a:r>
              <a:rPr lang="ja-JP" altLang="en-US" b="1" dirty="0">
                <a:solidFill>
                  <a:srgbClr val="283145"/>
                </a:solidFill>
                <a:latin typeface="Helvetica Neue"/>
              </a:rPr>
              <a:t>１、</a:t>
            </a:r>
            <a:r>
              <a:rPr lang="ja-JP" altLang="en-US" sz="1800" b="1" i="0" dirty="0">
                <a:solidFill>
                  <a:srgbClr val="283145"/>
                </a:solidFill>
                <a:effectLst/>
                <a:latin typeface="Helvetica Neue"/>
              </a:rPr>
              <a:t>カラム型データストア</a:t>
            </a:r>
            <a:endParaRPr lang="en-US" altLang="ja-JP" sz="1800" b="1" i="0" dirty="0">
              <a:solidFill>
                <a:srgbClr val="283145"/>
              </a:solidFill>
              <a:effectLst/>
              <a:latin typeface="Helvetica Neue"/>
            </a:endParaRPr>
          </a:p>
          <a:p>
            <a:r>
              <a:rPr lang="ja-JP" altLang="en-US" sz="1800" b="1" i="0" dirty="0">
                <a:solidFill>
                  <a:srgbClr val="283145"/>
                </a:solidFill>
                <a:effectLst/>
                <a:latin typeface="Helvetica Neue"/>
              </a:rPr>
              <a:t>２、ツリーアーキテクチャ</a:t>
            </a:r>
          </a:p>
          <a:p>
            <a:pPr algn="l"/>
            <a:endParaRPr lang="ja-JP" altLang="en-US" sz="1800" b="1" i="0" dirty="0">
              <a:solidFill>
                <a:srgbClr val="283145"/>
              </a:solidFill>
              <a:effectLst/>
              <a:latin typeface="Helvetica Neue"/>
            </a:endParaRPr>
          </a:p>
          <a:p>
            <a:r>
              <a:rPr lang="ja-JP" altLang="en-US" sz="1800" b="0" i="0" dirty="0">
                <a:solidFill>
                  <a:srgbClr val="333333"/>
                </a:solidFill>
                <a:effectLst/>
                <a:latin typeface="Helvetica Neue"/>
              </a:rPr>
              <a:t>参考論文：</a:t>
            </a:r>
            <a:r>
              <a:rPr lang="en-US" altLang="ja-JP" sz="1800" b="0" i="0" dirty="0">
                <a:solidFill>
                  <a:srgbClr val="333333"/>
                </a:solidFill>
                <a:effectLst/>
                <a:latin typeface="Helvetica Neue"/>
              </a:rPr>
              <a:t>https://research.google/pubs/pub36632/</a:t>
            </a:r>
            <a:endParaRPr lang="ja-JP" altLang="en-US" sz="1800" b="0" i="0" dirty="0">
              <a:solidFill>
                <a:srgbClr val="333333"/>
              </a:solidFill>
              <a:effectLst/>
              <a:latin typeface="Helvetica Neue"/>
            </a:endParaRPr>
          </a:p>
          <a:p>
            <a:endParaRPr kumimoji="1" lang="ja-JP" altLang="en-US" dirty="0"/>
          </a:p>
        </p:txBody>
      </p:sp>
      <p:sp>
        <p:nvSpPr>
          <p:cNvPr id="4" name="スライド番号プレースホルダー 3">
            <a:extLst>
              <a:ext uri="{FF2B5EF4-FFF2-40B4-BE49-F238E27FC236}">
                <a16:creationId xmlns:a16="http://schemas.microsoft.com/office/drawing/2014/main" id="{5B027E6E-8B2F-45A2-A066-9D42DFC0DEF7}"/>
              </a:ext>
            </a:extLst>
          </p:cNvPr>
          <p:cNvSpPr>
            <a:spLocks noGrp="1"/>
          </p:cNvSpPr>
          <p:nvPr>
            <p:ph type="sldNum" sz="quarter" idx="12"/>
          </p:nvPr>
        </p:nvSpPr>
        <p:spPr/>
        <p:txBody>
          <a:bodyPr/>
          <a:lstStyle/>
          <a:p>
            <a:r>
              <a:rPr lang="en-US" altLang="ja-JP" dirty="0"/>
              <a:t>2</a:t>
            </a:r>
          </a:p>
        </p:txBody>
      </p:sp>
    </p:spTree>
    <p:extLst>
      <p:ext uri="{BB962C8B-B14F-4D97-AF65-F5344CB8AC3E}">
        <p14:creationId xmlns:p14="http://schemas.microsoft.com/office/powerpoint/2010/main" val="213092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AAF411-C2BD-4CAF-81D3-6FD7C11C944F}"/>
              </a:ext>
            </a:extLst>
          </p:cNvPr>
          <p:cNvSpPr>
            <a:spLocks noGrp="1"/>
          </p:cNvSpPr>
          <p:nvPr>
            <p:ph type="ctrTitle"/>
          </p:nvPr>
        </p:nvSpPr>
        <p:spPr/>
        <p:txBody>
          <a:bodyPr/>
          <a:lstStyle/>
          <a:p>
            <a:r>
              <a:rPr lang="en-US" altLang="ja-JP" sz="2800" dirty="0" err="1"/>
              <a:t>BigQuery</a:t>
            </a:r>
            <a:r>
              <a:rPr lang="en-US" altLang="ja-JP" sz="2800" dirty="0"/>
              <a:t> </a:t>
            </a:r>
            <a:r>
              <a:rPr lang="ja-JP" altLang="en-US" sz="2800" dirty="0"/>
              <a:t>の仕組みとは</a:t>
            </a:r>
            <a:endParaRPr kumimoji="1" lang="ja-JP" altLang="en-US" sz="2800" dirty="0"/>
          </a:p>
        </p:txBody>
      </p:sp>
      <p:sp>
        <p:nvSpPr>
          <p:cNvPr id="3" name="字幕 2">
            <a:extLst>
              <a:ext uri="{FF2B5EF4-FFF2-40B4-BE49-F238E27FC236}">
                <a16:creationId xmlns:a16="http://schemas.microsoft.com/office/drawing/2014/main" id="{1F6F8B6C-73B2-4586-AF04-3804333606E4}"/>
              </a:ext>
            </a:extLst>
          </p:cNvPr>
          <p:cNvSpPr>
            <a:spLocks noGrp="1"/>
          </p:cNvSpPr>
          <p:nvPr>
            <p:ph type="subTitle" idx="1"/>
          </p:nvPr>
        </p:nvSpPr>
        <p:spPr>
          <a:xfrm>
            <a:off x="286371" y="992913"/>
            <a:ext cx="9333258" cy="2209656"/>
          </a:xfrm>
        </p:spPr>
        <p:txBody>
          <a:bodyPr/>
          <a:lstStyle/>
          <a:p>
            <a:pPr algn="l"/>
            <a:r>
              <a:rPr lang="ja-JP" altLang="en-US" sz="1800" b="1" i="0" dirty="0">
                <a:solidFill>
                  <a:srgbClr val="283145"/>
                </a:solidFill>
                <a:effectLst/>
                <a:latin typeface="Helvetica Neue"/>
              </a:rPr>
              <a:t>カラム型データストア</a:t>
            </a:r>
          </a:p>
          <a:p>
            <a:pPr algn="l"/>
            <a:r>
              <a:rPr lang="ja-JP" altLang="en-US" sz="1800" b="0" i="0" dirty="0">
                <a:solidFill>
                  <a:srgbClr val="333333"/>
                </a:solidFill>
                <a:effectLst/>
                <a:latin typeface="Helvetica Neue"/>
              </a:rPr>
              <a:t>通常データベースは行（横）単位読み込みや保存を行うのが一般的ですが、</a:t>
            </a:r>
            <a:r>
              <a:rPr lang="en-US" altLang="ja-JP" sz="1800" b="0" i="0" dirty="0" err="1">
                <a:solidFill>
                  <a:srgbClr val="333333"/>
                </a:solidFill>
                <a:effectLst/>
                <a:latin typeface="Helvetica Neue"/>
              </a:rPr>
              <a:t>BigQuery</a:t>
            </a:r>
            <a:r>
              <a:rPr lang="en-US" altLang="ja-JP" sz="1800" b="0" i="0" dirty="0">
                <a:solidFill>
                  <a:srgbClr val="333333"/>
                </a:solidFill>
                <a:effectLst/>
                <a:latin typeface="Helvetica Neue"/>
              </a:rPr>
              <a:t> </a:t>
            </a:r>
            <a:r>
              <a:rPr lang="ja-JP" altLang="en-US" sz="1800" b="0" i="0" dirty="0">
                <a:solidFill>
                  <a:srgbClr val="333333"/>
                </a:solidFill>
                <a:effectLst/>
                <a:latin typeface="Helvetica Neue"/>
              </a:rPr>
              <a:t>は列（縦）単位でこれを実行しています。</a:t>
            </a:r>
            <a:br>
              <a:rPr lang="ja-JP" altLang="en-US" sz="1800" b="0" i="0" dirty="0">
                <a:solidFill>
                  <a:srgbClr val="333333"/>
                </a:solidFill>
                <a:effectLst/>
                <a:latin typeface="Helvetica Neue"/>
              </a:rPr>
            </a:br>
            <a:r>
              <a:rPr lang="ja-JP" altLang="en-US" sz="1800" b="0" i="0" dirty="0">
                <a:solidFill>
                  <a:srgbClr val="333333"/>
                </a:solidFill>
                <a:effectLst/>
                <a:latin typeface="Helvetica Neue"/>
              </a:rPr>
              <a:t>これによりクエリの対象となる列のデータにしかアクセスしなくて済むのでトラフィックを最小化できます。</a:t>
            </a:r>
            <a:br>
              <a:rPr lang="ja-JP" altLang="en-US" sz="1800" b="0" i="0" dirty="0">
                <a:solidFill>
                  <a:srgbClr val="333333"/>
                </a:solidFill>
                <a:effectLst/>
                <a:latin typeface="Helvetica Neue"/>
              </a:rPr>
            </a:br>
            <a:r>
              <a:rPr lang="ja-JP" altLang="en-US" sz="1800" b="0" i="0" dirty="0">
                <a:solidFill>
                  <a:srgbClr val="333333"/>
                </a:solidFill>
                <a:effectLst/>
                <a:latin typeface="Helvetica Neue"/>
              </a:rPr>
              <a:t>また、同じ列に含まれるデータは類似性が高いため圧縮率も通常の</a:t>
            </a:r>
            <a:r>
              <a:rPr lang="en-US" altLang="ja-JP" sz="1800" b="0" i="0" dirty="0">
                <a:solidFill>
                  <a:srgbClr val="333333"/>
                </a:solidFill>
                <a:effectLst/>
                <a:latin typeface="Helvetica Neue"/>
              </a:rPr>
              <a:t>3</a:t>
            </a:r>
            <a:r>
              <a:rPr lang="ja-JP" altLang="en-US" sz="1800" b="0" i="0" dirty="0">
                <a:solidFill>
                  <a:srgbClr val="333333"/>
                </a:solidFill>
                <a:effectLst/>
                <a:latin typeface="Helvetica Neue"/>
              </a:rPr>
              <a:t>倍ほど高くなるという調査結果が出ています。</a:t>
            </a:r>
            <a:endParaRPr lang="en-US" altLang="ja-JP" sz="1800" b="0" i="0" dirty="0">
              <a:solidFill>
                <a:srgbClr val="333333"/>
              </a:solidFill>
              <a:effectLst/>
              <a:latin typeface="Helvetica Neue"/>
            </a:endParaRPr>
          </a:p>
          <a:p>
            <a:r>
              <a:rPr lang="ja-JP" altLang="en-US" dirty="0">
                <a:solidFill>
                  <a:srgbClr val="333333"/>
                </a:solidFill>
                <a:latin typeface="Helvetica Neue"/>
              </a:rPr>
              <a:t>リンク：</a:t>
            </a:r>
            <a:r>
              <a:rPr kumimoji="1" lang="en-US" altLang="ja-JP" sz="1800" dirty="0">
                <a:latin typeface="+mn-ea"/>
                <a:hlinkClick r:id="rId2"/>
              </a:rPr>
              <a:t>https://www.publickey1.jp/blog/11/post_175.html</a:t>
            </a:r>
            <a:endParaRPr kumimoji="1" lang="en-US" altLang="ja-JP" sz="1800" dirty="0">
              <a:latin typeface="+mn-ea"/>
            </a:endParaRPr>
          </a:p>
          <a:p>
            <a:pPr algn="l"/>
            <a:endParaRPr lang="ja-JP" altLang="en-US" sz="1800" b="0" i="0" dirty="0">
              <a:solidFill>
                <a:srgbClr val="333333"/>
              </a:solidFill>
              <a:effectLst/>
              <a:latin typeface="Helvetica Neue"/>
            </a:endParaRPr>
          </a:p>
          <a:p>
            <a:endParaRPr kumimoji="1" lang="ja-JP" altLang="en-US" dirty="0"/>
          </a:p>
        </p:txBody>
      </p:sp>
      <p:sp>
        <p:nvSpPr>
          <p:cNvPr id="4" name="スライド番号プレースホルダー 3">
            <a:extLst>
              <a:ext uri="{FF2B5EF4-FFF2-40B4-BE49-F238E27FC236}">
                <a16:creationId xmlns:a16="http://schemas.microsoft.com/office/drawing/2014/main" id="{5B027E6E-8B2F-45A2-A066-9D42DFC0DEF7}"/>
              </a:ext>
            </a:extLst>
          </p:cNvPr>
          <p:cNvSpPr>
            <a:spLocks noGrp="1"/>
          </p:cNvSpPr>
          <p:nvPr>
            <p:ph type="sldNum" sz="quarter" idx="12"/>
          </p:nvPr>
        </p:nvSpPr>
        <p:spPr/>
        <p:txBody>
          <a:bodyPr/>
          <a:lstStyle/>
          <a:p>
            <a:r>
              <a:rPr lang="en-US" altLang="ja-JP" dirty="0"/>
              <a:t>2</a:t>
            </a:r>
          </a:p>
        </p:txBody>
      </p:sp>
      <p:pic>
        <p:nvPicPr>
          <p:cNvPr id="1026" name="Picture 2">
            <a:extLst>
              <a:ext uri="{FF2B5EF4-FFF2-40B4-BE49-F238E27FC236}">
                <a16:creationId xmlns:a16="http://schemas.microsoft.com/office/drawing/2014/main" id="{846D19AE-994D-40DA-B183-C411507150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923" y="3070251"/>
            <a:ext cx="60960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557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2800" dirty="0" err="1"/>
              <a:t>BigQuery</a:t>
            </a:r>
            <a:r>
              <a:rPr lang="en-US" altLang="ja-JP" sz="2800" dirty="0"/>
              <a:t> </a:t>
            </a:r>
            <a:r>
              <a:rPr lang="ja-JP" altLang="en-US" sz="2800" dirty="0"/>
              <a:t>の仕組みとは</a:t>
            </a:r>
            <a:endParaRPr kumimoji="1" lang="ja-JP" altLang="en-US" sz="440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2"/>
          </p:nvPr>
        </p:nvSpPr>
        <p:spPr>
          <a:xfrm>
            <a:off x="2" y="0"/>
            <a:ext cx="844923" cy="766482"/>
          </a:xfrm>
          <a:prstGeom prst="rect">
            <a:avLst/>
          </a:prstGeom>
        </p:spPr>
        <p:txBody>
          <a:bodyPr/>
          <a:lstStyle/>
          <a:p>
            <a:r>
              <a:rPr lang="en-US" altLang="ja-JP" dirty="0"/>
              <a:t>2</a:t>
            </a:r>
          </a:p>
        </p:txBody>
      </p:sp>
      <p:sp>
        <p:nvSpPr>
          <p:cNvPr id="5" name="サブタイトル 2">
            <a:extLst>
              <a:ext uri="{FF2B5EF4-FFF2-40B4-BE49-F238E27FC236}">
                <a16:creationId xmlns:a16="http://schemas.microsoft.com/office/drawing/2014/main" id="{82DF2E6C-317D-4003-870D-512F1A9D54DF}"/>
              </a:ext>
            </a:extLst>
          </p:cNvPr>
          <p:cNvSpPr txBox="1">
            <a:spLocks/>
          </p:cNvSpPr>
          <p:nvPr/>
        </p:nvSpPr>
        <p:spPr>
          <a:xfrm>
            <a:off x="314254" y="986927"/>
            <a:ext cx="9277492" cy="2233351"/>
          </a:xfrm>
          <a:prstGeom prst="rect">
            <a:avLst/>
          </a:prstGeom>
        </p:spPr>
        <p:txBody>
          <a:bodyPr/>
          <a:lstStyle>
            <a:lvl1pPr marL="0" indent="0" algn="l" defTabSz="914423" rtl="0" eaLnBrk="1" latinLnBrk="0" hangingPunct="1">
              <a:lnSpc>
                <a:spcPct val="90000"/>
              </a:lnSpc>
              <a:spcBef>
                <a:spcPts val="1000"/>
              </a:spcBef>
              <a:buFont typeface="Arial" panose="020B0604020202020204" pitchFamily="34" charset="0"/>
              <a:buNone/>
              <a:defRPr kumimoji="1" sz="2400" kern="1200">
                <a:solidFill>
                  <a:schemeClr val="tx1">
                    <a:lumMod val="85000"/>
                    <a:lumOff val="15000"/>
                  </a:schemeClr>
                </a:solidFill>
                <a:latin typeface="+mn-lt"/>
                <a:ea typeface="+mn-ea"/>
                <a:cs typeface="+mn-cs"/>
              </a:defRPr>
            </a:lvl1pPr>
            <a:lvl2pPr marL="457212" indent="0" algn="ctr" defTabSz="914423"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23" indent="0" algn="ctr" defTabSz="914423"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34"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46"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57"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69"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80"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91"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800" b="1" i="0" dirty="0">
                <a:solidFill>
                  <a:srgbClr val="283145"/>
                </a:solidFill>
                <a:effectLst/>
                <a:latin typeface="Helvetica Neue"/>
              </a:rPr>
              <a:t>ツリーアーキテクチャ</a:t>
            </a:r>
          </a:p>
          <a:p>
            <a:pPr algn="l"/>
            <a:r>
              <a:rPr lang="ja-JP" altLang="en-US" sz="1800" b="0" i="0" dirty="0">
                <a:solidFill>
                  <a:srgbClr val="333333"/>
                </a:solidFill>
                <a:effectLst/>
                <a:latin typeface="Helvetica Neue"/>
              </a:rPr>
              <a:t>クライアントからルートサーバーが受けとったクエリを、実際にクエリを処理するリーフサーバーに対してツリー構造で広げて処理していくことで同時に並列処理を実行することができ、高速クエリを実現しています。</a:t>
            </a:r>
          </a:p>
          <a:p>
            <a:pPr algn="l"/>
            <a:r>
              <a:rPr lang="ja-JP" altLang="en-US" sz="1800" b="0" i="0" dirty="0">
                <a:solidFill>
                  <a:srgbClr val="333333"/>
                </a:solidFill>
                <a:effectLst/>
                <a:latin typeface="Helvetica Neue"/>
              </a:rPr>
              <a:t>この</a:t>
            </a:r>
            <a:r>
              <a:rPr lang="en-US" altLang="ja-JP" sz="1800" b="0" i="0" dirty="0">
                <a:solidFill>
                  <a:srgbClr val="333333"/>
                </a:solidFill>
                <a:effectLst/>
                <a:latin typeface="Helvetica Neue"/>
              </a:rPr>
              <a:t>2</a:t>
            </a:r>
            <a:r>
              <a:rPr lang="ja-JP" altLang="en-US" sz="1800" b="0" i="0" dirty="0">
                <a:solidFill>
                  <a:srgbClr val="333333"/>
                </a:solidFill>
                <a:effectLst/>
                <a:latin typeface="Helvetica Neue"/>
              </a:rPr>
              <a:t>つのテクノロジーが </a:t>
            </a:r>
            <a:r>
              <a:rPr lang="en-US" altLang="ja-JP" sz="1800" b="0" i="0" dirty="0" err="1">
                <a:solidFill>
                  <a:srgbClr val="333333"/>
                </a:solidFill>
                <a:effectLst/>
                <a:latin typeface="Helvetica Neue"/>
              </a:rPr>
              <a:t>BigQuery</a:t>
            </a:r>
            <a:r>
              <a:rPr lang="en-US" altLang="ja-JP" sz="1800" b="0" i="0" dirty="0">
                <a:solidFill>
                  <a:srgbClr val="333333"/>
                </a:solidFill>
                <a:effectLst/>
                <a:latin typeface="Helvetica Neue"/>
              </a:rPr>
              <a:t> </a:t>
            </a:r>
            <a:r>
              <a:rPr lang="ja-JP" altLang="en-US" sz="1800" b="0" i="0" dirty="0">
                <a:solidFill>
                  <a:srgbClr val="333333"/>
                </a:solidFill>
                <a:effectLst/>
                <a:latin typeface="Helvetica Neue"/>
              </a:rPr>
              <a:t>の高速性に重要な役割を担っており、通常のデータベースと比較して臨機応変にクエリを繰り返し実行するのに優れており、フルスキャン性能が極めて高いと言われています。</a:t>
            </a:r>
          </a:p>
          <a:p>
            <a:br>
              <a:rPr lang="ja-JP" altLang="en-US" sz="1800" dirty="0">
                <a:latin typeface="+mn-ea"/>
              </a:rPr>
            </a:br>
            <a:endParaRPr lang="ja-JP" altLang="en-US" sz="1800" dirty="0">
              <a:latin typeface="+mn-ea"/>
            </a:endParaRPr>
          </a:p>
        </p:txBody>
      </p:sp>
      <p:pic>
        <p:nvPicPr>
          <p:cNvPr id="2050" name="Picture 2">
            <a:extLst>
              <a:ext uri="{FF2B5EF4-FFF2-40B4-BE49-F238E27FC236}">
                <a16:creationId xmlns:a16="http://schemas.microsoft.com/office/drawing/2014/main" id="{641F0585-0EB5-4A97-87CD-2CE95BD0C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599" y="2854738"/>
            <a:ext cx="6002802" cy="3339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243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2800" dirty="0">
                <a:latin typeface="Meiryo UI" panose="020B0604030504040204" pitchFamily="50" charset="-128"/>
                <a:ea typeface="Meiryo UI" panose="020B0604030504040204" pitchFamily="50" charset="-128"/>
              </a:rPr>
              <a:t>メリットと特徴</a:t>
            </a:r>
          </a:p>
        </p:txBody>
      </p:sp>
      <p:sp>
        <p:nvSpPr>
          <p:cNvPr id="4" name="スライド番号プレースホルダー 3"/>
          <p:cNvSpPr>
            <a:spLocks noGrp="1"/>
          </p:cNvSpPr>
          <p:nvPr>
            <p:ph type="sldNum" sz="quarter" idx="12"/>
          </p:nvPr>
        </p:nvSpPr>
        <p:spPr>
          <a:xfrm>
            <a:off x="2" y="0"/>
            <a:ext cx="844923" cy="766482"/>
          </a:xfrm>
          <a:prstGeom prst="rect">
            <a:avLst/>
          </a:prstGeom>
        </p:spPr>
        <p:txBody>
          <a:bodyPr/>
          <a:lstStyle/>
          <a:p>
            <a:r>
              <a:rPr lang="en-US" altLang="ja-JP" dirty="0"/>
              <a:t>3</a:t>
            </a:r>
          </a:p>
        </p:txBody>
      </p:sp>
      <p:sp>
        <p:nvSpPr>
          <p:cNvPr id="5" name="サブタイトル 2">
            <a:extLst>
              <a:ext uri="{FF2B5EF4-FFF2-40B4-BE49-F238E27FC236}">
                <a16:creationId xmlns:a16="http://schemas.microsoft.com/office/drawing/2014/main" id="{82DF2E6C-317D-4003-870D-512F1A9D54DF}"/>
              </a:ext>
            </a:extLst>
          </p:cNvPr>
          <p:cNvSpPr txBox="1">
            <a:spLocks/>
          </p:cNvSpPr>
          <p:nvPr/>
        </p:nvSpPr>
        <p:spPr>
          <a:xfrm>
            <a:off x="253204" y="1338825"/>
            <a:ext cx="9462295" cy="4180349"/>
          </a:xfrm>
          <a:prstGeom prst="rect">
            <a:avLst/>
          </a:prstGeom>
        </p:spPr>
        <p:txBody>
          <a:bodyPr anchor="ctr"/>
          <a:lstStyle>
            <a:lvl1pPr marL="0" indent="0" algn="l" defTabSz="914423" rtl="0" eaLnBrk="1" latinLnBrk="0" hangingPunct="1">
              <a:lnSpc>
                <a:spcPct val="90000"/>
              </a:lnSpc>
              <a:spcBef>
                <a:spcPts val="1000"/>
              </a:spcBef>
              <a:buFont typeface="Arial" panose="020B0604020202020204" pitchFamily="34" charset="0"/>
              <a:buNone/>
              <a:defRPr kumimoji="1" sz="2400" kern="1200">
                <a:solidFill>
                  <a:schemeClr val="tx1">
                    <a:lumMod val="85000"/>
                    <a:lumOff val="15000"/>
                  </a:schemeClr>
                </a:solidFill>
                <a:latin typeface="+mn-lt"/>
                <a:ea typeface="+mn-ea"/>
                <a:cs typeface="+mn-cs"/>
              </a:defRPr>
            </a:lvl1pPr>
            <a:lvl2pPr marL="457212" indent="0" algn="ctr" defTabSz="914423"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23" indent="0" algn="ctr" defTabSz="914423"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34"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46"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57"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69"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80"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91"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50000"/>
              </a:lnSpc>
            </a:pPr>
            <a:r>
              <a:rPr lang="en-US" altLang="ja-JP" sz="1800" b="1" i="0" dirty="0">
                <a:solidFill>
                  <a:srgbClr val="283145"/>
                </a:solidFill>
                <a:effectLst/>
                <a:latin typeface="Helvetica Neue"/>
              </a:rPr>
              <a:t>1</a:t>
            </a:r>
            <a:r>
              <a:rPr lang="ja-JP" altLang="en-US" sz="1800" b="1" i="0" dirty="0">
                <a:solidFill>
                  <a:srgbClr val="283145"/>
                </a:solidFill>
                <a:effectLst/>
                <a:latin typeface="Helvetica Neue"/>
              </a:rPr>
              <a:t>．</a:t>
            </a:r>
            <a:r>
              <a:rPr lang="ja-JP" altLang="en-US" sz="1800" b="1" i="0" dirty="0">
                <a:solidFill>
                  <a:srgbClr val="14171A"/>
                </a:solidFill>
                <a:effectLst/>
                <a:latin typeface="Meiryo UI 本文"/>
              </a:rPr>
              <a:t>サーバレス</a:t>
            </a:r>
            <a:r>
              <a:rPr lang="en-US" altLang="ja-JP" sz="1800" b="1" i="0" dirty="0">
                <a:solidFill>
                  <a:srgbClr val="14171A"/>
                </a:solidFill>
                <a:effectLst/>
                <a:latin typeface="Meiryo UI 本文"/>
              </a:rPr>
              <a:t>&amp;</a:t>
            </a:r>
            <a:r>
              <a:rPr lang="ja-JP" altLang="en-US" sz="1800" b="1" i="0" dirty="0">
                <a:solidFill>
                  <a:srgbClr val="14171A"/>
                </a:solidFill>
                <a:effectLst/>
                <a:latin typeface="Meiryo UI 本文"/>
              </a:rPr>
              <a:t>フルマネージド</a:t>
            </a:r>
          </a:p>
          <a:p>
            <a:pPr lvl="1" algn="l">
              <a:lnSpc>
                <a:spcPct val="100000"/>
              </a:lnSpc>
            </a:pPr>
            <a:r>
              <a:rPr lang="ja-JP" altLang="en-US" sz="1600" b="0" i="0" dirty="0">
                <a:solidFill>
                  <a:srgbClr val="14171A"/>
                </a:solidFill>
                <a:effectLst/>
                <a:latin typeface="Meiryo UI 本文"/>
              </a:rPr>
              <a:t>それぞれのテーブルは自動で圧縮、暗号化されます。メンテナンス、バージョンアップのダウンタイムもありません。</a:t>
            </a:r>
            <a:br>
              <a:rPr lang="ja-JP" altLang="en-US" sz="1600" b="0" i="0" dirty="0">
                <a:solidFill>
                  <a:srgbClr val="14171A"/>
                </a:solidFill>
                <a:effectLst/>
                <a:latin typeface="Meiryo UI 本文"/>
              </a:rPr>
            </a:br>
            <a:r>
              <a:rPr lang="ja-JP" altLang="en-US" sz="1600" b="0" i="0" dirty="0">
                <a:solidFill>
                  <a:srgbClr val="14171A"/>
                </a:solidFill>
                <a:effectLst/>
                <a:latin typeface="Meiryo UI 本文"/>
              </a:rPr>
              <a:t>インフラの保守・運用は</a:t>
            </a:r>
            <a:r>
              <a:rPr lang="en-US" altLang="ja-JP" sz="1600" b="0" i="0" dirty="0" err="1">
                <a:solidFill>
                  <a:srgbClr val="14171A"/>
                </a:solidFill>
                <a:effectLst/>
                <a:latin typeface="Meiryo UI 本文"/>
              </a:rPr>
              <a:t>BigQuery</a:t>
            </a:r>
            <a:r>
              <a:rPr lang="ja-JP" altLang="en-US" sz="1600" b="0" i="0" dirty="0">
                <a:solidFill>
                  <a:srgbClr val="14171A"/>
                </a:solidFill>
                <a:effectLst/>
                <a:latin typeface="Meiryo UI 本文"/>
              </a:rPr>
              <a:t>側がやってくれるので、本来やりたいこと（データ収集、分析）に集中できます。</a:t>
            </a:r>
          </a:p>
          <a:p>
            <a:pPr algn="l">
              <a:lnSpc>
                <a:spcPct val="100000"/>
              </a:lnSpc>
            </a:pPr>
            <a:r>
              <a:rPr lang="en-US" altLang="ja-JP" sz="1800" b="1" i="0" dirty="0">
                <a:solidFill>
                  <a:srgbClr val="283145"/>
                </a:solidFill>
                <a:effectLst/>
                <a:latin typeface="Helvetica Neue"/>
              </a:rPr>
              <a:t>2</a:t>
            </a:r>
            <a:r>
              <a:rPr lang="ja-JP" altLang="en-US" sz="1800" b="1" i="0" dirty="0">
                <a:solidFill>
                  <a:srgbClr val="283145"/>
                </a:solidFill>
                <a:effectLst/>
                <a:latin typeface="Helvetica Neue"/>
              </a:rPr>
              <a:t>． </a:t>
            </a:r>
            <a:r>
              <a:rPr lang="en-US" altLang="ja-JP" sz="1800" b="1" i="0" dirty="0">
                <a:solidFill>
                  <a:srgbClr val="14171A"/>
                </a:solidFill>
                <a:effectLst/>
                <a:latin typeface="Meiryo UI 本文"/>
              </a:rPr>
              <a:t>SQL</a:t>
            </a:r>
            <a:r>
              <a:rPr lang="ja-JP" altLang="en-US" sz="1800" b="1" i="0" dirty="0">
                <a:solidFill>
                  <a:srgbClr val="14171A"/>
                </a:solidFill>
                <a:effectLst/>
                <a:latin typeface="Meiryo UI 本文"/>
              </a:rPr>
              <a:t>での操作</a:t>
            </a:r>
          </a:p>
          <a:p>
            <a:pPr lvl="1" algn="l">
              <a:lnSpc>
                <a:spcPct val="100000"/>
              </a:lnSpc>
            </a:pPr>
            <a:r>
              <a:rPr lang="en-US" altLang="ja-JP" sz="1600" b="0" i="0" dirty="0">
                <a:solidFill>
                  <a:srgbClr val="14171A"/>
                </a:solidFill>
                <a:effectLst/>
                <a:latin typeface="Meiryo UI 本文"/>
              </a:rPr>
              <a:t>SQL</a:t>
            </a:r>
            <a:r>
              <a:rPr lang="ja-JP" altLang="en-US" sz="1600" b="0" i="0" dirty="0">
                <a:solidFill>
                  <a:srgbClr val="14171A"/>
                </a:solidFill>
                <a:effectLst/>
                <a:latin typeface="Meiryo UI 本文"/>
              </a:rPr>
              <a:t>を書ければ、馴染みのある</a:t>
            </a:r>
            <a:r>
              <a:rPr lang="en-US" altLang="ja-JP" sz="1600" b="0" i="0" dirty="0">
                <a:solidFill>
                  <a:srgbClr val="14171A"/>
                </a:solidFill>
                <a:effectLst/>
                <a:latin typeface="Meiryo UI 本文"/>
              </a:rPr>
              <a:t>SELECT</a:t>
            </a:r>
            <a:r>
              <a:rPr lang="ja-JP" altLang="en-US" sz="1600" b="0" i="0" dirty="0">
                <a:solidFill>
                  <a:srgbClr val="14171A"/>
                </a:solidFill>
                <a:effectLst/>
                <a:latin typeface="Meiryo UI 本文"/>
              </a:rPr>
              <a:t>文などでデータを取得することが可能です。</a:t>
            </a:r>
            <a:endParaRPr lang="en-US" altLang="ja-JP" sz="1400" b="0" i="0" dirty="0">
              <a:solidFill>
                <a:srgbClr val="14171A"/>
              </a:solidFill>
              <a:effectLst/>
              <a:latin typeface="Meiryo UI 本文"/>
            </a:endParaRPr>
          </a:p>
          <a:p>
            <a:pPr algn="l">
              <a:lnSpc>
                <a:spcPct val="150000"/>
              </a:lnSpc>
            </a:pPr>
            <a:r>
              <a:rPr lang="en-US" altLang="ja-JP" sz="1800" b="1" dirty="0">
                <a:solidFill>
                  <a:srgbClr val="283145"/>
                </a:solidFill>
                <a:latin typeface="Helvetica Neue"/>
              </a:rPr>
              <a:t>3</a:t>
            </a:r>
            <a:r>
              <a:rPr lang="ja-JP" altLang="en-US" sz="1800" b="1" i="0" dirty="0">
                <a:solidFill>
                  <a:srgbClr val="283145"/>
                </a:solidFill>
                <a:effectLst/>
                <a:latin typeface="Helvetica Neue"/>
              </a:rPr>
              <a:t>．</a:t>
            </a:r>
            <a:r>
              <a:rPr lang="ja-JP" altLang="en-US" sz="1800" b="1" i="0" dirty="0">
                <a:solidFill>
                  <a:schemeClr val="tx1"/>
                </a:solidFill>
                <a:effectLst/>
                <a:latin typeface="Meiryo UI 本文"/>
              </a:rPr>
              <a:t>専門知識がいらない</a:t>
            </a:r>
          </a:p>
          <a:p>
            <a:pPr lvl="1" algn="l">
              <a:lnSpc>
                <a:spcPct val="100000"/>
              </a:lnSpc>
            </a:pPr>
            <a:r>
              <a:rPr lang="en-US" altLang="ja-JP" sz="1600" b="0" i="0" dirty="0" err="1">
                <a:solidFill>
                  <a:srgbClr val="333333"/>
                </a:solidFill>
                <a:effectLst/>
                <a:latin typeface="Meiryo UI 本文"/>
              </a:rPr>
              <a:t>BigQuery</a:t>
            </a:r>
            <a:r>
              <a:rPr lang="en-US" altLang="ja-JP" sz="1600" b="0" i="0" dirty="0">
                <a:solidFill>
                  <a:srgbClr val="333333"/>
                </a:solidFill>
                <a:effectLst/>
                <a:latin typeface="Meiryo UI 本文"/>
              </a:rPr>
              <a:t> </a:t>
            </a:r>
            <a:r>
              <a:rPr lang="ja-JP" altLang="en-US" sz="1600" b="0" i="0" dirty="0">
                <a:solidFill>
                  <a:srgbClr val="333333"/>
                </a:solidFill>
                <a:effectLst/>
                <a:latin typeface="Meiryo UI 本文"/>
              </a:rPr>
              <a:t>はサーバーレスで利用でき、通常のデータウェアハウスのデータベースに必要なチューニングが要らないという特徴があります。</a:t>
            </a:r>
            <a:br>
              <a:rPr lang="ja-JP" altLang="en-US" sz="1600" b="0" i="0" dirty="0">
                <a:solidFill>
                  <a:srgbClr val="333333"/>
                </a:solidFill>
                <a:effectLst/>
                <a:latin typeface="Meiryo UI 本文"/>
              </a:rPr>
            </a:br>
            <a:r>
              <a:rPr lang="ja-JP" altLang="en-US" sz="1600" b="0" i="0" dirty="0">
                <a:solidFill>
                  <a:srgbClr val="333333"/>
                </a:solidFill>
                <a:effectLst/>
                <a:latin typeface="Meiryo UI 本文"/>
              </a:rPr>
              <a:t>通常は専門知識を有するデータサイエンティストがデータのテーブルや各種領域に対して最適なシミュレーションを行いチューニングを行わないと正しいパフォーマンスが発揮できませんが、</a:t>
            </a:r>
            <a:r>
              <a:rPr lang="en-US" altLang="ja-JP" sz="1600" b="0" i="0" dirty="0" err="1">
                <a:solidFill>
                  <a:srgbClr val="333333"/>
                </a:solidFill>
                <a:effectLst/>
                <a:latin typeface="Meiryo UI 本文"/>
              </a:rPr>
              <a:t>BigQuery</a:t>
            </a:r>
            <a:r>
              <a:rPr lang="en-US" altLang="ja-JP" sz="1600" b="0" i="0" dirty="0">
                <a:solidFill>
                  <a:srgbClr val="333333"/>
                </a:solidFill>
                <a:effectLst/>
                <a:latin typeface="Meiryo UI 本文"/>
              </a:rPr>
              <a:t> </a:t>
            </a:r>
            <a:r>
              <a:rPr lang="ja-JP" altLang="en-US" sz="1600" b="0" i="0" dirty="0">
                <a:solidFill>
                  <a:srgbClr val="333333"/>
                </a:solidFill>
                <a:effectLst/>
                <a:latin typeface="Meiryo UI 本文"/>
              </a:rPr>
              <a:t>は従来のデータベースのクエリでは必須だったインデックスすら必要としなくなったことで、データベースの専門知識がなくても大規模データの分析ができるようになりました。</a:t>
            </a:r>
            <a:endParaRPr lang="ja-JP" altLang="en-US" sz="1400" b="0" i="0" dirty="0">
              <a:solidFill>
                <a:srgbClr val="333333"/>
              </a:solidFill>
              <a:effectLst/>
              <a:latin typeface="Meiryo UI 本文"/>
            </a:endParaRPr>
          </a:p>
        </p:txBody>
      </p:sp>
    </p:spTree>
    <p:extLst>
      <p:ext uri="{BB962C8B-B14F-4D97-AF65-F5344CB8AC3E}">
        <p14:creationId xmlns:p14="http://schemas.microsoft.com/office/powerpoint/2010/main" val="356122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2800" dirty="0">
                <a:latin typeface="Meiryo UI" panose="020B0604030504040204" pitchFamily="50" charset="-128"/>
                <a:ea typeface="Meiryo UI" panose="020B0604030504040204" pitchFamily="50" charset="-128"/>
              </a:rPr>
              <a:t>その他のメリットと特徴</a:t>
            </a:r>
          </a:p>
        </p:txBody>
      </p:sp>
      <p:sp>
        <p:nvSpPr>
          <p:cNvPr id="4" name="スライド番号プレースホルダー 3"/>
          <p:cNvSpPr>
            <a:spLocks noGrp="1"/>
          </p:cNvSpPr>
          <p:nvPr>
            <p:ph type="sldNum" sz="quarter" idx="12"/>
          </p:nvPr>
        </p:nvSpPr>
        <p:spPr>
          <a:xfrm>
            <a:off x="2" y="0"/>
            <a:ext cx="844923" cy="766482"/>
          </a:xfrm>
          <a:prstGeom prst="rect">
            <a:avLst/>
          </a:prstGeom>
        </p:spPr>
        <p:txBody>
          <a:bodyPr/>
          <a:lstStyle/>
          <a:p>
            <a:r>
              <a:rPr lang="en-US" altLang="ja-JP" dirty="0"/>
              <a:t>3</a:t>
            </a:r>
          </a:p>
        </p:txBody>
      </p:sp>
      <p:sp>
        <p:nvSpPr>
          <p:cNvPr id="5" name="サブタイトル 2">
            <a:extLst>
              <a:ext uri="{FF2B5EF4-FFF2-40B4-BE49-F238E27FC236}">
                <a16:creationId xmlns:a16="http://schemas.microsoft.com/office/drawing/2014/main" id="{82DF2E6C-317D-4003-870D-512F1A9D54DF}"/>
              </a:ext>
            </a:extLst>
          </p:cNvPr>
          <p:cNvSpPr txBox="1">
            <a:spLocks/>
          </p:cNvSpPr>
          <p:nvPr/>
        </p:nvSpPr>
        <p:spPr>
          <a:xfrm>
            <a:off x="226701" y="956300"/>
            <a:ext cx="9161050" cy="4180349"/>
          </a:xfrm>
          <a:prstGeom prst="rect">
            <a:avLst/>
          </a:prstGeom>
        </p:spPr>
        <p:txBody>
          <a:bodyPr anchor="ctr"/>
          <a:lstStyle>
            <a:lvl1pPr marL="0" indent="0" algn="l" defTabSz="914423" rtl="0" eaLnBrk="1" latinLnBrk="0" hangingPunct="1">
              <a:lnSpc>
                <a:spcPct val="90000"/>
              </a:lnSpc>
              <a:spcBef>
                <a:spcPts val="1000"/>
              </a:spcBef>
              <a:buFont typeface="Arial" panose="020B0604020202020204" pitchFamily="34" charset="0"/>
              <a:buNone/>
              <a:defRPr kumimoji="1" sz="2400" kern="1200">
                <a:solidFill>
                  <a:schemeClr val="tx1">
                    <a:lumMod val="85000"/>
                    <a:lumOff val="15000"/>
                  </a:schemeClr>
                </a:solidFill>
                <a:latin typeface="+mn-lt"/>
                <a:ea typeface="+mn-ea"/>
                <a:cs typeface="+mn-cs"/>
              </a:defRPr>
            </a:lvl1pPr>
            <a:lvl2pPr marL="457212" indent="0" algn="ctr" defTabSz="914423"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23" indent="0" algn="ctr" defTabSz="914423"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34"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46"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57"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69"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80"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91" indent="0" algn="ctr" defTabSz="914423"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50000"/>
              </a:lnSpc>
            </a:pPr>
            <a:r>
              <a:rPr lang="en-US" altLang="ja-JP" sz="1800" b="1" i="0" dirty="0">
                <a:solidFill>
                  <a:srgbClr val="283145"/>
                </a:solidFill>
                <a:effectLst/>
                <a:latin typeface="Helvetica Neue"/>
              </a:rPr>
              <a:t>1</a:t>
            </a:r>
            <a:r>
              <a:rPr lang="ja-JP" altLang="en-US" sz="1800" b="1" i="0" dirty="0">
                <a:solidFill>
                  <a:srgbClr val="283145"/>
                </a:solidFill>
                <a:effectLst/>
                <a:latin typeface="Helvetica Neue"/>
              </a:rPr>
              <a:t>．</a:t>
            </a:r>
            <a:r>
              <a:rPr lang="en-US" altLang="ja-JP" sz="1800" b="1" i="0" dirty="0">
                <a:solidFill>
                  <a:srgbClr val="283145"/>
                </a:solidFill>
                <a:effectLst/>
                <a:latin typeface="Helvetica Neue"/>
              </a:rPr>
              <a:t>Google Cloud </a:t>
            </a:r>
            <a:r>
              <a:rPr lang="ja-JP" altLang="en-US" sz="1800" b="1" i="0" dirty="0">
                <a:solidFill>
                  <a:srgbClr val="283145"/>
                </a:solidFill>
                <a:effectLst/>
                <a:latin typeface="Helvetica Neue"/>
              </a:rPr>
              <a:t>のシームレスな連携</a:t>
            </a:r>
          </a:p>
          <a:p>
            <a:pPr lvl="1" algn="l">
              <a:lnSpc>
                <a:spcPct val="100000"/>
              </a:lnSpc>
            </a:pPr>
            <a:r>
              <a:rPr lang="en-US" altLang="ja-JP" sz="1600" b="0" i="0" dirty="0" err="1">
                <a:solidFill>
                  <a:srgbClr val="333333"/>
                </a:solidFill>
                <a:effectLst/>
                <a:latin typeface="Helvetica Neue"/>
              </a:rPr>
              <a:t>BigQuery</a:t>
            </a:r>
            <a:r>
              <a:rPr lang="en-US" altLang="ja-JP" sz="1600" b="0" i="0" dirty="0">
                <a:solidFill>
                  <a:srgbClr val="333333"/>
                </a:solidFill>
                <a:effectLst/>
                <a:latin typeface="Helvetica Neue"/>
              </a:rPr>
              <a:t> </a:t>
            </a:r>
            <a:r>
              <a:rPr lang="ja-JP" altLang="en-US" sz="1600" b="0" i="0" dirty="0">
                <a:solidFill>
                  <a:srgbClr val="333333"/>
                </a:solidFill>
                <a:effectLst/>
                <a:latin typeface="Helvetica Neue"/>
              </a:rPr>
              <a:t>の一つの特徴として、他の </a:t>
            </a:r>
            <a:r>
              <a:rPr lang="en-US" altLang="ja-JP" sz="1600" b="0" i="0" dirty="0">
                <a:solidFill>
                  <a:srgbClr val="333333"/>
                </a:solidFill>
                <a:effectLst/>
                <a:latin typeface="Helvetica Neue"/>
              </a:rPr>
              <a:t>Google Cloud </a:t>
            </a:r>
            <a:r>
              <a:rPr lang="ja-JP" altLang="en-US" sz="1600" b="0" i="0" dirty="0">
                <a:solidFill>
                  <a:srgbClr val="333333"/>
                </a:solidFill>
                <a:effectLst/>
                <a:latin typeface="Helvetica Neue"/>
              </a:rPr>
              <a:t>のサービスとシームレスに連携できる点があります。</a:t>
            </a:r>
            <a:br>
              <a:rPr lang="ja-JP" altLang="en-US" sz="1600" b="0" i="0" dirty="0">
                <a:solidFill>
                  <a:srgbClr val="333333"/>
                </a:solidFill>
                <a:effectLst/>
                <a:latin typeface="Helvetica Neue"/>
              </a:rPr>
            </a:br>
            <a:r>
              <a:rPr lang="en-US" altLang="ja-JP" sz="1600" b="0" i="0" dirty="0" err="1">
                <a:solidFill>
                  <a:srgbClr val="333333"/>
                </a:solidFill>
                <a:effectLst/>
                <a:latin typeface="Helvetica Neue"/>
              </a:rPr>
              <a:t>BigQuery</a:t>
            </a:r>
            <a:r>
              <a:rPr lang="en-US" altLang="ja-JP" sz="1600" b="0" i="0" dirty="0">
                <a:solidFill>
                  <a:srgbClr val="333333"/>
                </a:solidFill>
                <a:effectLst/>
                <a:latin typeface="Helvetica Neue"/>
              </a:rPr>
              <a:t> ML </a:t>
            </a:r>
            <a:r>
              <a:rPr lang="ja-JP" altLang="en-US" sz="1600" b="0" i="0" dirty="0">
                <a:solidFill>
                  <a:srgbClr val="333333"/>
                </a:solidFill>
                <a:effectLst/>
                <a:latin typeface="Helvetica Neue"/>
              </a:rPr>
              <a:t>という機械学習のサービスを利用し、クエリ結果を素早く </a:t>
            </a:r>
            <a:r>
              <a:rPr lang="en-US" altLang="ja-JP" sz="1600" b="0" i="0" dirty="0">
                <a:solidFill>
                  <a:srgbClr val="333333"/>
                </a:solidFill>
                <a:effectLst/>
                <a:latin typeface="Helvetica Neue"/>
              </a:rPr>
              <a:t>AI </a:t>
            </a:r>
            <a:r>
              <a:rPr lang="ja-JP" altLang="en-US" sz="1600" b="0" i="0" dirty="0">
                <a:solidFill>
                  <a:srgbClr val="333333"/>
                </a:solidFill>
                <a:effectLst/>
                <a:latin typeface="Helvetica Neue"/>
              </a:rPr>
              <a:t>と連携させることができたり、データ分析プラットフォームの </a:t>
            </a:r>
            <a:r>
              <a:rPr lang="en-US" altLang="ja-JP" sz="1600" b="0" i="0" dirty="0">
                <a:solidFill>
                  <a:srgbClr val="333333"/>
                </a:solidFill>
                <a:effectLst/>
                <a:latin typeface="Helvetica Neue"/>
              </a:rPr>
              <a:t>Looker </a:t>
            </a:r>
            <a:r>
              <a:rPr lang="ja-JP" altLang="en-US" sz="1600" b="0" i="0" dirty="0">
                <a:solidFill>
                  <a:srgbClr val="333333"/>
                </a:solidFill>
                <a:effectLst/>
                <a:latin typeface="Helvetica Neue"/>
              </a:rPr>
              <a:t>と </a:t>
            </a:r>
            <a:r>
              <a:rPr lang="en-US" altLang="ja-JP" sz="1600" b="0" i="0" dirty="0" err="1">
                <a:solidFill>
                  <a:srgbClr val="333333"/>
                </a:solidFill>
                <a:effectLst/>
                <a:latin typeface="Helvetica Neue"/>
              </a:rPr>
              <a:t>BigQuery</a:t>
            </a:r>
            <a:r>
              <a:rPr lang="en-US" altLang="ja-JP" sz="1600" b="0" i="0" dirty="0">
                <a:solidFill>
                  <a:srgbClr val="333333"/>
                </a:solidFill>
                <a:effectLst/>
                <a:latin typeface="Helvetica Neue"/>
              </a:rPr>
              <a:t> </a:t>
            </a:r>
            <a:r>
              <a:rPr lang="ja-JP" altLang="en-US" sz="1600" b="0" i="0" dirty="0">
                <a:solidFill>
                  <a:srgbClr val="333333"/>
                </a:solidFill>
                <a:effectLst/>
                <a:latin typeface="Helvetica Neue"/>
              </a:rPr>
              <a:t>を組み合わせればデータ統合、変換、分析、可視化、レポーティングを簡単に実行することができます。</a:t>
            </a:r>
          </a:p>
          <a:p>
            <a:pPr algn="l">
              <a:lnSpc>
                <a:spcPct val="150000"/>
              </a:lnSpc>
            </a:pPr>
            <a:r>
              <a:rPr lang="en-US" altLang="ja-JP" sz="1800" b="1" i="0" dirty="0">
                <a:solidFill>
                  <a:srgbClr val="283145"/>
                </a:solidFill>
                <a:effectLst/>
                <a:latin typeface="Helvetica Neue"/>
              </a:rPr>
              <a:t>2</a:t>
            </a:r>
            <a:r>
              <a:rPr lang="ja-JP" altLang="en-US" sz="1800" b="1" i="0" dirty="0">
                <a:solidFill>
                  <a:srgbClr val="283145"/>
                </a:solidFill>
                <a:effectLst/>
                <a:latin typeface="Helvetica Neue"/>
              </a:rPr>
              <a:t>．コストパフォーマンス</a:t>
            </a:r>
          </a:p>
          <a:p>
            <a:pPr lvl="1" algn="l">
              <a:lnSpc>
                <a:spcPct val="100000"/>
              </a:lnSpc>
            </a:pPr>
            <a:r>
              <a:rPr lang="en-US" altLang="ja-JP" sz="1600" b="0" i="0" dirty="0" err="1">
                <a:solidFill>
                  <a:srgbClr val="333333"/>
                </a:solidFill>
                <a:effectLst/>
                <a:latin typeface="Helvetica Neue"/>
              </a:rPr>
              <a:t>BigQuery</a:t>
            </a:r>
            <a:r>
              <a:rPr lang="en-US" altLang="ja-JP" sz="1600" b="0" i="0" dirty="0">
                <a:solidFill>
                  <a:srgbClr val="333333"/>
                </a:solidFill>
                <a:effectLst/>
                <a:latin typeface="Helvetica Neue"/>
              </a:rPr>
              <a:t> </a:t>
            </a:r>
            <a:r>
              <a:rPr lang="ja-JP" altLang="en-US" sz="1600" b="0" i="0" dirty="0">
                <a:solidFill>
                  <a:srgbClr val="333333"/>
                </a:solidFill>
                <a:effectLst/>
                <a:latin typeface="Helvetica Neue"/>
              </a:rPr>
              <a:t>はデータウェアハウスの中でも圧倒的なコスト優位性をもつことで知られています。</a:t>
            </a:r>
            <a:br>
              <a:rPr lang="ja-JP" altLang="en-US" sz="1600" b="0" i="0" dirty="0">
                <a:solidFill>
                  <a:srgbClr val="333333"/>
                </a:solidFill>
                <a:effectLst/>
                <a:latin typeface="Helvetica Neue"/>
              </a:rPr>
            </a:br>
            <a:r>
              <a:rPr lang="ja-JP" altLang="en-US" sz="1600" b="0" i="0" dirty="0">
                <a:solidFill>
                  <a:srgbClr val="333333"/>
                </a:solidFill>
                <a:effectLst/>
                <a:latin typeface="Helvetica Neue"/>
              </a:rPr>
              <a:t>クエリを実行している時だけサービスが起動し検索などの操作を行えますが、料金が発生するのはサービスが起動している間なので、他のサービスと比較してコスト効率が良い課金体系であると言えます。</a:t>
            </a:r>
            <a:br>
              <a:rPr lang="ja-JP" altLang="en-US" sz="1600" b="0" i="0" dirty="0">
                <a:solidFill>
                  <a:srgbClr val="333333"/>
                </a:solidFill>
                <a:effectLst/>
                <a:latin typeface="Helvetica Neue"/>
              </a:rPr>
            </a:br>
            <a:r>
              <a:rPr lang="ja-JP" altLang="en-US" sz="1600" b="0" i="0" dirty="0">
                <a:solidFill>
                  <a:srgbClr val="333333"/>
                </a:solidFill>
                <a:effectLst/>
                <a:latin typeface="Helvetica Neue"/>
              </a:rPr>
              <a:t>また分析開始前にデータ量がわかるので事前にコストの目安が分かるのでサービスを安心して利用できます。</a:t>
            </a:r>
            <a:br>
              <a:rPr lang="ja-JP" altLang="en-US" sz="1600" b="0" i="0" dirty="0">
                <a:solidFill>
                  <a:srgbClr val="333333"/>
                </a:solidFill>
                <a:effectLst/>
                <a:latin typeface="Helvetica Neue"/>
              </a:rPr>
            </a:br>
            <a:r>
              <a:rPr lang="en-US" altLang="ja-JP" sz="1600" b="0" i="0" dirty="0">
                <a:solidFill>
                  <a:srgbClr val="333333"/>
                </a:solidFill>
                <a:effectLst/>
                <a:latin typeface="Helvetica Neue"/>
              </a:rPr>
              <a:t>※</a:t>
            </a:r>
            <a:r>
              <a:rPr lang="ja-JP" altLang="en-US" sz="1600" b="0" i="0" dirty="0">
                <a:solidFill>
                  <a:srgbClr val="333333"/>
                </a:solidFill>
                <a:effectLst/>
                <a:latin typeface="Helvetica Neue"/>
              </a:rPr>
              <a:t>データの保存には別途ストレージ料金が発生しますが、こちらも非常に安価です。</a:t>
            </a:r>
          </a:p>
        </p:txBody>
      </p:sp>
    </p:spTree>
    <p:extLst>
      <p:ext uri="{BB962C8B-B14F-4D97-AF65-F5344CB8AC3E}">
        <p14:creationId xmlns:p14="http://schemas.microsoft.com/office/powerpoint/2010/main" val="159862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26435" y="0"/>
            <a:ext cx="7126276" cy="766482"/>
          </a:xfrm>
        </p:spPr>
        <p:txBody>
          <a:bodyPr/>
          <a:lstStyle/>
          <a:p>
            <a:r>
              <a:rPr lang="en-US" altLang="ja-JP" sz="2800" dirty="0"/>
              <a:t>RedShift</a:t>
            </a:r>
            <a:r>
              <a:rPr lang="ja-JP" altLang="en-US" sz="2800" dirty="0"/>
              <a:t>との比較</a:t>
            </a:r>
            <a:endParaRPr kumimoji="1" lang="ja-JP" altLang="en-US" sz="280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2"/>
          </p:nvPr>
        </p:nvSpPr>
        <p:spPr>
          <a:xfrm>
            <a:off x="2" y="0"/>
            <a:ext cx="844923" cy="766482"/>
          </a:xfrm>
          <a:prstGeom prst="rect">
            <a:avLst/>
          </a:prstGeom>
        </p:spPr>
        <p:txBody>
          <a:bodyPr/>
          <a:lstStyle/>
          <a:p>
            <a:r>
              <a:rPr lang="ja-JP" altLang="en-US" dirty="0"/>
              <a:t>４</a:t>
            </a:r>
            <a:endParaRPr lang="en-US" altLang="ja-JP" dirty="0"/>
          </a:p>
        </p:txBody>
      </p:sp>
      <p:graphicFrame>
        <p:nvGraphicFramePr>
          <p:cNvPr id="3" name="表 5">
            <a:extLst>
              <a:ext uri="{FF2B5EF4-FFF2-40B4-BE49-F238E27FC236}">
                <a16:creationId xmlns:a16="http://schemas.microsoft.com/office/drawing/2014/main" id="{D5D6B185-2BEC-4FDE-B63E-BFBF748839AF}"/>
              </a:ext>
            </a:extLst>
          </p:cNvPr>
          <p:cNvGraphicFramePr>
            <a:graphicFrameLocks noGrp="1"/>
          </p:cNvGraphicFramePr>
          <p:nvPr>
            <p:extLst>
              <p:ext uri="{D42A27DB-BD31-4B8C-83A1-F6EECF244321}">
                <p14:modId xmlns:p14="http://schemas.microsoft.com/office/powerpoint/2010/main" val="3670687769"/>
              </p:ext>
            </p:extLst>
          </p:nvPr>
        </p:nvGraphicFramePr>
        <p:xfrm>
          <a:off x="414130" y="1036320"/>
          <a:ext cx="9077739" cy="4785360"/>
        </p:xfrm>
        <a:graphic>
          <a:graphicData uri="http://schemas.openxmlformats.org/drawingml/2006/table">
            <a:tbl>
              <a:tblPr firstRow="1" bandRow="1">
                <a:tableStyleId>{21E4AEA4-8DFA-4A89-87EB-49C32662AFE0}</a:tableStyleId>
              </a:tblPr>
              <a:tblGrid>
                <a:gridCol w="2329070">
                  <a:extLst>
                    <a:ext uri="{9D8B030D-6E8A-4147-A177-3AD203B41FA5}">
                      <a16:colId xmlns:a16="http://schemas.microsoft.com/office/drawing/2014/main" val="445618501"/>
                    </a:ext>
                  </a:extLst>
                </a:gridCol>
                <a:gridCol w="3048000">
                  <a:extLst>
                    <a:ext uri="{9D8B030D-6E8A-4147-A177-3AD203B41FA5}">
                      <a16:colId xmlns:a16="http://schemas.microsoft.com/office/drawing/2014/main" val="2366099572"/>
                    </a:ext>
                  </a:extLst>
                </a:gridCol>
                <a:gridCol w="3700669">
                  <a:extLst>
                    <a:ext uri="{9D8B030D-6E8A-4147-A177-3AD203B41FA5}">
                      <a16:colId xmlns:a16="http://schemas.microsoft.com/office/drawing/2014/main" val="972711069"/>
                    </a:ext>
                  </a:extLst>
                </a:gridCol>
              </a:tblGrid>
              <a:tr h="370840">
                <a:tc>
                  <a:txBody>
                    <a:bodyPr/>
                    <a:lstStyle/>
                    <a:p>
                      <a:endParaRPr kumimoji="1" lang="ja-JP" altLang="en-US" dirty="0"/>
                    </a:p>
                  </a:txBody>
                  <a:tcPr/>
                </a:tc>
                <a:tc>
                  <a:txBody>
                    <a:bodyPr/>
                    <a:lstStyle/>
                    <a:p>
                      <a:r>
                        <a:rPr kumimoji="1" lang="en-US" altLang="ja-JP" dirty="0" err="1"/>
                        <a:t>BigQuery</a:t>
                      </a:r>
                      <a:endParaRPr kumimoji="1" lang="ja-JP" altLang="en-US" dirty="0"/>
                    </a:p>
                  </a:txBody>
                  <a:tcPr/>
                </a:tc>
                <a:tc>
                  <a:txBody>
                    <a:bodyPr/>
                    <a:lstStyle/>
                    <a:p>
                      <a:r>
                        <a:rPr kumimoji="1" lang="en-US" altLang="ja-JP" dirty="0"/>
                        <a:t>Redshift</a:t>
                      </a:r>
                      <a:endParaRPr kumimoji="1" lang="ja-JP" altLang="en-US" dirty="0"/>
                    </a:p>
                  </a:txBody>
                  <a:tcPr/>
                </a:tc>
                <a:extLst>
                  <a:ext uri="{0D108BD9-81ED-4DB2-BD59-A6C34878D82A}">
                    <a16:rowId xmlns:a16="http://schemas.microsoft.com/office/drawing/2014/main" val="1664961716"/>
                  </a:ext>
                </a:extLst>
              </a:tr>
              <a:tr h="370840">
                <a:tc>
                  <a:txBody>
                    <a:bodyPr/>
                    <a:lstStyle/>
                    <a:p>
                      <a:r>
                        <a:rPr kumimoji="1" lang="en-US" altLang="ja-JP" sz="1800" b="0" i="0" kern="1200" dirty="0">
                          <a:solidFill>
                            <a:schemeClr val="dk1"/>
                          </a:solidFill>
                          <a:effectLst/>
                          <a:latin typeface="+mn-lt"/>
                          <a:ea typeface="+mn-ea"/>
                          <a:cs typeface="+mn-cs"/>
                        </a:rPr>
                        <a:t>SQL</a:t>
                      </a:r>
                      <a:endParaRPr kumimoji="1" lang="ja-JP" altLang="en-US" dirty="0"/>
                    </a:p>
                  </a:txBody>
                  <a:tcPr/>
                </a:tc>
                <a:tc>
                  <a:txBody>
                    <a:bodyPr/>
                    <a:lstStyle/>
                    <a:p>
                      <a:r>
                        <a:rPr kumimoji="1" lang="ja-JP" altLang="en-US" sz="1800" b="0" i="0" kern="1200" dirty="0">
                          <a:solidFill>
                            <a:schemeClr val="dk1"/>
                          </a:solidFill>
                          <a:effectLst/>
                          <a:latin typeface="+mn-lt"/>
                          <a:ea typeface="+mn-ea"/>
                          <a:cs typeface="+mn-cs"/>
                        </a:rPr>
                        <a:t>標準</a:t>
                      </a:r>
                      <a:r>
                        <a:rPr kumimoji="1" lang="en-US" altLang="ja-JP" sz="1800" b="0" i="0" kern="1200" dirty="0">
                          <a:solidFill>
                            <a:schemeClr val="dk1"/>
                          </a:solidFill>
                          <a:effectLst/>
                          <a:latin typeface="+mn-lt"/>
                          <a:ea typeface="+mn-ea"/>
                          <a:cs typeface="+mn-cs"/>
                        </a:rPr>
                        <a:t>SQL</a:t>
                      </a:r>
                      <a:endParaRPr kumimoji="1" lang="ja-JP" altLang="en-US" dirty="0"/>
                    </a:p>
                  </a:txBody>
                  <a:tcPr/>
                </a:tc>
                <a:tc>
                  <a:txBody>
                    <a:bodyPr/>
                    <a:lstStyle/>
                    <a:p>
                      <a:r>
                        <a:rPr kumimoji="1" lang="ja-JP" altLang="en-US" sz="1800" b="0" i="0" kern="1200" dirty="0">
                          <a:solidFill>
                            <a:schemeClr val="dk1"/>
                          </a:solidFill>
                          <a:effectLst/>
                          <a:latin typeface="+mn-lt"/>
                          <a:ea typeface="+mn-ea"/>
                          <a:cs typeface="+mn-cs"/>
                        </a:rPr>
                        <a:t>標準</a:t>
                      </a:r>
                      <a:r>
                        <a:rPr kumimoji="1" lang="en-US" altLang="ja-JP" sz="1800" b="0" i="0" kern="1200" dirty="0">
                          <a:solidFill>
                            <a:schemeClr val="dk1"/>
                          </a:solidFill>
                          <a:effectLst/>
                          <a:latin typeface="+mn-lt"/>
                          <a:ea typeface="+mn-ea"/>
                          <a:cs typeface="+mn-cs"/>
                        </a:rPr>
                        <a:t>SQL</a:t>
                      </a:r>
                      <a:endParaRPr kumimoji="1" lang="ja-JP" altLang="en-US" dirty="0"/>
                    </a:p>
                  </a:txBody>
                  <a:tcPr/>
                </a:tc>
                <a:extLst>
                  <a:ext uri="{0D108BD9-81ED-4DB2-BD59-A6C34878D82A}">
                    <a16:rowId xmlns:a16="http://schemas.microsoft.com/office/drawing/2014/main" val="4159746393"/>
                  </a:ext>
                </a:extLst>
              </a:tr>
              <a:tr h="370840">
                <a:tc>
                  <a:txBody>
                    <a:bodyPr/>
                    <a:lstStyle/>
                    <a:p>
                      <a:r>
                        <a:rPr kumimoji="1" lang="ja-JP" altLang="en-US" sz="1800" b="0" i="0" kern="1200" dirty="0">
                          <a:solidFill>
                            <a:schemeClr val="dk1"/>
                          </a:solidFill>
                          <a:effectLst/>
                          <a:latin typeface="+mn-lt"/>
                          <a:ea typeface="+mn-ea"/>
                          <a:cs typeface="+mn-cs"/>
                        </a:rPr>
                        <a:t>インデックス</a:t>
                      </a:r>
                      <a:endParaRPr kumimoji="1" lang="ja-JP" altLang="en-US" dirty="0"/>
                    </a:p>
                  </a:txBody>
                  <a:tcPr/>
                </a:tc>
                <a:tc>
                  <a:txBody>
                    <a:bodyPr/>
                    <a:lstStyle/>
                    <a:p>
                      <a:r>
                        <a:rPr kumimoji="1" lang="ja-JP" altLang="en-US" dirty="0"/>
                        <a:t>なし</a:t>
                      </a:r>
                    </a:p>
                  </a:txBody>
                  <a:tcPr/>
                </a:tc>
                <a:tc>
                  <a:txBody>
                    <a:bodyPr/>
                    <a:lstStyle/>
                    <a:p>
                      <a:r>
                        <a:rPr kumimoji="1" lang="ja-JP" altLang="en-US" dirty="0"/>
                        <a:t>あり</a:t>
                      </a:r>
                    </a:p>
                  </a:txBody>
                  <a:tcPr/>
                </a:tc>
                <a:extLst>
                  <a:ext uri="{0D108BD9-81ED-4DB2-BD59-A6C34878D82A}">
                    <a16:rowId xmlns:a16="http://schemas.microsoft.com/office/drawing/2014/main" val="4248288591"/>
                  </a:ext>
                </a:extLst>
              </a:tr>
              <a:tr h="370840">
                <a:tc>
                  <a:txBody>
                    <a:bodyPr/>
                    <a:lstStyle/>
                    <a:p>
                      <a:r>
                        <a:rPr kumimoji="1" lang="ja-JP" altLang="en-US" sz="1800" b="0" i="0" kern="1200" dirty="0">
                          <a:solidFill>
                            <a:schemeClr val="dk1"/>
                          </a:solidFill>
                          <a:effectLst/>
                          <a:latin typeface="+mn-lt"/>
                          <a:ea typeface="+mn-ea"/>
                          <a:cs typeface="+mn-cs"/>
                        </a:rPr>
                        <a:t>パーティション</a:t>
                      </a:r>
                      <a:endParaRPr kumimoji="1" lang="ja-JP" altLang="en-US" dirty="0"/>
                    </a:p>
                  </a:txBody>
                  <a:tcPr/>
                </a:tc>
                <a:tc>
                  <a:txBody>
                    <a:bodyPr/>
                    <a:lstStyle/>
                    <a:p>
                      <a:r>
                        <a:rPr kumimoji="1" lang="ja-JP" altLang="en-US" dirty="0"/>
                        <a:t>あり</a:t>
                      </a:r>
                    </a:p>
                  </a:txBody>
                  <a:tcPr/>
                </a:tc>
                <a:tc>
                  <a:txBody>
                    <a:bodyPr/>
                    <a:lstStyle/>
                    <a:p>
                      <a:r>
                        <a:rPr kumimoji="1" lang="ja-JP" altLang="en-US" dirty="0"/>
                        <a:t>なし</a:t>
                      </a:r>
                      <a:r>
                        <a:rPr kumimoji="1" lang="en-US" altLang="ja-JP" dirty="0">
                          <a:solidFill>
                            <a:srgbClr val="FF0000"/>
                          </a:solidFill>
                        </a:rPr>
                        <a:t>※Redshift</a:t>
                      </a:r>
                      <a:r>
                        <a:rPr kumimoji="1" lang="ja-JP" altLang="en-US" dirty="0">
                          <a:solidFill>
                            <a:srgbClr val="FF0000"/>
                          </a:solidFill>
                        </a:rPr>
                        <a:t> </a:t>
                      </a:r>
                      <a:r>
                        <a:rPr kumimoji="1" lang="en-US" altLang="ja-JP" dirty="0">
                          <a:solidFill>
                            <a:srgbClr val="FF0000"/>
                          </a:solidFill>
                        </a:rPr>
                        <a:t>Spectrum</a:t>
                      </a:r>
                      <a:r>
                        <a:rPr kumimoji="1" lang="ja-JP" altLang="en-US" dirty="0">
                          <a:solidFill>
                            <a:srgbClr val="FF0000"/>
                          </a:solidFill>
                        </a:rPr>
                        <a:t>あり</a:t>
                      </a:r>
                    </a:p>
                  </a:txBody>
                  <a:tcPr/>
                </a:tc>
                <a:extLst>
                  <a:ext uri="{0D108BD9-81ED-4DB2-BD59-A6C34878D82A}">
                    <a16:rowId xmlns:a16="http://schemas.microsoft.com/office/drawing/2014/main" val="1555728617"/>
                  </a:ext>
                </a:extLst>
              </a:tr>
              <a:tr h="370840">
                <a:tc>
                  <a:txBody>
                    <a:bodyPr/>
                    <a:lstStyle/>
                    <a:p>
                      <a:r>
                        <a:rPr kumimoji="1" lang="ja-JP" altLang="en-US" sz="1800" b="0" i="0" kern="1200" dirty="0">
                          <a:solidFill>
                            <a:schemeClr val="dk1"/>
                          </a:solidFill>
                          <a:effectLst/>
                          <a:latin typeface="+mn-lt"/>
                          <a:ea typeface="+mn-ea"/>
                          <a:cs typeface="+mn-cs"/>
                        </a:rPr>
                        <a:t>データ格納方式</a:t>
                      </a:r>
                      <a:endParaRPr kumimoji="1" lang="ja-JP" altLang="en-US" dirty="0"/>
                    </a:p>
                  </a:txBody>
                  <a:tcPr/>
                </a:tc>
                <a:tc>
                  <a:txBody>
                    <a:bodyPr/>
                    <a:lstStyle/>
                    <a:p>
                      <a:r>
                        <a:rPr kumimoji="1" lang="ja-JP" altLang="en-US" sz="1800" b="0" i="0" kern="1200" dirty="0">
                          <a:solidFill>
                            <a:schemeClr val="dk1"/>
                          </a:solidFill>
                          <a:effectLst/>
                          <a:latin typeface="+mn-lt"/>
                          <a:ea typeface="+mn-ea"/>
                          <a:cs typeface="+mn-cs"/>
                        </a:rPr>
                        <a:t>列指向</a:t>
                      </a:r>
                      <a:endParaRPr kumimoji="1" lang="ja-JP" altLang="en-US" dirty="0"/>
                    </a:p>
                  </a:txBody>
                  <a:tcPr/>
                </a:tc>
                <a:tc>
                  <a:txBody>
                    <a:bodyPr/>
                    <a:lstStyle/>
                    <a:p>
                      <a:r>
                        <a:rPr kumimoji="1" lang="ja-JP" altLang="en-US" sz="1800" b="0" i="0" kern="1200" dirty="0">
                          <a:solidFill>
                            <a:schemeClr val="dk1"/>
                          </a:solidFill>
                          <a:effectLst/>
                          <a:latin typeface="+mn-lt"/>
                          <a:ea typeface="+mn-ea"/>
                          <a:cs typeface="+mn-cs"/>
                        </a:rPr>
                        <a:t>列指向</a:t>
                      </a:r>
                      <a:endParaRPr kumimoji="1" lang="ja-JP" altLang="en-US" dirty="0"/>
                    </a:p>
                  </a:txBody>
                  <a:tcPr/>
                </a:tc>
                <a:extLst>
                  <a:ext uri="{0D108BD9-81ED-4DB2-BD59-A6C34878D82A}">
                    <a16:rowId xmlns:a16="http://schemas.microsoft.com/office/drawing/2014/main" val="1762315601"/>
                  </a:ext>
                </a:extLst>
              </a:tr>
              <a:tr h="370840">
                <a:tc>
                  <a:txBody>
                    <a:bodyPr/>
                    <a:lstStyle/>
                    <a:p>
                      <a:r>
                        <a:rPr kumimoji="1" lang="ja-JP" altLang="en-US" sz="1800" b="0" i="0" kern="1200" dirty="0">
                          <a:solidFill>
                            <a:schemeClr val="dk1"/>
                          </a:solidFill>
                          <a:effectLst/>
                          <a:latin typeface="+mn-lt"/>
                          <a:ea typeface="+mn-ea"/>
                          <a:cs typeface="+mn-cs"/>
                        </a:rPr>
                        <a:t>マルチバイト対応文字</a:t>
                      </a:r>
                      <a:endParaRPr kumimoji="1" lang="ja-JP" altLang="en-US" dirty="0"/>
                    </a:p>
                  </a:txBody>
                  <a:tcPr/>
                </a:tc>
                <a:tc>
                  <a:txBody>
                    <a:bodyPr/>
                    <a:lstStyle/>
                    <a:p>
                      <a:r>
                        <a:rPr kumimoji="1" lang="ja-JP" altLang="en-US" dirty="0"/>
                        <a:t>なし（</a:t>
                      </a:r>
                      <a:r>
                        <a:rPr kumimoji="1" lang="en-US" altLang="ja-JP" dirty="0"/>
                        <a:t>UTF-8</a:t>
                      </a:r>
                      <a:r>
                        <a:rPr kumimoji="1" lang="ja-JP" altLang="en-US" dirty="0"/>
                        <a:t>のみ）</a:t>
                      </a:r>
                    </a:p>
                  </a:txBody>
                  <a:tcPr/>
                </a:tc>
                <a:tc>
                  <a:txBody>
                    <a:bodyPr/>
                    <a:lstStyle/>
                    <a:p>
                      <a:r>
                        <a:rPr kumimoji="1" lang="ja-JP" altLang="en-US" dirty="0"/>
                        <a:t>あり</a:t>
                      </a:r>
                    </a:p>
                  </a:txBody>
                  <a:tcPr/>
                </a:tc>
                <a:extLst>
                  <a:ext uri="{0D108BD9-81ED-4DB2-BD59-A6C34878D82A}">
                    <a16:rowId xmlns:a16="http://schemas.microsoft.com/office/drawing/2014/main" val="4199102073"/>
                  </a:ext>
                </a:extLst>
              </a:tr>
              <a:tr h="370840">
                <a:tc>
                  <a:txBody>
                    <a:bodyPr/>
                    <a:lstStyle/>
                    <a:p>
                      <a:r>
                        <a:rPr kumimoji="1" lang="ja-JP" altLang="en-US" sz="1800" b="0" i="0" kern="1200" dirty="0">
                          <a:solidFill>
                            <a:schemeClr val="dk1"/>
                          </a:solidFill>
                          <a:effectLst/>
                          <a:latin typeface="+mn-lt"/>
                          <a:ea typeface="+mn-ea"/>
                          <a:cs typeface="+mn-cs"/>
                        </a:rPr>
                        <a:t>連携可能なストレージ</a:t>
                      </a:r>
                      <a:endParaRPr kumimoji="1" lang="ja-JP" altLang="en-US" dirty="0"/>
                    </a:p>
                  </a:txBody>
                  <a:tcPr/>
                </a:tc>
                <a:tc>
                  <a:txBody>
                    <a:bodyPr/>
                    <a:lstStyle/>
                    <a:p>
                      <a:r>
                        <a:rPr kumimoji="1" lang="en-US" altLang="ja-JP" sz="1800" b="0" i="0" kern="1200" dirty="0">
                          <a:solidFill>
                            <a:schemeClr val="dk1"/>
                          </a:solidFill>
                          <a:effectLst/>
                          <a:latin typeface="+mn-lt"/>
                          <a:ea typeface="+mn-ea"/>
                          <a:cs typeface="+mn-cs"/>
                        </a:rPr>
                        <a:t>Google Cloud Storage</a:t>
                      </a:r>
                      <a:r>
                        <a:rPr kumimoji="1" lang="ja-JP" altLang="en-US" sz="1800" b="0" i="0" kern="1200" dirty="0">
                          <a:solidFill>
                            <a:schemeClr val="dk1"/>
                          </a:solidFill>
                          <a:effectLst/>
                          <a:latin typeface="+mn-lt"/>
                          <a:ea typeface="+mn-ea"/>
                          <a:cs typeface="+mn-cs"/>
                        </a:rPr>
                        <a:t>、</a:t>
                      </a:r>
                      <a:r>
                        <a:rPr kumimoji="1" lang="en-US" altLang="ja-JP" sz="1800" b="0" i="0" kern="1200" dirty="0">
                          <a:solidFill>
                            <a:schemeClr val="dk1"/>
                          </a:solidFill>
                          <a:effectLst/>
                          <a:latin typeface="+mn-lt"/>
                          <a:ea typeface="+mn-ea"/>
                          <a:cs typeface="+mn-cs"/>
                        </a:rPr>
                        <a:t>Google Drive</a:t>
                      </a:r>
                      <a:endParaRPr kumimoji="1" lang="ja-JP" altLang="en-US" dirty="0"/>
                    </a:p>
                  </a:txBody>
                  <a:tcPr/>
                </a:tc>
                <a:tc>
                  <a:txBody>
                    <a:bodyPr/>
                    <a:lstStyle/>
                    <a:p>
                      <a:r>
                        <a:rPr kumimoji="1" lang="en-US" altLang="ja-JP" dirty="0"/>
                        <a:t>S3</a:t>
                      </a:r>
                      <a:endParaRPr kumimoji="1" lang="ja-JP" altLang="en-US" dirty="0"/>
                    </a:p>
                  </a:txBody>
                  <a:tcPr/>
                </a:tc>
                <a:extLst>
                  <a:ext uri="{0D108BD9-81ED-4DB2-BD59-A6C34878D82A}">
                    <a16:rowId xmlns:a16="http://schemas.microsoft.com/office/drawing/2014/main" val="1481460535"/>
                  </a:ext>
                </a:extLst>
              </a:tr>
              <a:tr h="370840">
                <a:tc>
                  <a:txBody>
                    <a:bodyPr/>
                    <a:lstStyle/>
                    <a:p>
                      <a:r>
                        <a:rPr kumimoji="1" lang="ja-JP" altLang="en-US" sz="1800" b="0" i="0" kern="1200" dirty="0">
                          <a:solidFill>
                            <a:schemeClr val="dk1"/>
                          </a:solidFill>
                          <a:effectLst/>
                          <a:latin typeface="+mn-lt"/>
                          <a:ea typeface="+mn-ea"/>
                          <a:cs typeface="+mn-cs"/>
                        </a:rPr>
                        <a:t>料金体系</a:t>
                      </a:r>
                      <a:endParaRPr kumimoji="1" lang="ja-JP" altLang="en-US" dirty="0"/>
                    </a:p>
                  </a:txBody>
                  <a:tcPr/>
                </a:tc>
                <a:tc>
                  <a:txBody>
                    <a:bodyPr/>
                    <a:lstStyle/>
                    <a:p>
                      <a:r>
                        <a:rPr kumimoji="1" lang="ja-JP" altLang="en-US" sz="1800" b="0" i="0" kern="1200" dirty="0">
                          <a:solidFill>
                            <a:schemeClr val="dk1"/>
                          </a:solidFill>
                          <a:effectLst/>
                          <a:latin typeface="+mn-lt"/>
                          <a:ea typeface="+mn-ea"/>
                          <a:cs typeface="+mn-cs"/>
                        </a:rPr>
                        <a:t>クエリ課金（</a:t>
                      </a:r>
                      <a:r>
                        <a:rPr kumimoji="1" lang="en-US" altLang="ja-JP" sz="1800" b="0" i="0" kern="1200" dirty="0">
                          <a:solidFill>
                            <a:schemeClr val="dk1"/>
                          </a:solidFill>
                          <a:effectLst/>
                          <a:latin typeface="+mn-lt"/>
                          <a:ea typeface="+mn-ea"/>
                          <a:cs typeface="+mn-cs"/>
                        </a:rPr>
                        <a:t>※</a:t>
                      </a:r>
                      <a:r>
                        <a:rPr kumimoji="1" lang="ja-JP" altLang="en-US" sz="1800" b="0" i="0" kern="1200" dirty="0">
                          <a:solidFill>
                            <a:schemeClr val="dk1"/>
                          </a:solidFill>
                          <a:effectLst/>
                          <a:latin typeface="+mn-lt"/>
                          <a:ea typeface="+mn-ea"/>
                          <a:cs typeface="+mn-cs"/>
                        </a:rPr>
                        <a:t>定額プランあり）</a:t>
                      </a:r>
                      <a:endParaRPr kumimoji="1" lang="ja-JP" altLang="en-US" dirty="0"/>
                    </a:p>
                  </a:txBody>
                  <a:tcPr/>
                </a:tc>
                <a:tc>
                  <a:txBody>
                    <a:bodyPr/>
                    <a:lstStyle/>
                    <a:p>
                      <a:r>
                        <a:rPr kumimoji="1" lang="ja-JP" altLang="en-US" sz="1800" b="0" i="0" kern="1200" dirty="0">
                          <a:solidFill>
                            <a:schemeClr val="dk1"/>
                          </a:solidFill>
                          <a:effectLst/>
                          <a:latin typeface="+mn-lt"/>
                          <a:ea typeface="+mn-ea"/>
                          <a:cs typeface="+mn-cs"/>
                        </a:rPr>
                        <a:t>時間課金（</a:t>
                      </a:r>
                      <a:r>
                        <a:rPr kumimoji="1" lang="en-US" altLang="ja-JP" sz="1800" b="0" i="0" kern="1200" dirty="0">
                          <a:solidFill>
                            <a:schemeClr val="dk1"/>
                          </a:solidFill>
                          <a:effectLst/>
                          <a:latin typeface="+mn-lt"/>
                          <a:ea typeface="+mn-ea"/>
                          <a:cs typeface="+mn-cs"/>
                        </a:rPr>
                        <a:t>※</a:t>
                      </a:r>
                      <a:r>
                        <a:rPr kumimoji="1" lang="ja-JP" altLang="en-US" sz="1800" b="0" i="0" kern="1200" dirty="0">
                          <a:solidFill>
                            <a:schemeClr val="dk1"/>
                          </a:solidFill>
                          <a:effectLst/>
                          <a:latin typeface="+mn-lt"/>
                          <a:ea typeface="+mn-ea"/>
                          <a:cs typeface="+mn-cs"/>
                        </a:rPr>
                        <a:t>サーバーレスだとクエリ課金プランあり）</a:t>
                      </a:r>
                      <a:endParaRPr kumimoji="1" lang="ja-JP" altLang="en-US" dirty="0"/>
                    </a:p>
                  </a:txBody>
                  <a:tcPr/>
                </a:tc>
                <a:extLst>
                  <a:ext uri="{0D108BD9-81ED-4DB2-BD59-A6C34878D82A}">
                    <a16:rowId xmlns:a16="http://schemas.microsoft.com/office/drawing/2014/main" val="2286510894"/>
                  </a:ext>
                </a:extLst>
              </a:tr>
              <a:tr h="370840">
                <a:tc>
                  <a:txBody>
                    <a:bodyPr/>
                    <a:lstStyle/>
                    <a:p>
                      <a:r>
                        <a:rPr kumimoji="1" lang="ja-JP" altLang="en-US" sz="1800" b="0" i="0" kern="1200" dirty="0">
                          <a:solidFill>
                            <a:schemeClr val="dk1"/>
                          </a:solidFill>
                          <a:effectLst/>
                          <a:latin typeface="+mn-lt"/>
                          <a:ea typeface="+mn-ea"/>
                          <a:cs typeface="+mn-cs"/>
                        </a:rPr>
                        <a:t>入力データフォーマット</a:t>
                      </a:r>
                      <a:endParaRPr kumimoji="1" lang="ja-JP" altLang="en-US" dirty="0"/>
                    </a:p>
                  </a:txBody>
                  <a:tcPr/>
                </a:tc>
                <a:tc>
                  <a:txBody>
                    <a:bodyPr/>
                    <a:lstStyle/>
                    <a:p>
                      <a:r>
                        <a:rPr kumimoji="1" lang="en-US" altLang="ja-JP" sz="1800" b="0" i="0" kern="1200" dirty="0">
                          <a:solidFill>
                            <a:schemeClr val="dk1"/>
                          </a:solidFill>
                          <a:effectLst/>
                          <a:latin typeface="+mn-lt"/>
                          <a:ea typeface="+mn-ea"/>
                          <a:cs typeface="+mn-cs"/>
                        </a:rPr>
                        <a:t>Avro</a:t>
                      </a:r>
                      <a:r>
                        <a:rPr kumimoji="1" lang="ja-JP" altLang="en-US" sz="1800" b="0" i="0" kern="1200" dirty="0">
                          <a:solidFill>
                            <a:schemeClr val="dk1"/>
                          </a:solidFill>
                          <a:effectLst/>
                          <a:latin typeface="+mn-lt"/>
                          <a:ea typeface="+mn-ea"/>
                          <a:cs typeface="+mn-cs"/>
                        </a:rPr>
                        <a:t>、</a:t>
                      </a:r>
                      <a:r>
                        <a:rPr kumimoji="1" lang="en-US" altLang="ja-JP" sz="1800" b="0" i="0" kern="1200" dirty="0">
                          <a:solidFill>
                            <a:schemeClr val="dk1"/>
                          </a:solidFill>
                          <a:effectLst/>
                          <a:latin typeface="+mn-lt"/>
                          <a:ea typeface="+mn-ea"/>
                          <a:cs typeface="+mn-cs"/>
                        </a:rPr>
                        <a:t>CSV</a:t>
                      </a:r>
                      <a:r>
                        <a:rPr kumimoji="1" lang="ja-JP" altLang="en-US" sz="1800" b="0" i="0" kern="1200" dirty="0">
                          <a:solidFill>
                            <a:schemeClr val="dk1"/>
                          </a:solidFill>
                          <a:effectLst/>
                          <a:latin typeface="+mn-lt"/>
                          <a:ea typeface="+mn-ea"/>
                          <a:cs typeface="+mn-cs"/>
                        </a:rPr>
                        <a:t>、</a:t>
                      </a:r>
                      <a:r>
                        <a:rPr kumimoji="1" lang="en-US" altLang="ja-JP" sz="1800" b="0" i="0" kern="1200" dirty="0">
                          <a:solidFill>
                            <a:schemeClr val="dk1"/>
                          </a:solidFill>
                          <a:effectLst/>
                          <a:latin typeface="+mn-lt"/>
                          <a:ea typeface="+mn-ea"/>
                          <a:cs typeface="+mn-cs"/>
                        </a:rPr>
                        <a:t>JSON</a:t>
                      </a:r>
                      <a:r>
                        <a:rPr kumimoji="1" lang="ja-JP" altLang="en-US" sz="1800" b="0" i="0" kern="1200" dirty="0">
                          <a:solidFill>
                            <a:schemeClr val="dk1"/>
                          </a:solidFill>
                          <a:effectLst/>
                          <a:latin typeface="+mn-lt"/>
                          <a:ea typeface="+mn-ea"/>
                          <a:cs typeface="+mn-cs"/>
                        </a:rPr>
                        <a:t>、</a:t>
                      </a:r>
                      <a:r>
                        <a:rPr kumimoji="1" lang="en-US" altLang="ja-JP" sz="1800" b="0" i="0" kern="1200" dirty="0">
                          <a:solidFill>
                            <a:schemeClr val="dk1"/>
                          </a:solidFill>
                          <a:effectLst/>
                          <a:latin typeface="+mn-lt"/>
                          <a:ea typeface="+mn-ea"/>
                          <a:cs typeface="+mn-cs"/>
                        </a:rPr>
                        <a:t>ORC</a:t>
                      </a:r>
                      <a:r>
                        <a:rPr kumimoji="1" lang="ja-JP" altLang="en-US" sz="1800" b="0" i="0" kern="1200" dirty="0">
                          <a:solidFill>
                            <a:schemeClr val="dk1"/>
                          </a:solidFill>
                          <a:effectLst/>
                          <a:latin typeface="+mn-lt"/>
                          <a:ea typeface="+mn-ea"/>
                          <a:cs typeface="+mn-cs"/>
                        </a:rPr>
                        <a:t>、</a:t>
                      </a:r>
                      <a:r>
                        <a:rPr kumimoji="1" lang="en-US" altLang="ja-JP" sz="1800" b="0" i="0" kern="1200" dirty="0">
                          <a:solidFill>
                            <a:schemeClr val="dk1"/>
                          </a:solidFill>
                          <a:effectLst/>
                          <a:latin typeface="+mn-lt"/>
                          <a:ea typeface="+mn-ea"/>
                          <a:cs typeface="+mn-cs"/>
                        </a:rPr>
                        <a:t>Parquet</a:t>
                      </a:r>
                      <a:endParaRPr kumimoji="1" lang="ja-JP" altLang="en-US" dirty="0"/>
                    </a:p>
                  </a:txBody>
                  <a:tcPr/>
                </a:tc>
                <a:tc>
                  <a:txBody>
                    <a:bodyPr/>
                    <a:lstStyle/>
                    <a:p>
                      <a:r>
                        <a:rPr kumimoji="1" lang="en-US" altLang="ja-JP" sz="1800" b="0" i="0" kern="1200" dirty="0">
                          <a:solidFill>
                            <a:schemeClr val="dk1"/>
                          </a:solidFill>
                          <a:effectLst/>
                          <a:latin typeface="+mn-lt"/>
                          <a:ea typeface="+mn-ea"/>
                          <a:cs typeface="+mn-cs"/>
                        </a:rPr>
                        <a:t>Avro</a:t>
                      </a:r>
                      <a:r>
                        <a:rPr kumimoji="1" lang="ja-JP" altLang="en-US" sz="1800" b="0" i="0" kern="1200" dirty="0">
                          <a:solidFill>
                            <a:schemeClr val="dk1"/>
                          </a:solidFill>
                          <a:effectLst/>
                          <a:latin typeface="+mn-lt"/>
                          <a:ea typeface="+mn-ea"/>
                          <a:cs typeface="+mn-cs"/>
                        </a:rPr>
                        <a:t>、</a:t>
                      </a:r>
                      <a:r>
                        <a:rPr kumimoji="1" lang="en-US" altLang="ja-JP" sz="1800" b="0" i="0" kern="1200" dirty="0">
                          <a:solidFill>
                            <a:schemeClr val="dk1"/>
                          </a:solidFill>
                          <a:effectLst/>
                          <a:latin typeface="+mn-lt"/>
                          <a:ea typeface="+mn-ea"/>
                          <a:cs typeface="+mn-cs"/>
                        </a:rPr>
                        <a:t>CSV/TSV</a:t>
                      </a:r>
                      <a:r>
                        <a:rPr kumimoji="1" lang="ja-JP" altLang="en-US" sz="1800" b="0" i="0" kern="1200" dirty="0">
                          <a:solidFill>
                            <a:schemeClr val="dk1"/>
                          </a:solidFill>
                          <a:effectLst/>
                          <a:latin typeface="+mn-lt"/>
                          <a:ea typeface="+mn-ea"/>
                          <a:cs typeface="+mn-cs"/>
                        </a:rPr>
                        <a:t>、</a:t>
                      </a:r>
                      <a:r>
                        <a:rPr kumimoji="1" lang="en-US" altLang="ja-JP" sz="1800" b="0" i="0" kern="1200" dirty="0">
                          <a:solidFill>
                            <a:schemeClr val="dk1"/>
                          </a:solidFill>
                          <a:effectLst/>
                          <a:latin typeface="+mn-lt"/>
                          <a:ea typeface="+mn-ea"/>
                          <a:cs typeface="+mn-cs"/>
                        </a:rPr>
                        <a:t>JSON</a:t>
                      </a:r>
                      <a:endParaRPr kumimoji="1" lang="ja-JP" altLang="en-US" dirty="0"/>
                    </a:p>
                  </a:txBody>
                  <a:tcPr/>
                </a:tc>
                <a:extLst>
                  <a:ext uri="{0D108BD9-81ED-4DB2-BD59-A6C34878D82A}">
                    <a16:rowId xmlns:a16="http://schemas.microsoft.com/office/drawing/2014/main" val="283522938"/>
                  </a:ext>
                </a:extLst>
              </a:tr>
              <a:tr h="370840">
                <a:tc>
                  <a:txBody>
                    <a:bodyPr/>
                    <a:lstStyle/>
                    <a:p>
                      <a:r>
                        <a:rPr kumimoji="1" lang="ja-JP" altLang="en-US" sz="1800" b="0" i="0" kern="1200" dirty="0">
                          <a:solidFill>
                            <a:schemeClr val="dk1"/>
                          </a:solidFill>
                          <a:effectLst/>
                          <a:latin typeface="+mn-lt"/>
                          <a:ea typeface="+mn-ea"/>
                          <a:cs typeface="+mn-cs"/>
                        </a:rPr>
                        <a:t>出力データフォーマット</a:t>
                      </a:r>
                      <a:endParaRPr kumimoji="1" lang="ja-JP" altLang="en-US" dirty="0"/>
                    </a:p>
                  </a:txBody>
                  <a:tcPr/>
                </a:tc>
                <a:tc>
                  <a:txBody>
                    <a:bodyPr/>
                    <a:lstStyle/>
                    <a:p>
                      <a:r>
                        <a:rPr kumimoji="1" lang="en-US" altLang="ja-JP" sz="1800" b="0" i="0" kern="1200" dirty="0">
                          <a:solidFill>
                            <a:schemeClr val="dk1"/>
                          </a:solidFill>
                          <a:effectLst/>
                          <a:latin typeface="+mn-lt"/>
                          <a:ea typeface="+mn-ea"/>
                          <a:cs typeface="+mn-cs"/>
                        </a:rPr>
                        <a:t>Avro</a:t>
                      </a:r>
                      <a:r>
                        <a:rPr kumimoji="1" lang="ja-JP" altLang="en-US" sz="1800" b="0" i="0" kern="1200" dirty="0">
                          <a:solidFill>
                            <a:schemeClr val="dk1"/>
                          </a:solidFill>
                          <a:effectLst/>
                          <a:latin typeface="+mn-lt"/>
                          <a:ea typeface="+mn-ea"/>
                          <a:cs typeface="+mn-cs"/>
                        </a:rPr>
                        <a:t>、</a:t>
                      </a:r>
                      <a:r>
                        <a:rPr kumimoji="1" lang="en-US" altLang="ja-JP" sz="1800" b="0" i="0" kern="1200" dirty="0">
                          <a:solidFill>
                            <a:schemeClr val="dk1"/>
                          </a:solidFill>
                          <a:effectLst/>
                          <a:latin typeface="+mn-lt"/>
                          <a:ea typeface="+mn-ea"/>
                          <a:cs typeface="+mn-cs"/>
                        </a:rPr>
                        <a:t>CSV</a:t>
                      </a:r>
                      <a:r>
                        <a:rPr kumimoji="1" lang="ja-JP" altLang="en-US" sz="1800" b="0" i="0" kern="1200" dirty="0">
                          <a:solidFill>
                            <a:schemeClr val="dk1"/>
                          </a:solidFill>
                          <a:effectLst/>
                          <a:latin typeface="+mn-lt"/>
                          <a:ea typeface="+mn-ea"/>
                          <a:cs typeface="+mn-cs"/>
                        </a:rPr>
                        <a:t>、</a:t>
                      </a:r>
                      <a:r>
                        <a:rPr kumimoji="1" lang="en-US" altLang="ja-JP" sz="1800" b="0" i="0" kern="1200" dirty="0">
                          <a:solidFill>
                            <a:schemeClr val="dk1"/>
                          </a:solidFill>
                          <a:effectLst/>
                          <a:latin typeface="+mn-lt"/>
                          <a:ea typeface="+mn-ea"/>
                          <a:cs typeface="+mn-cs"/>
                        </a:rPr>
                        <a:t>JSON</a:t>
                      </a:r>
                      <a:r>
                        <a:rPr kumimoji="1" lang="ja-JP" altLang="en-US" sz="1800" b="0" i="0" kern="1200" dirty="0">
                          <a:solidFill>
                            <a:schemeClr val="dk1"/>
                          </a:solidFill>
                          <a:effectLst/>
                          <a:latin typeface="+mn-lt"/>
                          <a:ea typeface="+mn-ea"/>
                          <a:cs typeface="+mn-cs"/>
                        </a:rPr>
                        <a:t>、</a:t>
                      </a:r>
                      <a:r>
                        <a:rPr kumimoji="1" lang="en-US" altLang="ja-JP" sz="1800" b="0" i="0" kern="1200" dirty="0">
                          <a:solidFill>
                            <a:schemeClr val="dk1"/>
                          </a:solidFill>
                          <a:effectLst/>
                          <a:latin typeface="+mn-lt"/>
                          <a:ea typeface="+mn-ea"/>
                          <a:cs typeface="+mn-cs"/>
                        </a:rPr>
                        <a:t>Parquet</a:t>
                      </a:r>
                      <a:endParaRPr kumimoji="1" lang="ja-JP" altLang="en-US" dirty="0"/>
                    </a:p>
                  </a:txBody>
                  <a:tcPr/>
                </a:tc>
                <a:tc>
                  <a:txBody>
                    <a:bodyPr/>
                    <a:lstStyle/>
                    <a:p>
                      <a:r>
                        <a:rPr kumimoji="1" lang="en-US" altLang="ja-JP" sz="1800" b="0" i="0" kern="1200" dirty="0">
                          <a:solidFill>
                            <a:schemeClr val="dk1"/>
                          </a:solidFill>
                          <a:effectLst/>
                          <a:latin typeface="+mn-lt"/>
                          <a:ea typeface="+mn-ea"/>
                          <a:cs typeface="+mn-cs"/>
                        </a:rPr>
                        <a:t>CSV/TSV</a:t>
                      </a:r>
                      <a:endParaRPr kumimoji="1" lang="ja-JP" altLang="en-US" dirty="0"/>
                    </a:p>
                  </a:txBody>
                  <a:tcPr/>
                </a:tc>
                <a:extLst>
                  <a:ext uri="{0D108BD9-81ED-4DB2-BD59-A6C34878D82A}">
                    <a16:rowId xmlns:a16="http://schemas.microsoft.com/office/drawing/2014/main" val="2903094257"/>
                  </a:ext>
                </a:extLst>
              </a:tr>
            </a:tbl>
          </a:graphicData>
        </a:graphic>
      </p:graphicFrame>
    </p:spTree>
    <p:extLst>
      <p:ext uri="{BB962C8B-B14F-4D97-AF65-F5344CB8AC3E}">
        <p14:creationId xmlns:p14="http://schemas.microsoft.com/office/powerpoint/2010/main" val="160521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2">
      <a:majorFont>
        <a:latin typeface="Meiryo UI"/>
        <a:ea typeface="Meiryo UI"/>
        <a:cs typeface=""/>
      </a:majorFont>
      <a:minorFont>
        <a:latin typeface="Meiryo UI"/>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kumimoji="1" sz="4000" dirty="0"/>
        </a:defPPr>
      </a:lstStyle>
      <a:style>
        <a:lnRef idx="1">
          <a:schemeClr val="accent1"/>
        </a:lnRef>
        <a:fillRef idx="2">
          <a:schemeClr val="accent1"/>
        </a:fillRef>
        <a:effectRef idx="1">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7ED66ADA42AF0F47A3379574F1B080AC" ma:contentTypeVersion="8" ma:contentTypeDescription="新しいドキュメントを作成します。" ma:contentTypeScope="" ma:versionID="1e7eb358ffbfd5815865a1384e99ffed">
  <xsd:schema xmlns:xsd="http://www.w3.org/2001/XMLSchema" xmlns:xs="http://www.w3.org/2001/XMLSchema" xmlns:p="http://schemas.microsoft.com/office/2006/metadata/properties" xmlns:ns2="0675bb1e-29a1-412a-ac24-4eaa18a6f532" targetNamespace="http://schemas.microsoft.com/office/2006/metadata/properties" ma:root="true" ma:fieldsID="4f0c5b77370a138438a2fc07882e21ee" ns2:_="">
    <xsd:import namespace="0675bb1e-29a1-412a-ac24-4eaa18a6f53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75bb1e-29a1-412a-ac24-4eaa18a6f5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D9C7C8-16F8-4976-9467-8870AAD5B17E}">
  <ds:schemaRefs>
    <ds:schemaRef ds:uri="http://schemas.microsoft.com/sharepoint/v3/contenttype/forms"/>
  </ds:schemaRefs>
</ds:datastoreItem>
</file>

<file path=customXml/itemProps2.xml><?xml version="1.0" encoding="utf-8"?>
<ds:datastoreItem xmlns:ds="http://schemas.openxmlformats.org/officeDocument/2006/customXml" ds:itemID="{45391F5B-2D8F-47A7-9E50-2D65A9A50D4D}">
  <ds:schemaRefs>
    <ds:schemaRef ds:uri="http://purl.org/dc/terms/"/>
    <ds:schemaRef ds:uri="http://schemas.openxmlformats.org/package/2006/metadata/core-properties"/>
    <ds:schemaRef ds:uri="http://purl.org/dc/dcmitype/"/>
    <ds:schemaRef ds:uri="http://schemas.microsoft.com/office/infopath/2007/PartnerControls"/>
    <ds:schemaRef ds:uri="0675bb1e-29a1-412a-ac24-4eaa18a6f532"/>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5B2A02B-8DA3-48A4-9DF0-08E07615EF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75bb1e-29a1-412a-ac24-4eaa18a6f5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【案件紹介】SB C&amp;S_20210404</Template>
  <TotalTime>4997</TotalTime>
  <Words>1712</Words>
  <Application>Microsoft Office PowerPoint</Application>
  <PresentationFormat>A4 210 x 297 mm</PresentationFormat>
  <Paragraphs>193</Paragraphs>
  <Slides>16</Slides>
  <Notes>13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Helvetica Neue</vt:lpstr>
      <vt:lpstr>Meiryo UI</vt:lpstr>
      <vt:lpstr>Meiryo UI 本文</vt:lpstr>
      <vt:lpstr>ＭＳ Ｐゴシック</vt:lpstr>
      <vt:lpstr>Arial</vt:lpstr>
      <vt:lpstr>Roboto</vt:lpstr>
      <vt:lpstr>Segoe UI</vt:lpstr>
      <vt:lpstr>Office テーマ</vt:lpstr>
      <vt:lpstr>【技術紹介】 BigQuery</vt:lpstr>
      <vt:lpstr>目次</vt:lpstr>
      <vt:lpstr>BigQueryとは何か </vt:lpstr>
      <vt:lpstr>BigQuery の仕組みとは</vt:lpstr>
      <vt:lpstr>BigQuery の仕組みとは</vt:lpstr>
      <vt:lpstr>BigQuery の仕組みとは</vt:lpstr>
      <vt:lpstr>メリットと特徴</vt:lpstr>
      <vt:lpstr>その他のメリットと特徴</vt:lpstr>
      <vt:lpstr>RedShiftとの比較</vt:lpstr>
      <vt:lpstr>実機演習紹介</vt:lpstr>
      <vt:lpstr>実機演習紹介</vt:lpstr>
      <vt:lpstr>実機演習紹介</vt:lpstr>
      <vt:lpstr>実機演習紹介</vt:lpstr>
      <vt:lpstr>実機演習紹介</vt:lpstr>
      <vt:lpstr>実機演習紹介</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【案件紹介】アムジェン株式会社</dc:title>
  <dc:creator>SAKAGAMI Takuya(坂上 拓弥)</dc:creator>
  <cp:lastModifiedBy>WANG Chaonan(王 超楠)</cp:lastModifiedBy>
  <cp:revision>100</cp:revision>
  <cp:lastPrinted>2020-03-18T02:32:32Z</cp:lastPrinted>
  <dcterms:created xsi:type="dcterms:W3CDTF">2021-07-04T10:16:53Z</dcterms:created>
  <dcterms:modified xsi:type="dcterms:W3CDTF">2022-04-08T09:49:31Z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0x0101007ED66ADA42AF0F47A3379574F1B080AC</vt:lpwstr>
  </property>
</Properties>
</file>