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sldIdLst>
    <p:sldId id="256" r:id="rId5"/>
    <p:sldId id="268" r:id="rId6"/>
    <p:sldId id="257" r:id="rId7"/>
    <p:sldId id="265" r:id="rId8"/>
    <p:sldId id="263" r:id="rId9"/>
    <p:sldId id="266" r:id="rId10"/>
    <p:sldId id="26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56"/>
    <a:srgbClr val="007033"/>
    <a:srgbClr val="FFABAD"/>
    <a:srgbClr val="F2A4B1"/>
    <a:srgbClr val="9EFF29"/>
    <a:srgbClr val="D8AD8C"/>
    <a:srgbClr val="FF856D"/>
    <a:srgbClr val="FF2549"/>
    <a:srgbClr val="003635"/>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D7DAB-814D-8D4E-8531-BF173EE89E11}" v="286" dt="2019-09-21T12:18:12.684"/>
    <p1510:client id="{B2051CEC-174E-4C08-A92D-8C9C62DF253D}" v="245" dt="2019-09-21T12:16:45.2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833800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8819" y="1526458"/>
            <a:ext cx="8207477" cy="138634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a:t>Click to edit </a:t>
            </a:r>
            <a:br>
              <a:rPr lang="en-US"/>
            </a:br>
            <a:r>
              <a:rPr lang="en-US"/>
              <a:t>Master title style</a:t>
            </a:r>
          </a:p>
        </p:txBody>
      </p:sp>
      <p:sp>
        <p:nvSpPr>
          <p:cNvPr id="3" name="Subtitle 2"/>
          <p:cNvSpPr>
            <a:spLocks noGrp="1"/>
          </p:cNvSpPr>
          <p:nvPr>
            <p:ph type="subTitle" idx="1"/>
          </p:nvPr>
        </p:nvSpPr>
        <p:spPr>
          <a:xfrm>
            <a:off x="538707" y="2898062"/>
            <a:ext cx="8192849" cy="685791"/>
          </a:xfrm>
        </p:spPr>
        <p:txBody>
          <a:bodyPr>
            <a:normAutofit/>
          </a:bodyPr>
          <a:lstStyle>
            <a:lvl1pPr marL="0" indent="0" algn="r">
              <a:buNone/>
              <a:defRPr sz="2800" b="0" i="0">
                <a:solidFill>
                  <a:srgbClr val="FFABA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339" y="209586"/>
            <a:ext cx="8246070" cy="763526"/>
          </a:xfrm>
        </p:spPr>
        <p:txBody>
          <a:bodyPr>
            <a:normAutofit/>
          </a:bodyPr>
          <a:lstStyle>
            <a:lvl1pPr algn="r">
              <a:defRPr sz="3600" baseline="0">
                <a:solidFill>
                  <a:srgbClr val="FFABAD"/>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26843" y="1305232"/>
            <a:ext cx="8246070" cy="362810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0135" y="465530"/>
            <a:ext cx="6533536" cy="725349"/>
          </a:xfrm>
        </p:spPr>
        <p:txBody>
          <a:bodyPr>
            <a:normAutofit/>
          </a:bodyPr>
          <a:lstStyle>
            <a:lvl1pPr algn="l">
              <a:defRPr sz="3600">
                <a:solidFill>
                  <a:srgbClr val="FFABAD"/>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2190135" y="1229055"/>
            <a:ext cx="6533536"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56896"/>
            <a:ext cx="8093365" cy="763525"/>
          </a:xfrm>
        </p:spPr>
        <p:txBody>
          <a:bodyPr>
            <a:normAutofit/>
          </a:bodyPr>
          <a:lstStyle>
            <a:lvl1pPr algn="r">
              <a:defRPr sz="3600" baseline="0">
                <a:solidFill>
                  <a:srgbClr val="FFABAD"/>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54491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01731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54491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01731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1423219"/>
            <a:ext cx="8203575" cy="1666567"/>
          </a:xfrm>
        </p:spPr>
        <p:txBody>
          <a:bodyPr>
            <a:normAutofit/>
          </a:bodyPr>
          <a:lstStyle/>
          <a:p>
            <a:r>
              <a:rPr lang="en-US" sz="3200"/>
              <a:t>Lending Club </a:t>
            </a:r>
            <a:br>
              <a:rPr lang="en-US" sz="3200"/>
            </a:br>
            <a:r>
              <a:rPr lang="en-US" sz="3200"/>
              <a:t>Loan Approvals Analysis</a:t>
            </a:r>
          </a:p>
        </p:txBody>
      </p:sp>
      <p:sp>
        <p:nvSpPr>
          <p:cNvPr id="3" name="Subtitle 2"/>
          <p:cNvSpPr>
            <a:spLocks noGrp="1"/>
          </p:cNvSpPr>
          <p:nvPr>
            <p:ph type="subTitle" idx="1"/>
          </p:nvPr>
        </p:nvSpPr>
        <p:spPr>
          <a:xfrm>
            <a:off x="461104" y="2992676"/>
            <a:ext cx="8188953" cy="820045"/>
          </a:xfrm>
        </p:spPr>
        <p:txBody>
          <a:bodyPr vert="horz" lIns="91440" tIns="45720" rIns="91440" bIns="45720" rtlCol="0" anchor="t">
            <a:normAutofit fontScale="55000" lnSpcReduction="20000"/>
          </a:bodyPr>
          <a:lstStyle/>
          <a:p>
            <a:r>
              <a:rPr lang="en-US"/>
              <a:t>Tan Yong Ern Paul (A0195389H)</a:t>
            </a:r>
          </a:p>
          <a:p>
            <a:r>
              <a:rPr lang="en-US"/>
              <a:t>Wang </a:t>
            </a:r>
            <a:r>
              <a:rPr lang="en-US" err="1"/>
              <a:t>Shumin</a:t>
            </a:r>
            <a:r>
              <a:rPr lang="en-US"/>
              <a:t> (</a:t>
            </a:r>
            <a:r>
              <a:rPr lang="en-US">
                <a:ea typeface="+mn-lt"/>
                <a:cs typeface="+mn-lt"/>
              </a:rPr>
              <a:t>A0195334B</a:t>
            </a:r>
            <a:r>
              <a:rPr lang="en-US"/>
              <a:t>)</a:t>
            </a:r>
          </a:p>
          <a:p>
            <a:r>
              <a:rPr lang="en-US"/>
              <a:t>Wang </a:t>
            </a:r>
            <a:r>
              <a:rPr lang="en-US" err="1"/>
              <a:t>Ruochen</a:t>
            </a:r>
            <a:r>
              <a:rPr lang="en-US"/>
              <a:t> (A0087653U)</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Business Exploration &amp; Insights</a:t>
            </a:r>
          </a:p>
        </p:txBody>
      </p:sp>
      <p:sp>
        <p:nvSpPr>
          <p:cNvPr id="3" name="Content Placeholder 2"/>
          <p:cNvSpPr>
            <a:spLocks noGrp="1"/>
          </p:cNvSpPr>
          <p:nvPr>
            <p:ph idx="1"/>
          </p:nvPr>
        </p:nvSpPr>
        <p:spPr>
          <a:xfrm>
            <a:off x="283331" y="3976188"/>
            <a:ext cx="8246070" cy="907060"/>
          </a:xfrm>
        </p:spPr>
        <p:txBody>
          <a:bodyPr>
            <a:normAutofit lnSpcReduction="10000"/>
          </a:bodyPr>
          <a:lstStyle/>
          <a:p>
            <a:pPr marL="0" indent="0">
              <a:buNone/>
            </a:pPr>
            <a:r>
              <a:rPr lang="en-US" sz="1400" b="1"/>
              <a:t>Data Exploration Insights</a:t>
            </a:r>
          </a:p>
          <a:p>
            <a:r>
              <a:rPr lang="en-US" sz="1200" b="1"/>
              <a:t>Grade</a:t>
            </a:r>
            <a:r>
              <a:rPr lang="en-US" sz="1200"/>
              <a:t> is the most important variable affects loan defaulting</a:t>
            </a:r>
          </a:p>
          <a:p>
            <a:r>
              <a:rPr lang="en-US" sz="1200" b="1"/>
              <a:t>Loan amount</a:t>
            </a:r>
            <a:r>
              <a:rPr lang="en-US" sz="1200"/>
              <a:t> has positive relationship with loan status (higher the amount, higher probability in defaulting)</a:t>
            </a:r>
          </a:p>
          <a:p>
            <a:r>
              <a:rPr lang="en-US" sz="1200"/>
              <a:t>Using Random Forest, we found that </a:t>
            </a:r>
            <a:r>
              <a:rPr lang="en-US" sz="1200" b="1"/>
              <a:t>Interest Rate</a:t>
            </a:r>
            <a:r>
              <a:rPr lang="en-US" sz="1200"/>
              <a:t>, </a:t>
            </a:r>
            <a:r>
              <a:rPr lang="en-US" sz="1200" b="1"/>
              <a:t>Term</a:t>
            </a:r>
            <a:r>
              <a:rPr lang="en-US" sz="1200"/>
              <a:t> and </a:t>
            </a:r>
            <a:r>
              <a:rPr lang="en-US" sz="1200" b="1"/>
              <a:t>Annual Income </a:t>
            </a:r>
            <a:r>
              <a:rPr lang="en-US" sz="1200"/>
              <a:t>are top attributes.</a:t>
            </a:r>
          </a:p>
        </p:txBody>
      </p:sp>
      <p:sp>
        <p:nvSpPr>
          <p:cNvPr id="4" name="Content Placeholder 2">
            <a:extLst>
              <a:ext uri="{FF2B5EF4-FFF2-40B4-BE49-F238E27FC236}">
                <a16:creationId xmlns:a16="http://schemas.microsoft.com/office/drawing/2014/main" id="{43B6835F-4856-F244-A55B-6E94A518502E}"/>
              </a:ext>
            </a:extLst>
          </p:cNvPr>
          <p:cNvSpPr txBox="1">
            <a:spLocks/>
          </p:cNvSpPr>
          <p:nvPr/>
        </p:nvSpPr>
        <p:spPr>
          <a:xfrm>
            <a:off x="283329" y="1834173"/>
            <a:ext cx="8530467" cy="10175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50" b="1"/>
              <a:t>The data available includes: </a:t>
            </a:r>
          </a:p>
          <a:p>
            <a:pPr marL="285750" indent="-285750">
              <a:buFont typeface="+mj-lt"/>
              <a:buAutoNum type="romanLcPeriod"/>
            </a:pPr>
            <a:r>
              <a:rPr lang="en-US" sz="1000"/>
              <a:t>Borrowers’ loan application (Loan amount, Loan purpose </a:t>
            </a:r>
            <a:r>
              <a:rPr lang="en-US" sz="1000" err="1"/>
              <a:t>etc</a:t>
            </a:r>
            <a:r>
              <a:rPr lang="en-US" sz="1000"/>
              <a:t>)</a:t>
            </a:r>
          </a:p>
          <a:p>
            <a:pPr marL="285750" indent="-285750">
              <a:buFont typeface="+mj-lt"/>
              <a:buAutoNum type="romanLcPeriod"/>
            </a:pPr>
            <a:r>
              <a:rPr lang="en-US" sz="1000"/>
              <a:t>Borrowers’ financial situation provided by themselves upon the registration (Employment length, Annual income, Homeownership </a:t>
            </a:r>
            <a:r>
              <a:rPr lang="en-US" sz="1000" err="1"/>
              <a:t>etc</a:t>
            </a:r>
            <a:r>
              <a:rPr lang="en-US" sz="1000"/>
              <a:t>)</a:t>
            </a:r>
          </a:p>
          <a:p>
            <a:pPr marL="285750" indent="-285750">
              <a:buFont typeface="+mj-lt"/>
              <a:buAutoNum type="romanLcPeriod"/>
            </a:pPr>
            <a:r>
              <a:rPr lang="en-US" sz="1000"/>
              <a:t>Borrowers’ credit report provided by lenders (DTI, Past 2 years delinquency, Revolving balance, Revolving line utilization rate </a:t>
            </a:r>
            <a:r>
              <a:rPr lang="en-US" sz="1000" err="1"/>
              <a:t>etc</a:t>
            </a:r>
            <a:r>
              <a:rPr lang="en-US" sz="1000"/>
              <a:t>)</a:t>
            </a:r>
          </a:p>
          <a:p>
            <a:pPr marL="285750" indent="-285750">
              <a:buFont typeface="+mj-lt"/>
              <a:buAutoNum type="romanLcPeriod"/>
            </a:pPr>
            <a:r>
              <a:rPr lang="en-US" sz="1000"/>
              <a:t>Ratings given by LC loan department (Initial credit policy and Assigned loan grade)</a:t>
            </a:r>
          </a:p>
        </p:txBody>
      </p:sp>
      <p:sp>
        <p:nvSpPr>
          <p:cNvPr id="5" name="Content Placeholder 2">
            <a:extLst>
              <a:ext uri="{FF2B5EF4-FFF2-40B4-BE49-F238E27FC236}">
                <a16:creationId xmlns:a16="http://schemas.microsoft.com/office/drawing/2014/main" id="{7D79B39C-BDE3-408B-BE09-CB0F502E37C2}"/>
              </a:ext>
            </a:extLst>
          </p:cNvPr>
          <p:cNvSpPr txBox="1">
            <a:spLocks/>
          </p:cNvSpPr>
          <p:nvPr/>
        </p:nvSpPr>
        <p:spPr>
          <a:xfrm>
            <a:off x="283331" y="1210801"/>
            <a:ext cx="8530467" cy="3829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a:t>Business Goal: </a:t>
            </a:r>
            <a:r>
              <a:rPr lang="en-US" sz="1600"/>
              <a:t>The goal is to formulate a strategy to mitigate losses due to borrowers defaulting.</a:t>
            </a:r>
          </a:p>
        </p:txBody>
      </p:sp>
      <p:sp>
        <p:nvSpPr>
          <p:cNvPr id="6" name="Content Placeholder 2">
            <a:extLst>
              <a:ext uri="{FF2B5EF4-FFF2-40B4-BE49-F238E27FC236}">
                <a16:creationId xmlns:a16="http://schemas.microsoft.com/office/drawing/2014/main" id="{7B8BD09F-1A2E-4EED-8B09-07DF5240B0D3}"/>
              </a:ext>
            </a:extLst>
          </p:cNvPr>
          <p:cNvSpPr txBox="1">
            <a:spLocks/>
          </p:cNvSpPr>
          <p:nvPr/>
        </p:nvSpPr>
        <p:spPr>
          <a:xfrm>
            <a:off x="283331" y="1524653"/>
            <a:ext cx="8530467" cy="3829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a:t>Analytics Goal: </a:t>
            </a:r>
            <a:r>
              <a:rPr lang="en-US" sz="1600"/>
              <a:t>To build a predictive model that can predict if the client will default.</a:t>
            </a:r>
          </a:p>
        </p:txBody>
      </p:sp>
      <p:sp>
        <p:nvSpPr>
          <p:cNvPr id="8" name="Content Placeholder 2">
            <a:extLst>
              <a:ext uri="{FF2B5EF4-FFF2-40B4-BE49-F238E27FC236}">
                <a16:creationId xmlns:a16="http://schemas.microsoft.com/office/drawing/2014/main" id="{2B5CE760-2473-423E-9470-13722140F2DA}"/>
              </a:ext>
            </a:extLst>
          </p:cNvPr>
          <p:cNvSpPr txBox="1">
            <a:spLocks/>
          </p:cNvSpPr>
          <p:nvPr/>
        </p:nvSpPr>
        <p:spPr>
          <a:xfrm>
            <a:off x="283327" y="2797737"/>
            <a:ext cx="8577344" cy="11349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a:t>Initial Insights:</a:t>
            </a:r>
            <a:endParaRPr lang="en-US" sz="1400"/>
          </a:p>
          <a:p>
            <a:pPr>
              <a:buFont typeface="Wingdings" panose="05000000000000000000" pitchFamily="2" charset="2"/>
              <a:buChar char="§"/>
            </a:pPr>
            <a:r>
              <a:rPr lang="en-US" sz="1200"/>
              <a:t>Variables in the credit report such as </a:t>
            </a:r>
            <a:r>
              <a:rPr lang="en-US" sz="1200" b="1"/>
              <a:t>DTI </a:t>
            </a:r>
            <a:r>
              <a:rPr lang="en-US" sz="1200"/>
              <a:t>(debt-to-income ratio), </a:t>
            </a:r>
            <a:r>
              <a:rPr lang="en-US" sz="1200" b="1"/>
              <a:t>Past 2 years delinquency</a:t>
            </a:r>
            <a:r>
              <a:rPr lang="en-US" sz="1200"/>
              <a:t> (Unable to pay back with 30 days due) and </a:t>
            </a:r>
            <a:r>
              <a:rPr lang="en-US" sz="1200" b="1"/>
              <a:t>Revolving Line Utilization Rate</a:t>
            </a:r>
            <a:r>
              <a:rPr lang="en-US" sz="1200"/>
              <a:t> (Used vs Available credit) are intuitively linked to the borrowers’ ability to repay the loans. </a:t>
            </a:r>
          </a:p>
          <a:p>
            <a:pPr>
              <a:buFont typeface="Wingdings" panose="05000000000000000000" pitchFamily="2" charset="2"/>
              <a:buChar char="§"/>
            </a:pPr>
            <a:r>
              <a:rPr lang="en-US" sz="1200"/>
              <a:t>Variables from the loan applications against those in the borrowers’ financial situation, such as applied </a:t>
            </a:r>
            <a:r>
              <a:rPr lang="en-US" sz="1200" b="1"/>
              <a:t>loan amount </a:t>
            </a:r>
            <a:r>
              <a:rPr lang="en-US" sz="1200"/>
              <a:t>against borrowers’ </a:t>
            </a:r>
            <a:r>
              <a:rPr lang="en-US" sz="1200" b="1"/>
              <a:t>annual income </a:t>
            </a:r>
            <a:r>
              <a:rPr lang="en-US" sz="1200"/>
              <a:t>should be statistically significant when it comes to predicting default.</a:t>
            </a:r>
          </a:p>
          <a:p>
            <a:pPr marL="285750" indent="-285750">
              <a:buFont typeface="+mj-lt"/>
              <a:buAutoNum type="romanLcPeriod"/>
            </a:pPr>
            <a:endParaRPr lang="en-US" sz="1100"/>
          </a:p>
        </p:txBody>
      </p:sp>
    </p:spTree>
    <p:extLst>
      <p:ext uri="{BB962C8B-B14F-4D97-AF65-F5344CB8AC3E}">
        <p14:creationId xmlns:p14="http://schemas.microsoft.com/office/powerpoint/2010/main" val="13813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EA75D61F-55CA-0646-9D8B-290B34EFE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274" y="1338864"/>
            <a:ext cx="3015962" cy="3057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05979"/>
            <a:ext cx="8229600" cy="857250"/>
          </a:xfrm>
        </p:spPr>
        <p:txBody>
          <a:bodyPr>
            <a:normAutofit/>
          </a:bodyPr>
          <a:lstStyle/>
          <a:p>
            <a:pPr algn="r"/>
            <a:r>
              <a:rPr lang="en-US" sz="2800">
                <a:solidFill>
                  <a:srgbClr val="FFABAD"/>
                </a:solidFill>
                <a:effectLst>
                  <a:outerShdw blurRad="50800" dist="38100" dir="2700000" algn="tl" rotWithShape="0">
                    <a:prstClr val="black">
                      <a:alpha val="40000"/>
                    </a:prstClr>
                  </a:outerShdw>
                </a:effectLst>
              </a:rPr>
              <a:t>Data Exploration &amp; Preparation</a:t>
            </a:r>
          </a:p>
        </p:txBody>
      </p:sp>
      <p:sp>
        <p:nvSpPr>
          <p:cNvPr id="5" name="Content Placeholder 4">
            <a:extLst>
              <a:ext uri="{FF2B5EF4-FFF2-40B4-BE49-F238E27FC236}">
                <a16:creationId xmlns:a16="http://schemas.microsoft.com/office/drawing/2014/main" id="{2F871036-DF9E-46D0-AAD4-871E6875BC75}"/>
              </a:ext>
            </a:extLst>
          </p:cNvPr>
          <p:cNvSpPr>
            <a:spLocks noGrp="1"/>
          </p:cNvSpPr>
          <p:nvPr>
            <p:ph sz="half" idx="1"/>
          </p:nvPr>
        </p:nvSpPr>
        <p:spPr>
          <a:xfrm>
            <a:off x="-34797" y="1156268"/>
            <a:ext cx="6202007" cy="616652"/>
          </a:xfrm>
        </p:spPr>
        <p:txBody>
          <a:bodyPr vert="horz" lIns="91440" tIns="45720" rIns="91440" bIns="45720" rtlCol="0" anchor="t">
            <a:normAutofit fontScale="92500" lnSpcReduction="20000"/>
          </a:bodyPr>
          <a:lstStyle/>
          <a:p>
            <a:pPr marL="285750" lvl="1">
              <a:buFont typeface="Wingdings" pitchFamily="2" charset="2"/>
              <a:buChar char="Ø"/>
            </a:pPr>
            <a:r>
              <a:rPr lang="en-GB" sz="1500" b="1"/>
              <a:t>Assumption about the target variable: </a:t>
            </a:r>
          </a:p>
          <a:p>
            <a:pPr marL="628650" lvl="2" indent="-171450">
              <a:buFont typeface="Wingdings" panose="05000000000000000000" pitchFamily="2" charset="2"/>
              <a:buChar char="§"/>
            </a:pPr>
            <a:r>
              <a:rPr lang="en-GB" sz="1200">
                <a:cs typeface="Calibri"/>
              </a:rPr>
              <a:t>Loan Status: 1 for defaulted/charged off loans and 0 for fully paid loans.  </a:t>
            </a:r>
          </a:p>
          <a:p>
            <a:pPr marL="628650" lvl="2" indent="-171450">
              <a:buFont typeface="Wingdings" panose="05000000000000000000" pitchFamily="2" charset="2"/>
              <a:buChar char="§"/>
            </a:pPr>
            <a:r>
              <a:rPr lang="en-GB" sz="1200">
                <a:cs typeface="Calibri"/>
              </a:rPr>
              <a:t>85% of the data has the value 0 and intuitively, the majority should be fully paid loans.</a:t>
            </a:r>
            <a:r>
              <a:rPr lang="en-GB" sz="1300">
                <a:cs typeface="Calibri"/>
              </a:rPr>
              <a:t>   </a:t>
            </a:r>
          </a:p>
          <a:p>
            <a:pPr marL="457200" lvl="1" indent="0">
              <a:buNone/>
            </a:pPr>
            <a:endParaRPr lang="en-GB" sz="1800">
              <a:cs typeface="Calibri"/>
            </a:endParaRPr>
          </a:p>
        </p:txBody>
      </p:sp>
      <p:sp>
        <p:nvSpPr>
          <p:cNvPr id="3" name="Content Placeholder 2">
            <a:extLst>
              <a:ext uri="{FF2B5EF4-FFF2-40B4-BE49-F238E27FC236}">
                <a16:creationId xmlns:a16="http://schemas.microsoft.com/office/drawing/2014/main" id="{9C516A19-58EC-3A45-A631-719D2B7005A1}"/>
              </a:ext>
            </a:extLst>
          </p:cNvPr>
          <p:cNvSpPr>
            <a:spLocks noGrp="1"/>
          </p:cNvSpPr>
          <p:nvPr>
            <p:ph sz="half" idx="2"/>
          </p:nvPr>
        </p:nvSpPr>
        <p:spPr>
          <a:xfrm>
            <a:off x="-34797" y="1765252"/>
            <a:ext cx="4789714" cy="3539537"/>
          </a:xfrm>
        </p:spPr>
        <p:txBody>
          <a:bodyPr>
            <a:normAutofit fontScale="92500" lnSpcReduction="20000"/>
          </a:bodyPr>
          <a:lstStyle/>
          <a:p>
            <a:pPr marL="285750" lvl="1">
              <a:buFont typeface="Wingdings" pitchFamily="2" charset="2"/>
              <a:buChar char="Ø"/>
            </a:pPr>
            <a:r>
              <a:rPr lang="en-GB" sz="1500" b="1"/>
              <a:t>Data Exploration</a:t>
            </a:r>
          </a:p>
          <a:p>
            <a:pPr lvl="1">
              <a:buFont typeface="Arial" panose="020B0604020202020204" pitchFamily="34" charset="0"/>
              <a:buChar char="•"/>
            </a:pPr>
            <a:r>
              <a:rPr lang="en-GB" sz="1100">
                <a:cs typeface="Calibri"/>
              </a:rPr>
              <a:t>Data Type: </a:t>
            </a:r>
            <a:r>
              <a:rPr lang="en-SG" sz="1100" err="1">
                <a:cs typeface="Calibri"/>
              </a:rPr>
              <a:t>creditpolicy</a:t>
            </a:r>
            <a:r>
              <a:rPr lang="en-SG" sz="1100">
                <a:cs typeface="Calibri"/>
              </a:rPr>
              <a:t> and </a:t>
            </a:r>
            <a:r>
              <a:rPr lang="en-SG" sz="1100" err="1">
                <a:cs typeface="Calibri"/>
              </a:rPr>
              <a:t>targetloanstatus</a:t>
            </a:r>
            <a:r>
              <a:rPr lang="en-SG" sz="1100">
                <a:cs typeface="Calibri"/>
              </a:rPr>
              <a:t>, are defaulted to numeric.</a:t>
            </a:r>
          </a:p>
          <a:p>
            <a:pPr lvl="1">
              <a:buFont typeface="Arial" panose="020B0604020202020204" pitchFamily="34" charset="0"/>
              <a:buChar char="•"/>
            </a:pPr>
            <a:r>
              <a:rPr lang="en-SG" sz="1100">
                <a:cs typeface="Calibri"/>
              </a:rPr>
              <a:t>Missing values: </a:t>
            </a:r>
          </a:p>
          <a:p>
            <a:pPr lvl="2"/>
            <a:r>
              <a:rPr lang="en-SG" sz="1100">
                <a:cs typeface="Calibri"/>
              </a:rPr>
              <a:t>69 rows incomplete cases due to NA value.</a:t>
            </a:r>
          </a:p>
          <a:p>
            <a:pPr lvl="2"/>
            <a:r>
              <a:rPr lang="en-SG" sz="1100">
                <a:cs typeface="Calibri"/>
              </a:rPr>
              <a:t>1109 ‘N/A’ in </a:t>
            </a:r>
            <a:r>
              <a:rPr lang="en-SG" sz="1100" err="1">
                <a:cs typeface="Calibri"/>
              </a:rPr>
              <a:t>emplength</a:t>
            </a:r>
            <a:endParaRPr lang="en-SG" sz="1100">
              <a:cs typeface="Calibri"/>
            </a:endParaRPr>
          </a:p>
          <a:p>
            <a:pPr lvl="1">
              <a:buFont typeface="Arial" panose="020B0604020202020204" pitchFamily="34" charset="0"/>
              <a:buChar char="•"/>
            </a:pPr>
            <a:r>
              <a:rPr lang="en-SG" sz="1100">
                <a:cs typeface="Calibri"/>
              </a:rPr>
              <a:t>Variable influences on target loan status:</a:t>
            </a:r>
          </a:p>
          <a:p>
            <a:pPr lvl="2"/>
            <a:r>
              <a:rPr lang="en-SG" sz="1100">
                <a:cs typeface="Calibri"/>
              </a:rPr>
              <a:t>Numeric: Besides ‘</a:t>
            </a:r>
            <a:r>
              <a:rPr lang="en-SG" sz="1100" b="1" err="1">
                <a:cs typeface="Calibri"/>
              </a:rPr>
              <a:t>annulinc</a:t>
            </a:r>
            <a:r>
              <a:rPr lang="en-SG" sz="1100">
                <a:cs typeface="Calibri"/>
              </a:rPr>
              <a:t>’, no significant trend/influence shown as the difference of mean is close between 2 groups:</a:t>
            </a:r>
          </a:p>
          <a:p>
            <a:pPr marL="914400" lvl="2" indent="0">
              <a:buNone/>
            </a:pPr>
            <a:endParaRPr lang="en-US" sz="1100"/>
          </a:p>
          <a:p>
            <a:pPr marL="914400" lvl="2" indent="0">
              <a:buNone/>
            </a:pPr>
            <a:endParaRPr lang="en-US" sz="1100"/>
          </a:p>
          <a:p>
            <a:pPr marL="914400" lvl="2" indent="0">
              <a:buNone/>
            </a:pPr>
            <a:endParaRPr lang="en-US" sz="1100"/>
          </a:p>
          <a:p>
            <a:pPr lvl="2"/>
            <a:r>
              <a:rPr lang="en-SG" sz="1100">
                <a:cs typeface="Calibri"/>
              </a:rPr>
              <a:t>Categorical: </a:t>
            </a:r>
            <a:r>
              <a:rPr lang="en-SG" sz="1100" b="1">
                <a:cs typeface="Calibri"/>
              </a:rPr>
              <a:t>Grade</a:t>
            </a:r>
            <a:r>
              <a:rPr lang="en-SG" sz="1100">
                <a:cs typeface="Calibri"/>
              </a:rPr>
              <a:t> shows positive relation with loan status. </a:t>
            </a:r>
            <a:r>
              <a:rPr lang="en-SG" sz="1100" b="1">
                <a:cs typeface="Calibri"/>
              </a:rPr>
              <a:t>Purpose</a:t>
            </a:r>
            <a:r>
              <a:rPr lang="en-SG" sz="1100">
                <a:cs typeface="Calibri"/>
              </a:rPr>
              <a:t> shows some hikes in small business</a:t>
            </a:r>
          </a:p>
          <a:p>
            <a:pPr marL="914400" lvl="2" indent="0">
              <a:buNone/>
            </a:pPr>
            <a:r>
              <a:rPr lang="en-GB"/>
              <a:t>  </a:t>
            </a:r>
            <a:endParaRPr lang="en-US"/>
          </a:p>
        </p:txBody>
      </p:sp>
      <p:grpSp>
        <p:nvGrpSpPr>
          <p:cNvPr id="13" name="Group 12">
            <a:extLst>
              <a:ext uri="{FF2B5EF4-FFF2-40B4-BE49-F238E27FC236}">
                <a16:creationId xmlns:a16="http://schemas.microsoft.com/office/drawing/2014/main" id="{B2A6DC7E-CB32-3746-BD93-45B7366A9331}"/>
              </a:ext>
            </a:extLst>
          </p:cNvPr>
          <p:cNvGrpSpPr/>
          <p:nvPr/>
        </p:nvGrpSpPr>
        <p:grpSpPr>
          <a:xfrm>
            <a:off x="68081" y="3062178"/>
            <a:ext cx="4495800" cy="367572"/>
            <a:chOff x="4682117" y="2865335"/>
            <a:chExt cx="4495800" cy="367572"/>
          </a:xfrm>
        </p:grpSpPr>
        <p:pic>
          <p:nvPicPr>
            <p:cNvPr id="1026" name="Picture 2">
              <a:extLst>
                <a:ext uri="{FF2B5EF4-FFF2-40B4-BE49-F238E27FC236}">
                  <a16:creationId xmlns:a16="http://schemas.microsoft.com/office/drawing/2014/main" id="{99620138-0187-5C46-A539-746F47E1C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117" y="2881064"/>
              <a:ext cx="4495800" cy="35184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6F30DE00-B18C-BA4E-9C59-8F222BD8D886}"/>
                </a:ext>
              </a:extLst>
            </p:cNvPr>
            <p:cNvSpPr/>
            <p:nvPr/>
          </p:nvSpPr>
          <p:spPr>
            <a:xfrm>
              <a:off x="6400474" y="2865335"/>
              <a:ext cx="391886" cy="35651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a:extLst>
              <a:ext uri="{FF2B5EF4-FFF2-40B4-BE49-F238E27FC236}">
                <a16:creationId xmlns:a16="http://schemas.microsoft.com/office/drawing/2014/main" id="{C6CC8E60-F02C-C241-B79E-8E3FCD474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664" y="3863889"/>
            <a:ext cx="1845254" cy="126519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ADBFDDEA-88EB-0E44-AFCE-DE5762C7497C}"/>
              </a:ext>
            </a:extLst>
          </p:cNvPr>
          <p:cNvGrpSpPr/>
          <p:nvPr/>
        </p:nvGrpSpPr>
        <p:grpSpPr>
          <a:xfrm>
            <a:off x="231747" y="3863889"/>
            <a:ext cx="2052457" cy="1235386"/>
            <a:chOff x="4493080" y="3477986"/>
            <a:chExt cx="2343650" cy="1608363"/>
          </a:xfrm>
        </p:grpSpPr>
        <p:pic>
          <p:nvPicPr>
            <p:cNvPr id="1028" name="Picture 4">
              <a:extLst>
                <a:ext uri="{FF2B5EF4-FFF2-40B4-BE49-F238E27FC236}">
                  <a16:creationId xmlns:a16="http://schemas.microsoft.com/office/drawing/2014/main" id="{E3B2820D-5804-434A-8578-963B25869F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3080" y="3477986"/>
              <a:ext cx="2343650" cy="160836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C365C20-723D-884C-BF1B-825D4EC57ADC}"/>
                </a:ext>
              </a:extLst>
            </p:cNvPr>
            <p:cNvCxnSpPr>
              <a:cxnSpLocks/>
            </p:cNvCxnSpPr>
            <p:nvPr/>
          </p:nvCxnSpPr>
          <p:spPr>
            <a:xfrm flipV="1">
              <a:off x="4803071" y="4212771"/>
              <a:ext cx="1377294" cy="38672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cxnSp>
        <p:nvCxnSpPr>
          <p:cNvPr id="10" name="Straight Connector 9">
            <a:extLst>
              <a:ext uri="{FF2B5EF4-FFF2-40B4-BE49-F238E27FC236}">
                <a16:creationId xmlns:a16="http://schemas.microsoft.com/office/drawing/2014/main" id="{1003CF20-1131-0541-8772-4D81E514D915}"/>
              </a:ext>
            </a:extLst>
          </p:cNvPr>
          <p:cNvCxnSpPr>
            <a:cxnSpLocks/>
          </p:cNvCxnSpPr>
          <p:nvPr/>
        </p:nvCxnSpPr>
        <p:spPr>
          <a:xfrm>
            <a:off x="4618425" y="1865959"/>
            <a:ext cx="12712" cy="3195577"/>
          </a:xfrm>
          <a:prstGeom prst="line">
            <a:avLst/>
          </a:prstGeom>
          <a:ln w="19050"/>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E255346D-C29C-9947-BC39-B2BB06A29F70}"/>
              </a:ext>
            </a:extLst>
          </p:cNvPr>
          <p:cNvSpPr txBox="1">
            <a:spLocks/>
          </p:cNvSpPr>
          <p:nvPr/>
        </p:nvSpPr>
        <p:spPr>
          <a:xfrm>
            <a:off x="4666759" y="1790204"/>
            <a:ext cx="4310997" cy="3465366"/>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285750" lvl="1">
              <a:lnSpc>
                <a:spcPct val="80000"/>
              </a:lnSpc>
              <a:buFont typeface="Wingdings" pitchFamily="2" charset="2"/>
              <a:buChar char="Ø"/>
            </a:pPr>
            <a:r>
              <a:rPr lang="en-US" sz="1400" b="1"/>
              <a:t>Data Preparation</a:t>
            </a:r>
          </a:p>
          <a:p>
            <a:pPr>
              <a:buFont typeface="+mj-lt"/>
              <a:buAutoNum type="arabicPeriod"/>
            </a:pPr>
            <a:r>
              <a:rPr lang="en-US" sz="1100">
                <a:cs typeface="Calibri"/>
              </a:rPr>
              <a:t>Data cleaning</a:t>
            </a:r>
          </a:p>
          <a:p>
            <a:pPr lvl="1"/>
            <a:r>
              <a:rPr lang="en-US" sz="1100">
                <a:cs typeface="Calibri"/>
              </a:rPr>
              <a:t>Drop the ‘id’ column since it’s not relevant to the model.</a:t>
            </a:r>
          </a:p>
          <a:p>
            <a:pPr lvl="1"/>
            <a:r>
              <a:rPr lang="en-US" sz="1100">
                <a:cs typeface="Calibri"/>
              </a:rPr>
              <a:t>Drop incomplete cases which account for less than 1%.</a:t>
            </a:r>
          </a:p>
          <a:p>
            <a:pPr>
              <a:buFont typeface="+mj-lt"/>
              <a:buAutoNum type="arabicPeriod"/>
            </a:pPr>
            <a:r>
              <a:rPr lang="en-US" sz="1100">
                <a:cs typeface="Calibri"/>
              </a:rPr>
              <a:t>Convert data type</a:t>
            </a:r>
          </a:p>
          <a:p>
            <a:pPr lvl="1"/>
            <a:r>
              <a:rPr lang="en-US" sz="1100">
                <a:cs typeface="Calibri"/>
              </a:rPr>
              <a:t>Convert the ‘</a:t>
            </a:r>
            <a:r>
              <a:rPr lang="en-US" sz="1100" err="1">
                <a:cs typeface="Calibri"/>
              </a:rPr>
              <a:t>creditpolicy</a:t>
            </a:r>
            <a:r>
              <a:rPr lang="en-US" sz="1100">
                <a:cs typeface="Calibri"/>
              </a:rPr>
              <a:t>’ variable to object data type.</a:t>
            </a:r>
          </a:p>
          <a:p>
            <a:pPr marL="228600" indent="-228600">
              <a:buFont typeface="+mj-lt"/>
              <a:buAutoNum type="arabicPeriod"/>
            </a:pPr>
            <a:r>
              <a:rPr lang="en-US" sz="1100">
                <a:cs typeface="Calibri"/>
              </a:rPr>
              <a:t>    Create dummy variables</a:t>
            </a:r>
          </a:p>
          <a:p>
            <a:pPr lvl="1"/>
            <a:r>
              <a:rPr lang="en-US" sz="1100">
                <a:cs typeface="Calibri"/>
              </a:rPr>
              <a:t>Get dummy variables for categorical variables: '</a:t>
            </a:r>
            <a:r>
              <a:rPr lang="en-US" sz="1100" err="1">
                <a:cs typeface="Calibri"/>
              </a:rPr>
              <a:t>creditpolicy</a:t>
            </a:r>
            <a:r>
              <a:rPr lang="en-US" sz="1100">
                <a:cs typeface="Calibri"/>
              </a:rPr>
              <a:t>', 'term', 'grade', '</a:t>
            </a:r>
            <a:r>
              <a:rPr lang="en-US" sz="1100" err="1">
                <a:cs typeface="Calibri"/>
              </a:rPr>
              <a:t>emplength</a:t>
            </a:r>
            <a:r>
              <a:rPr lang="en-US" sz="1100">
                <a:cs typeface="Calibri"/>
              </a:rPr>
              <a:t>', 'homeownership', 'purpose', '</a:t>
            </a:r>
            <a:r>
              <a:rPr lang="en-US" sz="1100" err="1">
                <a:cs typeface="Calibri"/>
              </a:rPr>
              <a:t>verificationstatus</a:t>
            </a:r>
            <a:r>
              <a:rPr lang="en-US" sz="1100">
                <a:cs typeface="Calibri"/>
              </a:rPr>
              <a:t>'</a:t>
            </a:r>
          </a:p>
          <a:p>
            <a:pPr>
              <a:buFont typeface="+mj-lt"/>
              <a:buAutoNum type="arabicPeriod"/>
            </a:pPr>
            <a:r>
              <a:rPr lang="en-US" sz="1100">
                <a:cs typeface="Calibri"/>
              </a:rPr>
              <a:t>Derive variable</a:t>
            </a:r>
          </a:p>
          <a:p>
            <a:pPr lvl="1"/>
            <a:r>
              <a:rPr lang="en-US" sz="1100">
                <a:cs typeface="Calibri"/>
              </a:rPr>
              <a:t>Payback = terms * installment</a:t>
            </a:r>
            <a:endParaRPr lang="en-US" b="1">
              <a:ea typeface="+mn-lt"/>
              <a:cs typeface="+mn-lt"/>
            </a:endParaRPr>
          </a:p>
          <a:p>
            <a:pPr marL="0" indent="0">
              <a:buFont typeface="Arial" pitchFamily="34" charset="0"/>
              <a:buNone/>
            </a:pPr>
            <a:endParaRPr lang="en-US" sz="2700">
              <a:ea typeface="+mn-lt"/>
              <a:cs typeface="+mn-lt"/>
            </a:endParaRPr>
          </a:p>
          <a:p>
            <a:endParaRPr lang="en-US">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082E-008A-4DA3-B52F-65F1D5DDBE5D}"/>
              </a:ext>
            </a:extLst>
          </p:cNvPr>
          <p:cNvSpPr>
            <a:spLocks noGrp="1"/>
          </p:cNvSpPr>
          <p:nvPr>
            <p:ph type="title"/>
          </p:nvPr>
        </p:nvSpPr>
        <p:spPr/>
        <p:txBody>
          <a:bodyPr/>
          <a:lstStyle/>
          <a:p>
            <a:r>
              <a:rPr lang="en-GB">
                <a:cs typeface="Calibri"/>
              </a:rPr>
              <a:t>Sampling &amp; Validation</a:t>
            </a:r>
            <a:endParaRPr lang="en-GB"/>
          </a:p>
        </p:txBody>
      </p:sp>
      <p:sp>
        <p:nvSpPr>
          <p:cNvPr id="3" name="Content Placeholder 2">
            <a:extLst>
              <a:ext uri="{FF2B5EF4-FFF2-40B4-BE49-F238E27FC236}">
                <a16:creationId xmlns:a16="http://schemas.microsoft.com/office/drawing/2014/main" id="{629006AF-E166-4253-96A6-E21F5F3620D9}"/>
              </a:ext>
            </a:extLst>
          </p:cNvPr>
          <p:cNvSpPr>
            <a:spLocks noGrp="1"/>
          </p:cNvSpPr>
          <p:nvPr>
            <p:ph idx="1"/>
          </p:nvPr>
        </p:nvSpPr>
        <p:spPr>
          <a:xfrm>
            <a:off x="426842" y="1305232"/>
            <a:ext cx="8511627" cy="3628103"/>
          </a:xfrm>
        </p:spPr>
        <p:txBody>
          <a:bodyPr vert="horz" lIns="91440" tIns="45720" rIns="91440" bIns="45720" rtlCol="0" anchor="t">
            <a:normAutofit fontScale="92500" lnSpcReduction="20000"/>
          </a:bodyPr>
          <a:lstStyle/>
          <a:p>
            <a:pPr>
              <a:buFont typeface="Wingdings,Sans-Serif" pitchFamily="34" charset="0"/>
              <a:buChar char="Ø"/>
            </a:pPr>
            <a:r>
              <a:rPr lang="en-US" sz="1800" b="1">
                <a:cs typeface="Calibri"/>
              </a:rPr>
              <a:t>Split train and test set</a:t>
            </a:r>
            <a:endParaRPr lang="en-US" sz="1800">
              <a:ea typeface="+mn-lt"/>
              <a:cs typeface="+mn-lt"/>
            </a:endParaRPr>
          </a:p>
          <a:p>
            <a:pPr lvl="1">
              <a:buFont typeface="Wingdings" panose="05000000000000000000" pitchFamily="2" charset="2"/>
              <a:buChar char="§"/>
            </a:pPr>
            <a:r>
              <a:rPr lang="en-US" sz="1600">
                <a:cs typeface="Calibri"/>
              </a:rPr>
              <a:t>Train set: 70% </a:t>
            </a:r>
            <a:endParaRPr lang="en-US" sz="1600">
              <a:ea typeface="+mn-lt"/>
              <a:cs typeface="+mn-lt"/>
            </a:endParaRPr>
          </a:p>
          <a:p>
            <a:pPr lvl="1">
              <a:buFont typeface="Wingdings" panose="05000000000000000000" pitchFamily="2" charset="2"/>
              <a:buChar char="§"/>
            </a:pPr>
            <a:r>
              <a:rPr lang="en-US" sz="1600">
                <a:cs typeface="Calibri"/>
              </a:rPr>
              <a:t>Test set: 30%</a:t>
            </a:r>
            <a:endParaRPr lang="en-US" sz="1600">
              <a:ea typeface="+mn-lt"/>
              <a:cs typeface="+mn-lt"/>
            </a:endParaRPr>
          </a:p>
          <a:p>
            <a:pPr>
              <a:buFont typeface="Wingdings,Sans-Serif" pitchFamily="34" charset="0"/>
              <a:buChar char="Ø"/>
            </a:pPr>
            <a:r>
              <a:rPr lang="en-US" sz="1800" b="1">
                <a:cs typeface="Calibri"/>
              </a:rPr>
              <a:t>Handle imbalance data</a:t>
            </a:r>
          </a:p>
          <a:p>
            <a:pPr lvl="1">
              <a:buFont typeface="Wingdings" panose="05000000000000000000" pitchFamily="2" charset="2"/>
              <a:buChar char="§"/>
            </a:pPr>
            <a:r>
              <a:rPr lang="en-US" sz="1600">
                <a:cs typeface="Calibri"/>
              </a:rPr>
              <a:t>In the dataset, the target variable, Loan Status, has an imbalanced ratio of 5.61.</a:t>
            </a:r>
          </a:p>
          <a:p>
            <a:pPr lvl="1">
              <a:buFont typeface="Wingdings" panose="05000000000000000000" pitchFamily="2" charset="2"/>
              <a:buChar char="§"/>
            </a:pPr>
            <a:r>
              <a:rPr lang="en-US" sz="1600">
                <a:cs typeface="Calibri"/>
              </a:rPr>
              <a:t>To prevent a biased model, the training set is balanced using the SMOTE algorithm (Synthetic Minority Oversampling Technique) to make the proportions of '</a:t>
            </a:r>
            <a:r>
              <a:rPr lang="en-US" sz="1600" err="1">
                <a:cs typeface="Calibri"/>
              </a:rPr>
              <a:t>targetloanstatus</a:t>
            </a:r>
            <a:r>
              <a:rPr lang="en-US" sz="1600">
                <a:cs typeface="Calibri"/>
              </a:rPr>
              <a:t>' of 0 and 1 to be both 50%. The test set remains.</a:t>
            </a:r>
          </a:p>
          <a:p>
            <a:pPr>
              <a:buFont typeface="Wingdings" pitchFamily="34" charset="0"/>
              <a:buChar char="Ø"/>
            </a:pPr>
            <a:r>
              <a:rPr lang="en-US" sz="1800" b="1">
                <a:cs typeface="Calibri"/>
              </a:rPr>
              <a:t>Validation Techniques</a:t>
            </a:r>
          </a:p>
          <a:p>
            <a:pPr lvl="1">
              <a:buFont typeface="Wingdings" panose="05000000000000000000" pitchFamily="2" charset="2"/>
              <a:buChar char="§"/>
            </a:pPr>
            <a:r>
              <a:rPr lang="en-US" sz="1600">
                <a:cs typeface="Calibri"/>
              </a:rPr>
              <a:t>From the confusion matrix, we can calculate Recall, Precision and F1-score</a:t>
            </a:r>
          </a:p>
          <a:p>
            <a:pPr lvl="1">
              <a:buFont typeface="Wingdings" panose="05000000000000000000" pitchFamily="2" charset="2"/>
              <a:buChar char="§"/>
            </a:pPr>
            <a:r>
              <a:rPr lang="en-US" sz="1600" b="1">
                <a:cs typeface="Calibri"/>
              </a:rPr>
              <a:t>Recall</a:t>
            </a:r>
            <a:r>
              <a:rPr lang="en-US" sz="1600">
                <a:cs typeface="Calibri"/>
              </a:rPr>
              <a:t>: To capture the false negative rate (Defaulters getting their loan application approved). We can focus on Recall score as the cost of defaulting is potential much higher than losing non-defaulting customers (Losing loan amount vs losing interest). </a:t>
            </a:r>
          </a:p>
          <a:p>
            <a:pPr lvl="1">
              <a:buFont typeface="Wingdings" panose="05000000000000000000" pitchFamily="2" charset="2"/>
              <a:buChar char="§"/>
            </a:pPr>
            <a:r>
              <a:rPr lang="en-US" sz="1600">
                <a:cs typeface="Calibri"/>
              </a:rPr>
              <a:t>Precision: To capture the false positive rate (Losing non-defaulting customers)</a:t>
            </a:r>
          </a:p>
          <a:p>
            <a:pPr lvl="1">
              <a:buFont typeface="Wingdings" panose="05000000000000000000" pitchFamily="2" charset="2"/>
              <a:buChar char="§"/>
            </a:pPr>
            <a:r>
              <a:rPr lang="en-US" sz="1600" b="1">
                <a:cs typeface="Calibri"/>
              </a:rPr>
              <a:t>F1-score</a:t>
            </a:r>
            <a:r>
              <a:rPr lang="en-US" sz="1600">
                <a:cs typeface="Calibri"/>
              </a:rPr>
              <a:t>: Balanced between Precision and Recall.</a:t>
            </a:r>
          </a:p>
          <a:p>
            <a:pPr lvl="1">
              <a:buFont typeface="Wingdings" panose="05000000000000000000" pitchFamily="2" charset="2"/>
              <a:buChar char="§"/>
            </a:pPr>
            <a:r>
              <a:rPr lang="en-US" sz="1600" b="1">
                <a:cs typeface="Calibri"/>
              </a:rPr>
              <a:t>ROC </a:t>
            </a:r>
            <a:r>
              <a:rPr lang="en-US" sz="1600">
                <a:cs typeface="Calibri"/>
              </a:rPr>
              <a:t>and</a:t>
            </a:r>
            <a:r>
              <a:rPr lang="en-US" sz="1600" b="1">
                <a:cs typeface="Calibri"/>
              </a:rPr>
              <a:t> Area Under Curve</a:t>
            </a:r>
            <a:r>
              <a:rPr lang="en-US" sz="1600">
                <a:cs typeface="Calibri"/>
              </a:rPr>
              <a:t>.</a:t>
            </a:r>
          </a:p>
        </p:txBody>
      </p:sp>
    </p:spTree>
    <p:extLst>
      <p:ext uri="{BB962C8B-B14F-4D97-AF65-F5344CB8AC3E}">
        <p14:creationId xmlns:p14="http://schemas.microsoft.com/office/powerpoint/2010/main" val="13236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Accuracy</a:t>
            </a:r>
          </a:p>
        </p:txBody>
      </p:sp>
      <p:sp>
        <p:nvSpPr>
          <p:cNvPr id="3" name="Content Placeholder 2"/>
          <p:cNvSpPr>
            <a:spLocks noGrp="1"/>
          </p:cNvSpPr>
          <p:nvPr>
            <p:ph idx="1"/>
          </p:nvPr>
        </p:nvSpPr>
        <p:spPr>
          <a:xfrm>
            <a:off x="3747407" y="1305232"/>
            <a:ext cx="4925506" cy="3628103"/>
          </a:xfrm>
        </p:spPr>
        <p:txBody>
          <a:bodyPr>
            <a:normAutofit/>
          </a:bodyPr>
          <a:lstStyle/>
          <a:p>
            <a:pPr marL="0" indent="0">
              <a:buNone/>
            </a:pPr>
            <a:r>
              <a:rPr lang="en-US" sz="1400"/>
              <a:t>As our goal is to identify who are the loan defaulter and to minimize the chance to classify potential customer into defaulter, therefore following points should be ensured when selecting the right model:</a:t>
            </a:r>
          </a:p>
          <a:p>
            <a:pPr lvl="1">
              <a:buFont typeface="Wingdings" pitchFamily="2" charset="2"/>
              <a:buChar char="Ø"/>
            </a:pPr>
            <a:r>
              <a:rPr lang="en-US" sz="1400"/>
              <a:t>Highest TP (Actual 1, Predicted 1) rate: TP rate indicates the accuracy of capturing real loan defaulter. This is the primary goal.</a:t>
            </a:r>
          </a:p>
          <a:p>
            <a:pPr lvl="1">
              <a:buFont typeface="Wingdings" pitchFamily="2" charset="2"/>
              <a:buChar char="Ø"/>
            </a:pPr>
            <a:r>
              <a:rPr lang="en-US" sz="1400"/>
              <a:t>Lowest FN</a:t>
            </a:r>
            <a:r>
              <a:rPr lang="zh-CN" altLang="en-US" sz="1400"/>
              <a:t> </a:t>
            </a:r>
            <a:r>
              <a:rPr lang="en-US" sz="1400"/>
              <a:t>(Actual 1, Predicted 0) rate: FN rate implies actual loan defaulter but predicted as non-defaulter. </a:t>
            </a:r>
          </a:p>
          <a:p>
            <a:pPr marL="0" indent="0">
              <a:buNone/>
            </a:pPr>
            <a:r>
              <a:rPr lang="en-US" sz="1400"/>
              <a:t>Looking at the confusion matrix generated from forecasting of the test set using the 3 models, the logistic regression model is the most suitable model to be implemented as it has highest TP rate (9.5%) and lowest FN rate (5.5%) comparing to others. </a:t>
            </a:r>
          </a:p>
        </p:txBody>
      </p:sp>
      <p:sp>
        <p:nvSpPr>
          <p:cNvPr id="5" name="TextBox 4">
            <a:extLst>
              <a:ext uri="{FF2B5EF4-FFF2-40B4-BE49-F238E27FC236}">
                <a16:creationId xmlns:a16="http://schemas.microsoft.com/office/drawing/2014/main" id="{882881D6-D1BC-4D1D-A072-3E1EA52EBD3A}"/>
              </a:ext>
            </a:extLst>
          </p:cNvPr>
          <p:cNvSpPr txBox="1"/>
          <p:nvPr/>
        </p:nvSpPr>
        <p:spPr>
          <a:xfrm>
            <a:off x="302376" y="1151886"/>
            <a:ext cx="3048728" cy="338554"/>
          </a:xfrm>
          <a:prstGeom prst="rect">
            <a:avLst/>
          </a:prstGeom>
          <a:noFill/>
        </p:spPr>
        <p:txBody>
          <a:bodyPr wrap="square" rtlCol="0">
            <a:spAutoFit/>
          </a:bodyPr>
          <a:lstStyle/>
          <a:p>
            <a:r>
              <a:rPr lang="en-US" sz="1600" b="1"/>
              <a:t>Confusion</a:t>
            </a:r>
            <a:r>
              <a:rPr lang="en-US" sz="1600"/>
              <a:t> </a:t>
            </a:r>
            <a:r>
              <a:rPr lang="en-US" sz="1600" b="1"/>
              <a:t>Matrix</a:t>
            </a:r>
            <a:r>
              <a:rPr lang="en-US" sz="1600"/>
              <a:t> </a:t>
            </a:r>
            <a:r>
              <a:rPr lang="en-US" sz="1600" b="1"/>
              <a:t>Comparison</a:t>
            </a:r>
          </a:p>
        </p:txBody>
      </p:sp>
      <p:sp>
        <p:nvSpPr>
          <p:cNvPr id="7" name="TextBox 6">
            <a:extLst>
              <a:ext uri="{FF2B5EF4-FFF2-40B4-BE49-F238E27FC236}">
                <a16:creationId xmlns:a16="http://schemas.microsoft.com/office/drawing/2014/main" id="{1DFFEE96-691B-4E84-99AB-C7F1228D78A7}"/>
              </a:ext>
            </a:extLst>
          </p:cNvPr>
          <p:cNvSpPr txBox="1"/>
          <p:nvPr/>
        </p:nvSpPr>
        <p:spPr>
          <a:xfrm>
            <a:off x="-80721" y="2880787"/>
            <a:ext cx="694421" cy="430887"/>
          </a:xfrm>
          <a:prstGeom prst="rect">
            <a:avLst/>
          </a:prstGeom>
          <a:noFill/>
        </p:spPr>
        <p:txBody>
          <a:bodyPr wrap="none" rtlCol="0">
            <a:spAutoFit/>
          </a:bodyPr>
          <a:lstStyle/>
          <a:p>
            <a:r>
              <a:rPr lang="en-US" sz="1100"/>
              <a:t>Random </a:t>
            </a:r>
          </a:p>
          <a:p>
            <a:r>
              <a:rPr lang="en-US" sz="1100"/>
              <a:t>Forest</a:t>
            </a:r>
          </a:p>
        </p:txBody>
      </p:sp>
      <p:pic>
        <p:nvPicPr>
          <p:cNvPr id="6" name="Picture 7" descr="A screenshot of a cell phone&#10;&#10;Description generated with very high confidence">
            <a:extLst>
              <a:ext uri="{FF2B5EF4-FFF2-40B4-BE49-F238E27FC236}">
                <a16:creationId xmlns:a16="http://schemas.microsoft.com/office/drawing/2014/main" id="{9E0F162D-D86A-4FDB-8725-9CDD08C04EF6}"/>
              </a:ext>
            </a:extLst>
          </p:cNvPr>
          <p:cNvPicPr>
            <a:picLocks noChangeAspect="1"/>
          </p:cNvPicPr>
          <p:nvPr/>
        </p:nvPicPr>
        <p:blipFill>
          <a:blip r:embed="rId2"/>
          <a:stretch>
            <a:fillRect/>
          </a:stretch>
        </p:blipFill>
        <p:spPr>
          <a:xfrm>
            <a:off x="621666" y="3715102"/>
            <a:ext cx="2951018" cy="1432214"/>
          </a:xfrm>
          <a:prstGeom prst="rect">
            <a:avLst/>
          </a:prstGeom>
          <a:ln>
            <a:solidFill>
              <a:schemeClr val="tx1"/>
            </a:solidFill>
          </a:ln>
        </p:spPr>
      </p:pic>
      <p:pic>
        <p:nvPicPr>
          <p:cNvPr id="12" name="Picture 11">
            <a:extLst>
              <a:ext uri="{FF2B5EF4-FFF2-40B4-BE49-F238E27FC236}">
                <a16:creationId xmlns:a16="http://schemas.microsoft.com/office/drawing/2014/main" id="{DDCBCB7E-E666-694C-96CF-8C537101B1DC}"/>
              </a:ext>
            </a:extLst>
          </p:cNvPr>
          <p:cNvPicPr>
            <a:picLocks noChangeAspect="1"/>
          </p:cNvPicPr>
          <p:nvPr/>
        </p:nvPicPr>
        <p:blipFill>
          <a:blip r:embed="rId3"/>
          <a:stretch>
            <a:fillRect/>
          </a:stretch>
        </p:blipFill>
        <p:spPr>
          <a:xfrm>
            <a:off x="640352" y="2447224"/>
            <a:ext cx="2045607" cy="1227364"/>
          </a:xfrm>
          <a:prstGeom prst="rect">
            <a:avLst/>
          </a:prstGeom>
          <a:ln>
            <a:solidFill>
              <a:schemeClr val="tx1"/>
            </a:solidFill>
          </a:ln>
        </p:spPr>
      </p:pic>
      <p:sp>
        <p:nvSpPr>
          <p:cNvPr id="15" name="TextBox 14">
            <a:extLst>
              <a:ext uri="{FF2B5EF4-FFF2-40B4-BE49-F238E27FC236}">
                <a16:creationId xmlns:a16="http://schemas.microsoft.com/office/drawing/2014/main" id="{367433F6-0781-8540-AB4F-C221FD4BE4A7}"/>
              </a:ext>
            </a:extLst>
          </p:cNvPr>
          <p:cNvSpPr txBox="1"/>
          <p:nvPr/>
        </p:nvSpPr>
        <p:spPr>
          <a:xfrm>
            <a:off x="-71375" y="1800893"/>
            <a:ext cx="806631" cy="430887"/>
          </a:xfrm>
          <a:prstGeom prst="rect">
            <a:avLst/>
          </a:prstGeom>
          <a:noFill/>
        </p:spPr>
        <p:txBody>
          <a:bodyPr wrap="none" rtlCol="0">
            <a:spAutoFit/>
          </a:bodyPr>
          <a:lstStyle/>
          <a:p>
            <a:r>
              <a:rPr lang="en-US" sz="1100"/>
              <a:t>Logistic </a:t>
            </a:r>
          </a:p>
          <a:p>
            <a:r>
              <a:rPr lang="en-US" sz="1100"/>
              <a:t>Regression</a:t>
            </a:r>
          </a:p>
        </p:txBody>
      </p:sp>
      <p:sp>
        <p:nvSpPr>
          <p:cNvPr id="16" name="TextBox 15">
            <a:extLst>
              <a:ext uri="{FF2B5EF4-FFF2-40B4-BE49-F238E27FC236}">
                <a16:creationId xmlns:a16="http://schemas.microsoft.com/office/drawing/2014/main" id="{C2471258-C4C9-3348-A31B-1A9B93748E73}"/>
              </a:ext>
            </a:extLst>
          </p:cNvPr>
          <p:cNvSpPr txBox="1"/>
          <p:nvPr/>
        </p:nvSpPr>
        <p:spPr>
          <a:xfrm>
            <a:off x="-80722" y="4151694"/>
            <a:ext cx="681597" cy="430887"/>
          </a:xfrm>
          <a:prstGeom prst="rect">
            <a:avLst/>
          </a:prstGeom>
          <a:noFill/>
        </p:spPr>
        <p:txBody>
          <a:bodyPr wrap="none" rtlCol="0">
            <a:spAutoFit/>
          </a:bodyPr>
          <a:lstStyle/>
          <a:p>
            <a:r>
              <a:rPr lang="en-US" sz="1100"/>
              <a:t>Neural </a:t>
            </a:r>
          </a:p>
          <a:p>
            <a:r>
              <a:rPr lang="en-US" sz="1100"/>
              <a:t>Network</a:t>
            </a:r>
          </a:p>
        </p:txBody>
      </p:sp>
      <p:pic>
        <p:nvPicPr>
          <p:cNvPr id="8" name="Picture 7">
            <a:extLst>
              <a:ext uri="{FF2B5EF4-FFF2-40B4-BE49-F238E27FC236}">
                <a16:creationId xmlns:a16="http://schemas.microsoft.com/office/drawing/2014/main" id="{31DDCF9E-2EEC-4489-B7A7-44F35A381BD5}"/>
              </a:ext>
            </a:extLst>
          </p:cNvPr>
          <p:cNvPicPr>
            <a:picLocks noChangeAspect="1"/>
          </p:cNvPicPr>
          <p:nvPr/>
        </p:nvPicPr>
        <p:blipFill>
          <a:blip r:embed="rId4"/>
          <a:stretch>
            <a:fillRect/>
          </a:stretch>
        </p:blipFill>
        <p:spPr>
          <a:xfrm>
            <a:off x="735256" y="1476936"/>
            <a:ext cx="1752080" cy="897671"/>
          </a:xfrm>
          <a:prstGeom prst="rect">
            <a:avLst/>
          </a:prstGeom>
          <a:ln>
            <a:solidFill>
              <a:schemeClr val="accent1"/>
            </a:solidFill>
          </a:ln>
        </p:spPr>
      </p:pic>
    </p:spTree>
    <p:extLst>
      <p:ext uri="{BB962C8B-B14F-4D97-AF65-F5344CB8AC3E}">
        <p14:creationId xmlns:p14="http://schemas.microsoft.com/office/powerpoint/2010/main" val="365192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4D5C0A-529A-44BC-A6E2-C5EA36CE1704}"/>
              </a:ext>
            </a:extLst>
          </p:cNvPr>
          <p:cNvPicPr>
            <a:picLocks noChangeAspect="1"/>
          </p:cNvPicPr>
          <p:nvPr/>
        </p:nvPicPr>
        <p:blipFill>
          <a:blip r:embed="rId3"/>
          <a:stretch>
            <a:fillRect/>
          </a:stretch>
        </p:blipFill>
        <p:spPr>
          <a:xfrm>
            <a:off x="1870940" y="3215106"/>
            <a:ext cx="2830828" cy="1648724"/>
          </a:xfrm>
          <a:prstGeom prst="rect">
            <a:avLst/>
          </a:prstGeom>
        </p:spPr>
      </p:pic>
      <p:sp>
        <p:nvSpPr>
          <p:cNvPr id="2" name="Title 1"/>
          <p:cNvSpPr>
            <a:spLocks noGrp="1"/>
          </p:cNvSpPr>
          <p:nvPr>
            <p:ph type="title"/>
          </p:nvPr>
        </p:nvSpPr>
        <p:spPr/>
        <p:txBody>
          <a:bodyPr>
            <a:normAutofit/>
          </a:bodyPr>
          <a:lstStyle/>
          <a:p>
            <a:r>
              <a:rPr lang="en-US"/>
              <a:t>Accuracy</a:t>
            </a:r>
          </a:p>
        </p:txBody>
      </p:sp>
      <p:sp>
        <p:nvSpPr>
          <p:cNvPr id="3" name="Content Placeholder 2"/>
          <p:cNvSpPr>
            <a:spLocks noGrp="1"/>
          </p:cNvSpPr>
          <p:nvPr>
            <p:ph idx="1"/>
          </p:nvPr>
        </p:nvSpPr>
        <p:spPr/>
        <p:txBody>
          <a:bodyPr/>
          <a:lstStyle/>
          <a:p>
            <a:endParaRPr lang="en-US"/>
          </a:p>
          <a:p>
            <a:endParaRPr lang="en-US"/>
          </a:p>
        </p:txBody>
      </p:sp>
      <p:graphicFrame>
        <p:nvGraphicFramePr>
          <p:cNvPr id="4" name="Table 3">
            <a:extLst>
              <a:ext uri="{FF2B5EF4-FFF2-40B4-BE49-F238E27FC236}">
                <a16:creationId xmlns:a16="http://schemas.microsoft.com/office/drawing/2014/main" id="{1C978234-17E0-9040-A794-16A49DA115F1}"/>
              </a:ext>
            </a:extLst>
          </p:cNvPr>
          <p:cNvGraphicFramePr>
            <a:graphicFrameLocks noGrp="1"/>
          </p:cNvGraphicFramePr>
          <p:nvPr>
            <p:extLst>
              <p:ext uri="{D42A27DB-BD31-4B8C-83A1-F6EECF244321}">
                <p14:modId xmlns:p14="http://schemas.microsoft.com/office/powerpoint/2010/main" val="1177884394"/>
              </p:ext>
            </p:extLst>
          </p:nvPr>
        </p:nvGraphicFramePr>
        <p:xfrm>
          <a:off x="113571" y="2215422"/>
          <a:ext cx="8902110" cy="1036320"/>
        </p:xfrm>
        <a:graphic>
          <a:graphicData uri="http://schemas.openxmlformats.org/drawingml/2006/table">
            <a:tbl>
              <a:tblPr firstRow="1" bandRow="1">
                <a:tableStyleId>{5C22544A-7EE6-4342-B048-85BDC9FD1C3A}</a:tableStyleId>
              </a:tblPr>
              <a:tblGrid>
                <a:gridCol w="890211">
                  <a:extLst>
                    <a:ext uri="{9D8B030D-6E8A-4147-A177-3AD203B41FA5}">
                      <a16:colId xmlns:a16="http://schemas.microsoft.com/office/drawing/2014/main" val="3011037770"/>
                    </a:ext>
                  </a:extLst>
                </a:gridCol>
                <a:gridCol w="890211">
                  <a:extLst>
                    <a:ext uri="{9D8B030D-6E8A-4147-A177-3AD203B41FA5}">
                      <a16:colId xmlns:a16="http://schemas.microsoft.com/office/drawing/2014/main" val="2490119311"/>
                    </a:ext>
                  </a:extLst>
                </a:gridCol>
                <a:gridCol w="890211">
                  <a:extLst>
                    <a:ext uri="{9D8B030D-6E8A-4147-A177-3AD203B41FA5}">
                      <a16:colId xmlns:a16="http://schemas.microsoft.com/office/drawing/2014/main" val="601415547"/>
                    </a:ext>
                  </a:extLst>
                </a:gridCol>
                <a:gridCol w="890211">
                  <a:extLst>
                    <a:ext uri="{9D8B030D-6E8A-4147-A177-3AD203B41FA5}">
                      <a16:colId xmlns:a16="http://schemas.microsoft.com/office/drawing/2014/main" val="3428317798"/>
                    </a:ext>
                  </a:extLst>
                </a:gridCol>
                <a:gridCol w="890211">
                  <a:extLst>
                    <a:ext uri="{9D8B030D-6E8A-4147-A177-3AD203B41FA5}">
                      <a16:colId xmlns:a16="http://schemas.microsoft.com/office/drawing/2014/main" val="744825534"/>
                    </a:ext>
                  </a:extLst>
                </a:gridCol>
                <a:gridCol w="890211">
                  <a:extLst>
                    <a:ext uri="{9D8B030D-6E8A-4147-A177-3AD203B41FA5}">
                      <a16:colId xmlns:a16="http://schemas.microsoft.com/office/drawing/2014/main" val="1004288600"/>
                    </a:ext>
                  </a:extLst>
                </a:gridCol>
                <a:gridCol w="890211">
                  <a:extLst>
                    <a:ext uri="{9D8B030D-6E8A-4147-A177-3AD203B41FA5}">
                      <a16:colId xmlns:a16="http://schemas.microsoft.com/office/drawing/2014/main" val="687145002"/>
                    </a:ext>
                  </a:extLst>
                </a:gridCol>
                <a:gridCol w="890211">
                  <a:extLst>
                    <a:ext uri="{9D8B030D-6E8A-4147-A177-3AD203B41FA5}">
                      <a16:colId xmlns:a16="http://schemas.microsoft.com/office/drawing/2014/main" val="3311196164"/>
                    </a:ext>
                  </a:extLst>
                </a:gridCol>
                <a:gridCol w="890211">
                  <a:extLst>
                    <a:ext uri="{9D8B030D-6E8A-4147-A177-3AD203B41FA5}">
                      <a16:colId xmlns:a16="http://schemas.microsoft.com/office/drawing/2014/main" val="3856623268"/>
                    </a:ext>
                  </a:extLst>
                </a:gridCol>
                <a:gridCol w="890211">
                  <a:extLst>
                    <a:ext uri="{9D8B030D-6E8A-4147-A177-3AD203B41FA5}">
                      <a16:colId xmlns:a16="http://schemas.microsoft.com/office/drawing/2014/main" val="4079131940"/>
                    </a:ext>
                  </a:extLst>
                </a:gridCol>
              </a:tblGrid>
              <a:tr h="233129">
                <a:tc>
                  <a:txBody>
                    <a:bodyPr/>
                    <a:lstStyle/>
                    <a:p>
                      <a:endParaRPr lang="en-US"/>
                    </a:p>
                  </a:txBody>
                  <a:tcPr/>
                </a:tc>
                <a:tc gridSpan="3">
                  <a:txBody>
                    <a:bodyPr/>
                    <a:lstStyle/>
                    <a:p>
                      <a:pPr algn="ctr"/>
                      <a:r>
                        <a:rPr lang="en-US" sz="1200" b="1" kern="1200">
                          <a:solidFill>
                            <a:schemeClr val="lt1"/>
                          </a:solidFill>
                          <a:latin typeface="+mn-lt"/>
                          <a:ea typeface="+mn-ea"/>
                          <a:cs typeface="+mn-cs"/>
                        </a:rPr>
                        <a:t>Recall</a:t>
                      </a:r>
                      <a:endParaRPr lang="en-US" sz="1200"/>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Precision</a:t>
                      </a:r>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a:solidFill>
                            <a:schemeClr val="lt1"/>
                          </a:solidFill>
                          <a:latin typeface="+mn-lt"/>
                          <a:ea typeface="+mn-ea"/>
                          <a:cs typeface="+mn-cs"/>
                        </a:rPr>
                        <a:t>F1-Score</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2808218320"/>
                  </a:ext>
                </a:extLst>
              </a:tr>
              <a:tr h="252557">
                <a:tc>
                  <a:txBody>
                    <a:bodyPr/>
                    <a:lstStyle/>
                    <a:p>
                      <a:pPr algn="ctr"/>
                      <a:r>
                        <a:rPr lang="en-US" sz="1000" kern="1200">
                          <a:solidFill>
                            <a:schemeClr val="tx1"/>
                          </a:solidFill>
                          <a:latin typeface="+mn-lt"/>
                          <a:ea typeface="+mn-ea"/>
                          <a:cs typeface="+mn-cs"/>
                        </a:rPr>
                        <a:t>Model</a:t>
                      </a:r>
                    </a:p>
                  </a:txBody>
                  <a:tcPr/>
                </a:tc>
                <a:tc>
                  <a:txBody>
                    <a:bodyPr/>
                    <a:lstStyle/>
                    <a:p>
                      <a:pPr marL="0" algn="l" defTabSz="914400" rtl="0" eaLnBrk="1" latinLnBrk="0" hangingPunct="1"/>
                      <a:r>
                        <a:rPr lang="en-US" sz="1000" kern="1200">
                          <a:solidFill>
                            <a:schemeClr val="accent6">
                              <a:lumMod val="50000"/>
                            </a:schemeClr>
                          </a:solidFill>
                          <a:latin typeface="+mn-lt"/>
                          <a:ea typeface="+mn-ea"/>
                          <a:cs typeface="+mn-cs"/>
                        </a:rPr>
                        <a:t>Logistic Regression</a:t>
                      </a:r>
                    </a:p>
                  </a:txBody>
                  <a:tcPr/>
                </a:tc>
                <a:tc>
                  <a:txBody>
                    <a:bodyPr/>
                    <a:lstStyle/>
                    <a:p>
                      <a:pPr marL="0" algn="l" defTabSz="914400" rtl="0" eaLnBrk="1" latinLnBrk="0" hangingPunct="1"/>
                      <a:r>
                        <a:rPr lang="en-US" sz="1000" kern="1200">
                          <a:solidFill>
                            <a:srgbClr val="007033"/>
                          </a:solidFill>
                          <a:latin typeface="+mn-lt"/>
                          <a:ea typeface="+mn-ea"/>
                          <a:cs typeface="+mn-cs"/>
                        </a:rPr>
                        <a:t>Random Forest</a:t>
                      </a:r>
                    </a:p>
                  </a:txBody>
                  <a:tcPr/>
                </a:tc>
                <a:tc>
                  <a:txBody>
                    <a:bodyPr/>
                    <a:lstStyle/>
                    <a:p>
                      <a:pPr marL="0" algn="l" defTabSz="914400" rtl="0" eaLnBrk="1" latinLnBrk="0" hangingPunct="1"/>
                      <a:r>
                        <a:rPr lang="en-US" sz="1000" kern="1200">
                          <a:solidFill>
                            <a:srgbClr val="7030A0"/>
                          </a:solidFill>
                          <a:latin typeface="+mn-lt"/>
                          <a:ea typeface="+mn-ea"/>
                          <a:cs typeface="+mn-cs"/>
                        </a:rPr>
                        <a:t>Neural Network</a:t>
                      </a:r>
                    </a:p>
                  </a:txBody>
                  <a:tcPr/>
                </a:tc>
                <a:tc>
                  <a:txBody>
                    <a:bodyPr/>
                    <a:lstStyle/>
                    <a:p>
                      <a:pPr marL="0" algn="l" defTabSz="914400" rtl="0" eaLnBrk="1" latinLnBrk="0" hangingPunct="1"/>
                      <a:r>
                        <a:rPr lang="en-US" sz="1000" kern="1200">
                          <a:solidFill>
                            <a:schemeClr val="accent6">
                              <a:lumMod val="50000"/>
                            </a:schemeClr>
                          </a:solidFill>
                          <a:latin typeface="+mn-lt"/>
                          <a:ea typeface="+mn-ea"/>
                          <a:cs typeface="+mn-cs"/>
                        </a:rPr>
                        <a:t>Logistic Regression</a:t>
                      </a:r>
                    </a:p>
                  </a:txBody>
                  <a:tcPr/>
                </a:tc>
                <a:tc>
                  <a:txBody>
                    <a:bodyPr/>
                    <a:lstStyle/>
                    <a:p>
                      <a:pPr marL="0" algn="l" defTabSz="914400" rtl="0" eaLnBrk="1" latinLnBrk="0" hangingPunct="1"/>
                      <a:r>
                        <a:rPr lang="en-US" sz="1000" kern="1200">
                          <a:solidFill>
                            <a:srgbClr val="007033"/>
                          </a:solidFill>
                          <a:latin typeface="+mn-lt"/>
                          <a:ea typeface="+mn-ea"/>
                          <a:cs typeface="+mn-cs"/>
                        </a:rPr>
                        <a:t>Random Forest</a:t>
                      </a:r>
                    </a:p>
                  </a:txBody>
                  <a:tcPr/>
                </a:tc>
                <a:tc>
                  <a:txBody>
                    <a:bodyPr/>
                    <a:lstStyle/>
                    <a:p>
                      <a:pPr marL="0" algn="l" defTabSz="914400" rtl="0" eaLnBrk="1" latinLnBrk="0" hangingPunct="1"/>
                      <a:r>
                        <a:rPr lang="en-US" sz="1000" kern="1200">
                          <a:solidFill>
                            <a:srgbClr val="7030A0"/>
                          </a:solidFill>
                          <a:latin typeface="+mn-lt"/>
                          <a:ea typeface="+mn-ea"/>
                          <a:cs typeface="+mn-cs"/>
                        </a:rPr>
                        <a:t>Neural Network</a:t>
                      </a:r>
                    </a:p>
                  </a:txBody>
                  <a:tcPr/>
                </a:tc>
                <a:tc>
                  <a:txBody>
                    <a:bodyPr/>
                    <a:lstStyle/>
                    <a:p>
                      <a:pPr marL="0" algn="l" defTabSz="914400" rtl="0" eaLnBrk="1" latinLnBrk="0" hangingPunct="1"/>
                      <a:r>
                        <a:rPr lang="en-US" sz="1000" kern="1200">
                          <a:solidFill>
                            <a:schemeClr val="accent6">
                              <a:lumMod val="50000"/>
                            </a:schemeClr>
                          </a:solidFill>
                          <a:latin typeface="+mn-lt"/>
                          <a:ea typeface="+mn-ea"/>
                          <a:cs typeface="+mn-cs"/>
                        </a:rPr>
                        <a:t>Logistic Regression</a:t>
                      </a:r>
                    </a:p>
                  </a:txBody>
                  <a:tcPr/>
                </a:tc>
                <a:tc>
                  <a:txBody>
                    <a:bodyPr/>
                    <a:lstStyle/>
                    <a:p>
                      <a:pPr marL="0" algn="l" defTabSz="914400" rtl="0" eaLnBrk="1" latinLnBrk="0" hangingPunct="1"/>
                      <a:r>
                        <a:rPr lang="en-US" sz="1000" kern="1200">
                          <a:solidFill>
                            <a:srgbClr val="007033"/>
                          </a:solidFill>
                          <a:latin typeface="+mn-lt"/>
                          <a:ea typeface="+mn-ea"/>
                          <a:cs typeface="+mn-cs"/>
                        </a:rPr>
                        <a:t>Random Forest</a:t>
                      </a:r>
                    </a:p>
                  </a:txBody>
                  <a:tcPr/>
                </a:tc>
                <a:tc>
                  <a:txBody>
                    <a:bodyPr/>
                    <a:lstStyle/>
                    <a:p>
                      <a:pPr marL="0" algn="l" defTabSz="914400" rtl="0" eaLnBrk="1" latinLnBrk="0" hangingPunct="1"/>
                      <a:r>
                        <a:rPr lang="en-US" sz="1000" kern="1200">
                          <a:solidFill>
                            <a:srgbClr val="7030A0"/>
                          </a:solidFill>
                          <a:latin typeface="+mn-lt"/>
                          <a:ea typeface="+mn-ea"/>
                          <a:cs typeface="+mn-cs"/>
                        </a:rPr>
                        <a:t>Neural Network</a:t>
                      </a:r>
                    </a:p>
                  </a:txBody>
                  <a:tcPr/>
                </a:tc>
                <a:extLst>
                  <a:ext uri="{0D108BD9-81ED-4DB2-BD59-A6C34878D82A}">
                    <a16:rowId xmlns:a16="http://schemas.microsoft.com/office/drawing/2014/main" val="1252824177"/>
                  </a:ext>
                </a:extLst>
              </a:tr>
              <a:tr h="174847">
                <a:tc>
                  <a:txBody>
                    <a:bodyPr/>
                    <a:lstStyle/>
                    <a:p>
                      <a:r>
                        <a:rPr lang="en-US" sz="1200"/>
                        <a:t>1 = default</a:t>
                      </a:r>
                    </a:p>
                  </a:txBody>
                  <a:tcPr/>
                </a:tc>
                <a:tc>
                  <a:txBody>
                    <a:bodyPr/>
                    <a:lstStyle/>
                    <a:p>
                      <a:pPr lvl="0">
                        <a:buNone/>
                      </a:pPr>
                      <a:r>
                        <a:rPr lang="en-US" sz="1200" b="0" i="0" u="none" strike="noStrike" noProof="0">
                          <a:latin typeface="Calibri"/>
                        </a:rPr>
                        <a:t>0.63</a:t>
                      </a:r>
                      <a:endParaRPr lang="en-US"/>
                    </a:p>
                  </a:txBody>
                  <a:tcPr/>
                </a:tc>
                <a:tc>
                  <a:txBody>
                    <a:bodyPr/>
                    <a:lstStyle/>
                    <a:p>
                      <a:r>
                        <a:rPr lang="en-US" sz="1200"/>
                        <a:t>0.215</a:t>
                      </a:r>
                    </a:p>
                  </a:txBody>
                  <a:tcPr/>
                </a:tc>
                <a:tc>
                  <a:txBody>
                    <a:bodyPr/>
                    <a:lstStyle/>
                    <a:p>
                      <a:r>
                        <a:rPr lang="en-US" sz="1200"/>
                        <a:t>0.02</a:t>
                      </a:r>
                    </a:p>
                  </a:txBody>
                  <a:tcPr/>
                </a:tc>
                <a:tc>
                  <a:txBody>
                    <a:bodyPr/>
                    <a:lstStyle/>
                    <a:p>
                      <a:pPr lvl="0">
                        <a:buNone/>
                      </a:pPr>
                      <a:r>
                        <a:rPr lang="en-US" sz="1200" b="0" i="0" u="none" strike="noStrike" noProof="0">
                          <a:latin typeface="Calibri"/>
                        </a:rPr>
                        <a:t>0.24</a:t>
                      </a:r>
                      <a:endParaRPr lang="en-US"/>
                    </a:p>
                  </a:txBody>
                  <a:tcPr/>
                </a:tc>
                <a:tc>
                  <a:txBody>
                    <a:bodyPr/>
                    <a:lstStyle/>
                    <a:p>
                      <a:r>
                        <a:rPr lang="en-US" sz="1200"/>
                        <a:t>0.259</a:t>
                      </a:r>
                    </a:p>
                  </a:txBody>
                  <a:tcPr/>
                </a:tc>
                <a:tc>
                  <a:txBody>
                    <a:bodyPr/>
                    <a:lstStyle/>
                    <a:p>
                      <a:r>
                        <a:rPr lang="en-US" sz="1200"/>
                        <a:t>0.15</a:t>
                      </a:r>
                    </a:p>
                  </a:txBody>
                  <a:tcPr/>
                </a:tc>
                <a:tc>
                  <a:txBody>
                    <a:bodyPr/>
                    <a:lstStyle/>
                    <a:p>
                      <a:pPr lvl="0">
                        <a:buNone/>
                      </a:pPr>
                      <a:r>
                        <a:rPr lang="en-US" sz="1200" b="0" i="0" u="none" strike="noStrike" noProof="0">
                          <a:latin typeface="Calibri"/>
                        </a:rPr>
                        <a:t>0.35</a:t>
                      </a:r>
                      <a:endParaRPr lang="en-US"/>
                    </a:p>
                  </a:txBody>
                  <a:tcPr/>
                </a:tc>
                <a:tc>
                  <a:txBody>
                    <a:bodyPr/>
                    <a:lstStyle/>
                    <a:p>
                      <a:r>
                        <a:rPr lang="en-US" sz="1200"/>
                        <a:t>0.235</a:t>
                      </a:r>
                    </a:p>
                  </a:txBody>
                  <a:tcPr/>
                </a:tc>
                <a:tc>
                  <a:txBody>
                    <a:bodyPr/>
                    <a:lstStyle/>
                    <a:p>
                      <a:r>
                        <a:rPr lang="en-US" sz="1200"/>
                        <a:t>0.04</a:t>
                      </a:r>
                    </a:p>
                  </a:txBody>
                  <a:tcPr/>
                </a:tc>
                <a:extLst>
                  <a:ext uri="{0D108BD9-81ED-4DB2-BD59-A6C34878D82A}">
                    <a16:rowId xmlns:a16="http://schemas.microsoft.com/office/drawing/2014/main" val="3962956018"/>
                  </a:ext>
                </a:extLst>
              </a:tr>
            </a:tbl>
          </a:graphicData>
        </a:graphic>
      </p:graphicFrame>
      <p:grpSp>
        <p:nvGrpSpPr>
          <p:cNvPr id="9" name="Group 8">
            <a:extLst>
              <a:ext uri="{FF2B5EF4-FFF2-40B4-BE49-F238E27FC236}">
                <a16:creationId xmlns:a16="http://schemas.microsoft.com/office/drawing/2014/main" id="{233211E0-888A-6048-9019-3D805449C5E8}"/>
              </a:ext>
            </a:extLst>
          </p:cNvPr>
          <p:cNvGrpSpPr/>
          <p:nvPr/>
        </p:nvGrpSpPr>
        <p:grpSpPr>
          <a:xfrm>
            <a:off x="6733190" y="3249895"/>
            <a:ext cx="2295351" cy="1905318"/>
            <a:chOff x="6648450" y="2746301"/>
            <a:chExt cx="2495550" cy="2124515"/>
          </a:xfrm>
        </p:grpSpPr>
        <p:pic>
          <p:nvPicPr>
            <p:cNvPr id="25" name="Picture 25" descr="A screenshot of a cell phone&#10;&#10;Description generated with very high confidence">
              <a:extLst>
                <a:ext uri="{FF2B5EF4-FFF2-40B4-BE49-F238E27FC236}">
                  <a16:creationId xmlns:a16="http://schemas.microsoft.com/office/drawing/2014/main" id="{1BDC9085-BF2F-4020-91C3-56ADCC92F074}"/>
                </a:ext>
              </a:extLst>
            </p:cNvPr>
            <p:cNvPicPr>
              <a:picLocks noChangeAspect="1"/>
            </p:cNvPicPr>
            <p:nvPr/>
          </p:nvPicPr>
          <p:blipFill>
            <a:blip r:embed="rId4"/>
            <a:stretch>
              <a:fillRect/>
            </a:stretch>
          </p:blipFill>
          <p:spPr>
            <a:xfrm>
              <a:off x="6648450" y="2746301"/>
              <a:ext cx="2495550" cy="1760819"/>
            </a:xfrm>
            <a:prstGeom prst="rect">
              <a:avLst/>
            </a:prstGeom>
          </p:spPr>
        </p:pic>
        <p:sp>
          <p:nvSpPr>
            <p:cNvPr id="13" name="TextBox 12">
              <a:extLst>
                <a:ext uri="{FF2B5EF4-FFF2-40B4-BE49-F238E27FC236}">
                  <a16:creationId xmlns:a16="http://schemas.microsoft.com/office/drawing/2014/main" id="{210B871C-2163-8645-94D3-58301E2C6932}"/>
                </a:ext>
              </a:extLst>
            </p:cNvPr>
            <p:cNvSpPr txBox="1"/>
            <p:nvPr/>
          </p:nvSpPr>
          <p:spPr>
            <a:xfrm>
              <a:off x="7058650" y="4470705"/>
              <a:ext cx="1908025" cy="400111"/>
            </a:xfrm>
            <a:prstGeom prst="rect">
              <a:avLst/>
            </a:prstGeom>
            <a:noFill/>
          </p:spPr>
          <p:txBody>
            <a:bodyPr wrap="square" rtlCol="0">
              <a:spAutoFit/>
            </a:bodyPr>
            <a:lstStyle/>
            <a:p>
              <a:pPr algn="ctr"/>
              <a:r>
                <a:rPr lang="en-US" sz="1000">
                  <a:solidFill>
                    <a:srgbClr val="7030A0"/>
                  </a:solidFill>
                </a:rPr>
                <a:t>Neural Network</a:t>
              </a:r>
            </a:p>
            <a:p>
              <a:pPr algn="ctr"/>
              <a:r>
                <a:rPr lang="en-US" sz="1000"/>
                <a:t>AUC = 0.51</a:t>
              </a:r>
            </a:p>
          </p:txBody>
        </p:sp>
      </p:grpSp>
      <p:sp>
        <p:nvSpPr>
          <p:cNvPr id="14" name="TextBox 13">
            <a:extLst>
              <a:ext uri="{FF2B5EF4-FFF2-40B4-BE49-F238E27FC236}">
                <a16:creationId xmlns:a16="http://schemas.microsoft.com/office/drawing/2014/main" id="{0A35A0FB-C979-934E-918A-9FFFBA420F23}"/>
              </a:ext>
            </a:extLst>
          </p:cNvPr>
          <p:cNvSpPr txBox="1"/>
          <p:nvPr/>
        </p:nvSpPr>
        <p:spPr>
          <a:xfrm>
            <a:off x="71215" y="3528804"/>
            <a:ext cx="2005996" cy="1323439"/>
          </a:xfrm>
          <a:prstGeom prst="rect">
            <a:avLst/>
          </a:prstGeom>
          <a:noFill/>
        </p:spPr>
        <p:txBody>
          <a:bodyPr wrap="square" rtlCol="0">
            <a:spAutoFit/>
          </a:bodyPr>
          <a:lstStyle/>
          <a:p>
            <a:r>
              <a:rPr lang="en-US" sz="1000"/>
              <a:t>Conclusion: </a:t>
            </a:r>
            <a:r>
              <a:rPr lang="en-US" sz="1000" b="1"/>
              <a:t>Logistic Regression is the best model as: </a:t>
            </a:r>
          </a:p>
          <a:p>
            <a:pPr marL="171450" indent="-171450">
              <a:buFont typeface="Arial" panose="020B0604020202020204" pitchFamily="34" charset="0"/>
              <a:buChar char="•"/>
            </a:pPr>
            <a:r>
              <a:rPr lang="en-US" sz="1000"/>
              <a:t>Logistic regression has the highest Recall and F1 score among all techniques.</a:t>
            </a:r>
          </a:p>
          <a:p>
            <a:pPr marL="171450" indent="-171450">
              <a:buFont typeface="Arial" panose="020B0604020202020204" pitchFamily="34" charset="0"/>
              <a:buChar char="•"/>
            </a:pPr>
            <a:r>
              <a:rPr lang="en-US" sz="1000"/>
              <a:t>Logistic regression has the highest AUC.</a:t>
            </a:r>
          </a:p>
          <a:p>
            <a:endParaRPr lang="en-US" sz="1000"/>
          </a:p>
        </p:txBody>
      </p:sp>
      <p:sp>
        <p:nvSpPr>
          <p:cNvPr id="16" name="TextBox 15">
            <a:extLst>
              <a:ext uri="{FF2B5EF4-FFF2-40B4-BE49-F238E27FC236}">
                <a16:creationId xmlns:a16="http://schemas.microsoft.com/office/drawing/2014/main" id="{F5DA66E8-80E8-5549-990B-21308CA50A69}"/>
              </a:ext>
            </a:extLst>
          </p:cNvPr>
          <p:cNvSpPr txBox="1"/>
          <p:nvPr/>
        </p:nvSpPr>
        <p:spPr>
          <a:xfrm>
            <a:off x="2532722" y="4785499"/>
            <a:ext cx="1635678" cy="400110"/>
          </a:xfrm>
          <a:prstGeom prst="rect">
            <a:avLst/>
          </a:prstGeom>
          <a:noFill/>
        </p:spPr>
        <p:txBody>
          <a:bodyPr wrap="square" rtlCol="0" anchor="t">
            <a:spAutoFit/>
          </a:bodyPr>
          <a:lstStyle/>
          <a:p>
            <a:pPr algn="ctr"/>
            <a:r>
              <a:rPr lang="en-US" sz="1000">
                <a:solidFill>
                  <a:schemeClr val="accent6">
                    <a:lumMod val="50000"/>
                  </a:schemeClr>
                </a:solidFill>
              </a:rPr>
              <a:t>Logistic Regression:</a:t>
            </a:r>
          </a:p>
          <a:p>
            <a:pPr algn="ctr"/>
            <a:r>
              <a:rPr lang="en-US" sz="1000"/>
              <a:t>AUC = </a:t>
            </a:r>
            <a:r>
              <a:rPr lang="en-US" sz="1000">
                <a:ea typeface="+mn-lt"/>
                <a:cs typeface="+mn-lt"/>
              </a:rPr>
              <a:t>0.70</a:t>
            </a:r>
          </a:p>
        </p:txBody>
      </p:sp>
      <p:grpSp>
        <p:nvGrpSpPr>
          <p:cNvPr id="10" name="Group 9">
            <a:extLst>
              <a:ext uri="{FF2B5EF4-FFF2-40B4-BE49-F238E27FC236}">
                <a16:creationId xmlns:a16="http://schemas.microsoft.com/office/drawing/2014/main" id="{B5AAB684-F20A-0B40-A6D4-6B0D128CFB72}"/>
              </a:ext>
            </a:extLst>
          </p:cNvPr>
          <p:cNvGrpSpPr/>
          <p:nvPr/>
        </p:nvGrpSpPr>
        <p:grpSpPr>
          <a:xfrm>
            <a:off x="4784730" y="3425548"/>
            <a:ext cx="2000807" cy="1714465"/>
            <a:chOff x="4572000" y="2947966"/>
            <a:chExt cx="1908025" cy="1985369"/>
          </a:xfrm>
        </p:grpSpPr>
        <p:sp>
          <p:nvSpPr>
            <p:cNvPr id="12" name="TextBox 11">
              <a:extLst>
                <a:ext uri="{FF2B5EF4-FFF2-40B4-BE49-F238E27FC236}">
                  <a16:creationId xmlns:a16="http://schemas.microsoft.com/office/drawing/2014/main" id="{B37B7F77-A58E-5B40-BA62-F7F2BC4E5D93}"/>
                </a:ext>
              </a:extLst>
            </p:cNvPr>
            <p:cNvSpPr txBox="1"/>
            <p:nvPr/>
          </p:nvSpPr>
          <p:spPr>
            <a:xfrm>
              <a:off x="4572000" y="4533225"/>
              <a:ext cx="1908025" cy="400110"/>
            </a:xfrm>
            <a:prstGeom prst="rect">
              <a:avLst/>
            </a:prstGeom>
            <a:noFill/>
          </p:spPr>
          <p:txBody>
            <a:bodyPr wrap="square" rtlCol="0">
              <a:spAutoFit/>
            </a:bodyPr>
            <a:lstStyle/>
            <a:p>
              <a:pPr algn="ctr"/>
              <a:r>
                <a:rPr lang="en-US" sz="1000">
                  <a:solidFill>
                    <a:srgbClr val="005856"/>
                  </a:solidFill>
                </a:rPr>
                <a:t>Random Forest: </a:t>
              </a:r>
            </a:p>
            <a:p>
              <a:pPr algn="ctr"/>
              <a:r>
                <a:rPr lang="en-US" sz="1000"/>
                <a:t>AUC = 0.645</a:t>
              </a:r>
            </a:p>
          </p:txBody>
        </p:sp>
        <p:pic>
          <p:nvPicPr>
            <p:cNvPr id="6" name="Picture 5">
              <a:extLst>
                <a:ext uri="{FF2B5EF4-FFF2-40B4-BE49-F238E27FC236}">
                  <a16:creationId xmlns:a16="http://schemas.microsoft.com/office/drawing/2014/main" id="{D7278BC7-5CF6-8647-A88B-B2B827FE4288}"/>
                </a:ext>
              </a:extLst>
            </p:cNvPr>
            <p:cNvPicPr>
              <a:picLocks noChangeAspect="1"/>
            </p:cNvPicPr>
            <p:nvPr/>
          </p:nvPicPr>
          <p:blipFill>
            <a:blip r:embed="rId5"/>
            <a:stretch>
              <a:fillRect/>
            </a:stretch>
          </p:blipFill>
          <p:spPr>
            <a:xfrm>
              <a:off x="4650089" y="2947966"/>
              <a:ext cx="1768327" cy="1473927"/>
            </a:xfrm>
            <a:prstGeom prst="rect">
              <a:avLst/>
            </a:prstGeom>
          </p:spPr>
        </p:pic>
      </p:grpSp>
      <p:sp>
        <p:nvSpPr>
          <p:cNvPr id="17" name="Content Placeholder 2">
            <a:extLst>
              <a:ext uri="{FF2B5EF4-FFF2-40B4-BE49-F238E27FC236}">
                <a16:creationId xmlns:a16="http://schemas.microsoft.com/office/drawing/2014/main" id="{874C10FF-BD16-4344-85E2-D28A5B7ABB1C}"/>
              </a:ext>
            </a:extLst>
          </p:cNvPr>
          <p:cNvSpPr txBox="1">
            <a:spLocks/>
          </p:cNvSpPr>
          <p:nvPr/>
        </p:nvSpPr>
        <p:spPr>
          <a:xfrm>
            <a:off x="113571" y="1219268"/>
            <a:ext cx="8544594" cy="9266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a:t>F1 score is used as an accuracy measurement among models as it shows weighted average of precision and recall. Similarly, high recall shows low FN, which indicated the percentage of relevant defaulter classified correctly in the model.</a:t>
            </a:r>
          </a:p>
          <a:p>
            <a:pPr marL="0" indent="0">
              <a:buNone/>
            </a:pPr>
            <a:r>
              <a:rPr lang="en-US" sz="1200">
                <a:cs typeface="Calibri"/>
              </a:rPr>
              <a:t>AUC is another measure used to select final model. Ideally, as Sensitivity (TP rate) increase, Fall-out (FP rate) should slowly extend. Therefore, AUC should be as large as possible. </a:t>
            </a:r>
            <a:endParaRPr lang="en-US" sz="1500">
              <a:cs typeface="Calibri"/>
            </a:endParaRPr>
          </a:p>
        </p:txBody>
      </p:sp>
    </p:spTree>
    <p:extLst>
      <p:ext uri="{BB962C8B-B14F-4D97-AF65-F5344CB8AC3E}">
        <p14:creationId xmlns:p14="http://schemas.microsoft.com/office/powerpoint/2010/main" val="22637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Implementation</a:t>
            </a:r>
          </a:p>
        </p:txBody>
      </p:sp>
      <p:sp>
        <p:nvSpPr>
          <p:cNvPr id="4" name="Content Placeholder 2">
            <a:extLst>
              <a:ext uri="{FF2B5EF4-FFF2-40B4-BE49-F238E27FC236}">
                <a16:creationId xmlns:a16="http://schemas.microsoft.com/office/drawing/2014/main" id="{43B6835F-4856-F244-A55B-6E94A518502E}"/>
              </a:ext>
            </a:extLst>
          </p:cNvPr>
          <p:cNvSpPr txBox="1">
            <a:spLocks/>
          </p:cNvSpPr>
          <p:nvPr/>
        </p:nvSpPr>
        <p:spPr>
          <a:xfrm>
            <a:off x="171029" y="1207258"/>
            <a:ext cx="8473568" cy="34360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a:t>Potential Implementation Issues:</a:t>
            </a:r>
          </a:p>
          <a:p>
            <a:pPr marL="400050" indent="-400050">
              <a:buFont typeface="+mj-lt"/>
              <a:buAutoNum type="romanUcPeriod"/>
            </a:pPr>
            <a:r>
              <a:rPr lang="en-US" sz="1600"/>
              <a:t>As certain variables, those from income verification and credit reports, are not immediately available, the usage of predictive model will have to be delayed until those information is available.</a:t>
            </a:r>
          </a:p>
          <a:p>
            <a:pPr marL="400050" indent="-400050">
              <a:buFont typeface="+mj-lt"/>
              <a:buAutoNum type="romanUcPeriod"/>
            </a:pPr>
            <a:r>
              <a:rPr lang="en-US" sz="1600"/>
              <a:t>The credit reports may not be complete if the borrowers have borrowed from lenders not linked to LC.</a:t>
            </a:r>
          </a:p>
          <a:p>
            <a:pPr marL="400050" indent="-400050">
              <a:buFont typeface="+mj-lt"/>
              <a:buAutoNum type="romanUcPeriod"/>
            </a:pPr>
            <a:r>
              <a:rPr lang="en-US" sz="1600"/>
              <a:t>Potential challenge in lenders providing borrowers’ credit reports to LC as this is a confidential data. Privacy law might prevent lenders from sharing data with third parties. </a:t>
            </a:r>
          </a:p>
          <a:p>
            <a:pPr marL="400050" indent="-400050">
              <a:buFont typeface="+mj-lt"/>
              <a:buAutoNum type="romanUcPeriod"/>
            </a:pPr>
            <a:r>
              <a:rPr lang="en-US" sz="1600"/>
              <a:t>Criteria set for the initial credit policy and assigned loan grade may change over time changing the definitions of the variables. The predictive model will have to be updated when such occasion occurs.</a:t>
            </a:r>
          </a:p>
          <a:p>
            <a:pPr marL="0" indent="0">
              <a:buNone/>
            </a:pPr>
            <a:endParaRPr lang="en-US" sz="1600" b="1"/>
          </a:p>
          <a:p>
            <a:endParaRPr lang="en-US" sz="1400"/>
          </a:p>
          <a:p>
            <a:pPr marL="0" indent="0">
              <a:buNone/>
            </a:pPr>
            <a:endParaRPr lang="en-US" sz="3200"/>
          </a:p>
        </p:txBody>
      </p:sp>
    </p:spTree>
    <p:extLst>
      <p:ext uri="{BB962C8B-B14F-4D97-AF65-F5344CB8AC3E}">
        <p14:creationId xmlns:p14="http://schemas.microsoft.com/office/powerpoint/2010/main" val="2394134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42A2904095A34482A4DD2611BB1F14" ma:contentTypeVersion="2" ma:contentTypeDescription="Create a new document." ma:contentTypeScope="" ma:versionID="76ddcd721e63a2bb3e8a6e34ca072aa1">
  <xsd:schema xmlns:xsd="http://www.w3.org/2001/XMLSchema" xmlns:xs="http://www.w3.org/2001/XMLSchema" xmlns:p="http://schemas.microsoft.com/office/2006/metadata/properties" xmlns:ns2="cbbbaa86-5615-4dfb-a2e0-27f7ffc0bafb" targetNamespace="http://schemas.microsoft.com/office/2006/metadata/properties" ma:root="true" ma:fieldsID="6311e497d7def7a41ee205254f4bb8c6" ns2:_="">
    <xsd:import namespace="cbbbaa86-5615-4dfb-a2e0-27f7ffc0ba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bbaa86-5615-4dfb-a2e0-27f7ffc0ba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A9B30F-A828-492B-A893-AD665271C118}">
  <ds:schemaRefs>
    <ds:schemaRef ds:uri="cbbbaa86-5615-4dfb-a2e0-27f7ffc0baf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07F5DB6-7F09-4276-8858-A9B8D9A88D74}">
  <ds:schemaRefs>
    <ds:schemaRef ds:uri="http://schemas.microsoft.com/sharepoint/v3/contenttype/forms"/>
  </ds:schemaRefs>
</ds:datastoreItem>
</file>

<file path=customXml/itemProps3.xml><?xml version="1.0" encoding="utf-8"?>
<ds:datastoreItem xmlns:ds="http://schemas.openxmlformats.org/officeDocument/2006/customXml" ds:itemID="{FE576C5D-7BE8-4415-8E7F-8894F08B2C27}">
  <ds:schemaRefs>
    <ds:schemaRef ds:uri="cbbbaa86-5615-4dfb-a2e0-27f7ffc0ba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Lending Club  Loan Approvals Analysis</vt:lpstr>
      <vt:lpstr>Business Exploration &amp; Insights</vt:lpstr>
      <vt:lpstr>Data Exploration &amp; Preparation</vt:lpstr>
      <vt:lpstr>Sampling &amp; Validation</vt:lpstr>
      <vt:lpstr>Accuracy</vt:lpstr>
      <vt:lpstr>Accuracy</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Approvals Analysis</dc:title>
  <dc:creator/>
  <cp:revision>1</cp:revision>
  <dcterms:created xsi:type="dcterms:W3CDTF">2017-08-01T15:40:51Z</dcterms:created>
  <dcterms:modified xsi:type="dcterms:W3CDTF">2019-09-21T12:28:02Z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0x0101003642A2904095A34482A4DD2611BB1F14</vt:lpwstr>
  </property>
</Properties>
</file>