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Shadows Into Light" panose="020B0604020202020204"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2" d="100"/>
          <a:sy n="102" d="100"/>
        </p:scale>
        <p:origin x="-444"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12796602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rPr>
              <a:t>‹#›</a:t>
            </a:fld>
            <a:endParaRPr lang="en" sz="10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85883" y="744650"/>
            <a:ext cx="8520600" cy="2052600"/>
          </a:xfrm>
          <a:prstGeom prst="rect">
            <a:avLst/>
          </a:prstGeom>
          <a:noFill/>
          <a:ln>
            <a:noFill/>
          </a:ln>
        </p:spPr>
        <p:txBody>
          <a:bodyPr lIns="91425" tIns="91425" rIns="91425" bIns="91425" anchor="b" anchorCtr="0">
            <a:noAutofit/>
          </a:bodyPr>
          <a:lstStyle/>
          <a:p>
            <a:pPr lvl="0" algn="l">
              <a:spcBef>
                <a:spcPts val="0"/>
              </a:spcBef>
              <a:buNone/>
            </a:pPr>
            <a:r>
              <a:rPr lang="en" sz="6000">
                <a:solidFill>
                  <a:srgbClr val="980000"/>
                </a:solidFill>
                <a:latin typeface="Shadows Into Light"/>
                <a:ea typeface="Shadows Into Light"/>
                <a:cs typeface="Shadows Into Light"/>
                <a:sym typeface="Shadows Into Light"/>
              </a:rPr>
              <a:t>ZOMBIE TRAILS</a:t>
            </a:r>
            <a:r>
              <a:rPr lang="en">
                <a:solidFill>
                  <a:srgbClr val="CC0000"/>
                </a:solidFill>
                <a:latin typeface="Shadows Into Light"/>
                <a:ea typeface="Shadows Into Light"/>
                <a:cs typeface="Shadows Into Light"/>
                <a:sym typeface="Shadows Into Light"/>
              </a:rPr>
              <a:t> </a:t>
            </a:r>
          </a:p>
        </p:txBody>
      </p:sp>
      <p:sp>
        <p:nvSpPr>
          <p:cNvPr id="55" name="Shape 55"/>
          <p:cNvSpPr txBox="1">
            <a:spLocks noGrp="1"/>
          </p:cNvSpPr>
          <p:nvPr>
            <p:ph type="subTitle" idx="1"/>
          </p:nvPr>
        </p:nvSpPr>
        <p:spPr>
          <a:xfrm>
            <a:off x="369800" y="2861475"/>
            <a:ext cx="6467100" cy="792600"/>
          </a:xfrm>
          <a:prstGeom prst="rect">
            <a:avLst/>
          </a:prstGeom>
        </p:spPr>
        <p:txBody>
          <a:bodyPr lIns="91425" tIns="91425" rIns="91425" bIns="91425" anchor="t" anchorCtr="0">
            <a:noAutofit/>
          </a:bodyPr>
          <a:lstStyle/>
          <a:p>
            <a:pPr lvl="0" algn="l">
              <a:spcBef>
                <a:spcPts val="0"/>
              </a:spcBef>
              <a:buNone/>
            </a:pPr>
            <a:r>
              <a:rPr lang="en" sz="1800"/>
              <a:t>Maxine Hood, Sherry Xu</a:t>
            </a:r>
          </a:p>
          <a:p>
            <a:pPr lvl="0">
              <a:spcBef>
                <a:spcPts val="0"/>
              </a:spcBef>
              <a:buNone/>
            </a:pPr>
            <a:endParaRPr/>
          </a:p>
        </p:txBody>
      </p:sp>
      <p:cxnSp>
        <p:nvCxnSpPr>
          <p:cNvPr id="56" name="Shape 56"/>
          <p:cNvCxnSpPr/>
          <p:nvPr/>
        </p:nvCxnSpPr>
        <p:spPr>
          <a:xfrm rot="10800000" flipH="1">
            <a:off x="369800" y="2756550"/>
            <a:ext cx="8090700" cy="22500"/>
          </a:xfrm>
          <a:prstGeom prst="straightConnector1">
            <a:avLst/>
          </a:prstGeom>
          <a:noFill/>
          <a:ln w="76200" cap="flat" cmpd="sng">
            <a:solidFill>
              <a:srgbClr val="B7B7B7"/>
            </a:solidFill>
            <a:prstDash val="solid"/>
            <a:round/>
            <a:headEnd type="none" w="lg" len="lg"/>
            <a:tailEnd type="none" w="lg" len="lg"/>
          </a:ln>
        </p:spPr>
      </p:cxn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551500" y="-62225"/>
            <a:ext cx="4045200" cy="1482300"/>
          </a:xfrm>
          <a:prstGeom prst="rect">
            <a:avLst/>
          </a:prstGeom>
        </p:spPr>
        <p:txBody>
          <a:bodyPr lIns="91425" tIns="91425" rIns="91425" bIns="91425" anchor="b" anchorCtr="0">
            <a:noAutofit/>
          </a:bodyPr>
          <a:lstStyle/>
          <a:p>
            <a:pPr lvl="0">
              <a:spcBef>
                <a:spcPts val="0"/>
              </a:spcBef>
              <a:buNone/>
            </a:pPr>
            <a:r>
              <a:rPr lang="en"/>
              <a:t>Data Structures</a:t>
            </a:r>
          </a:p>
          <a:p>
            <a:pPr lvl="0">
              <a:spcBef>
                <a:spcPts val="0"/>
              </a:spcBef>
              <a:buNone/>
            </a:pPr>
            <a:endParaRPr/>
          </a:p>
        </p:txBody>
      </p:sp>
      <p:sp>
        <p:nvSpPr>
          <p:cNvPr id="115" name="Shape 115"/>
          <p:cNvSpPr txBox="1">
            <a:spLocks noGrp="1"/>
          </p:cNvSpPr>
          <p:nvPr>
            <p:ph type="body" idx="2"/>
          </p:nvPr>
        </p:nvSpPr>
        <p:spPr>
          <a:xfrm>
            <a:off x="4953000" y="971550"/>
            <a:ext cx="3837000" cy="3063900"/>
          </a:xfrm>
          <a:prstGeom prst="rect">
            <a:avLst/>
          </a:prstGeom>
        </p:spPr>
        <p:txBody>
          <a:bodyPr lIns="91425" tIns="91425" rIns="91425" bIns="91425" anchor="ctr" anchorCtr="0">
            <a:noAutofit/>
          </a:bodyPr>
          <a:lstStyle/>
          <a:p>
            <a:pPr lvl="0">
              <a:spcBef>
                <a:spcPts val="0"/>
              </a:spcBef>
              <a:buNone/>
            </a:pPr>
            <a:r>
              <a:rPr lang="en" sz="2000" b="1" dirty="0">
                <a:solidFill>
                  <a:srgbClr val="EFEFEF"/>
                </a:solidFill>
              </a:rPr>
              <a:t>Linked List</a:t>
            </a:r>
          </a:p>
          <a:p>
            <a:pPr marL="285750" lvl="0" indent="-285750">
              <a:spcBef>
                <a:spcPts val="0"/>
              </a:spcBef>
              <a:buFont typeface="Arial" panose="020B0604020202020204" pitchFamily="34" charset="0"/>
              <a:buChar char="•"/>
            </a:pPr>
            <a:r>
              <a:rPr lang="en" dirty="0"/>
              <a:t>City events</a:t>
            </a:r>
          </a:p>
          <a:p>
            <a:pPr marL="285750" lvl="0" indent="-285750">
              <a:spcBef>
                <a:spcPts val="0"/>
              </a:spcBef>
              <a:buFont typeface="Arial" panose="020B0604020202020204" pitchFamily="34" charset="0"/>
              <a:buChar char="•"/>
            </a:pPr>
            <a:r>
              <a:rPr lang="en" dirty="0"/>
              <a:t>Predetermined order of city events stored via linked list. </a:t>
            </a:r>
          </a:p>
          <a:p>
            <a:pPr marL="285750" lvl="0" indent="-285750">
              <a:spcBef>
                <a:spcPts val="0"/>
              </a:spcBef>
              <a:buFont typeface="Arial" panose="020B0604020202020204" pitchFamily="34" charset="0"/>
              <a:buChar char="•"/>
            </a:pPr>
            <a:r>
              <a:rPr lang="en" dirty="0"/>
              <a:t>User traverse one by one in order.</a:t>
            </a:r>
          </a:p>
        </p:txBody>
      </p:sp>
      <p:sp>
        <p:nvSpPr>
          <p:cNvPr id="116" name="Shape 116"/>
          <p:cNvSpPr txBox="1">
            <a:spLocks noGrp="1"/>
          </p:cNvSpPr>
          <p:nvPr>
            <p:ph type="subTitle" idx="1"/>
          </p:nvPr>
        </p:nvSpPr>
        <p:spPr>
          <a:xfrm>
            <a:off x="181775" y="1200150"/>
            <a:ext cx="4330800" cy="3189300"/>
          </a:xfrm>
          <a:prstGeom prst="rect">
            <a:avLst/>
          </a:prstGeom>
        </p:spPr>
        <p:txBody>
          <a:bodyPr lIns="91425" tIns="91425" rIns="91425" bIns="91425" anchor="t" anchorCtr="0">
            <a:noAutofit/>
          </a:bodyPr>
          <a:lstStyle/>
          <a:p>
            <a:pPr lvl="0">
              <a:spcBef>
                <a:spcPts val="0"/>
              </a:spcBef>
              <a:buNone/>
            </a:pPr>
            <a:r>
              <a:rPr lang="en" sz="2000" b="1" dirty="0">
                <a:solidFill>
                  <a:srgbClr val="EFEFEF"/>
                </a:solidFill>
              </a:rPr>
              <a:t>Random Priority Queue</a:t>
            </a:r>
          </a:p>
          <a:p>
            <a:pPr lvl="0">
              <a:spcBef>
                <a:spcPts val="0"/>
              </a:spcBef>
              <a:buNone/>
            </a:pPr>
            <a:endParaRPr sz="2000" b="1" dirty="0">
              <a:solidFill>
                <a:srgbClr val="EFEFEF"/>
              </a:solidFill>
            </a:endParaRPr>
          </a:p>
          <a:p>
            <a:pPr marL="285750" lvl="0" indent="-285750" algn="l">
              <a:spcBef>
                <a:spcPts val="0"/>
              </a:spcBef>
              <a:buFont typeface="Arial" panose="020B0604020202020204" pitchFamily="34" charset="0"/>
              <a:buChar char="•"/>
            </a:pPr>
            <a:r>
              <a:rPr lang="en" sz="1800" dirty="0">
                <a:solidFill>
                  <a:srgbClr val="FFFFFF"/>
                </a:solidFill>
              </a:rPr>
              <a:t>Random events added to queue with a random ( or not random ) priority.</a:t>
            </a:r>
          </a:p>
          <a:p>
            <a:pPr marL="285750" lvl="0" indent="-285750" algn="l">
              <a:spcBef>
                <a:spcPts val="0"/>
              </a:spcBef>
              <a:buFont typeface="Arial" panose="020B0604020202020204" pitchFamily="34" charset="0"/>
              <a:buChar char="•"/>
            </a:pPr>
            <a:endParaRPr sz="1800" dirty="0">
              <a:solidFill>
                <a:srgbClr val="FFFFFF"/>
              </a:solidFill>
            </a:endParaRPr>
          </a:p>
          <a:p>
            <a:pPr marL="285750" lvl="0" indent="-285750" algn="l" rtl="0">
              <a:spcBef>
                <a:spcPts val="0"/>
              </a:spcBef>
              <a:buFont typeface="Arial" panose="020B0604020202020204" pitchFamily="34" charset="0"/>
              <a:buChar char="•"/>
            </a:pPr>
            <a:r>
              <a:rPr lang="en" sz="1800" dirty="0">
                <a:solidFill>
                  <a:srgbClr val="FFFFFF"/>
                </a:solidFill>
              </a:rPr>
              <a:t>Events to be added dependent on choices made in “city events”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Classes</a:t>
            </a:r>
          </a:p>
        </p:txBody>
      </p:sp>
      <p:sp>
        <p:nvSpPr>
          <p:cNvPr id="122" name="Shape 122"/>
          <p:cNvSpPr txBox="1">
            <a:spLocks noGrp="1"/>
          </p:cNvSpPr>
          <p:nvPr>
            <p:ph type="body" idx="1"/>
          </p:nvPr>
        </p:nvSpPr>
        <p:spPr>
          <a:xfrm>
            <a:off x="311700" y="1152475"/>
            <a:ext cx="8455800" cy="3416400"/>
          </a:xfrm>
          <a:prstGeom prst="rect">
            <a:avLst/>
          </a:prstGeom>
        </p:spPr>
        <p:txBody>
          <a:bodyPr lIns="91425" tIns="91425" rIns="91425" bIns="91425" anchor="t" anchorCtr="0">
            <a:noAutofit/>
          </a:bodyPr>
          <a:lstStyle/>
          <a:p>
            <a:pPr marL="514350" lvl="0" indent="-285750" rtl="0">
              <a:lnSpc>
                <a:spcPct val="150000"/>
              </a:lnSpc>
              <a:spcBef>
                <a:spcPts val="0"/>
              </a:spcBef>
              <a:buFont typeface="Arial" panose="020B0604020202020204" pitchFamily="34" charset="0"/>
              <a:buChar char="•"/>
            </a:pPr>
            <a:r>
              <a:rPr lang="en" b="1" dirty="0"/>
              <a:t>Car:</a:t>
            </a:r>
            <a:r>
              <a:rPr lang="en" dirty="0"/>
              <a:t> holds stats variables.</a:t>
            </a:r>
          </a:p>
          <a:p>
            <a:pPr marL="514350" lvl="0" indent="-285750">
              <a:lnSpc>
                <a:spcPct val="150000"/>
              </a:lnSpc>
              <a:spcBef>
                <a:spcPts val="0"/>
              </a:spcBef>
              <a:buFont typeface="Arial" panose="020B0604020202020204" pitchFamily="34" charset="0"/>
              <a:buChar char="•"/>
            </a:pPr>
            <a:r>
              <a:rPr lang="en" b="1" dirty="0"/>
              <a:t>Events: </a:t>
            </a:r>
            <a:r>
              <a:rPr lang="en" dirty="0"/>
              <a:t>used to store 10 - 15 possible random events; reads from text file.</a:t>
            </a:r>
          </a:p>
          <a:p>
            <a:pPr marL="514350" lvl="0" indent="-285750">
              <a:lnSpc>
                <a:spcPct val="150000"/>
              </a:lnSpc>
              <a:spcBef>
                <a:spcPts val="0"/>
              </a:spcBef>
              <a:buFont typeface="Arial" panose="020B0604020202020204" pitchFamily="34" charset="0"/>
              <a:buChar char="•"/>
            </a:pPr>
            <a:r>
              <a:rPr lang="en" b="1" dirty="0"/>
              <a:t>Storyline: </a:t>
            </a:r>
            <a:r>
              <a:rPr lang="en" dirty="0"/>
              <a:t>used to store the 9 city events; reads from text file.</a:t>
            </a:r>
          </a:p>
          <a:p>
            <a:pPr marL="514350" lvl="0" indent="-285750">
              <a:lnSpc>
                <a:spcPct val="150000"/>
              </a:lnSpc>
              <a:spcBef>
                <a:spcPts val="0"/>
              </a:spcBef>
              <a:buFont typeface="Arial" panose="020B0604020202020204" pitchFamily="34" charset="0"/>
              <a:buChar char="•"/>
            </a:pPr>
            <a:r>
              <a:rPr lang="en" b="1" dirty="0"/>
              <a:t>Game: </a:t>
            </a:r>
            <a:r>
              <a:rPr lang="en" dirty="0"/>
              <a:t>used to run the game.</a:t>
            </a:r>
          </a:p>
          <a:p>
            <a:pPr marL="514350" lvl="0" indent="-285750">
              <a:lnSpc>
                <a:spcPct val="150000"/>
              </a:lnSpc>
              <a:spcBef>
                <a:spcPts val="0"/>
              </a:spcBef>
              <a:buFont typeface="Arial" panose="020B0604020202020204" pitchFamily="34" charset="0"/>
              <a:buChar char="•"/>
            </a:pPr>
            <a:r>
              <a:rPr lang="en" b="1" dirty="0"/>
              <a:t>GUI classes: </a:t>
            </a:r>
            <a:r>
              <a:rPr lang="en" dirty="0"/>
              <a:t>control GUI and execute game.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2178300"/>
            <a:ext cx="8520600" cy="572700"/>
          </a:xfrm>
          <a:prstGeom prst="rect">
            <a:avLst/>
          </a:prstGeom>
        </p:spPr>
        <p:txBody>
          <a:bodyPr lIns="91425" tIns="91425" rIns="91425" bIns="91425" anchor="t" anchorCtr="0">
            <a:noAutofit/>
          </a:bodyPr>
          <a:lstStyle/>
          <a:p>
            <a:pPr lvl="0" algn="ctr">
              <a:spcBef>
                <a:spcPts val="0"/>
              </a:spcBef>
              <a:buNone/>
            </a:pPr>
            <a:r>
              <a:rPr lang="en"/>
              <a:t>Suggestions?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2285400"/>
            <a:ext cx="8520600" cy="572700"/>
          </a:xfrm>
          <a:prstGeom prst="rect">
            <a:avLst/>
          </a:prstGeom>
        </p:spPr>
        <p:txBody>
          <a:bodyPr lIns="91425" tIns="91425" rIns="91425" bIns="91425" anchor="t" anchorCtr="0">
            <a:noAutofit/>
          </a:bodyPr>
          <a:lstStyle/>
          <a:p>
            <a:pPr lvl="0" algn="ctr">
              <a:spcBef>
                <a:spcPts val="0"/>
              </a:spcBef>
              <a:buNone/>
            </a:pPr>
            <a:r>
              <a:rPr lang="en"/>
              <a:t>Thank You!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Backstory</a:t>
            </a:r>
          </a:p>
        </p:txBody>
      </p:sp>
      <p:sp>
        <p:nvSpPr>
          <p:cNvPr id="62" name="Shape 62"/>
          <p:cNvSpPr txBox="1">
            <a:spLocks noGrp="1"/>
          </p:cNvSpPr>
          <p:nvPr>
            <p:ph type="body" idx="1"/>
          </p:nvPr>
        </p:nvSpPr>
        <p:spPr>
          <a:xfrm>
            <a:off x="311700" y="1337975"/>
            <a:ext cx="5313600" cy="3459600"/>
          </a:xfrm>
          <a:prstGeom prst="rect">
            <a:avLst/>
          </a:prstGeom>
        </p:spPr>
        <p:txBody>
          <a:bodyPr lIns="91425" tIns="91425" rIns="91425" bIns="91425" anchor="t" anchorCtr="0">
            <a:noAutofit/>
          </a:bodyPr>
          <a:lstStyle/>
          <a:p>
            <a:pPr marL="457200" lvl="0" indent="-381000" rtl="0">
              <a:spcBef>
                <a:spcPts val="0"/>
              </a:spcBef>
              <a:buSzPct val="100000"/>
              <a:buFont typeface="Arial" panose="020B0604020202020204" pitchFamily="34" charset="0"/>
              <a:buChar char="•"/>
            </a:pPr>
            <a:r>
              <a:rPr lang="en" sz="2400" dirty="0"/>
              <a:t>Zombie adaptation of the popular 70’s game Oregon trail</a:t>
            </a:r>
          </a:p>
          <a:p>
            <a:pPr marL="457200" lvl="0" indent="-381000" rtl="0">
              <a:spcBef>
                <a:spcPts val="0"/>
              </a:spcBef>
              <a:buSzPct val="100000"/>
              <a:buFont typeface="Arial" panose="020B0604020202020204" pitchFamily="34" charset="0"/>
              <a:buChar char="•"/>
            </a:pPr>
            <a:r>
              <a:rPr lang="en" sz="2400" dirty="0"/>
              <a:t>You’ve been bitten by a zombie, and you have 30 days to reach Oregon, where the cure is located.</a:t>
            </a:r>
          </a:p>
          <a:p>
            <a:pPr lvl="0">
              <a:spcBef>
                <a:spcPts val="0"/>
              </a:spcBef>
              <a:buNone/>
            </a:pPr>
            <a:endParaRPr sz="2400" dirty="0"/>
          </a:p>
        </p:txBody>
      </p:sp>
      <p:pic>
        <p:nvPicPr>
          <p:cNvPr id="63" name="Shape 63"/>
          <p:cNvPicPr preferRelativeResize="0"/>
          <p:nvPr/>
        </p:nvPicPr>
        <p:blipFill>
          <a:blip r:embed="rId3">
            <a:alphaModFix/>
          </a:blip>
          <a:stretch>
            <a:fillRect/>
          </a:stretch>
        </p:blipFill>
        <p:spPr>
          <a:xfrm>
            <a:off x="5997400" y="830612"/>
            <a:ext cx="2438400" cy="319087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Gameplay</a:t>
            </a:r>
          </a:p>
          <a:p>
            <a:pPr lvl="0">
              <a:spcBef>
                <a:spcPts val="0"/>
              </a:spcBef>
              <a:buNone/>
            </a:pPr>
            <a:endParaRPr/>
          </a:p>
        </p:txBody>
      </p:sp>
      <p:sp>
        <p:nvSpPr>
          <p:cNvPr id="69" name="Shape 69"/>
          <p:cNvSpPr txBox="1">
            <a:spLocks noGrp="1"/>
          </p:cNvSpPr>
          <p:nvPr>
            <p:ph type="body" idx="1"/>
          </p:nvPr>
        </p:nvSpPr>
        <p:spPr>
          <a:xfrm>
            <a:off x="311700" y="1152475"/>
            <a:ext cx="2142000" cy="3416400"/>
          </a:xfrm>
          <a:prstGeom prst="rect">
            <a:avLst/>
          </a:prstGeom>
        </p:spPr>
        <p:txBody>
          <a:bodyPr lIns="91425" tIns="91425" rIns="91425" bIns="91425" anchor="t" anchorCtr="0">
            <a:noAutofit/>
          </a:bodyPr>
          <a:lstStyle/>
          <a:p>
            <a:pPr lvl="0">
              <a:spcBef>
                <a:spcPts val="0"/>
              </a:spcBef>
              <a:buNone/>
            </a:pPr>
            <a:r>
              <a:rPr lang="en" dirty="0"/>
              <a:t>Start menu</a:t>
            </a:r>
          </a:p>
          <a:p>
            <a:pPr lvl="0">
              <a:spcBef>
                <a:spcPts val="0"/>
              </a:spcBef>
              <a:buNone/>
            </a:pPr>
            <a:r>
              <a:rPr lang="en" dirty="0"/>
              <a:t>Certain resources weigh more  than others.</a:t>
            </a:r>
          </a:p>
          <a:p>
            <a:pPr lvl="0">
              <a:spcBef>
                <a:spcPts val="0"/>
              </a:spcBef>
              <a:buNone/>
            </a:pPr>
            <a:r>
              <a:rPr lang="en" dirty="0"/>
              <a:t>Weight effects travel speed.</a:t>
            </a:r>
          </a:p>
        </p:txBody>
      </p:sp>
      <p:pic>
        <p:nvPicPr>
          <p:cNvPr id="70" name="Shape 70"/>
          <p:cNvPicPr preferRelativeResize="0"/>
          <p:nvPr/>
        </p:nvPicPr>
        <p:blipFill>
          <a:blip r:embed="rId3">
            <a:alphaModFix/>
          </a:blip>
          <a:stretch>
            <a:fillRect/>
          </a:stretch>
        </p:blipFill>
        <p:spPr>
          <a:xfrm>
            <a:off x="2674649" y="228524"/>
            <a:ext cx="6240750" cy="465967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Gameplay</a:t>
            </a:r>
          </a:p>
        </p:txBody>
      </p:sp>
      <p:sp>
        <p:nvSpPr>
          <p:cNvPr id="76" name="Shape 76"/>
          <p:cNvSpPr txBox="1">
            <a:spLocks noGrp="1"/>
          </p:cNvSpPr>
          <p:nvPr>
            <p:ph type="body" idx="1"/>
          </p:nvPr>
        </p:nvSpPr>
        <p:spPr>
          <a:xfrm>
            <a:off x="235500" y="1152475"/>
            <a:ext cx="2260500" cy="3416400"/>
          </a:xfrm>
          <a:prstGeom prst="rect">
            <a:avLst/>
          </a:prstGeom>
        </p:spPr>
        <p:txBody>
          <a:bodyPr lIns="91425" tIns="91425" rIns="91425" bIns="91425" anchor="t" anchorCtr="0">
            <a:noAutofit/>
          </a:bodyPr>
          <a:lstStyle/>
          <a:p>
            <a:pPr lvl="0">
              <a:spcBef>
                <a:spcPts val="0"/>
              </a:spcBef>
              <a:buNone/>
            </a:pPr>
            <a:r>
              <a:rPr lang="en"/>
              <a:t>Game/Event Panel</a:t>
            </a:r>
          </a:p>
          <a:p>
            <a:pPr lvl="0">
              <a:spcBef>
                <a:spcPts val="0"/>
              </a:spcBef>
              <a:buNone/>
            </a:pPr>
            <a:r>
              <a:rPr lang="en"/>
              <a:t>Each event has two choices</a:t>
            </a:r>
          </a:p>
          <a:p>
            <a:pPr lvl="0">
              <a:spcBef>
                <a:spcPts val="0"/>
              </a:spcBef>
              <a:buNone/>
            </a:pPr>
            <a:r>
              <a:rPr lang="en"/>
              <a:t>Alternate between city events and random events </a:t>
            </a:r>
          </a:p>
          <a:p>
            <a:pPr lvl="0">
              <a:spcBef>
                <a:spcPts val="0"/>
              </a:spcBef>
              <a:buNone/>
            </a:pPr>
            <a:endParaRPr/>
          </a:p>
        </p:txBody>
      </p:sp>
      <p:pic>
        <p:nvPicPr>
          <p:cNvPr id="77" name="Shape 77"/>
          <p:cNvPicPr preferRelativeResize="0"/>
          <p:nvPr/>
        </p:nvPicPr>
        <p:blipFill>
          <a:blip r:embed="rId3">
            <a:alphaModFix/>
          </a:blip>
          <a:stretch>
            <a:fillRect/>
          </a:stretch>
        </p:blipFill>
        <p:spPr>
          <a:xfrm>
            <a:off x="2718800" y="235474"/>
            <a:ext cx="6265899" cy="470752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630275" y="151650"/>
            <a:ext cx="3500400" cy="1637700"/>
          </a:xfrm>
          <a:prstGeom prst="rect">
            <a:avLst/>
          </a:prstGeom>
        </p:spPr>
        <p:txBody>
          <a:bodyPr lIns="91425" tIns="91425" rIns="91425" bIns="91425" anchor="t" anchorCtr="0">
            <a:noAutofit/>
          </a:bodyPr>
          <a:lstStyle/>
          <a:p>
            <a:pPr lvl="0" algn="ctr" rtl="0">
              <a:spcBef>
                <a:spcPts val="0"/>
              </a:spcBef>
              <a:buNone/>
            </a:pPr>
            <a:r>
              <a:rPr lang="en"/>
              <a:t>Example</a:t>
            </a:r>
          </a:p>
          <a:p>
            <a:pPr lvl="0" algn="ctr">
              <a:spcBef>
                <a:spcPts val="0"/>
              </a:spcBef>
              <a:buNone/>
            </a:pPr>
            <a:r>
              <a:rPr lang="en"/>
              <a:t>Event</a:t>
            </a:r>
          </a:p>
        </p:txBody>
      </p:sp>
      <p:pic>
        <p:nvPicPr>
          <p:cNvPr id="83" name="Shape 83"/>
          <p:cNvPicPr preferRelativeResize="0"/>
          <p:nvPr/>
        </p:nvPicPr>
        <p:blipFill>
          <a:blip r:embed="rId3">
            <a:alphaModFix/>
          </a:blip>
          <a:stretch>
            <a:fillRect/>
          </a:stretch>
        </p:blipFill>
        <p:spPr>
          <a:xfrm>
            <a:off x="2542236" y="151662"/>
            <a:ext cx="6442463" cy="484017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82675" y="230425"/>
            <a:ext cx="3500400" cy="1637700"/>
          </a:xfrm>
          <a:prstGeom prst="rect">
            <a:avLst/>
          </a:prstGeom>
        </p:spPr>
        <p:txBody>
          <a:bodyPr lIns="91425" tIns="91425" rIns="91425" bIns="91425" anchor="t" anchorCtr="0">
            <a:noAutofit/>
          </a:bodyPr>
          <a:lstStyle/>
          <a:p>
            <a:pPr lvl="0" algn="ctr" rtl="0">
              <a:spcBef>
                <a:spcPts val="0"/>
              </a:spcBef>
              <a:buNone/>
            </a:pPr>
            <a:r>
              <a:rPr lang="en"/>
              <a:t>Example</a:t>
            </a:r>
          </a:p>
          <a:p>
            <a:pPr lvl="0" algn="ctr" rtl="0">
              <a:spcBef>
                <a:spcPts val="0"/>
              </a:spcBef>
              <a:buNone/>
            </a:pPr>
            <a:r>
              <a:rPr lang="en"/>
              <a:t>Event</a:t>
            </a:r>
          </a:p>
        </p:txBody>
      </p:sp>
      <p:pic>
        <p:nvPicPr>
          <p:cNvPr id="89" name="Shape 89"/>
          <p:cNvPicPr preferRelativeResize="0"/>
          <p:nvPr/>
        </p:nvPicPr>
        <p:blipFill>
          <a:blip r:embed="rId3">
            <a:alphaModFix/>
          </a:blip>
          <a:stretch>
            <a:fillRect/>
          </a:stretch>
        </p:blipFill>
        <p:spPr>
          <a:xfrm>
            <a:off x="2619687" y="230425"/>
            <a:ext cx="6295713" cy="472992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89925" y="159500"/>
            <a:ext cx="3500400" cy="1637700"/>
          </a:xfrm>
          <a:prstGeom prst="rect">
            <a:avLst/>
          </a:prstGeom>
        </p:spPr>
        <p:txBody>
          <a:bodyPr lIns="91425" tIns="91425" rIns="91425" bIns="91425" anchor="t" anchorCtr="0">
            <a:noAutofit/>
          </a:bodyPr>
          <a:lstStyle/>
          <a:p>
            <a:pPr lvl="0" algn="ctr" rtl="0">
              <a:spcBef>
                <a:spcPts val="0"/>
              </a:spcBef>
              <a:buNone/>
            </a:pPr>
            <a:r>
              <a:rPr lang="en"/>
              <a:t>Example</a:t>
            </a:r>
          </a:p>
          <a:p>
            <a:pPr lvl="0" algn="ctr" rtl="0">
              <a:spcBef>
                <a:spcPts val="0"/>
              </a:spcBef>
              <a:buNone/>
            </a:pPr>
            <a:r>
              <a:rPr lang="en"/>
              <a:t>Event</a:t>
            </a:r>
          </a:p>
        </p:txBody>
      </p:sp>
      <p:pic>
        <p:nvPicPr>
          <p:cNvPr id="95" name="Shape 95"/>
          <p:cNvPicPr preferRelativeResize="0"/>
          <p:nvPr/>
        </p:nvPicPr>
        <p:blipFill>
          <a:blip r:embed="rId3">
            <a:alphaModFix/>
          </a:blip>
          <a:stretch>
            <a:fillRect/>
          </a:stretch>
        </p:blipFill>
        <p:spPr>
          <a:xfrm>
            <a:off x="2688349" y="235700"/>
            <a:ext cx="6221149" cy="46738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159300" y="445025"/>
            <a:ext cx="8520600" cy="572700"/>
          </a:xfrm>
          <a:prstGeom prst="rect">
            <a:avLst/>
          </a:prstGeom>
        </p:spPr>
        <p:txBody>
          <a:bodyPr lIns="91425" tIns="91425" rIns="91425" bIns="91425" anchor="t" anchorCtr="0">
            <a:noAutofit/>
          </a:bodyPr>
          <a:lstStyle/>
          <a:p>
            <a:pPr lvl="0">
              <a:spcBef>
                <a:spcPts val="0"/>
              </a:spcBef>
              <a:buNone/>
            </a:pPr>
            <a:r>
              <a:rPr lang="en"/>
              <a:t>Losing the Game</a:t>
            </a:r>
          </a:p>
        </p:txBody>
      </p:sp>
      <p:sp>
        <p:nvSpPr>
          <p:cNvPr id="101" name="Shape 101"/>
          <p:cNvSpPr txBox="1">
            <a:spLocks noGrp="1"/>
          </p:cNvSpPr>
          <p:nvPr>
            <p:ph type="body" idx="1"/>
          </p:nvPr>
        </p:nvSpPr>
        <p:spPr>
          <a:xfrm>
            <a:off x="159300" y="1152475"/>
            <a:ext cx="2789400" cy="3416400"/>
          </a:xfrm>
          <a:prstGeom prst="rect">
            <a:avLst/>
          </a:prstGeom>
        </p:spPr>
        <p:txBody>
          <a:bodyPr lIns="91425" tIns="91425" rIns="91425" bIns="91425" anchor="t" anchorCtr="0">
            <a:noAutofit/>
          </a:bodyPr>
          <a:lstStyle/>
          <a:p>
            <a:pPr lvl="0">
              <a:spcBef>
                <a:spcPts val="0"/>
              </a:spcBef>
              <a:buNone/>
            </a:pPr>
            <a:r>
              <a:rPr lang="en"/>
              <a:t>The player loses the game when food, gas, or time goes down to 0.</a:t>
            </a:r>
          </a:p>
        </p:txBody>
      </p:sp>
      <p:pic>
        <p:nvPicPr>
          <p:cNvPr id="102" name="Shape 102"/>
          <p:cNvPicPr preferRelativeResize="0"/>
          <p:nvPr/>
        </p:nvPicPr>
        <p:blipFill>
          <a:blip r:embed="rId3">
            <a:alphaModFix/>
          </a:blip>
          <a:stretch>
            <a:fillRect/>
          </a:stretch>
        </p:blipFill>
        <p:spPr>
          <a:xfrm>
            <a:off x="3213825" y="458475"/>
            <a:ext cx="5708950" cy="427732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83100" y="445025"/>
            <a:ext cx="8520600" cy="572700"/>
          </a:xfrm>
          <a:prstGeom prst="rect">
            <a:avLst/>
          </a:prstGeom>
        </p:spPr>
        <p:txBody>
          <a:bodyPr lIns="91425" tIns="91425" rIns="91425" bIns="91425" anchor="t" anchorCtr="0">
            <a:noAutofit/>
          </a:bodyPr>
          <a:lstStyle/>
          <a:p>
            <a:pPr lvl="0">
              <a:spcBef>
                <a:spcPts val="0"/>
              </a:spcBef>
              <a:buNone/>
            </a:pPr>
            <a:r>
              <a:rPr lang="en"/>
              <a:t>Winning the Game</a:t>
            </a:r>
          </a:p>
        </p:txBody>
      </p:sp>
      <p:sp>
        <p:nvSpPr>
          <p:cNvPr id="108" name="Shape 108"/>
          <p:cNvSpPr txBox="1">
            <a:spLocks noGrp="1"/>
          </p:cNvSpPr>
          <p:nvPr>
            <p:ph type="body" idx="1"/>
          </p:nvPr>
        </p:nvSpPr>
        <p:spPr>
          <a:xfrm>
            <a:off x="83100" y="1152475"/>
            <a:ext cx="3388200" cy="3416400"/>
          </a:xfrm>
          <a:prstGeom prst="rect">
            <a:avLst/>
          </a:prstGeom>
        </p:spPr>
        <p:txBody>
          <a:bodyPr lIns="91425" tIns="91425" rIns="91425" bIns="91425" anchor="t" anchorCtr="0">
            <a:noAutofit/>
          </a:bodyPr>
          <a:lstStyle/>
          <a:p>
            <a:pPr lvl="0">
              <a:spcBef>
                <a:spcPts val="0"/>
              </a:spcBef>
              <a:buNone/>
            </a:pPr>
            <a:r>
              <a:rPr lang="en"/>
              <a:t>Win the game when you make it through all the city and random events without the food and gas hitting 0. Points are then calculated based on how much time it took, how many supplies are left, and how many people are left. </a:t>
            </a:r>
          </a:p>
        </p:txBody>
      </p:sp>
      <p:pic>
        <p:nvPicPr>
          <p:cNvPr id="109" name="Shape 109"/>
          <p:cNvPicPr preferRelativeResize="0"/>
          <p:nvPr/>
        </p:nvPicPr>
        <p:blipFill>
          <a:blip r:embed="rId3">
            <a:alphaModFix/>
          </a:blip>
          <a:stretch>
            <a:fillRect/>
          </a:stretch>
        </p:blipFill>
        <p:spPr>
          <a:xfrm>
            <a:off x="3471300" y="525279"/>
            <a:ext cx="5481849" cy="411564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261</Words>
  <Application>Microsoft Office PowerPoint</Application>
  <PresentationFormat>On-screen Show (16:9)</PresentationFormat>
  <Paragraphs>41</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Shadows Into Light</vt:lpstr>
      <vt:lpstr>simple-dark-2</vt:lpstr>
      <vt:lpstr>ZOMBIE TRAILS </vt:lpstr>
      <vt:lpstr>Backstory</vt:lpstr>
      <vt:lpstr>Gameplay </vt:lpstr>
      <vt:lpstr>Gameplay</vt:lpstr>
      <vt:lpstr>Example Event</vt:lpstr>
      <vt:lpstr>Example Event</vt:lpstr>
      <vt:lpstr>Example Event</vt:lpstr>
      <vt:lpstr>Losing the Game</vt:lpstr>
      <vt:lpstr>Winning the Game</vt:lpstr>
      <vt:lpstr>Data Structures </vt:lpstr>
      <vt:lpstr>Classes</vt:lpstr>
      <vt:lpstr>Suggestions?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ZOMBIE TRAILS </dc:title>
  <cp:lastModifiedBy>Sherry Xu</cp:lastModifiedBy>
  <cp:revision>1</cp:revision>
  <dcterms:modified xsi:type="dcterms:W3CDTF">2016-05-02T02:46:49Z</dcterms:modified>
</cp:coreProperties>
</file>